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93" r:id="rId2"/>
    <p:sldId id="294" r:id="rId3"/>
    <p:sldId id="295" r:id="rId4"/>
    <p:sldId id="296" r:id="rId5"/>
    <p:sldId id="297" r:id="rId6"/>
    <p:sldId id="298" r:id="rId7"/>
    <p:sldId id="299" r:id="rId8"/>
  </p:sldIdLst>
  <p:sldSz cx="9144000" cy="6858000" type="screen4x3"/>
  <p:notesSz cx="9866313" cy="673576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74">
          <p15:clr>
            <a:srgbClr val="A4A3A4"/>
          </p15:clr>
        </p15:guide>
        <p15:guide id="2" orient="horz" pos="2162">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AD4"/>
    <a:srgbClr val="FFFFFF"/>
    <a:srgbClr val="CC0000"/>
    <a:srgbClr val="F87FAC"/>
    <a:srgbClr val="FF1332"/>
    <a:srgbClr val="FF4C76"/>
    <a:srgbClr val="FF5386"/>
    <a:srgbClr val="F8B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37"/>
    <p:restoredTop sz="77617"/>
  </p:normalViewPr>
  <p:slideViewPr>
    <p:cSldViewPr snapToGrid="0">
      <p:cViewPr varScale="1">
        <p:scale>
          <a:sx n="56" d="100"/>
          <a:sy n="56" d="100"/>
        </p:scale>
        <p:origin x="2004" y="72"/>
      </p:cViewPr>
      <p:guideLst>
        <p:guide orient="horz" pos="274"/>
        <p:guide orient="horz" pos="2162"/>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0.1.20.103\&#20849;&#26377;&#12501;&#12457;&#12523;&#12480;\&#20581;&#24247;&#22679;&#36914;&#29677;&#12539;&#32207;&#21512;&#20581;&#24247;&#29677;\56%20&#12364;&#12435;&#23550;&#31574;&#38306;&#20418;\R2&#12364;&#12435;&#23550;&#31574;\06&#12364;&#12435;&#25945;&#32946;&#65288;&#30476;&#25945;&#32946;&#65289;\&#20316;&#26989;&#29992;&#12501;&#12449;&#12452;&#125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00255072\Desktop\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00255072\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7216035634744"/>
          <c:y val="4.3697478991596636E-2"/>
          <c:w val="0.86080178173719379"/>
          <c:h val="0.73277310924369743"/>
        </c:manualLayout>
      </c:layout>
      <c:barChart>
        <c:barDir val="col"/>
        <c:grouping val="clustered"/>
        <c:varyColors val="0"/>
        <c:ser>
          <c:idx val="0"/>
          <c:order val="0"/>
          <c:tx>
            <c:strRef>
              <c:f>Sheet4!$B$9</c:f>
              <c:strCache>
                <c:ptCount val="1"/>
                <c:pt idx="0">
                  <c:v>本県受診率</c:v>
                </c:pt>
              </c:strCache>
            </c:strRef>
          </c:tx>
          <c:spPr>
            <a:solidFill>
              <a:srgbClr val="00FF80"/>
            </a:solidFill>
          </c:spPr>
          <c:invertIfNegative val="0"/>
          <c:dPt>
            <c:idx val="0"/>
            <c:invertIfNegative val="0"/>
            <c:bubble3D val="0"/>
            <c:extLst>
              <c:ext xmlns:c16="http://schemas.microsoft.com/office/drawing/2014/chart" uri="{C3380CC4-5D6E-409C-BE32-E72D297353CC}">
                <c16:uniqueId val="{00000000-99D2-468F-A3DB-8A196B82688F}"/>
              </c:ext>
            </c:extLst>
          </c:dPt>
          <c:dPt>
            <c:idx val="1"/>
            <c:invertIfNegative val="0"/>
            <c:bubble3D val="0"/>
            <c:extLst>
              <c:ext xmlns:c16="http://schemas.microsoft.com/office/drawing/2014/chart" uri="{C3380CC4-5D6E-409C-BE32-E72D297353CC}">
                <c16:uniqueId val="{00000001-99D2-468F-A3DB-8A196B82688F}"/>
              </c:ext>
            </c:extLst>
          </c:dPt>
          <c:dPt>
            <c:idx val="2"/>
            <c:invertIfNegative val="0"/>
            <c:bubble3D val="0"/>
            <c:extLst>
              <c:ext xmlns:c16="http://schemas.microsoft.com/office/drawing/2014/chart" uri="{C3380CC4-5D6E-409C-BE32-E72D297353CC}">
                <c16:uniqueId val="{00000002-99D2-468F-A3DB-8A196B82688F}"/>
              </c:ext>
            </c:extLst>
          </c:dPt>
          <c:dPt>
            <c:idx val="3"/>
            <c:invertIfNegative val="0"/>
            <c:bubble3D val="0"/>
            <c:extLst>
              <c:ext xmlns:c16="http://schemas.microsoft.com/office/drawing/2014/chart" uri="{C3380CC4-5D6E-409C-BE32-E72D297353CC}">
                <c16:uniqueId val="{00000003-99D2-468F-A3DB-8A196B82688F}"/>
              </c:ext>
            </c:extLst>
          </c:dPt>
          <c:dPt>
            <c:idx val="4"/>
            <c:invertIfNegative val="0"/>
            <c:bubble3D val="0"/>
            <c:extLst>
              <c:ext xmlns:c16="http://schemas.microsoft.com/office/drawing/2014/chart" uri="{C3380CC4-5D6E-409C-BE32-E72D297353CC}">
                <c16:uniqueId val="{00000004-99D2-468F-A3DB-8A196B82688F}"/>
              </c:ext>
            </c:extLst>
          </c:dPt>
          <c:dLbls>
            <c:dLbl>
              <c:idx val="0"/>
              <c:layout>
                <c:manualLayout>
                  <c:x val="-1.4350934418275666E-3"/>
                  <c:y val="1.3255695979179073E-2"/>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D2-468F-A3DB-8A196B82688F}"/>
                </c:ext>
              </c:extLst>
            </c:dLbl>
            <c:dLbl>
              <c:idx val="1"/>
              <c:layout>
                <c:manualLayout>
                  <c:x val="-4.7583138967317283E-5"/>
                  <c:y val="2.4686561238668695E-2"/>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D2-468F-A3DB-8A196B82688F}"/>
                </c:ext>
              </c:extLst>
            </c:dLbl>
            <c:dLbl>
              <c:idx val="2"/>
              <c:layout>
                <c:manualLayout>
                  <c:x val="-8.872443283119677E-4"/>
                  <c:y val="1.6390833498753834E-2"/>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D2-468F-A3DB-8A196B82688F}"/>
                </c:ext>
              </c:extLst>
            </c:dLbl>
            <c:dLbl>
              <c:idx val="3"/>
              <c:layout>
                <c:manualLayout>
                  <c:x val="-1.1749294144468021E-2"/>
                  <c:y val="1.6760316725115243E-2"/>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D2-468F-A3DB-8A196B82688F}"/>
                </c:ext>
              </c:extLst>
            </c:dLbl>
            <c:dLbl>
              <c:idx val="4"/>
              <c:layout>
                <c:manualLayout>
                  <c:x val="-5.9074408571979731E-3"/>
                  <c:y val="8.0441121330421927E-3"/>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D2-468F-A3DB-8A196B82688F}"/>
                </c:ext>
              </c:extLst>
            </c:dLbl>
            <c:spPr>
              <a:noFill/>
              <a:ln>
                <a:noFill/>
              </a:ln>
              <a:effectLst/>
            </c:spPr>
            <c:txPr>
              <a:bodyPr rot="0" horzOverflow="overflow" anchor="ctr"/>
              <a:lstStyle/>
              <a:p>
                <a:pPr algn="ctr" rtl="0">
                  <a:defRPr sz="1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Sheet4!$A$10:$A$14</c:f>
              <c:strCache>
                <c:ptCount val="5"/>
                <c:pt idx="0">
                  <c:v>胃がん検診
(40-69歳)</c:v>
                </c:pt>
                <c:pt idx="1">
                  <c:v>肺がん検診
(40-69歳)</c:v>
                </c:pt>
                <c:pt idx="2">
                  <c:v>大腸がん検診
(40-69歳)</c:v>
                </c:pt>
                <c:pt idx="3">
                  <c:v>乳がん検診
(40-69歳)</c:v>
                </c:pt>
                <c:pt idx="4">
                  <c:v>子宮頸がん検診
(20-69歳)</c:v>
                </c:pt>
              </c:strCache>
            </c:strRef>
          </c:cat>
          <c:val>
            <c:numRef>
              <c:f>[作業用ファイル.xlsx]Sheet4!$B$10:$B$14</c:f>
              <c:numCache>
                <c:formatCode>0.0%</c:formatCode>
                <c:ptCount val="5"/>
                <c:pt idx="0">
                  <c:v>0.42886317222600406</c:v>
                </c:pt>
                <c:pt idx="1">
                  <c:v>0.52076242341729051</c:v>
                </c:pt>
                <c:pt idx="2">
                  <c:v>0.44656228727025193</c:v>
                </c:pt>
                <c:pt idx="3">
                  <c:v>0.4661246612466125</c:v>
                </c:pt>
                <c:pt idx="4">
                  <c:v>0.43972999035679838</c:v>
                </c:pt>
              </c:numCache>
            </c:numRef>
          </c:val>
          <c:extLst>
            <c:ext xmlns:c16="http://schemas.microsoft.com/office/drawing/2014/chart" uri="{C3380CC4-5D6E-409C-BE32-E72D297353CC}">
              <c16:uniqueId val="{00000005-99D2-468F-A3DB-8A196B82688F}"/>
            </c:ext>
          </c:extLst>
        </c:ser>
        <c:ser>
          <c:idx val="1"/>
          <c:order val="1"/>
          <c:tx>
            <c:strRef>
              <c:f>Sheet4!$C$9</c:f>
              <c:strCache>
                <c:ptCount val="1"/>
                <c:pt idx="0">
                  <c:v>全国受診率</c:v>
                </c:pt>
              </c:strCache>
            </c:strRef>
          </c:tx>
          <c:spPr>
            <a:solidFill>
              <a:srgbClr val="00B0F0"/>
            </a:solidFill>
          </c:spPr>
          <c:invertIfNegative val="0"/>
          <c:dPt>
            <c:idx val="0"/>
            <c:invertIfNegative val="0"/>
            <c:bubble3D val="0"/>
            <c:extLst>
              <c:ext xmlns:c16="http://schemas.microsoft.com/office/drawing/2014/chart" uri="{C3380CC4-5D6E-409C-BE32-E72D297353CC}">
                <c16:uniqueId val="{00000006-99D2-468F-A3DB-8A196B82688F}"/>
              </c:ext>
            </c:extLst>
          </c:dPt>
          <c:dPt>
            <c:idx val="1"/>
            <c:invertIfNegative val="0"/>
            <c:bubble3D val="0"/>
            <c:extLst>
              <c:ext xmlns:c16="http://schemas.microsoft.com/office/drawing/2014/chart" uri="{C3380CC4-5D6E-409C-BE32-E72D297353CC}">
                <c16:uniqueId val="{00000007-99D2-468F-A3DB-8A196B82688F}"/>
              </c:ext>
            </c:extLst>
          </c:dPt>
          <c:dPt>
            <c:idx val="2"/>
            <c:invertIfNegative val="0"/>
            <c:bubble3D val="0"/>
            <c:extLst>
              <c:ext xmlns:c16="http://schemas.microsoft.com/office/drawing/2014/chart" uri="{C3380CC4-5D6E-409C-BE32-E72D297353CC}">
                <c16:uniqueId val="{00000008-99D2-468F-A3DB-8A196B82688F}"/>
              </c:ext>
            </c:extLst>
          </c:dPt>
          <c:dPt>
            <c:idx val="3"/>
            <c:invertIfNegative val="0"/>
            <c:bubble3D val="0"/>
            <c:extLst>
              <c:ext xmlns:c16="http://schemas.microsoft.com/office/drawing/2014/chart" uri="{C3380CC4-5D6E-409C-BE32-E72D297353CC}">
                <c16:uniqueId val="{00000009-99D2-468F-A3DB-8A196B82688F}"/>
              </c:ext>
            </c:extLst>
          </c:dPt>
          <c:dPt>
            <c:idx val="4"/>
            <c:invertIfNegative val="0"/>
            <c:bubble3D val="0"/>
            <c:extLst>
              <c:ext xmlns:c16="http://schemas.microsoft.com/office/drawing/2014/chart" uri="{C3380CC4-5D6E-409C-BE32-E72D297353CC}">
                <c16:uniqueId val="{0000000A-99D2-468F-A3DB-8A196B82688F}"/>
              </c:ext>
            </c:extLst>
          </c:dPt>
          <c:dLbls>
            <c:dLbl>
              <c:idx val="0"/>
              <c:layout>
                <c:manualLayout>
                  <c:x val="-2.9826561212142467E-3"/>
                  <c:y val="2.9082952866185844E-2"/>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D2-468F-A3DB-8A196B82688F}"/>
                </c:ext>
              </c:extLst>
            </c:dLbl>
            <c:dLbl>
              <c:idx val="1"/>
              <c:layout>
                <c:manualLayout>
                  <c:x val="-4.8167698414090224E-4"/>
                  <c:y val="4.0672445356095197E-2"/>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D2-468F-A3DB-8A196B82688F}"/>
                </c:ext>
              </c:extLst>
            </c:dLbl>
            <c:dLbl>
              <c:idx val="2"/>
              <c:layout>
                <c:manualLayout>
                  <c:x val="9.0583331871934712E-4"/>
                  <c:y val="2.7517501488784492E-2"/>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D2-468F-A3DB-8A196B82688F}"/>
                </c:ext>
              </c:extLst>
            </c:dLbl>
            <c:dLbl>
              <c:idx val="3"/>
              <c:layout>
                <c:manualLayout>
                  <c:x val="1.1796409635877921E-3"/>
                  <c:y val="2.8885859855753326E-2"/>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D2-468F-A3DB-8A196B82688F}"/>
                </c:ext>
              </c:extLst>
            </c:dLbl>
            <c:dLbl>
              <c:idx val="4"/>
              <c:layout>
                <c:manualLayout>
                  <c:x val="-7.7360597185930822E-4"/>
                  <c:y val="3.8606762389995365E-2"/>
                </c:manualLayout>
              </c:layout>
              <c:spPr/>
              <c:txPr>
                <a:bodyPr/>
                <a:lstStyle/>
                <a:p>
                  <a:pPr>
                    <a:defRPr sz="1600">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D2-468F-A3DB-8A196B82688F}"/>
                </c:ext>
              </c:extLst>
            </c:dLbl>
            <c:spPr>
              <a:noFill/>
              <a:ln>
                <a:noFill/>
              </a:ln>
              <a:effectLst/>
            </c:spPr>
            <c:txPr>
              <a:bodyPr rot="0" horzOverflow="overflow" anchor="ctr"/>
              <a:lstStyle/>
              <a:p>
                <a:pPr algn="ctr" rtl="0">
                  <a:defRPr sz="1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Sheet4!$A$10:$A$14</c:f>
              <c:strCache>
                <c:ptCount val="5"/>
                <c:pt idx="0">
                  <c:v>胃がん検診
(40-69歳)</c:v>
                </c:pt>
                <c:pt idx="1">
                  <c:v>肺がん検診
(40-69歳)</c:v>
                </c:pt>
                <c:pt idx="2">
                  <c:v>大腸がん検診
(40-69歳)</c:v>
                </c:pt>
                <c:pt idx="3">
                  <c:v>乳がん検診
(40-69歳)</c:v>
                </c:pt>
                <c:pt idx="4">
                  <c:v>子宮頸がん検診
(20-69歳)</c:v>
                </c:pt>
              </c:strCache>
            </c:strRef>
          </c:cat>
          <c:val>
            <c:numRef>
              <c:f>[作業用ファイル.xlsx]Sheet4!$C$10:$C$14</c:f>
              <c:numCache>
                <c:formatCode>0.0%</c:formatCode>
                <c:ptCount val="5"/>
                <c:pt idx="0">
                  <c:v>0.40880152334057818</c:v>
                </c:pt>
                <c:pt idx="1">
                  <c:v>0.46231078455886598</c:v>
                </c:pt>
                <c:pt idx="2">
                  <c:v>0.41439864591948605</c:v>
                </c:pt>
                <c:pt idx="3">
                  <c:v>0.44853575312160182</c:v>
                </c:pt>
                <c:pt idx="4">
                  <c:v>0.42347568177642458</c:v>
                </c:pt>
              </c:numCache>
            </c:numRef>
          </c:val>
          <c:extLst>
            <c:ext xmlns:c16="http://schemas.microsoft.com/office/drawing/2014/chart" uri="{C3380CC4-5D6E-409C-BE32-E72D297353CC}">
              <c16:uniqueId val="{0000000B-99D2-468F-A3DB-8A196B82688F}"/>
            </c:ext>
          </c:extLst>
        </c:ser>
        <c:ser>
          <c:idx val="2"/>
          <c:order val="2"/>
          <c:tx>
            <c:strRef>
              <c:f>Sheet4!$D$9</c:f>
              <c:strCache>
                <c:ptCount val="1"/>
                <c:pt idx="0">
                  <c:v>目標（R5年）</c:v>
                </c:pt>
              </c:strCache>
            </c:strRef>
          </c:tx>
          <c:spPr>
            <a:solidFill>
              <a:srgbClr val="FFA6A6"/>
            </a:solidFill>
          </c:spPr>
          <c:invertIfNegative val="0"/>
          <c:dLbls>
            <c:spPr>
              <a:noFill/>
              <a:ln>
                <a:noFill/>
              </a:ln>
              <a:effectLst/>
            </c:spPr>
            <c:txPr>
              <a:bodyPr rot="0" horzOverflow="overflow" anchor="ctr"/>
              <a:lstStyle/>
              <a:p>
                <a:pPr algn="ctr" rtl="0">
                  <a:defRPr sz="1600">
                    <a:solidFill>
                      <a:schemeClr val="tx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Sheet4!$A$10:$A$14</c:f>
              <c:strCache>
                <c:ptCount val="5"/>
                <c:pt idx="0">
                  <c:v>胃がん検診
(40-69歳)</c:v>
                </c:pt>
                <c:pt idx="1">
                  <c:v>肺がん検診
(40-69歳)</c:v>
                </c:pt>
                <c:pt idx="2">
                  <c:v>大腸がん検診
(40-69歳)</c:v>
                </c:pt>
                <c:pt idx="3">
                  <c:v>乳がん検診
(40-69歳)</c:v>
                </c:pt>
                <c:pt idx="4">
                  <c:v>子宮頸がん検診
(20-69歳)</c:v>
                </c:pt>
              </c:strCache>
            </c:strRef>
          </c:cat>
          <c:val>
            <c:numRef>
              <c:f>[作業用ファイル.xlsx]Sheet4!$D$10:$D$14</c:f>
              <c:numCache>
                <c:formatCode>0%</c:formatCode>
                <c:ptCount val="5"/>
                <c:pt idx="0">
                  <c:v>0.5</c:v>
                </c:pt>
                <c:pt idx="1">
                  <c:v>0.6</c:v>
                </c:pt>
                <c:pt idx="2">
                  <c:v>0.5</c:v>
                </c:pt>
                <c:pt idx="3">
                  <c:v>0.5</c:v>
                </c:pt>
                <c:pt idx="4">
                  <c:v>0.5</c:v>
                </c:pt>
              </c:numCache>
            </c:numRef>
          </c:val>
          <c:extLst>
            <c:ext xmlns:c16="http://schemas.microsoft.com/office/drawing/2014/chart" uri="{C3380CC4-5D6E-409C-BE32-E72D297353CC}">
              <c16:uniqueId val="{0000000C-99D2-468F-A3DB-8A196B82688F}"/>
            </c:ext>
          </c:extLst>
        </c:ser>
        <c:dLbls>
          <c:showLegendKey val="0"/>
          <c:showVal val="1"/>
          <c:showCatName val="0"/>
          <c:showSerName val="0"/>
          <c:showPercent val="0"/>
          <c:showBubbleSize val="0"/>
        </c:dLbls>
        <c:gapWidth val="150"/>
        <c:axId val="1"/>
        <c:axId val="2"/>
      </c:barChart>
      <c:catAx>
        <c:axId val="1"/>
        <c:scaling>
          <c:orientation val="minMax"/>
        </c:scaling>
        <c:delete val="0"/>
        <c:axPos val="b"/>
        <c:numFmt formatCode="General" sourceLinked="1"/>
        <c:majorTickMark val="in"/>
        <c:minorTickMark val="none"/>
        <c:tickLblPos val="nextTo"/>
        <c:txPr>
          <a:bodyPr horzOverflow="overflow" anchor="ctr"/>
          <a:lstStyle/>
          <a:p>
            <a:pPr algn="ctr" rtl="0">
              <a:defRPr sz="1400">
                <a:solidFill>
                  <a:schemeClr val="tx1"/>
                </a:solidFill>
              </a:defRPr>
            </a:pPr>
            <a:endParaRPr lang="ja-JP"/>
          </a:p>
        </c:txPr>
        <c:crossAx val="2"/>
        <c:crosses val="autoZero"/>
        <c:auto val="1"/>
        <c:lblAlgn val="ctr"/>
        <c:lblOffset val="100"/>
        <c:noMultiLvlLbl val="0"/>
      </c:catAx>
      <c:valAx>
        <c:axId val="2"/>
        <c:scaling>
          <c:orientation val="minMax"/>
          <c:max val="0.6"/>
        </c:scaling>
        <c:delete val="0"/>
        <c:axPos val="l"/>
        <c:majorGridlines/>
        <c:numFmt formatCode="0.0%" sourceLinked="1"/>
        <c:majorTickMark val="in"/>
        <c:minorTickMark val="none"/>
        <c:tickLblPos val="nextTo"/>
        <c:txPr>
          <a:bodyPr horzOverflow="overflow" anchor="ctr"/>
          <a:lstStyle/>
          <a:p>
            <a:pPr algn="ctr" rtl="0">
              <a:defRPr sz="1400">
                <a:solidFill>
                  <a:schemeClr val="tx1"/>
                </a:solidFill>
              </a:defRPr>
            </a:pPr>
            <a:endParaRPr lang="ja-JP"/>
          </a:p>
        </c:txPr>
        <c:crossAx val="1"/>
        <c:crosses val="autoZero"/>
        <c:crossBetween val="between"/>
        <c:minorUnit val="0.02"/>
      </c:valAx>
    </c:plotArea>
    <c:legend>
      <c:legendPos val="b"/>
      <c:layout>
        <c:manualLayout>
          <c:xMode val="edge"/>
          <c:yMode val="edge"/>
          <c:x val="0.28062360801781738"/>
          <c:y val="0.89084507042253525"/>
          <c:w val="0.45434298440979953"/>
          <c:h val="5.6338028169014086E-2"/>
        </c:manualLayout>
      </c:layout>
      <c:overlay val="0"/>
      <c:txPr>
        <a:bodyPr horzOverflow="overflow" anchor="ctr"/>
        <a:lstStyle/>
        <a:p>
          <a:pPr algn="ctr" rtl="0">
            <a:defRPr sz="1400">
              <a:solidFill>
                <a:schemeClr val="tx1"/>
              </a:solidFill>
            </a:defRPr>
          </a:pPr>
          <a:endParaRPr lang="ja-JP"/>
        </a:p>
      </c:txPr>
    </c:legend>
    <c:plotVisOnly val="1"/>
    <c:dispBlanksAs val="gap"/>
    <c:showDLblsOverMax val="0"/>
  </c:chart>
  <c:txPr>
    <a:bodyPr horzOverflow="overflow" anchor="ctr"/>
    <a:lstStyle/>
    <a:p>
      <a:pPr algn="ctr" rtl="0">
        <a:defRPr kumimoji="0" lang="ja-JP" altLang="en-US" sz="1400" b="0" kern="1200">
          <a:solidFill>
            <a:schemeClr val="tx1"/>
          </a:solidFill>
          <a:ea typeface="HG丸ｺﾞｼｯｸM-PRO"/>
        </a:defRPr>
      </a:pPr>
      <a:endParaRPr lang="ja-JP"/>
    </a:p>
  </c:txPr>
  <c:externalData r:id="rId1">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73876063183477E-2"/>
          <c:y val="3.5623409669211195E-2"/>
          <c:w val="0.91130012150668283"/>
          <c:h val="0.81170483460559795"/>
        </c:manualLayout>
      </c:layout>
      <c:barChart>
        <c:barDir val="col"/>
        <c:grouping val="clustered"/>
        <c:varyColors val="0"/>
        <c:ser>
          <c:idx val="0"/>
          <c:order val="0"/>
          <c:tx>
            <c:strRef>
              <c:f>Sheet3!$B$3</c:f>
              <c:strCache>
                <c:ptCount val="1"/>
                <c:pt idx="0">
                  <c:v>胃がん</c:v>
                </c:pt>
              </c:strCache>
            </c:strRef>
          </c:tx>
          <c:spPr>
            <a:solidFill>
              <a:srgbClr val="00B0F0"/>
            </a:solidFill>
          </c:spPr>
          <c:invertIfNegative val="0"/>
          <c:dPt>
            <c:idx val="0"/>
            <c:invertIfNegative val="0"/>
            <c:bubble3D val="0"/>
            <c:spPr>
              <a:solidFill>
                <a:srgbClr val="90D7F0"/>
              </a:solidFill>
            </c:spPr>
            <c:extLst>
              <c:ext xmlns:c16="http://schemas.microsoft.com/office/drawing/2014/chart" uri="{C3380CC4-5D6E-409C-BE32-E72D297353CC}">
                <c16:uniqueId val="{00000001-F291-4488-A18E-B925A838FE73}"/>
              </c:ext>
            </c:extLst>
          </c:dPt>
          <c:cat>
            <c:strRef>
              <c:f>Sheet3!$A$4:$A$7</c:f>
              <c:strCache>
                <c:ptCount val="4"/>
                <c:pt idx="0">
                  <c:v>stageⅠ</c:v>
                </c:pt>
                <c:pt idx="1">
                  <c:v>stageⅡ</c:v>
                </c:pt>
                <c:pt idx="2">
                  <c:v>stageⅢ</c:v>
                </c:pt>
                <c:pt idx="3">
                  <c:v>stageⅣ</c:v>
                </c:pt>
              </c:strCache>
            </c:strRef>
          </c:cat>
          <c:val>
            <c:numRef>
              <c:f>[Book1.xlsx]Sheet3!$B$4:$B$7</c:f>
              <c:numCache>
                <c:formatCode>General</c:formatCode>
                <c:ptCount val="4"/>
                <c:pt idx="0">
                  <c:v>94.6</c:v>
                </c:pt>
                <c:pt idx="1">
                  <c:v>68.5</c:v>
                </c:pt>
                <c:pt idx="2">
                  <c:v>45.1</c:v>
                </c:pt>
                <c:pt idx="3">
                  <c:v>9</c:v>
                </c:pt>
              </c:numCache>
            </c:numRef>
          </c:val>
          <c:extLst>
            <c:ext xmlns:c16="http://schemas.microsoft.com/office/drawing/2014/chart" uri="{C3380CC4-5D6E-409C-BE32-E72D297353CC}">
              <c16:uniqueId val="{00000002-F291-4488-A18E-B925A838FE73}"/>
            </c:ext>
          </c:extLst>
        </c:ser>
        <c:ser>
          <c:idx val="1"/>
          <c:order val="1"/>
          <c:tx>
            <c:strRef>
              <c:f>Sheet3!$C$3</c:f>
              <c:strCache>
                <c:ptCount val="1"/>
                <c:pt idx="0">
                  <c:v>肺がん</c:v>
                </c:pt>
              </c:strCache>
            </c:strRef>
          </c:tx>
          <c:spPr>
            <a:solidFill>
              <a:srgbClr val="FFA6A6"/>
            </a:solidFill>
          </c:spPr>
          <c:invertIfNegative val="0"/>
          <c:cat>
            <c:strRef>
              <c:f>Sheet3!$A$4:$A$7</c:f>
              <c:strCache>
                <c:ptCount val="4"/>
                <c:pt idx="0">
                  <c:v>stageⅠ</c:v>
                </c:pt>
                <c:pt idx="1">
                  <c:v>stageⅡ</c:v>
                </c:pt>
                <c:pt idx="2">
                  <c:v>stageⅢ</c:v>
                </c:pt>
                <c:pt idx="3">
                  <c:v>stageⅣ</c:v>
                </c:pt>
              </c:strCache>
            </c:strRef>
          </c:cat>
          <c:val>
            <c:numRef>
              <c:f>[Book1.xlsx]Sheet3!$C$4:$C$7</c:f>
              <c:numCache>
                <c:formatCode>General</c:formatCode>
                <c:ptCount val="4"/>
                <c:pt idx="0">
                  <c:v>81.2</c:v>
                </c:pt>
                <c:pt idx="1">
                  <c:v>46.3</c:v>
                </c:pt>
                <c:pt idx="2">
                  <c:v>22.3</c:v>
                </c:pt>
                <c:pt idx="3">
                  <c:v>5.0999999999999996</c:v>
                </c:pt>
              </c:numCache>
            </c:numRef>
          </c:val>
          <c:extLst>
            <c:ext xmlns:c16="http://schemas.microsoft.com/office/drawing/2014/chart" uri="{C3380CC4-5D6E-409C-BE32-E72D297353CC}">
              <c16:uniqueId val="{00000003-F291-4488-A18E-B925A838FE73}"/>
            </c:ext>
          </c:extLst>
        </c:ser>
        <c:ser>
          <c:idx val="2"/>
          <c:order val="2"/>
          <c:tx>
            <c:strRef>
              <c:f>Sheet3!$D$3</c:f>
              <c:strCache>
                <c:ptCount val="1"/>
                <c:pt idx="0">
                  <c:v>大腸がん</c:v>
                </c:pt>
              </c:strCache>
            </c:strRef>
          </c:tx>
          <c:spPr>
            <a:solidFill>
              <a:srgbClr val="00FF80"/>
            </a:solidFill>
          </c:spPr>
          <c:invertIfNegative val="0"/>
          <c:cat>
            <c:strRef>
              <c:f>Sheet3!$A$4:$A$7</c:f>
              <c:strCache>
                <c:ptCount val="4"/>
                <c:pt idx="0">
                  <c:v>stageⅠ</c:v>
                </c:pt>
                <c:pt idx="1">
                  <c:v>stageⅡ</c:v>
                </c:pt>
                <c:pt idx="2">
                  <c:v>stageⅢ</c:v>
                </c:pt>
                <c:pt idx="3">
                  <c:v>stageⅣ</c:v>
                </c:pt>
              </c:strCache>
            </c:strRef>
          </c:cat>
          <c:val>
            <c:numRef>
              <c:f>[Book1.xlsx]Sheet3!$D$4:$D$7</c:f>
              <c:numCache>
                <c:formatCode>General</c:formatCode>
                <c:ptCount val="4"/>
                <c:pt idx="0">
                  <c:v>95.4</c:v>
                </c:pt>
                <c:pt idx="1">
                  <c:v>88.1</c:v>
                </c:pt>
                <c:pt idx="2">
                  <c:v>76.5</c:v>
                </c:pt>
                <c:pt idx="3">
                  <c:v>18.7</c:v>
                </c:pt>
              </c:numCache>
            </c:numRef>
          </c:val>
          <c:extLst>
            <c:ext xmlns:c16="http://schemas.microsoft.com/office/drawing/2014/chart" uri="{C3380CC4-5D6E-409C-BE32-E72D297353CC}">
              <c16:uniqueId val="{00000004-F291-4488-A18E-B925A838FE73}"/>
            </c:ext>
          </c:extLst>
        </c:ser>
        <c:ser>
          <c:idx val="3"/>
          <c:order val="3"/>
          <c:tx>
            <c:strRef>
              <c:f>Sheet3!$E$3</c:f>
              <c:strCache>
                <c:ptCount val="1"/>
                <c:pt idx="0">
                  <c:v>乳がん</c:v>
                </c:pt>
              </c:strCache>
            </c:strRef>
          </c:tx>
          <c:spPr>
            <a:solidFill>
              <a:srgbClr val="BF92E1"/>
            </a:solidFill>
          </c:spPr>
          <c:invertIfNegative val="0"/>
          <c:dPt>
            <c:idx val="0"/>
            <c:invertIfNegative val="0"/>
            <c:bubble3D val="0"/>
            <c:extLst>
              <c:ext xmlns:c16="http://schemas.microsoft.com/office/drawing/2014/chart" uri="{C3380CC4-5D6E-409C-BE32-E72D297353CC}">
                <c16:uniqueId val="{00000006-F291-4488-A18E-B925A838FE73}"/>
              </c:ext>
            </c:extLst>
          </c:dPt>
          <c:cat>
            <c:strRef>
              <c:f>Sheet3!$A$4:$A$7</c:f>
              <c:strCache>
                <c:ptCount val="4"/>
                <c:pt idx="0">
                  <c:v>stageⅠ</c:v>
                </c:pt>
                <c:pt idx="1">
                  <c:v>stageⅡ</c:v>
                </c:pt>
                <c:pt idx="2">
                  <c:v>stageⅢ</c:v>
                </c:pt>
                <c:pt idx="3">
                  <c:v>stageⅣ</c:v>
                </c:pt>
              </c:strCache>
            </c:strRef>
          </c:cat>
          <c:val>
            <c:numRef>
              <c:f>[Book1.xlsx]Sheet3!$E$4:$E$7</c:f>
              <c:numCache>
                <c:formatCode>General</c:formatCode>
                <c:ptCount val="4"/>
                <c:pt idx="0">
                  <c:v>99.8</c:v>
                </c:pt>
                <c:pt idx="1">
                  <c:v>95.9</c:v>
                </c:pt>
                <c:pt idx="2">
                  <c:v>79.900000000000006</c:v>
                </c:pt>
                <c:pt idx="3">
                  <c:v>37.200000000000003</c:v>
                </c:pt>
              </c:numCache>
            </c:numRef>
          </c:val>
          <c:extLst>
            <c:ext xmlns:c16="http://schemas.microsoft.com/office/drawing/2014/chart" uri="{C3380CC4-5D6E-409C-BE32-E72D297353CC}">
              <c16:uniqueId val="{00000007-F291-4488-A18E-B925A838FE73}"/>
            </c:ext>
          </c:extLst>
        </c:ser>
        <c:ser>
          <c:idx val="4"/>
          <c:order val="4"/>
          <c:tx>
            <c:strRef>
              <c:f>Sheet3!$F$3</c:f>
              <c:strCache>
                <c:ptCount val="1"/>
                <c:pt idx="0">
                  <c:v>子宮頸がん</c:v>
                </c:pt>
              </c:strCache>
            </c:strRef>
          </c:tx>
          <c:spPr>
            <a:solidFill>
              <a:srgbClr val="FFC000"/>
            </a:solidFill>
          </c:spPr>
          <c:invertIfNegative val="0"/>
          <c:cat>
            <c:strRef>
              <c:f>Sheet3!$A$4:$A$7</c:f>
              <c:strCache>
                <c:ptCount val="4"/>
                <c:pt idx="0">
                  <c:v>stageⅠ</c:v>
                </c:pt>
                <c:pt idx="1">
                  <c:v>stageⅡ</c:v>
                </c:pt>
                <c:pt idx="2">
                  <c:v>stageⅢ</c:v>
                </c:pt>
                <c:pt idx="3">
                  <c:v>stageⅣ</c:v>
                </c:pt>
              </c:strCache>
            </c:strRef>
          </c:cat>
          <c:val>
            <c:numRef>
              <c:f>[Book1.xlsx]Sheet3!$F$4:$F$7</c:f>
              <c:numCache>
                <c:formatCode>General</c:formatCode>
                <c:ptCount val="4"/>
                <c:pt idx="0">
                  <c:v>95.3</c:v>
                </c:pt>
                <c:pt idx="1">
                  <c:v>78.7</c:v>
                </c:pt>
                <c:pt idx="2">
                  <c:v>61.4</c:v>
                </c:pt>
                <c:pt idx="3">
                  <c:v>25.2</c:v>
                </c:pt>
              </c:numCache>
            </c:numRef>
          </c:val>
          <c:extLst>
            <c:ext xmlns:c16="http://schemas.microsoft.com/office/drawing/2014/chart" uri="{C3380CC4-5D6E-409C-BE32-E72D297353CC}">
              <c16:uniqueId val="{00000008-F291-4488-A18E-B925A838FE73}"/>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1"/>
        <c:majorTickMark val="in"/>
        <c:minorTickMark val="none"/>
        <c:tickLblPos val="nextTo"/>
        <c:txPr>
          <a:bodyPr horzOverflow="overflow" anchor="ctr"/>
          <a:lstStyle/>
          <a:p>
            <a:pPr algn="ctr" rtl="0">
              <a:defRPr sz="1200">
                <a:solidFill>
                  <a:schemeClr val="tx1"/>
                </a:solidFill>
              </a:defRPr>
            </a:pPr>
            <a:endParaRPr lang="ja-JP"/>
          </a:p>
        </c:txPr>
        <c:crossAx val="2"/>
        <c:crosses val="autoZero"/>
        <c:auto val="1"/>
        <c:lblAlgn val="ctr"/>
        <c:lblOffset val="100"/>
        <c:noMultiLvlLbl val="0"/>
      </c:catAx>
      <c:valAx>
        <c:axId val="2"/>
        <c:scaling>
          <c:orientation val="minMax"/>
          <c:max val="100"/>
        </c:scaling>
        <c:delete val="0"/>
        <c:axPos val="l"/>
        <c:majorGridlines/>
        <c:numFmt formatCode="General" sourceLinked="0"/>
        <c:majorTickMark val="in"/>
        <c:minorTickMark val="none"/>
        <c:tickLblPos val="nextTo"/>
        <c:txPr>
          <a:bodyPr horzOverflow="overflow" anchor="ctr"/>
          <a:lstStyle/>
          <a:p>
            <a:pPr algn="ctr" rtl="0">
              <a:defRPr sz="1200">
                <a:solidFill>
                  <a:schemeClr val="tx1"/>
                </a:solidFill>
              </a:defRPr>
            </a:pPr>
            <a:endParaRPr lang="ja-JP"/>
          </a:p>
        </c:txPr>
        <c:crossAx val="1"/>
        <c:crosses val="autoZero"/>
        <c:crossBetween val="between"/>
        <c:majorUnit val="20"/>
      </c:valAx>
    </c:plotArea>
    <c:legend>
      <c:legendPos val="b"/>
      <c:overlay val="0"/>
      <c:txPr>
        <a:bodyPr horzOverflow="overflow" anchor="ctr"/>
        <a:lstStyle/>
        <a:p>
          <a:pPr algn="ctr" rtl="0">
            <a:defRPr sz="1200">
              <a:solidFill>
                <a:schemeClr val="tx1"/>
              </a:solidFill>
            </a:defRPr>
          </a:pPr>
          <a:endParaRPr lang="ja-JP"/>
        </a:p>
      </c:txPr>
    </c:legend>
    <c:plotVisOnly val="1"/>
    <c:dispBlanksAs val="gap"/>
    <c:showDLblsOverMax val="0"/>
  </c:chart>
  <c:txPr>
    <a:bodyPr horzOverflow="overflow" anchor="ctr"/>
    <a:lstStyle/>
    <a:p>
      <a:pPr algn="ctr" rtl="0">
        <a:defRPr kumimoji="0" lang="ja-JP" altLang="en-US" sz="1200" b="0" kern="1200">
          <a:solidFill>
            <a:schemeClr val="tx1"/>
          </a:solidFill>
          <a:ea typeface="HG丸ｺﾞｼｯｸM-PRO"/>
        </a:defRPr>
      </a:pPr>
      <a:endParaRPr lang="ja-JP"/>
    </a:p>
  </c:txPr>
  <c:externalData r:id="rId1">
    <c:autoUpdate val="0"/>
  </c:externalData>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6416184971098"/>
          <c:y val="1.9713261648745518E-2"/>
          <c:w val="0.4936416184971098"/>
          <c:h val="0.92473118279569888"/>
        </c:manualLayout>
      </c:layout>
      <c:barChart>
        <c:barDir val="bar"/>
        <c:grouping val="clustered"/>
        <c:varyColors val="0"/>
        <c:ser>
          <c:idx val="0"/>
          <c:order val="0"/>
          <c:spPr>
            <a:solidFill>
              <a:srgbClr val="00B0F0"/>
            </a:solidFill>
          </c:spPr>
          <c:invertIfNegative val="0"/>
          <c:cat>
            <c:strRef>
              <c:f>作業!$D$22:$D$33</c:f>
              <c:strCache>
                <c:ptCount val="12"/>
                <c:pt idx="0">
                  <c:v>その他</c:v>
                </c:pt>
                <c:pt idx="1">
                  <c:v>場所が遠いから</c:v>
                </c:pt>
                <c:pt idx="2">
                  <c:v>知らなかったから</c:v>
                </c:pt>
                <c:pt idx="3">
                  <c:v>検査等に不安があるから</c:v>
                </c:pt>
                <c:pt idx="4">
                  <c:v>結果が不安なため、受けたくないから</c:v>
                </c:pt>
                <c:pt idx="5">
                  <c:v>健康状態に自信があり、必要性を感じないから</c:v>
                </c:pt>
                <c:pt idx="6">
                  <c:v>その時、医療機関に入通院していたから</c:v>
                </c:pt>
                <c:pt idx="7">
                  <c:v>毎年受ける必要性を感じないから</c:v>
                </c:pt>
                <c:pt idx="8">
                  <c:v>費用がかかるから</c:v>
                </c:pt>
                <c:pt idx="9">
                  <c:v>めんどうだから</c:v>
                </c:pt>
                <c:pt idx="10">
                  <c:v>時間がとれなかったから</c:v>
                </c:pt>
                <c:pt idx="11">
                  <c:v>心配な時はいつでも医療機関を受診できるから</c:v>
                </c:pt>
              </c:strCache>
            </c:strRef>
          </c:cat>
          <c:val>
            <c:numRef>
              <c:f>[Book1.xlsx]作業!$E$22:$E$33</c:f>
              <c:numCache>
                <c:formatCode>0.0%</c:formatCode>
                <c:ptCount val="12"/>
                <c:pt idx="0">
                  <c:v>0.12742718446601942</c:v>
                </c:pt>
                <c:pt idx="1">
                  <c:v>2.1844660194174758E-2</c:v>
                </c:pt>
                <c:pt idx="2">
                  <c:v>2.9126213592233011E-2</c:v>
                </c:pt>
                <c:pt idx="3">
                  <c:v>3.8834951456310676E-2</c:v>
                </c:pt>
                <c:pt idx="4">
                  <c:v>5.0970873786407765E-2</c:v>
                </c:pt>
                <c:pt idx="5">
                  <c:v>7.7669902912621352E-2</c:v>
                </c:pt>
                <c:pt idx="6">
                  <c:v>0.10679611650485436</c:v>
                </c:pt>
                <c:pt idx="7">
                  <c:v>0.10679611650485436</c:v>
                </c:pt>
                <c:pt idx="8">
                  <c:v>0.14077669902912621</c:v>
                </c:pt>
                <c:pt idx="9">
                  <c:v>0.19781553398058249</c:v>
                </c:pt>
                <c:pt idx="10">
                  <c:v>0.21844660194174759</c:v>
                </c:pt>
                <c:pt idx="11">
                  <c:v>0.33616504854368934</c:v>
                </c:pt>
              </c:numCache>
            </c:numRef>
          </c:val>
          <c:extLst>
            <c:ext xmlns:c16="http://schemas.microsoft.com/office/drawing/2014/chart" uri="{C3380CC4-5D6E-409C-BE32-E72D297353CC}">
              <c16:uniqueId val="{00000000-D654-4E71-B289-CD9271C21AF4}"/>
            </c:ext>
          </c:extLst>
        </c:ser>
        <c:dLbls>
          <c:showLegendKey val="0"/>
          <c:showVal val="0"/>
          <c:showCatName val="0"/>
          <c:showSerName val="0"/>
          <c:showPercent val="0"/>
          <c:showBubbleSize val="0"/>
        </c:dLbls>
        <c:gapWidth val="150"/>
        <c:axId val="1"/>
        <c:axId val="2"/>
      </c:barChart>
      <c:catAx>
        <c:axId val="1"/>
        <c:scaling>
          <c:orientation val="minMax"/>
        </c:scaling>
        <c:delete val="0"/>
        <c:axPos val="l"/>
        <c:numFmt formatCode="General" sourceLinked="1"/>
        <c:majorTickMark val="in"/>
        <c:minorTickMark val="none"/>
        <c:tickLblPos val="nextTo"/>
        <c:txPr>
          <a:bodyPr horzOverflow="overflow" anchor="ctr"/>
          <a:lstStyle/>
          <a:p>
            <a:pPr algn="ctr" rtl="0">
              <a:defRPr kumimoji="0" sz="1500" kern="1200">
                <a:solidFill>
                  <a:schemeClr val="tx1"/>
                </a:solidFill>
                <a:ea typeface="メイリオ"/>
              </a:defRPr>
            </a:pPr>
            <a:endParaRPr lang="ja-JP"/>
          </a:p>
        </c:txPr>
        <c:crossAx val="2"/>
        <c:crosses val="autoZero"/>
        <c:auto val="1"/>
        <c:lblAlgn val="ctr"/>
        <c:lblOffset val="100"/>
        <c:noMultiLvlLbl val="0"/>
      </c:catAx>
      <c:valAx>
        <c:axId val="2"/>
        <c:scaling>
          <c:orientation val="minMax"/>
          <c:max val="0.35"/>
        </c:scaling>
        <c:delete val="0"/>
        <c:axPos val="b"/>
        <c:majorGridlines/>
        <c:numFmt formatCode="0%" sourceLinked="0"/>
        <c:majorTickMark val="in"/>
        <c:minorTickMark val="none"/>
        <c:tickLblPos val="nextTo"/>
        <c:txPr>
          <a:bodyPr horzOverflow="overflow" anchor="ctr"/>
          <a:lstStyle/>
          <a:p>
            <a:pPr algn="ctr" rtl="0">
              <a:defRPr sz="1000">
                <a:solidFill>
                  <a:schemeClr val="tx1"/>
                </a:solidFill>
              </a:defRPr>
            </a:pPr>
            <a:endParaRPr lang="ja-JP"/>
          </a:p>
        </c:txPr>
        <c:crossAx val="1"/>
        <c:crosses val="autoZero"/>
        <c:crossBetween val="between"/>
        <c:majorUnit val="0.05"/>
      </c:valAx>
    </c:plotArea>
    <c:plotVisOnly val="1"/>
    <c:dispBlanksAs val="gap"/>
    <c:showDLblsOverMax val="0"/>
  </c:chart>
  <c:txPr>
    <a:bodyPr horzOverflow="overflow" anchor="ctr"/>
    <a:lstStyle/>
    <a:p>
      <a:pPr algn="ctr" rtl="0">
        <a:defRPr lang="ja-JP" altLang="en-US" sz="1000">
          <a:solidFill>
            <a:schemeClr val="tx1"/>
          </a:solidFill>
        </a:defRPr>
      </a:pPr>
      <a:endParaRPr lang="ja-JP"/>
    </a:p>
  </c:txPr>
  <c:externalData r:id="rId1">
    <c:autoUpdate val="0"/>
  </c:externalData>
  <c:extLst/>
</c:chartSpace>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2"/>
          <p:cNvSpPr>
            <a:spLocks noGrp="1" noChangeArrowheads="1"/>
          </p:cNvSpPr>
          <p:nvPr>
            <p:ph type="hdr" sz="quarter"/>
          </p:nvPr>
        </p:nvSpPr>
        <p:spPr>
          <a:xfrm>
            <a:off x="0" y="0"/>
            <a:ext cx="4276255" cy="337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ltLang="ja-JP"/>
          </a:p>
        </p:txBody>
      </p:sp>
      <p:sp>
        <p:nvSpPr>
          <p:cNvPr id="1056" name="Rectangle 3"/>
          <p:cNvSpPr>
            <a:spLocks noGrp="1" noChangeArrowheads="1"/>
          </p:cNvSpPr>
          <p:nvPr>
            <p:ph type="dt" sz="quarter" idx="1"/>
          </p:nvPr>
        </p:nvSpPr>
        <p:spPr>
          <a:xfrm>
            <a:off x="5587733" y="0"/>
            <a:ext cx="4276254" cy="337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88A36E0-D311-4F33-A8E7-55B118FBED4D}" type="datetimeFigureOut">
              <a:rPr lang="ja-JP" altLang="en-US"/>
              <a:pPr/>
              <a:t>2020/8/19</a:t>
            </a:fld>
            <a:endParaRPr lang="en-US" altLang="ja-JP"/>
          </a:p>
        </p:txBody>
      </p:sp>
      <p:sp>
        <p:nvSpPr>
          <p:cNvPr id="1057" name="Rectangle 4"/>
          <p:cNvSpPr>
            <a:spLocks noGrp="1" noChangeArrowheads="1"/>
          </p:cNvSpPr>
          <p:nvPr>
            <p:ph type="ftr" sz="quarter" idx="2"/>
          </p:nvPr>
        </p:nvSpPr>
        <p:spPr>
          <a:xfrm>
            <a:off x="0" y="6397620"/>
            <a:ext cx="4276255" cy="337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ltLang="ja-JP"/>
          </a:p>
        </p:txBody>
      </p:sp>
      <p:sp>
        <p:nvSpPr>
          <p:cNvPr id="1058" name="Rectangle 5"/>
          <p:cNvSpPr>
            <a:spLocks noGrp="1" noChangeArrowheads="1"/>
          </p:cNvSpPr>
          <p:nvPr>
            <p:ph type="sldNum" sz="quarter" idx="3"/>
          </p:nvPr>
        </p:nvSpPr>
        <p:spPr>
          <a:xfrm>
            <a:off x="5587733" y="6397620"/>
            <a:ext cx="4276254" cy="337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97C1E7D-52C4-4A59-8D68-211387F9EBB2}" type="slidenum">
              <a:rPr lang="ja-JP" altLang="en-US"/>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 name="ヘッダー プレースホルダー 1"/>
          <p:cNvSpPr>
            <a:spLocks noGrp="1"/>
          </p:cNvSpPr>
          <p:nvPr>
            <p:ph type="hdr" sz="quarter"/>
          </p:nvPr>
        </p:nvSpPr>
        <p:spPr>
          <a:xfrm>
            <a:off x="0" y="0"/>
            <a:ext cx="4275403" cy="336788"/>
          </a:xfrm>
          <a:prstGeom prst="rect">
            <a:avLst/>
          </a:prstGeom>
        </p:spPr>
        <p:txBody>
          <a:bodyPr vert="horz" lIns="91440" tIns="45720" rIns="91440" bIns="45720" rtlCol="0"/>
          <a:lstStyle>
            <a:lvl1pPr algn="l">
              <a:defRPr sz="1200"/>
            </a:lvl1pPr>
          </a:lstStyle>
          <a:p>
            <a:endParaRPr kumimoji="1" lang="ja-JP" altLang="en-US"/>
          </a:p>
        </p:txBody>
      </p:sp>
      <p:sp>
        <p:nvSpPr>
          <p:cNvPr id="1049" name="日付プレースホルダー 2"/>
          <p:cNvSpPr>
            <a:spLocks noGrp="1"/>
          </p:cNvSpPr>
          <p:nvPr>
            <p:ph type="dt" idx="1"/>
          </p:nvPr>
        </p:nvSpPr>
        <p:spPr>
          <a:xfrm>
            <a:off x="5588628" y="0"/>
            <a:ext cx="4275403" cy="336788"/>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2020/8/19</a:t>
            </a:fld>
            <a:endParaRPr kumimoji="1" lang="ja-JP" altLang="en-US"/>
          </a:p>
        </p:txBody>
      </p:sp>
      <p:sp>
        <p:nvSpPr>
          <p:cNvPr id="1050" name="スライド イメージ プレースホルダー 3"/>
          <p:cNvSpPr>
            <a:spLocks noGrp="1" noRot="1" noChangeAspect="1"/>
          </p:cNvSpPr>
          <p:nvPr>
            <p:ph type="sldImg" idx="2"/>
          </p:nvPr>
        </p:nvSpPr>
        <p:spPr>
          <a:xfrm>
            <a:off x="3249217" y="505182"/>
            <a:ext cx="3367882" cy="2525911"/>
          </a:xfrm>
          <a:prstGeom prst="rect">
            <a:avLst/>
          </a:prstGeom>
          <a:noFill/>
          <a:ln w="12700">
            <a:solidFill>
              <a:prstClr val="black"/>
            </a:solidFill>
          </a:ln>
        </p:spPr>
        <p:txBody>
          <a:bodyPr vert="horz" lIns="91440" tIns="45720" rIns="91440" bIns="45720" rtlCol="0" anchor="ctr"/>
          <a:lstStyle/>
          <a:p>
            <a:endParaRPr lang="ja-JP" altLang="en-US"/>
          </a:p>
        </p:txBody>
      </p:sp>
      <p:sp>
        <p:nvSpPr>
          <p:cNvPr id="1051" name="ノート プレースホルダー 4"/>
          <p:cNvSpPr>
            <a:spLocks noGrp="1"/>
          </p:cNvSpPr>
          <p:nvPr>
            <p:ph type="body" sz="quarter" idx="3"/>
          </p:nvPr>
        </p:nvSpPr>
        <p:spPr>
          <a:xfrm>
            <a:off x="986631" y="3199488"/>
            <a:ext cx="7893050" cy="303109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フッター プレースホルダー 5"/>
          <p:cNvSpPr>
            <a:spLocks noGrp="1"/>
          </p:cNvSpPr>
          <p:nvPr>
            <p:ph type="ftr" sz="quarter" idx="4"/>
          </p:nvPr>
        </p:nvSpPr>
        <p:spPr>
          <a:xfrm>
            <a:off x="0" y="6397806"/>
            <a:ext cx="4275403"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1053" name="スライド番号プレースホルダー 6"/>
          <p:cNvSpPr>
            <a:spLocks noGrp="1"/>
          </p:cNvSpPr>
          <p:nvPr>
            <p:ph type="sldNum" sz="quarter" idx="5"/>
          </p:nvPr>
        </p:nvSpPr>
        <p:spPr>
          <a:xfrm>
            <a:off x="5588628" y="6397806"/>
            <a:ext cx="4275403" cy="336788"/>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 name="四角形 1030"/>
          <p:cNvSpPr>
            <a:spLocks noGrp="1" noRot="1" noChangeAspect="1"/>
          </p:cNvSpPr>
          <p:nvPr>
            <p:ph type="sldImg" idx="2"/>
          </p:nvPr>
        </p:nvSpPr>
        <p:spPr>
          <a:prstGeom prst="rect">
            <a:avLst/>
          </a:prstGeom>
        </p:spPr>
        <p:txBody>
          <a:bodyPr/>
          <a:lstStyle/>
          <a:p>
            <a:endParaRPr kumimoji="1" lang="ja-JP" altLang="en-US"/>
          </a:p>
        </p:txBody>
      </p:sp>
      <p:sp>
        <p:nvSpPr>
          <p:cNvPr id="1339" name="四角形 1031"/>
          <p:cNvSpPr>
            <a:spLocks noGrp="1"/>
          </p:cNvSpPr>
          <p:nvPr>
            <p:ph type="body" sz="quarter" idx="3"/>
          </p:nvPr>
        </p:nvSpPr>
        <p:spPr>
          <a:prstGeom prst="rect">
            <a:avLst/>
          </a:prstGeom>
        </p:spPr>
        <p:txBody>
          <a:bodyPr/>
          <a:lstStyle/>
          <a:p>
            <a:r>
              <a:rPr kumimoji="1" lang="ja-JP" altLang="en-US"/>
              <a:t>ではそのがんをどのように見つけかについてですが、、</a:t>
            </a:r>
          </a:p>
        </p:txBody>
      </p:sp>
      <p:sp>
        <p:nvSpPr>
          <p:cNvPr id="1340" name="四角形 103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 name="四角形 1033"/>
          <p:cNvSpPr>
            <a:spLocks noGrp="1" noRot="1" noChangeAspect="1"/>
          </p:cNvSpPr>
          <p:nvPr>
            <p:ph type="sldImg" idx="2"/>
          </p:nvPr>
        </p:nvSpPr>
        <p:spPr>
          <a:prstGeom prst="rect">
            <a:avLst/>
          </a:prstGeom>
        </p:spPr>
        <p:txBody>
          <a:bodyPr/>
          <a:lstStyle/>
          <a:p>
            <a:endParaRPr kumimoji="1" lang="ja-JP" altLang="en-US"/>
          </a:p>
        </p:txBody>
      </p:sp>
      <p:sp>
        <p:nvSpPr>
          <p:cNvPr id="1351" name="四角形 1034"/>
          <p:cNvSpPr>
            <a:spLocks noGrp="1"/>
          </p:cNvSpPr>
          <p:nvPr>
            <p:ph type="body" sz="quarter" idx="3"/>
          </p:nvPr>
        </p:nvSpPr>
        <p:spPr>
          <a:prstGeom prst="rect">
            <a:avLst/>
          </a:prstGeom>
        </p:spPr>
        <p:txBody>
          <a:bodyPr/>
          <a:lstStyle/>
          <a:p>
            <a:r>
              <a:rPr kumimoji="1" lang="ja-JP" altLang="en-US"/>
              <a:t>がんを早期に発見するためには「がん検診」を受けることが大事になります。</a:t>
            </a:r>
          </a:p>
          <a:p>
            <a:r>
              <a:rPr kumimoji="1" lang="ja-JP" altLang="en-US"/>
              <a:t>市町で行う５つのがん検診の項目についてはスライドのとおりに定められています。</a:t>
            </a:r>
          </a:p>
          <a:p>
            <a:endParaRPr kumimoji="1" lang="ja-JP" altLang="en-US"/>
          </a:p>
        </p:txBody>
      </p:sp>
      <p:sp>
        <p:nvSpPr>
          <p:cNvPr id="1352" name="四角形 103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 name="四角形 1036"/>
          <p:cNvSpPr>
            <a:spLocks noGrp="1" noRot="1" noChangeAspect="1"/>
          </p:cNvSpPr>
          <p:nvPr>
            <p:ph type="sldImg" idx="2"/>
          </p:nvPr>
        </p:nvSpPr>
        <p:spPr>
          <a:xfrm>
            <a:off x="3249613" y="504825"/>
            <a:ext cx="3367087" cy="2525713"/>
          </a:xfrm>
          <a:prstGeom prst="rect">
            <a:avLst/>
          </a:prstGeom>
        </p:spPr>
        <p:txBody>
          <a:bodyPr/>
          <a:lstStyle/>
          <a:p>
            <a:endParaRPr kumimoji="1" lang="ja-JP" altLang="en-US"/>
          </a:p>
        </p:txBody>
      </p:sp>
      <p:sp>
        <p:nvSpPr>
          <p:cNvPr id="1360" name="四角形 1037"/>
          <p:cNvSpPr>
            <a:spLocks noGrp="1"/>
          </p:cNvSpPr>
          <p:nvPr>
            <p:ph type="body" sz="quarter" idx="3"/>
          </p:nvPr>
        </p:nvSpPr>
        <p:spPr>
          <a:prstGeom prst="rect">
            <a:avLst/>
          </a:prstGeom>
        </p:spPr>
        <p:txBody>
          <a:bodyPr/>
          <a:lstStyle/>
          <a:p>
            <a:r>
              <a:rPr kumimoji="1" lang="ja-JP" altLang="en-US"/>
              <a:t>県のがん検診の受診率は、全国と比べて高い傾向にはありますが、目標値に達していない検診があります。そのため、今後もみなさんが、検診を受けてくれるよう普及啓発をしていかなくてはいけません。</a:t>
            </a:r>
          </a:p>
        </p:txBody>
      </p:sp>
      <p:sp>
        <p:nvSpPr>
          <p:cNvPr id="1361" name="四角形 103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 name="四角形 1039"/>
          <p:cNvSpPr>
            <a:spLocks noGrp="1" noRot="1" noChangeAspect="1"/>
          </p:cNvSpPr>
          <p:nvPr>
            <p:ph type="sldImg" idx="2"/>
          </p:nvPr>
        </p:nvSpPr>
        <p:spPr>
          <a:prstGeom prst="rect">
            <a:avLst/>
          </a:prstGeom>
        </p:spPr>
        <p:txBody>
          <a:bodyPr/>
          <a:lstStyle/>
          <a:p>
            <a:endParaRPr kumimoji="1" lang="ja-JP" altLang="en-US"/>
          </a:p>
        </p:txBody>
      </p:sp>
      <p:sp>
        <p:nvSpPr>
          <p:cNvPr id="1370" name="四角形 1040"/>
          <p:cNvSpPr>
            <a:spLocks noGrp="1"/>
          </p:cNvSpPr>
          <p:nvPr>
            <p:ph type="body" sz="quarter" idx="3"/>
          </p:nvPr>
        </p:nvSpPr>
        <p:spPr>
          <a:prstGeom prst="rect">
            <a:avLst/>
          </a:prstGeom>
        </p:spPr>
        <p:txBody>
          <a:bodyPr/>
          <a:lstStyle/>
          <a:p>
            <a:r>
              <a:rPr kumimoji="1" lang="ja-JP" altLang="en-US"/>
              <a:t>がん検診などで早期に発見できば、がんは治ります。</a:t>
            </a:r>
          </a:p>
        </p:txBody>
      </p:sp>
      <p:sp>
        <p:nvSpPr>
          <p:cNvPr id="1371" name="四角形 104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 name="四角形 1042"/>
          <p:cNvSpPr>
            <a:spLocks noGrp="1" noRot="1" noChangeAspect="1"/>
          </p:cNvSpPr>
          <p:nvPr>
            <p:ph type="sldImg" idx="2"/>
          </p:nvPr>
        </p:nvSpPr>
        <p:spPr>
          <a:xfrm>
            <a:off x="3249613" y="504825"/>
            <a:ext cx="3367087" cy="2525713"/>
          </a:xfrm>
          <a:prstGeom prst="rect">
            <a:avLst/>
          </a:prstGeom>
        </p:spPr>
        <p:txBody>
          <a:bodyPr/>
          <a:lstStyle/>
          <a:p>
            <a:endParaRPr kumimoji="1" lang="ja-JP" altLang="en-US"/>
          </a:p>
        </p:txBody>
      </p:sp>
      <p:sp>
        <p:nvSpPr>
          <p:cNvPr id="1383" name="四角形 1043"/>
          <p:cNvSpPr>
            <a:spLocks noGrp="1"/>
          </p:cNvSpPr>
          <p:nvPr>
            <p:ph type="body" sz="quarter" idx="3"/>
          </p:nvPr>
        </p:nvSpPr>
        <p:spPr>
          <a:prstGeom prst="rect">
            <a:avLst/>
          </a:prstGeom>
        </p:spPr>
        <p:txBody>
          <a:bodyPr/>
          <a:lstStyle/>
          <a:p>
            <a:r>
              <a:rPr kumimoji="1" lang="ja-JP" altLang="en-US"/>
              <a:t>症状が出る前に早期発見すれば９割近くのがんが治るといわれています。こちらのグラフからも分かるように、</a:t>
            </a:r>
          </a:p>
          <a:p>
            <a:r>
              <a:rPr kumimoji="1" lang="ja-JP" altLang="en-US"/>
              <a:t>がんの進行具合を示す「STAGE」が早ければ５年生存率が80％を越えています。</a:t>
            </a:r>
          </a:p>
        </p:txBody>
      </p:sp>
      <p:sp>
        <p:nvSpPr>
          <p:cNvPr id="1384" name="四角形 104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 name="四角形 1045"/>
          <p:cNvSpPr>
            <a:spLocks noGrp="1" noRot="1" noChangeAspect="1"/>
          </p:cNvSpPr>
          <p:nvPr>
            <p:ph type="sldImg" idx="2"/>
          </p:nvPr>
        </p:nvSpPr>
        <p:spPr>
          <a:xfrm>
            <a:off x="3249613" y="504825"/>
            <a:ext cx="3367087" cy="2525713"/>
          </a:xfrm>
          <a:prstGeom prst="rect">
            <a:avLst/>
          </a:prstGeom>
        </p:spPr>
        <p:txBody>
          <a:bodyPr/>
          <a:lstStyle/>
          <a:p>
            <a:endParaRPr kumimoji="1" lang="ja-JP" altLang="en-US"/>
          </a:p>
        </p:txBody>
      </p:sp>
      <p:sp>
        <p:nvSpPr>
          <p:cNvPr id="1409" name="四角形 1046"/>
          <p:cNvSpPr>
            <a:spLocks noGrp="1"/>
          </p:cNvSpPr>
          <p:nvPr>
            <p:ph type="body" sz="quarter" idx="3"/>
          </p:nvPr>
        </p:nvSpPr>
        <p:spPr>
          <a:prstGeom prst="rect">
            <a:avLst/>
          </a:prstGeom>
        </p:spPr>
        <p:txBody>
          <a:bodyPr/>
          <a:lstStyle/>
          <a:p>
            <a:r>
              <a:rPr kumimoji="1" lang="ja-JP" altLang="en-US"/>
              <a:t>しかし、日本は他の先進国に比べてがん検診の受診率が低い傾向にあります。大腸がん・乳がんは</a:t>
            </a:r>
            <a:r>
              <a:rPr lang="ja-JP" altLang="en-US"/>
              <a:t>がん検診の有効性が証明されているため住民に検診を受けてもらうよう推奨しなければなりません。</a:t>
            </a:r>
            <a:endParaRPr kumimoji="1" lang="ja-JP" altLang="en-US"/>
          </a:p>
        </p:txBody>
      </p:sp>
      <p:sp>
        <p:nvSpPr>
          <p:cNvPr id="1410" name="四角形 104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 name="四角形 1048"/>
          <p:cNvSpPr>
            <a:spLocks noGrp="1" noRot="1" noChangeAspect="1"/>
          </p:cNvSpPr>
          <p:nvPr>
            <p:ph type="sldImg" idx="2"/>
          </p:nvPr>
        </p:nvSpPr>
        <p:spPr>
          <a:xfrm>
            <a:off x="3249613" y="504825"/>
            <a:ext cx="3367087" cy="2525713"/>
          </a:xfrm>
          <a:prstGeom prst="rect">
            <a:avLst/>
          </a:prstGeom>
        </p:spPr>
        <p:txBody>
          <a:bodyPr/>
          <a:lstStyle/>
          <a:p>
            <a:endParaRPr kumimoji="1" lang="ja-JP" altLang="en-US"/>
          </a:p>
        </p:txBody>
      </p:sp>
      <p:sp>
        <p:nvSpPr>
          <p:cNvPr id="1417" name="四角形 1049"/>
          <p:cNvSpPr>
            <a:spLocks noGrp="1"/>
          </p:cNvSpPr>
          <p:nvPr>
            <p:ph type="body" sz="quarter" idx="3"/>
          </p:nvPr>
        </p:nvSpPr>
        <p:spPr>
          <a:prstGeom prst="rect">
            <a:avLst/>
          </a:prstGeom>
        </p:spPr>
        <p:txBody>
          <a:bodyPr/>
          <a:lstStyle/>
          <a:p>
            <a:r>
              <a:rPr kumimoji="1" lang="ja-JP" altLang="en-US"/>
              <a:t>そこで、なぜがん検診を受けないのかと理由を聞くと、「必要なときは、いつでも医療機関を受診できるから」「時間がない」「めんどくさい」というのが主な理由となっています。</a:t>
            </a:r>
          </a:p>
        </p:txBody>
      </p:sp>
      <p:sp>
        <p:nvSpPr>
          <p:cNvPr id="1418" name="四角形 105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31" name="図 14" descr="master_01.png"/>
          <p:cNvPicPr>
            <a:picLocks noChangeAspect="1"/>
          </p:cNvPicPr>
          <p:nvPr userDrawn="1"/>
        </p:nvPicPr>
        <p:blipFill>
          <a:blip r:embed="rId2"/>
          <a:stretch>
            <a:fillRect/>
          </a:stretch>
        </p:blipFill>
        <p:spPr>
          <a:xfrm>
            <a:off x="0" y="0"/>
            <a:ext cx="9144000" cy="6858000"/>
          </a:xfrm>
          <a:prstGeom prst="rect">
            <a:avLst/>
          </a:prstGeom>
          <a:noFill/>
          <a:ln w="9525">
            <a:noFill/>
            <a:miter lim="800000"/>
            <a:headEnd/>
            <a:tailEnd/>
          </a:ln>
        </p:spPr>
      </p:pic>
      <p:sp>
        <p:nvSpPr>
          <p:cNvPr id="1032" name="テキスト ボックス 15"/>
          <p:cNvSpPr txBox="1"/>
          <p:nvPr userDrawn="1"/>
        </p:nvSpPr>
        <p:spPr>
          <a:xfrm>
            <a:off x="5114925" y="6078538"/>
            <a:ext cx="2876550" cy="415925"/>
          </a:xfrm>
          <a:prstGeom prst="rect">
            <a:avLst/>
          </a:prstGeom>
          <a:noFill/>
        </p:spPr>
        <p:txBody>
          <a:bodyPr wrap="none">
            <a:spAutoFit/>
          </a:bodyPr>
          <a:lstStyle/>
          <a:p>
            <a:pPr algn="r" fontAlgn="auto">
              <a:spcBef>
                <a:spcPts val="0"/>
              </a:spcBef>
              <a:spcAft>
                <a:spcPts val="0"/>
              </a:spcAft>
              <a:defRPr/>
            </a:pPr>
            <a:r>
              <a:rPr lang="ja-JP" altLang="en-US" sz="1050" dirty="0">
                <a:solidFill>
                  <a:srgbClr val="000000"/>
                </a:solidFill>
                <a:latin typeface="メイリオ"/>
                <a:ea typeface="メイリオ"/>
                <a:cs typeface="メイリオ"/>
              </a:rPr>
              <a:t>いきがいと健康づくりイメージキャラクター</a:t>
            </a:r>
            <a:endParaRPr lang="en-US" altLang="ja-JP" sz="1050" dirty="0">
              <a:solidFill>
                <a:srgbClr val="000000"/>
              </a:solidFill>
              <a:latin typeface="メイリオ"/>
              <a:ea typeface="メイリオ"/>
              <a:cs typeface="メイリオ"/>
            </a:endParaRPr>
          </a:p>
          <a:p>
            <a:pPr algn="r" fontAlgn="auto">
              <a:spcBef>
                <a:spcPts val="0"/>
              </a:spcBef>
              <a:spcAft>
                <a:spcPts val="0"/>
              </a:spcAft>
              <a:defRPr/>
            </a:pPr>
            <a:r>
              <a:rPr lang="ja-JP" altLang="en-US" sz="1050" dirty="0" err="1">
                <a:solidFill>
                  <a:srgbClr val="000000"/>
                </a:solidFill>
                <a:latin typeface="メイリオ"/>
                <a:ea typeface="メイリオ"/>
                <a:cs typeface="メイリオ"/>
              </a:rPr>
              <a:t>ちゃっぴ</a:t>
            </a:r>
            <a:r>
              <a:rPr lang="ja-JP" altLang="en-US" sz="1050" dirty="0">
                <a:solidFill>
                  <a:srgbClr val="000000"/>
                </a:solidFill>
                <a:latin typeface="メイリオ"/>
                <a:ea typeface="メイリオ"/>
                <a:cs typeface="メイリオ"/>
              </a:rPr>
              <a:t>ー</a:t>
            </a:r>
            <a:r>
              <a:rPr lang="en-US" altLang="ja-JP" sz="1050" dirty="0">
                <a:solidFill>
                  <a:srgbClr val="000000"/>
                </a:solidFill>
                <a:latin typeface="メイリオ"/>
                <a:ea typeface="メイリオ"/>
                <a:cs typeface="メイリオ"/>
              </a:rPr>
              <a:t>©</a:t>
            </a:r>
            <a:r>
              <a:rPr lang="ja-JP" altLang="en-US" sz="1050" dirty="0">
                <a:solidFill>
                  <a:srgbClr val="000000"/>
                </a:solidFill>
                <a:latin typeface="メイリオ"/>
                <a:ea typeface="メイリオ"/>
                <a:cs typeface="メイリオ"/>
              </a:rPr>
              <a:t>静岡県</a:t>
            </a:r>
          </a:p>
        </p:txBody>
      </p:sp>
      <p:sp>
        <p:nvSpPr>
          <p:cNvPr id="1033" name="タイトル 1"/>
          <p:cNvSpPr>
            <a:spLocks noGrp="1"/>
          </p:cNvSpPr>
          <p:nvPr>
            <p:ph type="ctrTitle"/>
          </p:nvPr>
        </p:nvSpPr>
        <p:spPr>
          <a:xfrm>
            <a:off x="685800" y="2130425"/>
            <a:ext cx="7772400" cy="1470025"/>
          </a:xfrm>
        </p:spPr>
        <p:txBody>
          <a:bodyPr>
            <a:normAutofit/>
          </a:bodyPr>
          <a:lstStyle>
            <a:lvl1pPr>
              <a:defRPr sz="4000" b="1" i="0">
                <a:latin typeface="メイリオ"/>
                <a:ea typeface="メイリオ"/>
                <a:cs typeface="メイリオ"/>
              </a:defRPr>
            </a:lvl1pPr>
          </a:lstStyle>
          <a:p>
            <a:r>
              <a:rPr lang="ja-JP" altLang="en-US"/>
              <a:t>マスター タイトルの書式設定</a:t>
            </a:r>
          </a:p>
        </p:txBody>
      </p:sp>
      <p:sp>
        <p:nvSpPr>
          <p:cNvPr id="1034" name="サブタイトル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メイリオ"/>
                <a:ea typeface="メイリオ"/>
                <a:cs typeface="メイリオ"/>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1035" name="スライド番号プレースホルダー 5"/>
          <p:cNvSpPr>
            <a:spLocks noGrp="1"/>
          </p:cNvSpPr>
          <p:nvPr>
            <p:ph type="sldNum" sz="quarter" idx="10"/>
          </p:nvPr>
        </p:nvSpPr>
        <p:spPr/>
        <p:txBody>
          <a:bodyPr/>
          <a:lstStyle>
            <a:lvl1pPr>
              <a:defRPr/>
            </a:lvl1pPr>
          </a:lstStyle>
          <a:p>
            <a:pPr>
              <a:defRPr/>
            </a:pPr>
            <a:fld id="{2A307045-0546-46B2-BEDC-53FBB5DFB3AA}" type="slidenum">
              <a:rPr/>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_01">
    <p:spTree>
      <p:nvGrpSpPr>
        <p:cNvPr id="1" name=""/>
        <p:cNvGrpSpPr/>
        <p:nvPr/>
      </p:nvGrpSpPr>
      <p:grpSpPr>
        <a:xfrm>
          <a:off x="0" y="0"/>
          <a:ext cx="0" cy="0"/>
          <a:chOff x="0" y="0"/>
          <a:chExt cx="0" cy="0"/>
        </a:xfrm>
      </p:grpSpPr>
      <p:pic>
        <p:nvPicPr>
          <p:cNvPr id="1037" name="図 7" descr="master_02.png"/>
          <p:cNvPicPr>
            <a:picLocks noChangeAspect="1"/>
          </p:cNvPicPr>
          <p:nvPr userDrawn="1"/>
        </p:nvPicPr>
        <p:blipFill>
          <a:blip r:embed="rId2"/>
          <a:stretch>
            <a:fillRect/>
          </a:stretch>
        </p:blipFill>
        <p:spPr>
          <a:xfrm>
            <a:off x="0" y="0"/>
            <a:ext cx="9144000" cy="6858000"/>
          </a:xfrm>
          <a:prstGeom prst="rect">
            <a:avLst/>
          </a:prstGeom>
          <a:noFill/>
          <a:ln w="9525">
            <a:noFill/>
            <a:miter lim="800000"/>
            <a:headEnd/>
            <a:tailEnd/>
          </a:ln>
        </p:spPr>
      </p:pic>
      <p:sp>
        <p:nvSpPr>
          <p:cNvPr id="1038" name="スライド番号プレースホルダー 3"/>
          <p:cNvSpPr>
            <a:spLocks noGrp="1"/>
          </p:cNvSpPr>
          <p:nvPr>
            <p:ph type="sldNum" sz="quarter" idx="10"/>
          </p:nvPr>
        </p:nvSpPr>
        <p:spPr/>
        <p:txBody>
          <a:bodyPr/>
          <a:lstStyle>
            <a:lvl1pPr>
              <a:defRPr/>
            </a:lvl1pPr>
          </a:lstStyle>
          <a:p>
            <a:pPr>
              <a:defRPr/>
            </a:pPr>
            <a:fld id="{CEA11C70-47DB-4E33-9A42-108C6E044182}" type="slidenum">
              <a:rPr/>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_02">
    <p:spTree>
      <p:nvGrpSpPr>
        <p:cNvPr id="1" name=""/>
        <p:cNvGrpSpPr/>
        <p:nvPr/>
      </p:nvGrpSpPr>
      <p:grpSpPr>
        <a:xfrm>
          <a:off x="0" y="0"/>
          <a:ext cx="0" cy="0"/>
          <a:chOff x="0" y="0"/>
          <a:chExt cx="0" cy="0"/>
        </a:xfrm>
      </p:grpSpPr>
      <p:pic>
        <p:nvPicPr>
          <p:cNvPr id="1040" name="図 1" descr="master_05.png"/>
          <p:cNvPicPr>
            <a:picLocks noChangeAspect="1"/>
          </p:cNvPicPr>
          <p:nvPr userDrawn="1"/>
        </p:nvPicPr>
        <p:blipFill>
          <a:blip r:embed="rId2"/>
          <a:stretch>
            <a:fillRect/>
          </a:stretch>
        </p:blipFill>
        <p:spPr>
          <a:xfrm>
            <a:off x="0" y="0"/>
            <a:ext cx="9144000" cy="6858000"/>
          </a:xfrm>
          <a:prstGeom prst="rect">
            <a:avLst/>
          </a:prstGeom>
          <a:noFill/>
          <a:ln w="9525">
            <a:noFill/>
            <a:miter lim="800000"/>
            <a:headEnd/>
            <a:tailEnd/>
          </a:ln>
        </p:spPr>
      </p:pic>
      <p:sp>
        <p:nvSpPr>
          <p:cNvPr id="1041" name="スライド番号プレースホルダー 3"/>
          <p:cNvSpPr>
            <a:spLocks noGrp="1"/>
          </p:cNvSpPr>
          <p:nvPr>
            <p:ph type="sldNum" sz="quarter" idx="10"/>
          </p:nvPr>
        </p:nvSpPr>
        <p:spPr/>
        <p:txBody>
          <a:bodyPr/>
          <a:lstStyle>
            <a:lvl1pPr>
              <a:defRPr/>
            </a:lvl1pPr>
          </a:lstStyle>
          <a:p>
            <a:pPr>
              <a:defRPr/>
            </a:pPr>
            <a:fld id="{AEF6D1A4-D6A6-4C82-86CC-3A516B55DA08}" type="slidenum">
              <a:rPr/>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_03">
    <p:spTree>
      <p:nvGrpSpPr>
        <p:cNvPr id="1" name=""/>
        <p:cNvGrpSpPr/>
        <p:nvPr/>
      </p:nvGrpSpPr>
      <p:grpSpPr>
        <a:xfrm>
          <a:off x="0" y="0"/>
          <a:ext cx="0" cy="0"/>
          <a:chOff x="0" y="0"/>
          <a:chExt cx="0" cy="0"/>
        </a:xfrm>
      </p:grpSpPr>
      <p:pic>
        <p:nvPicPr>
          <p:cNvPr id="1043" name="図 1" descr="master_04.png"/>
          <p:cNvPicPr>
            <a:picLocks noChangeAspect="1"/>
          </p:cNvPicPr>
          <p:nvPr userDrawn="1"/>
        </p:nvPicPr>
        <p:blipFill>
          <a:blip r:embed="rId2"/>
          <a:stretch>
            <a:fillRect/>
          </a:stretch>
        </p:blipFill>
        <p:spPr>
          <a:xfrm>
            <a:off x="0" y="0"/>
            <a:ext cx="9144000" cy="6858000"/>
          </a:xfrm>
          <a:prstGeom prst="rect">
            <a:avLst/>
          </a:prstGeom>
          <a:noFill/>
          <a:ln w="9525">
            <a:noFill/>
            <a:miter lim="800000"/>
            <a:headEnd/>
            <a:tailEnd/>
          </a:ln>
        </p:spPr>
      </p:pic>
      <p:sp>
        <p:nvSpPr>
          <p:cNvPr id="1044" name="スライド番号プレースホルダー 3"/>
          <p:cNvSpPr>
            <a:spLocks noGrp="1"/>
          </p:cNvSpPr>
          <p:nvPr>
            <p:ph type="sldNum" sz="quarter" idx="10"/>
          </p:nvPr>
        </p:nvSpPr>
        <p:spPr/>
        <p:txBody>
          <a:bodyPr/>
          <a:lstStyle>
            <a:lvl1pPr>
              <a:defRPr/>
            </a:lvl1pPr>
          </a:lstStyle>
          <a:p>
            <a:pPr>
              <a:defRPr/>
            </a:pPr>
            <a:fld id="{EF40647B-34BF-4DA9-B5D4-4E04B0E20718}" type="slidenum">
              <a:rPr/>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6" name="テキスト プレースホルダー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1028"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1029"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E02837C-2C42-4F53-9602-A97721F5C21D}" type="slidenum">
              <a:rPr/>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457200" rtl="0" fontAlgn="base">
        <a:spcBef>
          <a:spcPct val="0"/>
        </a:spcBef>
        <a:spcAft>
          <a:spcPct val="0"/>
        </a:spcAft>
        <a:defRPr kumimoji="1" sz="4400" kern="1200">
          <a:solidFill>
            <a:schemeClr val="tx1"/>
          </a:solidFill>
          <a:latin typeface="+mj-lt"/>
          <a:ea typeface="+mj-ea"/>
          <a:cs typeface="+mj-cs"/>
        </a:defRPr>
      </a:lvl1pPr>
      <a:lvl2pPr algn="ctr" defTabSz="457200" rtl="0" fontAlgn="base">
        <a:spcBef>
          <a:spcPct val="0"/>
        </a:spcBef>
        <a:spcAft>
          <a:spcPct val="0"/>
        </a:spcAft>
        <a:defRPr kumimoji="1" sz="4400">
          <a:solidFill>
            <a:schemeClr val="tx1"/>
          </a:solidFill>
          <a:latin typeface="Calibri" pitchFamily="34" charset="0"/>
          <a:ea typeface="ＭＳ Ｐゴシック" charset="-128"/>
        </a:defRPr>
      </a:lvl2pPr>
      <a:lvl3pPr algn="ctr" defTabSz="457200" rtl="0" fontAlgn="base">
        <a:spcBef>
          <a:spcPct val="0"/>
        </a:spcBef>
        <a:spcAft>
          <a:spcPct val="0"/>
        </a:spcAft>
        <a:defRPr kumimoji="1" sz="4400">
          <a:solidFill>
            <a:schemeClr val="tx1"/>
          </a:solidFill>
          <a:latin typeface="Calibri" pitchFamily="34" charset="0"/>
          <a:ea typeface="ＭＳ Ｐゴシック" charset="-128"/>
        </a:defRPr>
      </a:lvl3pPr>
      <a:lvl4pPr algn="ctr" defTabSz="457200" rtl="0" fontAlgn="base">
        <a:spcBef>
          <a:spcPct val="0"/>
        </a:spcBef>
        <a:spcAft>
          <a:spcPct val="0"/>
        </a:spcAft>
        <a:defRPr kumimoji="1" sz="4400">
          <a:solidFill>
            <a:schemeClr val="tx1"/>
          </a:solidFill>
          <a:latin typeface="Calibri" pitchFamily="34" charset="0"/>
          <a:ea typeface="ＭＳ Ｐゴシック" charset="-128"/>
        </a:defRPr>
      </a:lvl4pPr>
      <a:lvl5pPr algn="ctr" defTabSz="457200" rtl="0" fontAlgn="base">
        <a:spcBef>
          <a:spcPct val="0"/>
        </a:spcBef>
        <a:spcAft>
          <a:spcPct val="0"/>
        </a:spcAft>
        <a:defRPr kumimoji="1"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4" name="図 2" descr="circle_q.png"/>
          <p:cNvPicPr>
            <a:picLocks noChangeAspect="1"/>
          </p:cNvPicPr>
          <p:nvPr/>
        </p:nvPicPr>
        <p:blipFill>
          <a:blip r:embed="rId3"/>
          <a:stretch>
            <a:fillRect/>
          </a:stretch>
        </p:blipFill>
        <p:spPr>
          <a:xfrm>
            <a:off x="1101725" y="749300"/>
            <a:ext cx="1206500" cy="1206500"/>
          </a:xfrm>
          <a:prstGeom prst="rect">
            <a:avLst/>
          </a:prstGeom>
          <a:noFill/>
          <a:ln w="9525">
            <a:noFill/>
            <a:miter lim="800000"/>
            <a:headEnd/>
            <a:tailEnd/>
          </a:ln>
        </p:spPr>
      </p:pic>
      <p:sp>
        <p:nvSpPr>
          <p:cNvPr id="1335" name="テキスト ボックス 3"/>
          <p:cNvSpPr txBox="1">
            <a:spLocks noChangeArrowheads="1"/>
          </p:cNvSpPr>
          <p:nvPr/>
        </p:nvSpPr>
        <p:spPr>
          <a:xfrm>
            <a:off x="1234518" y="1020763"/>
            <a:ext cx="921865" cy="583883"/>
          </a:xfrm>
          <a:prstGeom prst="rect">
            <a:avLst/>
          </a:prstGeom>
          <a:noFill/>
          <a:ln w="9525">
            <a:noFill/>
            <a:miter lim="800000"/>
            <a:headEnd/>
            <a:tailEnd/>
          </a:ln>
        </p:spPr>
        <p:txBody>
          <a:bodyPr wrap="none">
            <a:spAutoFit/>
          </a:bodyPr>
          <a:lstStyle/>
          <a:p>
            <a:pPr algn="ctr"/>
            <a:r>
              <a:rPr lang="en-US" altLang="ja-JP" sz="3200" b="1">
                <a:solidFill>
                  <a:srgbClr val="FFFFFF"/>
                </a:solidFill>
                <a:latin typeface="メイリオ" pitchFamily="50" charset="-128"/>
                <a:ea typeface="メイリオ" pitchFamily="50" charset="-128"/>
                <a:cs typeface="メイリオ" pitchFamily="50" charset="-128"/>
              </a:rPr>
              <a:t>Q２</a:t>
            </a:r>
            <a:endParaRPr lang="ja-JP" altLang="en-US" sz="3200" b="1">
              <a:solidFill>
                <a:srgbClr val="FFFFFF"/>
              </a:solidFill>
              <a:latin typeface="メイリオ" pitchFamily="50" charset="-128"/>
              <a:ea typeface="メイリオ" pitchFamily="50" charset="-128"/>
              <a:cs typeface="メイリオ" pitchFamily="50" charset="-128"/>
            </a:endParaRPr>
          </a:p>
        </p:txBody>
      </p:sp>
      <p:sp>
        <p:nvSpPr>
          <p:cNvPr id="1336" name="テキスト ボックス 4"/>
          <p:cNvSpPr txBox="1">
            <a:spLocks noChangeArrowheads="1"/>
          </p:cNvSpPr>
          <p:nvPr/>
        </p:nvSpPr>
        <p:spPr>
          <a:xfrm>
            <a:off x="2214563" y="1862138"/>
            <a:ext cx="4338637" cy="1708150"/>
          </a:xfrm>
          <a:prstGeom prst="rect">
            <a:avLst/>
          </a:prstGeom>
          <a:noFill/>
          <a:ln w="9525">
            <a:noFill/>
            <a:miter lim="800000"/>
            <a:headEnd/>
            <a:tailEnd/>
          </a:ln>
        </p:spPr>
        <p:txBody>
          <a:bodyPr wrap="none">
            <a:spAutoFit/>
          </a:bodyPr>
          <a:lstStyle/>
          <a:p>
            <a:pPr algn="ctr">
              <a:lnSpc>
                <a:spcPct val="150000"/>
              </a:lnSpc>
            </a:pPr>
            <a:r>
              <a:rPr lang="ja-JP" altLang="en-US" sz="3600" b="1">
                <a:solidFill>
                  <a:srgbClr val="008AD4"/>
                </a:solidFill>
                <a:latin typeface="メイリオ" pitchFamily="50" charset="-128"/>
                <a:ea typeface="メイリオ" pitchFamily="50" charset="-128"/>
                <a:cs typeface="メイリオ" pitchFamily="50" charset="-128"/>
              </a:rPr>
              <a:t>がんはどうやって</a:t>
            </a:r>
            <a:endParaRPr lang="en-US" altLang="ja-JP" sz="3600" b="1">
              <a:solidFill>
                <a:srgbClr val="008AD4"/>
              </a:solidFill>
              <a:latin typeface="メイリオ" pitchFamily="50" charset="-128"/>
              <a:ea typeface="メイリオ" pitchFamily="50" charset="-128"/>
              <a:cs typeface="メイリオ" pitchFamily="50" charset="-128"/>
            </a:endParaRPr>
          </a:p>
          <a:p>
            <a:pPr algn="ctr">
              <a:lnSpc>
                <a:spcPct val="150000"/>
              </a:lnSpc>
            </a:pPr>
            <a:r>
              <a:rPr lang="ja-JP" altLang="en-US" sz="3600" b="1">
                <a:solidFill>
                  <a:srgbClr val="008AD4"/>
                </a:solidFill>
                <a:latin typeface="メイリオ" pitchFamily="50" charset="-128"/>
                <a:ea typeface="メイリオ" pitchFamily="50" charset="-128"/>
                <a:cs typeface="メイリオ" pitchFamily="50" charset="-128"/>
              </a:rPr>
              <a:t>見つければいいの？</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2" name="図 4" descr="circle_a.png"/>
          <p:cNvPicPr>
            <a:picLocks noChangeAspect="1"/>
          </p:cNvPicPr>
          <p:nvPr/>
        </p:nvPicPr>
        <p:blipFill>
          <a:blip r:embed="rId3"/>
          <a:stretch>
            <a:fillRect/>
          </a:stretch>
        </p:blipFill>
        <p:spPr>
          <a:xfrm>
            <a:off x="403225" y="338138"/>
            <a:ext cx="1208088" cy="1206500"/>
          </a:xfrm>
          <a:prstGeom prst="rect">
            <a:avLst/>
          </a:prstGeom>
          <a:noFill/>
          <a:ln w="9525">
            <a:noFill/>
            <a:miter lim="800000"/>
            <a:headEnd/>
            <a:tailEnd/>
          </a:ln>
        </p:spPr>
      </p:pic>
      <p:sp>
        <p:nvSpPr>
          <p:cNvPr id="1343" name="テキスト ボックス 2"/>
          <p:cNvSpPr txBox="1">
            <a:spLocks noChangeArrowheads="1"/>
          </p:cNvSpPr>
          <p:nvPr/>
        </p:nvSpPr>
        <p:spPr>
          <a:xfrm>
            <a:off x="561534" y="635000"/>
            <a:ext cx="897819" cy="583883"/>
          </a:xfrm>
          <a:prstGeom prst="rect">
            <a:avLst/>
          </a:prstGeom>
          <a:noFill/>
          <a:ln w="9525">
            <a:noFill/>
            <a:miter lim="800000"/>
            <a:headEnd/>
            <a:tailEnd/>
          </a:ln>
        </p:spPr>
        <p:txBody>
          <a:bodyPr wrap="none">
            <a:spAutoFit/>
          </a:bodyPr>
          <a:lstStyle/>
          <a:p>
            <a:pPr algn="ctr"/>
            <a:r>
              <a:rPr lang="en-US" altLang="ja-JP" sz="3200" b="1">
                <a:solidFill>
                  <a:srgbClr val="FFFFFF"/>
                </a:solidFill>
                <a:latin typeface="メイリオ" pitchFamily="50" charset="-128"/>
                <a:ea typeface="メイリオ" pitchFamily="50" charset="-128"/>
                <a:cs typeface="メイリオ" pitchFamily="50" charset="-128"/>
              </a:rPr>
              <a:t>A２</a:t>
            </a:r>
            <a:endParaRPr lang="ja-JP" altLang="en-US" sz="3200" b="1">
              <a:solidFill>
                <a:srgbClr val="FFFFFF"/>
              </a:solidFill>
              <a:latin typeface="メイリオ" pitchFamily="50" charset="-128"/>
              <a:ea typeface="メイリオ" pitchFamily="50" charset="-128"/>
              <a:cs typeface="メイリオ" pitchFamily="50" charset="-128"/>
            </a:endParaRPr>
          </a:p>
        </p:txBody>
      </p:sp>
      <p:sp>
        <p:nvSpPr>
          <p:cNvPr id="1344" name="テキスト ボックス 3"/>
          <p:cNvSpPr txBox="1">
            <a:spLocks noChangeArrowheads="1"/>
          </p:cNvSpPr>
          <p:nvPr/>
        </p:nvSpPr>
        <p:spPr>
          <a:xfrm>
            <a:off x="1228725" y="1304925"/>
            <a:ext cx="7242175" cy="989013"/>
          </a:xfrm>
          <a:prstGeom prst="rect">
            <a:avLst/>
          </a:prstGeom>
          <a:noFill/>
          <a:ln w="9525">
            <a:noFill/>
            <a:miter lim="800000"/>
            <a:headEnd/>
            <a:tailEnd/>
          </a:ln>
        </p:spPr>
        <p:txBody>
          <a:bodyPr>
            <a:spAutoFit/>
          </a:bodyPr>
          <a:lstStyle/>
          <a:p>
            <a:pPr>
              <a:lnSpc>
                <a:spcPct val="150000"/>
              </a:lnSpc>
              <a:spcAft>
                <a:spcPts val="3000"/>
              </a:spcAft>
            </a:pPr>
            <a:r>
              <a:rPr lang="ja-JP" altLang="en-US" sz="2000" b="1">
                <a:solidFill>
                  <a:srgbClr val="008AD4"/>
                </a:solidFill>
                <a:latin typeface="メイリオ" pitchFamily="50" charset="-128"/>
                <a:ea typeface="メイリオ" pitchFamily="50" charset="-128"/>
                <a:cs typeface="メイリオ" pitchFamily="50" charset="-128"/>
              </a:rPr>
              <a:t>「がん予防重点健康教育及びがん検診実施のための指針」で、市町のがん検診の項目が定められています。</a:t>
            </a:r>
          </a:p>
        </p:txBody>
      </p:sp>
      <p:sp>
        <p:nvSpPr>
          <p:cNvPr id="1345" name="テキスト ボックス 5"/>
          <p:cNvSpPr txBox="1">
            <a:spLocks noChangeArrowheads="1"/>
          </p:cNvSpPr>
          <p:nvPr/>
        </p:nvSpPr>
        <p:spPr>
          <a:xfrm>
            <a:off x="1600200" y="712788"/>
            <a:ext cx="6007100" cy="646112"/>
          </a:xfrm>
          <a:prstGeom prst="rect">
            <a:avLst/>
          </a:prstGeom>
          <a:noFill/>
          <a:ln w="9525">
            <a:noFill/>
            <a:miter lim="800000"/>
            <a:headEnd/>
            <a:tailEnd/>
          </a:ln>
        </p:spPr>
        <p:txBody>
          <a:bodyPr>
            <a:spAutoFit/>
          </a:bodyPr>
          <a:lstStyle/>
          <a:p>
            <a:pPr algn="ctr"/>
            <a:r>
              <a:rPr lang="ja-JP" altLang="en-US" sz="3600" b="1">
                <a:solidFill>
                  <a:srgbClr val="F87FAC"/>
                </a:solidFill>
                <a:latin typeface="メイリオ" pitchFamily="50" charset="-128"/>
                <a:ea typeface="メイリオ" pitchFamily="50" charset="-128"/>
                <a:cs typeface="メイリオ" pitchFamily="50" charset="-128"/>
              </a:rPr>
              <a:t>まずは検診が大事！</a:t>
            </a:r>
          </a:p>
        </p:txBody>
      </p:sp>
      <p:graphicFrame>
        <p:nvGraphicFramePr>
          <p:cNvPr id="1346" name="Group 48"/>
          <p:cNvGraphicFramePr>
            <a:graphicFrameLocks noGrp="1"/>
          </p:cNvGraphicFramePr>
          <p:nvPr/>
        </p:nvGraphicFramePr>
        <p:xfrm>
          <a:off x="950913" y="2411413"/>
          <a:ext cx="7265987" cy="3452815"/>
        </p:xfrm>
        <a:graphic>
          <a:graphicData uri="http://schemas.openxmlformats.org/drawingml/2006/table">
            <a:tbl>
              <a:tblPr/>
              <a:tblGrid>
                <a:gridCol w="1300162">
                  <a:extLst>
                    <a:ext uri="{9D8B030D-6E8A-4147-A177-3AD203B41FA5}">
                      <a16:colId xmlns:a16="http://schemas.microsoft.com/office/drawing/2014/main" val="20000"/>
                    </a:ext>
                  </a:extLst>
                </a:gridCol>
                <a:gridCol w="3114675">
                  <a:extLst>
                    <a:ext uri="{9D8B030D-6E8A-4147-A177-3AD203B41FA5}">
                      <a16:colId xmlns:a16="http://schemas.microsoft.com/office/drawing/2014/main" val="20001"/>
                    </a:ext>
                  </a:extLst>
                </a:gridCol>
                <a:gridCol w="1374775">
                  <a:extLst>
                    <a:ext uri="{9D8B030D-6E8A-4147-A177-3AD203B41FA5}">
                      <a16:colId xmlns:a16="http://schemas.microsoft.com/office/drawing/2014/main" val="20002"/>
                    </a:ext>
                  </a:extLst>
                </a:gridCol>
                <a:gridCol w="1476375">
                  <a:extLst>
                    <a:ext uri="{9D8B030D-6E8A-4147-A177-3AD203B41FA5}">
                      <a16:colId xmlns:a16="http://schemas.microsoft.com/office/drawing/2014/main" val="20003"/>
                    </a:ext>
                  </a:extLst>
                </a:gridCol>
              </a:tblGrid>
              <a:tr h="506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種類</a:t>
                      </a:r>
                      <a:endParaRPr kumimoji="1" lang="ja-JP" altLang="en-US" sz="1200" b="1"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9060" marR="9906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DD7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検　査　項　目</a:t>
                      </a:r>
                      <a:endParaRPr kumimoji="1" lang="ja-JP" altLang="en-US" sz="1200" b="1"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9060" marR="9906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DD7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対象者</a:t>
                      </a:r>
                      <a:endParaRPr kumimoji="1" lang="ja-JP" altLang="en-US" sz="1200" b="1"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9060" marR="9906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DD7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受診間隔</a:t>
                      </a:r>
                      <a:endParaRPr kumimoji="1" lang="ja-JP" altLang="en-US" sz="1200" b="1"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9060" marR="9906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DD7F4"/>
                    </a:solidFill>
                  </a:tcPr>
                </a:tc>
                <a:extLst>
                  <a:ext uri="{0D108BD9-81ED-4DB2-BD59-A6C34878D82A}">
                    <a16:rowId xmlns:a16="http://schemas.microsoft.com/office/drawing/2014/main" val="10000"/>
                  </a:ext>
                </a:extLst>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胃がん検診</a:t>
                      </a:r>
                      <a:endParaRPr kumimoji="1" lang="ja-JP" altLang="en-US" sz="1200" b="1"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7500" marR="97500" marT="46800" marB="4680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問診及び胃部エックス線検査又は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胃内視鏡検査</a:t>
                      </a: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5０歳以上</a:t>
                      </a:r>
                      <a:r>
                        <a:rPr kumimoji="1" lang="en-US" altLang="ja-JP"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 ※</a:t>
                      </a: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２年に１回</a:t>
                      </a:r>
                      <a:r>
                        <a:rPr kumimoji="1" lang="en-US" altLang="ja-JP"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 ※</a:t>
                      </a:r>
                    </a:p>
                  </a:txBody>
                  <a:tcPr marL="97500" marR="97500" marT="46800" marB="4680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子宮頸がん検診</a:t>
                      </a:r>
                      <a:endParaRPr kumimoji="1" lang="ja-JP" altLang="en-US" sz="1200" b="1"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7500" marR="97500" marT="46800" marB="4680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問診、視診、子宮頸部の細胞診及び内診</a:t>
                      </a: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２０歳以上</a:t>
                      </a: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２年に１回</a:t>
                      </a:r>
                    </a:p>
                  </a:txBody>
                  <a:tcPr marL="97500" marR="97500" marT="46800" marB="4680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肺がん検診</a:t>
                      </a:r>
                      <a:endParaRPr kumimoji="1" lang="ja-JP" altLang="en-US" sz="1200" b="1"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7500" marR="97500" marT="46800" marB="4680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問診、胸部エックス線検査及び喀痰細胞診</a:t>
                      </a:r>
                      <a:r>
                        <a:rPr kumimoji="1" lang="en-US" altLang="ja-JP"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 </a:t>
                      </a: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４０歳以上</a:t>
                      </a:r>
                      <a:r>
                        <a:rPr kumimoji="1" lang="en-US" altLang="ja-JP"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 </a:t>
                      </a: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年１回</a:t>
                      </a:r>
                      <a:r>
                        <a:rPr kumimoji="1" lang="en-US" altLang="ja-JP"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 </a:t>
                      </a:r>
                    </a:p>
                  </a:txBody>
                  <a:tcPr marL="97500" marR="97500" marT="46800" marB="4680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乳がん検診</a:t>
                      </a:r>
                      <a:endParaRPr kumimoji="1" lang="ja-JP" altLang="en-US" sz="1200" b="1"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7500" marR="97500" marT="46800" marB="4680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問診及び乳房エックス線検査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（マンモグラフィ）</a:t>
                      </a:r>
                      <a:r>
                        <a:rPr kumimoji="1" lang="en-US" altLang="ja-JP"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 </a:t>
                      </a:r>
                      <a:endPar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４０歳以上</a:t>
                      </a: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２年に１回</a:t>
                      </a:r>
                    </a:p>
                  </a:txBody>
                  <a:tcPr marL="97500" marR="97500" marT="46800" marB="4680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大腸がん検診</a:t>
                      </a:r>
                      <a:endParaRPr kumimoji="1" lang="ja-JP" altLang="en-US" sz="1200" b="1"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97500" marR="97500" marT="46800" marB="4680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問診及び便潜血検査</a:t>
                      </a:r>
                      <a:r>
                        <a:rPr kumimoji="1" lang="en-US" altLang="ja-JP"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 </a:t>
                      </a: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４０歳以上</a:t>
                      </a:r>
                      <a:r>
                        <a:rPr kumimoji="1" lang="en-US" altLang="ja-JP"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 </a:t>
                      </a:r>
                    </a:p>
                  </a:txBody>
                  <a:tcPr marL="97500" marR="97500" marT="46800" marB="468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年１回</a:t>
                      </a:r>
                      <a:r>
                        <a:rPr kumimoji="1" lang="en-US" altLang="ja-JP" sz="12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 </a:t>
                      </a:r>
                    </a:p>
                  </a:txBody>
                  <a:tcPr marL="97500" marR="97500" marT="46800" marB="4680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47" name="正方形/長方形 6"/>
          <p:cNvSpPr>
            <a:spLocks noChangeArrowheads="1"/>
          </p:cNvSpPr>
          <p:nvPr/>
        </p:nvSpPr>
        <p:spPr>
          <a:xfrm>
            <a:off x="1017086" y="5888038"/>
            <a:ext cx="7214118" cy="276106"/>
          </a:xfrm>
          <a:prstGeom prst="rect">
            <a:avLst/>
          </a:prstGeom>
          <a:noFill/>
          <a:ln w="9525">
            <a:noFill/>
            <a:miter lim="800000"/>
            <a:headEnd/>
            <a:tailEnd/>
          </a:ln>
        </p:spPr>
        <p:txBody>
          <a:bodyPr wrap="square">
            <a:spAutoFit/>
          </a:bodyPr>
          <a:lstStyle/>
          <a:p>
            <a:pPr algn="r"/>
            <a:r>
              <a:rPr lang="en-US" altLang="ja-JP" sz="1200">
                <a:latin typeface="メイリオ" pitchFamily="50" charset="-128"/>
                <a:ea typeface="メイリオ" pitchFamily="50" charset="-128"/>
                <a:cs typeface="メイリオ" pitchFamily="50" charset="-128"/>
              </a:rPr>
              <a:t>※当分の間胃部エックス線検査については40歳以上、年１回　実施可</a:t>
            </a:r>
            <a:endParaRPr lang="ja-JP" altLang="ja-JP" sz="1200">
              <a:latin typeface="メイリオ" pitchFamily="50" charset="-128"/>
              <a:ea typeface="メイリオ" pitchFamily="50" charset="-128"/>
              <a:cs typeface="メイリオ" pitchFamily="50" charset="-128"/>
            </a:endParaRPr>
          </a:p>
        </p:txBody>
      </p:sp>
      <p:sp>
        <p:nvSpPr>
          <p:cNvPr id="1348" name="Text Box 44"/>
          <p:cNvSpPr txBox="1">
            <a:spLocks noChangeArrowheads="1"/>
          </p:cNvSpPr>
          <p:nvPr/>
        </p:nvSpPr>
        <p:spPr>
          <a:xfrm>
            <a:off x="1030288" y="3570288"/>
            <a:ext cx="942975" cy="366712"/>
          </a:xfrm>
          <a:prstGeom prst="rect">
            <a:avLst/>
          </a:prstGeom>
          <a:noFill/>
          <a:ln w="9525">
            <a:noFill/>
            <a:miter lim="800000"/>
            <a:headEnd/>
            <a:tailEnd/>
          </a:ln>
          <a:effectLst/>
        </p:spPr>
        <p:txBody>
          <a:bodyPr>
            <a:spAutoFit/>
          </a:bodyPr>
          <a:lstStyle/>
          <a:p>
            <a:pPr defTabSz="914400">
              <a:spcBef>
                <a:spcPct val="50000"/>
              </a:spcBef>
            </a:pPr>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 name="テキスト ボックス 1"/>
          <p:cNvSpPr txBox="1">
            <a:spLocks noChangeArrowheads="1"/>
          </p:cNvSpPr>
          <p:nvPr/>
        </p:nvSpPr>
        <p:spPr>
          <a:xfrm>
            <a:off x="571500" y="287338"/>
            <a:ext cx="8013700" cy="585787"/>
          </a:xfrm>
          <a:prstGeom prst="rect">
            <a:avLst/>
          </a:prstGeom>
          <a:noFill/>
          <a:ln w="9525">
            <a:noFill/>
            <a:miter lim="800000"/>
            <a:headEnd/>
            <a:tailEnd/>
          </a:ln>
        </p:spPr>
        <p:txBody>
          <a:bodyPr>
            <a:spAutoFit/>
          </a:bodyPr>
          <a:lstStyle/>
          <a:p>
            <a:pPr algn="ctr">
              <a:spcAft>
                <a:spcPts val="3000"/>
              </a:spcAft>
            </a:pPr>
            <a:r>
              <a:rPr lang="ja-JP" altLang="en-US" sz="3200" b="1">
                <a:solidFill>
                  <a:srgbClr val="008AD4"/>
                </a:solidFill>
                <a:latin typeface="メイリオ" pitchFamily="50" charset="-128"/>
                <a:ea typeface="メイリオ" pitchFamily="50" charset="-128"/>
                <a:cs typeface="メイリオ" pitchFamily="50" charset="-128"/>
              </a:rPr>
              <a:t>静岡県と全国のがん検診受診率</a:t>
            </a:r>
          </a:p>
        </p:txBody>
      </p:sp>
      <p:sp>
        <p:nvSpPr>
          <p:cNvPr id="1355" name="テキスト ボックス 5"/>
          <p:cNvSpPr txBox="1">
            <a:spLocks noChangeArrowheads="1"/>
          </p:cNvSpPr>
          <p:nvPr/>
        </p:nvSpPr>
        <p:spPr>
          <a:xfrm>
            <a:off x="1190625" y="901700"/>
            <a:ext cx="6788150" cy="396875"/>
          </a:xfrm>
          <a:prstGeom prst="rect">
            <a:avLst/>
          </a:prstGeom>
          <a:noFill/>
          <a:ln w="9525">
            <a:noFill/>
            <a:miter lim="800000"/>
            <a:headEnd/>
            <a:tailEnd/>
          </a:ln>
        </p:spPr>
        <p:txBody>
          <a:bodyPr wrap="none">
            <a:spAutoFit/>
          </a:bodyPr>
          <a:lstStyle/>
          <a:p>
            <a:pPr algn="ctr"/>
            <a:r>
              <a:rPr lang="en-US" altLang="ja-JP" sz="2000">
                <a:latin typeface="メイリオ" pitchFamily="50" charset="-128"/>
                <a:ea typeface="メイリオ" pitchFamily="50" charset="-128"/>
                <a:cs typeface="メイリオ" pitchFamily="50" charset="-128"/>
              </a:rPr>
              <a:t>▶</a:t>
            </a:r>
            <a:r>
              <a:rPr lang="ja-JP" altLang="en-US" sz="2000">
                <a:latin typeface="メイリオ" pitchFamily="50" charset="-128"/>
                <a:ea typeface="メイリオ" pitchFamily="50" charset="-128"/>
                <a:cs typeface="メイリオ" pitchFamily="50" charset="-128"/>
              </a:rPr>
              <a:t>全国よりも高いが、目標値に達していない検診がある。</a:t>
            </a:r>
          </a:p>
        </p:txBody>
      </p:sp>
      <p:sp>
        <p:nvSpPr>
          <p:cNvPr id="1356" name="テキスト ボックス 2"/>
          <p:cNvSpPr txBox="1">
            <a:spLocks noChangeArrowheads="1"/>
          </p:cNvSpPr>
          <p:nvPr/>
        </p:nvSpPr>
        <p:spPr>
          <a:xfrm>
            <a:off x="6103208" y="6524506"/>
            <a:ext cx="2851880" cy="276106"/>
          </a:xfrm>
          <a:prstGeom prst="rect">
            <a:avLst/>
          </a:prstGeom>
          <a:noFill/>
          <a:ln w="9525">
            <a:noFill/>
            <a:miter lim="800000"/>
            <a:headEnd/>
            <a:tailEnd/>
          </a:ln>
        </p:spPr>
        <p:txBody>
          <a:bodyPr wrap="none">
            <a:spAutoFit/>
          </a:bodyPr>
          <a:lstStyle/>
          <a:p>
            <a:pPr algn="r"/>
            <a:r>
              <a:rPr lang="ja-JP" altLang="en-US" sz="1200">
                <a:latin typeface="メイリオ" pitchFamily="50" charset="-128"/>
                <a:ea typeface="メイリオ" pitchFamily="50" charset="-128"/>
                <a:cs typeface="メイリオ" pitchFamily="50" charset="-128"/>
              </a:rPr>
              <a:t>［出典：令和元年 国民生活基礎調査］</a:t>
            </a:r>
          </a:p>
        </p:txBody>
      </p:sp>
      <p:graphicFrame>
        <p:nvGraphicFramePr>
          <p:cNvPr id="1493" name="グラフ 389"/>
          <p:cNvGraphicFramePr/>
          <p:nvPr/>
        </p:nvGraphicFramePr>
        <p:xfrm>
          <a:off x="297363" y="1131439"/>
          <a:ext cx="8561973" cy="56691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3" name="図 5" descr="chappy_03.png"/>
          <p:cNvPicPr>
            <a:picLocks noChangeAspect="1"/>
          </p:cNvPicPr>
          <p:nvPr/>
        </p:nvPicPr>
        <p:blipFill>
          <a:blip r:embed="rId3"/>
          <a:stretch>
            <a:fillRect/>
          </a:stretch>
        </p:blipFill>
        <p:spPr>
          <a:xfrm>
            <a:off x="6907213" y="3765550"/>
            <a:ext cx="1652587" cy="2730500"/>
          </a:xfrm>
          <a:prstGeom prst="rect">
            <a:avLst/>
          </a:prstGeom>
          <a:noFill/>
          <a:ln w="9525">
            <a:noFill/>
            <a:miter lim="800000"/>
            <a:headEnd/>
            <a:tailEnd/>
          </a:ln>
        </p:spPr>
      </p:pic>
      <p:pic>
        <p:nvPicPr>
          <p:cNvPr id="1364" name="図 1" descr="circle_q.png"/>
          <p:cNvPicPr>
            <a:picLocks noChangeAspect="1"/>
          </p:cNvPicPr>
          <p:nvPr/>
        </p:nvPicPr>
        <p:blipFill>
          <a:blip r:embed="rId4"/>
          <a:stretch>
            <a:fillRect/>
          </a:stretch>
        </p:blipFill>
        <p:spPr>
          <a:xfrm>
            <a:off x="403225" y="338138"/>
            <a:ext cx="1208088" cy="1206500"/>
          </a:xfrm>
          <a:prstGeom prst="rect">
            <a:avLst/>
          </a:prstGeom>
          <a:noFill/>
          <a:ln w="9525">
            <a:noFill/>
            <a:miter lim="800000"/>
            <a:headEnd/>
            <a:tailEnd/>
          </a:ln>
        </p:spPr>
      </p:pic>
      <p:sp>
        <p:nvSpPr>
          <p:cNvPr id="1365" name="テキスト ボックス 2"/>
          <p:cNvSpPr txBox="1">
            <a:spLocks noChangeArrowheads="1"/>
          </p:cNvSpPr>
          <p:nvPr/>
        </p:nvSpPr>
        <p:spPr>
          <a:xfrm>
            <a:off x="549512" y="635000"/>
            <a:ext cx="921865" cy="583883"/>
          </a:xfrm>
          <a:prstGeom prst="rect">
            <a:avLst/>
          </a:prstGeom>
          <a:noFill/>
          <a:ln w="9525">
            <a:noFill/>
            <a:miter lim="800000"/>
            <a:headEnd/>
            <a:tailEnd/>
          </a:ln>
        </p:spPr>
        <p:txBody>
          <a:bodyPr wrap="none">
            <a:spAutoFit/>
          </a:bodyPr>
          <a:lstStyle/>
          <a:p>
            <a:pPr algn="ctr"/>
            <a:r>
              <a:rPr lang="en-US" altLang="ja-JP" sz="3200" b="1">
                <a:solidFill>
                  <a:srgbClr val="FFFFFF"/>
                </a:solidFill>
                <a:latin typeface="メイリオ" pitchFamily="50" charset="-128"/>
                <a:ea typeface="メイリオ" pitchFamily="50" charset="-128"/>
                <a:cs typeface="メイリオ" pitchFamily="50" charset="-128"/>
              </a:rPr>
              <a:t>Q３</a:t>
            </a:r>
            <a:endParaRPr lang="ja-JP" altLang="en-US" sz="3200" b="1">
              <a:solidFill>
                <a:srgbClr val="FFFFFF"/>
              </a:solidFill>
              <a:latin typeface="メイリオ" pitchFamily="50" charset="-128"/>
              <a:ea typeface="メイリオ" pitchFamily="50" charset="-128"/>
              <a:cs typeface="メイリオ" pitchFamily="50" charset="-128"/>
            </a:endParaRPr>
          </a:p>
        </p:txBody>
      </p:sp>
      <p:sp>
        <p:nvSpPr>
          <p:cNvPr id="1366" name="テキスト ボックス 3"/>
          <p:cNvSpPr txBox="1">
            <a:spLocks noChangeArrowheads="1"/>
          </p:cNvSpPr>
          <p:nvPr/>
        </p:nvSpPr>
        <p:spPr>
          <a:xfrm>
            <a:off x="2876550" y="3398838"/>
            <a:ext cx="3625850" cy="1727200"/>
          </a:xfrm>
          <a:prstGeom prst="rect">
            <a:avLst/>
          </a:prstGeom>
          <a:noFill/>
          <a:ln w="9525">
            <a:noFill/>
            <a:miter lim="800000"/>
            <a:headEnd/>
            <a:tailEnd/>
          </a:ln>
        </p:spPr>
        <p:txBody>
          <a:bodyPr>
            <a:spAutoFit/>
          </a:bodyPr>
          <a:lstStyle/>
          <a:p>
            <a:pPr marL="431800" indent="-457200">
              <a:lnSpc>
                <a:spcPts val="4638"/>
              </a:lnSpc>
              <a:spcAft>
                <a:spcPts val="3600"/>
              </a:spcAft>
            </a:pPr>
            <a:r>
              <a:rPr lang="en-US" altLang="ja-JP" sz="4000" b="1">
                <a:solidFill>
                  <a:srgbClr val="008AD4"/>
                </a:solidFill>
                <a:latin typeface="メイリオ" pitchFamily="50" charset="-128"/>
                <a:ea typeface="メイリオ" pitchFamily="50" charset="-128"/>
                <a:cs typeface="メイリオ" pitchFamily="50" charset="-128"/>
              </a:rPr>
              <a:t>①</a:t>
            </a:r>
            <a:r>
              <a:rPr lang="ja-JP" altLang="en-US" sz="4000" b="1">
                <a:solidFill>
                  <a:srgbClr val="008AD4"/>
                </a:solidFill>
                <a:latin typeface="メイリオ" pitchFamily="50" charset="-128"/>
                <a:ea typeface="メイリオ" pitchFamily="50" charset="-128"/>
                <a:cs typeface="メイリオ" pitchFamily="50" charset="-128"/>
              </a:rPr>
              <a:t>治る</a:t>
            </a:r>
            <a:endParaRPr lang="en-US" altLang="ja-JP" sz="4000" b="1">
              <a:solidFill>
                <a:srgbClr val="008AD4"/>
              </a:solidFill>
              <a:latin typeface="メイリオ" pitchFamily="50" charset="-128"/>
              <a:ea typeface="メイリオ" pitchFamily="50" charset="-128"/>
              <a:cs typeface="メイリオ" pitchFamily="50" charset="-128"/>
            </a:endParaRPr>
          </a:p>
          <a:p>
            <a:pPr marL="431800" indent="-457200">
              <a:lnSpc>
                <a:spcPts val="4638"/>
              </a:lnSpc>
              <a:spcAft>
                <a:spcPts val="3600"/>
              </a:spcAft>
            </a:pPr>
            <a:r>
              <a:rPr lang="en-US" altLang="ja-JP" sz="4000" b="1">
                <a:solidFill>
                  <a:srgbClr val="008AD4"/>
                </a:solidFill>
                <a:latin typeface="メイリオ" pitchFamily="50" charset="-128"/>
                <a:ea typeface="メイリオ" pitchFamily="50" charset="-128"/>
                <a:cs typeface="メイリオ" pitchFamily="50" charset="-128"/>
              </a:rPr>
              <a:t>②</a:t>
            </a:r>
            <a:r>
              <a:rPr lang="ja-JP" altLang="en-US" sz="4000" b="1">
                <a:solidFill>
                  <a:srgbClr val="008AD4"/>
                </a:solidFill>
                <a:latin typeface="メイリオ" pitchFamily="50" charset="-128"/>
                <a:ea typeface="メイリオ" pitchFamily="50" charset="-128"/>
                <a:cs typeface="メイリオ" pitchFamily="50" charset="-128"/>
              </a:rPr>
              <a:t>治らない</a:t>
            </a:r>
          </a:p>
        </p:txBody>
      </p:sp>
      <p:sp>
        <p:nvSpPr>
          <p:cNvPr id="1367" name="テキスト ボックス 4"/>
          <p:cNvSpPr txBox="1">
            <a:spLocks noChangeArrowheads="1"/>
          </p:cNvSpPr>
          <p:nvPr/>
        </p:nvSpPr>
        <p:spPr>
          <a:xfrm>
            <a:off x="1620838" y="1611313"/>
            <a:ext cx="5922962" cy="1514475"/>
          </a:xfrm>
          <a:prstGeom prst="rect">
            <a:avLst/>
          </a:prstGeom>
          <a:noFill/>
          <a:ln w="9525">
            <a:noFill/>
            <a:miter lim="800000"/>
            <a:headEnd/>
            <a:tailEnd/>
          </a:ln>
        </p:spPr>
        <p:txBody>
          <a:bodyPr>
            <a:spAutoFit/>
          </a:bodyPr>
          <a:lstStyle/>
          <a:p>
            <a:pPr algn="ctr">
              <a:lnSpc>
                <a:spcPts val="5600"/>
              </a:lnSpc>
            </a:pPr>
            <a:r>
              <a:rPr lang="ja-JP" altLang="en-US" sz="4000" b="1">
                <a:solidFill>
                  <a:srgbClr val="F87FAC"/>
                </a:solidFill>
                <a:latin typeface="メイリオ" pitchFamily="50" charset="-128"/>
                <a:ea typeface="メイリオ" pitchFamily="50" charset="-128"/>
                <a:cs typeface="メイリオ" pitchFamily="50" charset="-128"/>
              </a:rPr>
              <a:t>早期に発見すれば、</a:t>
            </a:r>
          </a:p>
          <a:p>
            <a:pPr algn="ctr">
              <a:lnSpc>
                <a:spcPts val="5600"/>
              </a:lnSpc>
            </a:pPr>
            <a:r>
              <a:rPr lang="ja-JP" altLang="en-US" sz="4000" b="1">
                <a:solidFill>
                  <a:srgbClr val="F87FAC"/>
                </a:solidFill>
                <a:latin typeface="メイリオ" pitchFamily="50" charset="-128"/>
                <a:ea typeface="メイリオ" pitchFamily="50" charset="-128"/>
                <a:cs typeface="メイリオ" pitchFamily="50" charset="-128"/>
              </a:rPr>
              <a:t>がんは治るの？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3" name="図 4" descr="circle_a.png"/>
          <p:cNvPicPr>
            <a:picLocks noChangeAspect="1"/>
          </p:cNvPicPr>
          <p:nvPr/>
        </p:nvPicPr>
        <p:blipFill>
          <a:blip r:embed="rId3"/>
          <a:stretch>
            <a:fillRect/>
          </a:stretch>
        </p:blipFill>
        <p:spPr>
          <a:xfrm>
            <a:off x="403225" y="338138"/>
            <a:ext cx="1208088" cy="1206500"/>
          </a:xfrm>
          <a:prstGeom prst="rect">
            <a:avLst/>
          </a:prstGeom>
          <a:noFill/>
          <a:ln w="9525">
            <a:noFill/>
            <a:miter lim="800000"/>
            <a:headEnd/>
            <a:tailEnd/>
          </a:ln>
        </p:spPr>
      </p:pic>
      <p:sp>
        <p:nvSpPr>
          <p:cNvPr id="1374" name="テキスト ボックス 2"/>
          <p:cNvSpPr txBox="1">
            <a:spLocks noChangeArrowheads="1"/>
          </p:cNvSpPr>
          <p:nvPr/>
        </p:nvSpPr>
        <p:spPr>
          <a:xfrm>
            <a:off x="561534" y="635000"/>
            <a:ext cx="897819" cy="583883"/>
          </a:xfrm>
          <a:prstGeom prst="rect">
            <a:avLst/>
          </a:prstGeom>
          <a:noFill/>
          <a:ln w="9525">
            <a:noFill/>
            <a:miter lim="800000"/>
            <a:headEnd/>
            <a:tailEnd/>
          </a:ln>
        </p:spPr>
        <p:txBody>
          <a:bodyPr wrap="none">
            <a:spAutoFit/>
          </a:bodyPr>
          <a:lstStyle/>
          <a:p>
            <a:pPr algn="ctr"/>
            <a:r>
              <a:rPr lang="en-US" altLang="ja-JP" sz="3200" b="1">
                <a:solidFill>
                  <a:srgbClr val="FFFFFF"/>
                </a:solidFill>
                <a:latin typeface="メイリオ" pitchFamily="50" charset="-128"/>
                <a:ea typeface="メイリオ" pitchFamily="50" charset="-128"/>
                <a:cs typeface="メイリオ" pitchFamily="50" charset="-128"/>
              </a:rPr>
              <a:t>A３</a:t>
            </a:r>
            <a:endParaRPr lang="ja-JP" altLang="en-US" sz="3200" b="1">
              <a:solidFill>
                <a:srgbClr val="FFFFFF"/>
              </a:solidFill>
              <a:latin typeface="メイリオ" pitchFamily="50" charset="-128"/>
              <a:ea typeface="メイリオ" pitchFamily="50" charset="-128"/>
              <a:cs typeface="メイリオ" pitchFamily="50" charset="-128"/>
            </a:endParaRPr>
          </a:p>
        </p:txBody>
      </p:sp>
      <p:sp>
        <p:nvSpPr>
          <p:cNvPr id="1375" name="テキスト ボックス 3"/>
          <p:cNvSpPr txBox="1">
            <a:spLocks noChangeArrowheads="1"/>
          </p:cNvSpPr>
          <p:nvPr/>
        </p:nvSpPr>
        <p:spPr>
          <a:xfrm>
            <a:off x="342902" y="1218883"/>
            <a:ext cx="8801100" cy="703915"/>
          </a:xfrm>
          <a:prstGeom prst="rect">
            <a:avLst/>
          </a:prstGeom>
          <a:noFill/>
          <a:ln w="9525">
            <a:noFill/>
            <a:miter lim="800000"/>
            <a:headEnd/>
            <a:tailEnd/>
          </a:ln>
        </p:spPr>
        <p:txBody>
          <a:bodyPr>
            <a:spAutoFit/>
          </a:bodyPr>
          <a:lstStyle/>
          <a:p>
            <a:pPr algn="ctr">
              <a:lnSpc>
                <a:spcPct val="110000"/>
              </a:lnSpc>
              <a:spcAft>
                <a:spcPts val="1200"/>
              </a:spcAft>
            </a:pPr>
            <a:r>
              <a:rPr lang="ja-JP" altLang="en-US" sz="1800">
                <a:solidFill>
                  <a:srgbClr val="008AD4"/>
                </a:solidFill>
                <a:latin typeface="メイリオ" pitchFamily="50" charset="-128"/>
                <a:ea typeface="メイリオ" pitchFamily="50" charset="-128"/>
                <a:cs typeface="メイリオ" pitchFamily="50" charset="-128"/>
              </a:rPr>
              <a:t>症状が出る前に早期発見すれば、</a:t>
            </a:r>
          </a:p>
          <a:p>
            <a:pPr algn="ctr">
              <a:lnSpc>
                <a:spcPts val="1200"/>
              </a:lnSpc>
              <a:spcAft>
                <a:spcPts val="200"/>
              </a:spcAft>
            </a:pPr>
            <a:r>
              <a:rPr lang="ja-JP" altLang="en-US" sz="1800">
                <a:solidFill>
                  <a:srgbClr val="008AD4"/>
                </a:solidFill>
                <a:latin typeface="メイリオ" pitchFamily="50" charset="-128"/>
                <a:ea typeface="メイリオ" pitchFamily="50" charset="-128"/>
                <a:cs typeface="メイリオ" pitchFamily="50" charset="-128"/>
              </a:rPr>
              <a:t>９割近くのがんが治ると言われています。</a:t>
            </a:r>
          </a:p>
        </p:txBody>
      </p:sp>
      <p:sp>
        <p:nvSpPr>
          <p:cNvPr id="1376" name="テキスト ボックス 5"/>
          <p:cNvSpPr txBox="1">
            <a:spLocks noChangeArrowheads="1"/>
          </p:cNvSpPr>
          <p:nvPr/>
        </p:nvSpPr>
        <p:spPr>
          <a:xfrm>
            <a:off x="2590800" y="636588"/>
            <a:ext cx="3924300" cy="830262"/>
          </a:xfrm>
          <a:prstGeom prst="rect">
            <a:avLst/>
          </a:prstGeom>
          <a:noFill/>
          <a:ln w="9525">
            <a:noFill/>
            <a:miter lim="800000"/>
            <a:headEnd/>
            <a:tailEnd/>
          </a:ln>
        </p:spPr>
        <p:txBody>
          <a:bodyPr>
            <a:spAutoFit/>
          </a:bodyPr>
          <a:lstStyle/>
          <a:p>
            <a:pPr algn="ctr"/>
            <a:r>
              <a:rPr lang="en-US" altLang="ja-JP" sz="4800" b="1">
                <a:solidFill>
                  <a:srgbClr val="F87FAC"/>
                </a:solidFill>
                <a:latin typeface="メイリオ" pitchFamily="50" charset="-128"/>
                <a:ea typeface="メイリオ" pitchFamily="50" charset="-128"/>
                <a:cs typeface="メイリオ" pitchFamily="50" charset="-128"/>
              </a:rPr>
              <a:t>①</a:t>
            </a:r>
            <a:r>
              <a:rPr lang="ja-JP" altLang="en-US" sz="4800" b="1">
                <a:solidFill>
                  <a:srgbClr val="F87FAC"/>
                </a:solidFill>
                <a:latin typeface="メイリオ" pitchFamily="50" charset="-128"/>
                <a:ea typeface="メイリオ" pitchFamily="50" charset="-128"/>
                <a:cs typeface="メイリオ" pitchFamily="50" charset="-128"/>
              </a:rPr>
              <a:t>治る</a:t>
            </a:r>
          </a:p>
        </p:txBody>
      </p:sp>
      <p:sp>
        <p:nvSpPr>
          <p:cNvPr id="1377" name="テキスト ボックス 14"/>
          <p:cNvSpPr txBox="1">
            <a:spLocks noChangeArrowheads="1"/>
          </p:cNvSpPr>
          <p:nvPr/>
        </p:nvSpPr>
        <p:spPr>
          <a:xfrm>
            <a:off x="5575300" y="3617913"/>
            <a:ext cx="390525" cy="339725"/>
          </a:xfrm>
          <a:prstGeom prst="rect">
            <a:avLst/>
          </a:prstGeom>
          <a:noFill/>
          <a:ln w="9525">
            <a:noFill/>
            <a:miter lim="800000"/>
            <a:headEnd/>
            <a:tailEnd/>
          </a:ln>
        </p:spPr>
        <p:txBody>
          <a:bodyPr wrap="none">
            <a:spAutoFit/>
          </a:bodyPr>
          <a:lstStyle/>
          <a:p>
            <a:pPr algn="ctr"/>
            <a:r>
              <a:rPr lang="ja-JP" altLang="en-US" sz="1600">
                <a:solidFill>
                  <a:schemeClr val="bg1"/>
                </a:solidFill>
                <a:latin typeface="メイリオ" pitchFamily="50" charset="-128"/>
                <a:ea typeface="メイリオ" pitchFamily="50" charset="-128"/>
                <a:cs typeface="メイリオ" pitchFamily="50" charset="-128"/>
              </a:rPr>
              <a:t>人</a:t>
            </a:r>
          </a:p>
        </p:txBody>
      </p:sp>
      <p:sp>
        <p:nvSpPr>
          <p:cNvPr id="1378" name="テキスト ボックス 9"/>
          <p:cNvSpPr txBox="1">
            <a:spLocks noChangeArrowheads="1"/>
          </p:cNvSpPr>
          <p:nvPr/>
        </p:nvSpPr>
        <p:spPr>
          <a:xfrm>
            <a:off x="944280" y="6146052"/>
            <a:ext cx="7598345" cy="276106"/>
          </a:xfrm>
          <a:prstGeom prst="rect">
            <a:avLst/>
          </a:prstGeom>
          <a:noFill/>
          <a:ln w="9525">
            <a:noFill/>
            <a:miter lim="800000"/>
            <a:headEnd/>
            <a:tailEnd/>
          </a:ln>
        </p:spPr>
        <p:txBody>
          <a:bodyPr wrap="square">
            <a:spAutoFit/>
          </a:bodyPr>
          <a:lstStyle/>
          <a:p>
            <a:pPr algn="r"/>
            <a:r>
              <a:rPr lang="ja-JP" altLang="en-US" sz="1200">
                <a:latin typeface="メイリオ" pitchFamily="50" charset="-128"/>
                <a:ea typeface="メイリオ" pitchFamily="50" charset="-128"/>
                <a:cs typeface="メイリオ" pitchFamily="50" charset="-128"/>
              </a:rPr>
              <a:t>（出典：がん研究振興財団「がんの統計</a:t>
            </a:r>
            <a:r>
              <a:rPr lang="en-US" altLang="ja-JP" sz="1200">
                <a:latin typeface="メイリオ" pitchFamily="50" charset="-128"/>
                <a:ea typeface="メイリオ" pitchFamily="50" charset="-128"/>
                <a:cs typeface="メイリオ" pitchFamily="50" charset="-128"/>
              </a:rPr>
              <a:t>'19</a:t>
            </a:r>
            <a:r>
              <a:rPr lang="ja-JP" altLang="en-US" sz="1200">
                <a:latin typeface="メイリオ" pitchFamily="50" charset="-128"/>
                <a:ea typeface="メイリオ" pitchFamily="50" charset="-128"/>
                <a:cs typeface="メイリオ" pitchFamily="50" charset="-128"/>
              </a:rPr>
              <a:t>」　がん診療連携拠点病院等における５年生存率）</a:t>
            </a:r>
          </a:p>
        </p:txBody>
      </p:sp>
      <p:sp>
        <p:nvSpPr>
          <p:cNvPr id="1379" name="テキスト ボックス 10"/>
          <p:cNvSpPr txBox="1">
            <a:spLocks noChangeArrowheads="1"/>
          </p:cNvSpPr>
          <p:nvPr/>
        </p:nvSpPr>
        <p:spPr>
          <a:xfrm>
            <a:off x="1507102" y="1922798"/>
            <a:ext cx="6282307" cy="608505"/>
          </a:xfrm>
          <a:prstGeom prst="rect">
            <a:avLst/>
          </a:prstGeom>
          <a:noFill/>
          <a:ln w="9525">
            <a:noFill/>
            <a:miter lim="800000"/>
            <a:headEnd/>
            <a:tailEnd/>
          </a:ln>
        </p:spPr>
        <p:txBody>
          <a:bodyPr wrap="none">
            <a:spAutoFit/>
          </a:bodyPr>
          <a:lstStyle/>
          <a:p>
            <a:pPr algn="ctr">
              <a:lnSpc>
                <a:spcPct val="120000"/>
              </a:lnSpc>
            </a:pPr>
            <a:r>
              <a:rPr lang="ja-JP" altLang="en-US" sz="1600">
                <a:latin typeface="メイリオ" pitchFamily="50" charset="-128"/>
                <a:ea typeface="メイリオ" pitchFamily="50" charset="-128"/>
                <a:cs typeface="メイリオ" pitchFamily="50" charset="-128"/>
              </a:rPr>
              <a:t>がんの臨床病期別</a:t>
            </a:r>
            <a:r>
              <a:rPr lang="en-US" altLang="ja-JP" sz="1600">
                <a:latin typeface="メイリオ" pitchFamily="50" charset="-128"/>
                <a:ea typeface="メイリオ" pitchFamily="50" charset="-128"/>
                <a:cs typeface="メイリオ" pitchFamily="50" charset="-128"/>
              </a:rPr>
              <a:t>5</a:t>
            </a:r>
            <a:r>
              <a:rPr lang="ja-JP" altLang="en-US" sz="1600">
                <a:latin typeface="メイリオ" pitchFamily="50" charset="-128"/>
                <a:ea typeface="メイリオ" pitchFamily="50" charset="-128"/>
                <a:cs typeface="メイリオ" pitchFamily="50" charset="-128"/>
              </a:rPr>
              <a:t>年相対生存率（</a:t>
            </a:r>
            <a:r>
              <a:rPr lang="en-US" altLang="ja-JP" sz="1600">
                <a:latin typeface="メイリオ" pitchFamily="50" charset="-128"/>
                <a:ea typeface="メイリオ" pitchFamily="50" charset="-128"/>
                <a:cs typeface="メイリオ" pitchFamily="50" charset="-128"/>
              </a:rPr>
              <a:t>2009</a:t>
            </a:r>
            <a:r>
              <a:rPr lang="ja-JP" altLang="en-US" sz="1600">
                <a:latin typeface="メイリオ" pitchFamily="50" charset="-128"/>
                <a:ea typeface="メイリオ" pitchFamily="50" charset="-128"/>
                <a:cs typeface="メイリオ" pitchFamily="50" charset="-128"/>
              </a:rPr>
              <a:t>年</a:t>
            </a:r>
            <a:r>
              <a:rPr lang="en-US" altLang="ja-JP" sz="1600">
                <a:latin typeface="メイリオ" pitchFamily="50" charset="-128"/>
                <a:ea typeface="メイリオ" pitchFamily="50" charset="-128"/>
                <a:cs typeface="メイリオ" pitchFamily="50" charset="-128"/>
              </a:rPr>
              <a:t>〜2010</a:t>
            </a:r>
            <a:r>
              <a:rPr lang="ja-JP" altLang="en-US" sz="1600">
                <a:latin typeface="メイリオ" pitchFamily="50" charset="-128"/>
                <a:ea typeface="メイリオ" pitchFamily="50" charset="-128"/>
                <a:cs typeface="メイリオ" pitchFamily="50" charset="-128"/>
              </a:rPr>
              <a:t>年診断例）</a:t>
            </a:r>
          </a:p>
          <a:p>
            <a:pPr algn="ctr">
              <a:lnSpc>
                <a:spcPct val="120000"/>
              </a:lnSpc>
            </a:pPr>
            <a:r>
              <a:rPr lang="ja-JP" altLang="en-US" sz="1200">
                <a:latin typeface="メイリオ" pitchFamily="50" charset="-128"/>
                <a:ea typeface="メイリオ" pitchFamily="50" charset="-128"/>
                <a:cs typeface="メイリオ" pitchFamily="50" charset="-128"/>
              </a:rPr>
              <a:t>「</a:t>
            </a:r>
            <a:r>
              <a:rPr lang="en-US" altLang="ja-JP" sz="1200">
                <a:latin typeface="メイリオ" pitchFamily="50" charset="-128"/>
                <a:ea typeface="メイリオ" pitchFamily="50" charset="-128"/>
                <a:cs typeface="メイリオ" pitchFamily="50" charset="-128"/>
              </a:rPr>
              <a:t>stage</a:t>
            </a:r>
            <a:r>
              <a:rPr lang="ja-JP" altLang="en-US" sz="1200">
                <a:latin typeface="メイリオ" pitchFamily="50" charset="-128"/>
                <a:ea typeface="メイリオ" pitchFamily="50" charset="-128"/>
                <a:cs typeface="メイリオ" pitchFamily="50" charset="-128"/>
              </a:rPr>
              <a:t>」とはがんの進行具合を示す数値で、数値が大きいほど進行したがんになります</a:t>
            </a:r>
          </a:p>
        </p:txBody>
      </p:sp>
      <p:graphicFrame>
        <p:nvGraphicFramePr>
          <p:cNvPr id="1380" name="グラフ 391"/>
          <p:cNvGraphicFramePr/>
          <p:nvPr/>
        </p:nvGraphicFramePr>
        <p:xfrm>
          <a:off x="561534" y="2416176"/>
          <a:ext cx="7844895" cy="375915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 name="テキスト ボックス 1"/>
          <p:cNvSpPr txBox="1">
            <a:spLocks noChangeArrowheads="1"/>
          </p:cNvSpPr>
          <p:nvPr/>
        </p:nvSpPr>
        <p:spPr>
          <a:xfrm>
            <a:off x="571500" y="427038"/>
            <a:ext cx="8013700" cy="646112"/>
          </a:xfrm>
          <a:prstGeom prst="rect">
            <a:avLst/>
          </a:prstGeom>
          <a:noFill/>
          <a:ln w="9525">
            <a:noFill/>
            <a:miter lim="800000"/>
            <a:headEnd/>
            <a:tailEnd/>
          </a:ln>
        </p:spPr>
        <p:txBody>
          <a:bodyPr>
            <a:spAutoFit/>
          </a:bodyPr>
          <a:lstStyle/>
          <a:p>
            <a:pPr algn="ctr">
              <a:spcAft>
                <a:spcPts val="3000"/>
              </a:spcAft>
            </a:pPr>
            <a:r>
              <a:rPr lang="ja-JP" altLang="en-US" sz="3600" b="1">
                <a:solidFill>
                  <a:srgbClr val="008AD4"/>
                </a:solidFill>
                <a:latin typeface="メイリオ" pitchFamily="50" charset="-128"/>
                <a:ea typeface="メイリオ" pitchFamily="50" charset="-128"/>
                <a:cs typeface="メイリオ" pitchFamily="50" charset="-128"/>
              </a:rPr>
              <a:t>低い日本のがん検診受診率</a:t>
            </a:r>
          </a:p>
        </p:txBody>
      </p:sp>
      <p:sp>
        <p:nvSpPr>
          <p:cNvPr id="1387" name="テキスト ボックス 9"/>
          <p:cNvSpPr txBox="1">
            <a:spLocks noChangeArrowheads="1"/>
          </p:cNvSpPr>
          <p:nvPr/>
        </p:nvSpPr>
        <p:spPr>
          <a:xfrm>
            <a:off x="635000" y="1138238"/>
            <a:ext cx="8039100" cy="536575"/>
          </a:xfrm>
          <a:prstGeom prst="rect">
            <a:avLst/>
          </a:prstGeom>
          <a:noFill/>
          <a:ln w="9525">
            <a:noFill/>
            <a:miter lim="800000"/>
            <a:headEnd/>
            <a:tailEnd/>
          </a:ln>
        </p:spPr>
        <p:txBody>
          <a:bodyPr>
            <a:spAutoFit/>
          </a:bodyPr>
          <a:lstStyle/>
          <a:p>
            <a:pPr algn="ctr">
              <a:lnSpc>
                <a:spcPts val="3675"/>
              </a:lnSpc>
            </a:pPr>
            <a:r>
              <a:rPr lang="en-US" altLang="ja-JP" sz="2000" b="1">
                <a:solidFill>
                  <a:srgbClr val="008AD4"/>
                </a:solidFill>
                <a:latin typeface="メイリオ" pitchFamily="50" charset="-128"/>
                <a:ea typeface="メイリオ" pitchFamily="50" charset="-128"/>
                <a:cs typeface="メイリオ" pitchFamily="50" charset="-128"/>
              </a:rPr>
              <a:t>▶</a:t>
            </a:r>
            <a:r>
              <a:rPr lang="ja-JP" altLang="en-US" sz="2000" b="1">
                <a:solidFill>
                  <a:srgbClr val="008AD4"/>
                </a:solidFill>
                <a:latin typeface="メイリオ" pitchFamily="50" charset="-128"/>
                <a:ea typeface="メイリオ" pitchFamily="50" charset="-128"/>
                <a:cs typeface="メイリオ" pitchFamily="50" charset="-128"/>
              </a:rPr>
              <a:t>日本のがん検診受診率は、先進国に比べてとても低いことが課題</a:t>
            </a:r>
          </a:p>
        </p:txBody>
      </p:sp>
      <p:sp>
        <p:nvSpPr>
          <p:cNvPr id="1388" name="テキスト ボックス 10"/>
          <p:cNvSpPr txBox="1">
            <a:spLocks noChangeArrowheads="1"/>
          </p:cNvSpPr>
          <p:nvPr/>
        </p:nvSpPr>
        <p:spPr>
          <a:xfrm>
            <a:off x="1776413" y="1843088"/>
            <a:ext cx="1389062" cy="434975"/>
          </a:xfrm>
          <a:prstGeom prst="rect">
            <a:avLst/>
          </a:prstGeom>
          <a:solidFill>
            <a:srgbClr val="008AD4"/>
          </a:solidFill>
          <a:ln w="9525">
            <a:noFill/>
            <a:miter lim="800000"/>
            <a:headEnd/>
            <a:tailEnd/>
          </a:ln>
        </p:spPr>
        <p:txBody>
          <a:bodyPr wrap="none" lIns="180000" tIns="93600" rIns="180000" bIns="93600">
            <a:spAutoFit/>
          </a:bodyPr>
          <a:lstStyle/>
          <a:p>
            <a:pPr algn="ctr"/>
            <a:r>
              <a:rPr lang="ja-JP" altLang="en-US" sz="1600" b="1">
                <a:solidFill>
                  <a:schemeClr val="bg1"/>
                </a:solidFill>
                <a:latin typeface="メイリオ" pitchFamily="50" charset="-128"/>
                <a:ea typeface="メイリオ" pitchFamily="50" charset="-128"/>
                <a:cs typeface="メイリオ" pitchFamily="50" charset="-128"/>
              </a:rPr>
              <a:t>子宮頸がん</a:t>
            </a:r>
          </a:p>
        </p:txBody>
      </p:sp>
      <p:sp>
        <p:nvSpPr>
          <p:cNvPr id="1389" name="テキスト ボックス 11"/>
          <p:cNvSpPr txBox="1">
            <a:spLocks noChangeArrowheads="1"/>
          </p:cNvSpPr>
          <p:nvPr/>
        </p:nvSpPr>
        <p:spPr>
          <a:xfrm>
            <a:off x="6108700" y="1843088"/>
            <a:ext cx="979488" cy="434975"/>
          </a:xfrm>
          <a:prstGeom prst="rect">
            <a:avLst/>
          </a:prstGeom>
          <a:solidFill>
            <a:srgbClr val="008AD4"/>
          </a:solidFill>
          <a:ln w="9525">
            <a:noFill/>
            <a:miter lim="800000"/>
            <a:headEnd/>
            <a:tailEnd/>
          </a:ln>
        </p:spPr>
        <p:txBody>
          <a:bodyPr wrap="none" lIns="180000" tIns="93600" rIns="180000" bIns="93600">
            <a:spAutoFit/>
          </a:bodyPr>
          <a:lstStyle/>
          <a:p>
            <a:pPr algn="ctr"/>
            <a:r>
              <a:rPr lang="ja-JP" altLang="en-US" sz="1600" b="1">
                <a:solidFill>
                  <a:schemeClr val="bg1"/>
                </a:solidFill>
                <a:latin typeface="メイリオ" pitchFamily="50" charset="-128"/>
                <a:ea typeface="メイリオ" pitchFamily="50" charset="-128"/>
                <a:cs typeface="メイリオ" pitchFamily="50" charset="-128"/>
              </a:rPr>
              <a:t>乳がん</a:t>
            </a:r>
          </a:p>
        </p:txBody>
      </p:sp>
      <p:graphicFrame>
        <p:nvGraphicFramePr>
          <p:cNvPr id="1390" name="グラフ 2"/>
          <p:cNvGraphicFramePr/>
          <p:nvPr/>
        </p:nvGraphicFramePr>
        <p:xfrm>
          <a:off x="317500" y="2247900"/>
          <a:ext cx="4229100" cy="4241800"/>
        </p:xfrm>
        <a:graphic>
          <a:graphicData uri="http://schemas.openxmlformats.org/presentationml/2006/ole">
            <mc:AlternateContent xmlns:mc="http://schemas.openxmlformats.org/markup-compatibility/2006">
              <mc:Choice xmlns:v="urn:schemas-microsoft-com:vml" Requires="v">
                <p:oleObj spid="_x0000_s1029" r:id="rId4" imgW="4230991" imgH="4243184" progId="Excel.Chart.8">
                  <p:embed/>
                </p:oleObj>
              </mc:Choice>
              <mc:Fallback>
                <p:oleObj r:id="rId4" imgW="4230991" imgH="4243184" progId="Excel.Chart.8">
                  <p:embed/>
                  <p:pic>
                    <p:nvPicPr>
                      <p:cNvPr id="0" name="グラフ 2"/>
                      <p:cNvPicPr>
                        <a:picLocks noChangeAspect="1"/>
                      </p:cNvPicPr>
                      <p:nvPr/>
                    </p:nvPicPr>
                    <p:blipFill>
                      <a:blip r:embed="rId5"/>
                      <a:stretch>
                        <a:fillRect/>
                      </a:stretch>
                    </p:blipFill>
                    <p:spPr>
                      <a:xfrm>
                        <a:off x="317500" y="2247900"/>
                        <a:ext cx="4229100" cy="4241800"/>
                      </a:xfrm>
                      <a:prstGeom prst="rect">
                        <a:avLst/>
                      </a:prstGeom>
                      <a:noFill/>
                      <a:ln>
                        <a:miter/>
                      </a:ln>
                    </p:spPr>
                  </p:pic>
                </p:oleObj>
              </mc:Fallback>
            </mc:AlternateContent>
          </a:graphicData>
        </a:graphic>
      </p:graphicFrame>
      <p:sp>
        <p:nvSpPr>
          <p:cNvPr id="1391" name="テキスト ボックス 13"/>
          <p:cNvSpPr txBox="1">
            <a:spLocks noChangeArrowheads="1"/>
          </p:cNvSpPr>
          <p:nvPr/>
        </p:nvSpPr>
        <p:spPr>
          <a:xfrm>
            <a:off x="1001713" y="25923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2010</a:t>
            </a:r>
            <a:r>
              <a:rPr lang="ja-JP" altLang="en-US" sz="1100">
                <a:latin typeface="メイリオ" pitchFamily="50" charset="-128"/>
                <a:ea typeface="メイリオ" pitchFamily="50" charset="-128"/>
                <a:cs typeface="メイリオ" pitchFamily="50" charset="-128"/>
              </a:rPr>
              <a:t>）</a:t>
            </a:r>
          </a:p>
        </p:txBody>
      </p:sp>
      <p:sp>
        <p:nvSpPr>
          <p:cNvPr id="1392" name="テキスト ボックス 14"/>
          <p:cNvSpPr txBox="1">
            <a:spLocks noChangeArrowheads="1"/>
          </p:cNvSpPr>
          <p:nvPr/>
        </p:nvSpPr>
        <p:spPr>
          <a:xfrm>
            <a:off x="1420813" y="29352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2011</a:t>
            </a:r>
            <a:r>
              <a:rPr lang="ja-JP" altLang="en-US" sz="1100">
                <a:latin typeface="メイリオ" pitchFamily="50" charset="-128"/>
                <a:ea typeface="メイリオ" pitchFamily="50" charset="-128"/>
                <a:cs typeface="メイリオ" pitchFamily="50" charset="-128"/>
              </a:rPr>
              <a:t>）</a:t>
            </a:r>
          </a:p>
        </p:txBody>
      </p:sp>
      <p:sp>
        <p:nvSpPr>
          <p:cNvPr id="1393" name="テキスト ボックス 15"/>
          <p:cNvSpPr txBox="1">
            <a:spLocks noChangeArrowheads="1"/>
          </p:cNvSpPr>
          <p:nvPr/>
        </p:nvSpPr>
        <p:spPr>
          <a:xfrm>
            <a:off x="1928813" y="30876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2009</a:t>
            </a:r>
            <a:r>
              <a:rPr lang="ja-JP" altLang="en-US" sz="1100">
                <a:latin typeface="メイリオ" pitchFamily="50" charset="-128"/>
                <a:ea typeface="メイリオ" pitchFamily="50" charset="-128"/>
                <a:cs typeface="メイリオ" pitchFamily="50" charset="-128"/>
              </a:rPr>
              <a:t>）</a:t>
            </a:r>
          </a:p>
        </p:txBody>
      </p:sp>
      <p:sp>
        <p:nvSpPr>
          <p:cNvPr id="1394" name="テキスト ボックス 16"/>
          <p:cNvSpPr txBox="1">
            <a:spLocks noChangeArrowheads="1"/>
          </p:cNvSpPr>
          <p:nvPr/>
        </p:nvSpPr>
        <p:spPr>
          <a:xfrm>
            <a:off x="2360613" y="33924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2011</a:t>
            </a:r>
            <a:r>
              <a:rPr lang="ja-JP" altLang="en-US" sz="1100">
                <a:latin typeface="メイリオ" pitchFamily="50" charset="-128"/>
                <a:ea typeface="メイリオ" pitchFamily="50" charset="-128"/>
                <a:cs typeface="メイリオ" pitchFamily="50" charset="-128"/>
              </a:rPr>
              <a:t>）</a:t>
            </a:r>
          </a:p>
        </p:txBody>
      </p:sp>
      <p:sp>
        <p:nvSpPr>
          <p:cNvPr id="1395" name="テキスト ボックス 17"/>
          <p:cNvSpPr txBox="1">
            <a:spLocks noChangeArrowheads="1"/>
          </p:cNvSpPr>
          <p:nvPr/>
        </p:nvSpPr>
        <p:spPr>
          <a:xfrm>
            <a:off x="2728913" y="28463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2011</a:t>
            </a:r>
            <a:r>
              <a:rPr lang="ja-JP" altLang="en-US" sz="1100">
                <a:latin typeface="メイリオ" pitchFamily="50" charset="-128"/>
                <a:ea typeface="メイリオ" pitchFamily="50" charset="-128"/>
                <a:cs typeface="メイリオ" pitchFamily="50" charset="-128"/>
              </a:rPr>
              <a:t>）</a:t>
            </a:r>
          </a:p>
        </p:txBody>
      </p:sp>
      <p:sp>
        <p:nvSpPr>
          <p:cNvPr id="1396" name="テキスト ボックス 18"/>
          <p:cNvSpPr txBox="1">
            <a:spLocks noChangeArrowheads="1"/>
          </p:cNvSpPr>
          <p:nvPr/>
        </p:nvSpPr>
        <p:spPr>
          <a:xfrm>
            <a:off x="3236913" y="29987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2012</a:t>
            </a:r>
            <a:r>
              <a:rPr lang="ja-JP" altLang="en-US" sz="1100">
                <a:latin typeface="メイリオ" pitchFamily="50" charset="-128"/>
                <a:ea typeface="メイリオ" pitchFamily="50" charset="-128"/>
                <a:cs typeface="メイリオ" pitchFamily="50" charset="-128"/>
              </a:rPr>
              <a:t>）</a:t>
            </a:r>
          </a:p>
        </p:txBody>
      </p:sp>
      <p:sp>
        <p:nvSpPr>
          <p:cNvPr id="1397" name="テキスト ボックス 19"/>
          <p:cNvSpPr txBox="1">
            <a:spLocks noChangeArrowheads="1"/>
          </p:cNvSpPr>
          <p:nvPr/>
        </p:nvSpPr>
        <p:spPr>
          <a:xfrm>
            <a:off x="3640138" y="3849688"/>
            <a:ext cx="817562"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2010</a:t>
            </a:r>
            <a:r>
              <a:rPr lang="ja-JP" altLang="en-US" sz="1100">
                <a:latin typeface="メイリオ" pitchFamily="50" charset="-128"/>
                <a:ea typeface="メイリオ" pitchFamily="50" charset="-128"/>
                <a:cs typeface="メイリオ" pitchFamily="50" charset="-128"/>
              </a:rPr>
              <a:t>）</a:t>
            </a:r>
          </a:p>
        </p:txBody>
      </p:sp>
      <p:graphicFrame>
        <p:nvGraphicFramePr>
          <p:cNvPr id="1398" name="グラフ 20"/>
          <p:cNvGraphicFramePr/>
          <p:nvPr/>
        </p:nvGraphicFramePr>
        <p:xfrm>
          <a:off x="4648200" y="2247900"/>
          <a:ext cx="4229100" cy="4241800"/>
        </p:xfrm>
        <a:graphic>
          <a:graphicData uri="http://schemas.openxmlformats.org/presentationml/2006/ole">
            <mc:AlternateContent xmlns:mc="http://schemas.openxmlformats.org/markup-compatibility/2006">
              <mc:Choice xmlns:v="urn:schemas-microsoft-com:vml" Requires="v">
                <p:oleObj spid="_x0000_s1030" r:id="rId6" imgW="4224894" imgH="4243184" progId="Excel.Chart.8">
                  <p:embed/>
                </p:oleObj>
              </mc:Choice>
              <mc:Fallback>
                <p:oleObj r:id="rId6" imgW="4224894" imgH="4243184" progId="Excel.Chart.8">
                  <p:embed/>
                  <p:pic>
                    <p:nvPicPr>
                      <p:cNvPr id="0" name="グラフ 20"/>
                      <p:cNvPicPr>
                        <a:picLocks noChangeAspect="1"/>
                      </p:cNvPicPr>
                      <p:nvPr/>
                    </p:nvPicPr>
                    <p:blipFill>
                      <a:blip r:embed="rId7"/>
                      <a:stretch>
                        <a:fillRect/>
                      </a:stretch>
                    </p:blipFill>
                    <p:spPr>
                      <a:xfrm>
                        <a:off x="4648200" y="2247900"/>
                        <a:ext cx="4229100" cy="4241800"/>
                      </a:xfrm>
                      <a:prstGeom prst="rect">
                        <a:avLst/>
                      </a:prstGeom>
                      <a:noFill/>
                      <a:ln>
                        <a:miter/>
                      </a:ln>
                    </p:spPr>
                  </p:pic>
                </p:oleObj>
              </mc:Fallback>
            </mc:AlternateContent>
          </a:graphicData>
        </a:graphic>
      </p:graphicFrame>
      <p:sp>
        <p:nvSpPr>
          <p:cNvPr id="1399" name="テキスト ボックス 21"/>
          <p:cNvSpPr txBox="1">
            <a:spLocks noChangeArrowheads="1"/>
          </p:cNvSpPr>
          <p:nvPr/>
        </p:nvSpPr>
        <p:spPr>
          <a:xfrm>
            <a:off x="5268913" y="26939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2010</a:t>
            </a:r>
            <a:r>
              <a:rPr lang="ja-JP" altLang="en-US" sz="1100">
                <a:latin typeface="メイリオ" pitchFamily="50" charset="-128"/>
                <a:ea typeface="メイリオ" pitchFamily="50" charset="-128"/>
                <a:cs typeface="メイリオ" pitchFamily="50" charset="-128"/>
              </a:rPr>
              <a:t>）</a:t>
            </a:r>
          </a:p>
        </p:txBody>
      </p:sp>
      <p:sp>
        <p:nvSpPr>
          <p:cNvPr id="1400" name="テキスト ボックス 22"/>
          <p:cNvSpPr txBox="1">
            <a:spLocks noChangeArrowheads="1"/>
          </p:cNvSpPr>
          <p:nvPr/>
        </p:nvSpPr>
        <p:spPr>
          <a:xfrm>
            <a:off x="5776913" y="29479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2011</a:t>
            </a:r>
            <a:r>
              <a:rPr lang="ja-JP" altLang="en-US" sz="1100">
                <a:latin typeface="メイリオ" pitchFamily="50" charset="-128"/>
                <a:ea typeface="メイリオ" pitchFamily="50" charset="-128"/>
                <a:cs typeface="メイリオ" pitchFamily="50" charset="-128"/>
              </a:rPr>
              <a:t>）</a:t>
            </a:r>
          </a:p>
        </p:txBody>
      </p:sp>
      <p:sp>
        <p:nvSpPr>
          <p:cNvPr id="1401" name="テキスト ボックス 23"/>
          <p:cNvSpPr txBox="1">
            <a:spLocks noChangeArrowheads="1"/>
          </p:cNvSpPr>
          <p:nvPr/>
        </p:nvSpPr>
        <p:spPr>
          <a:xfrm>
            <a:off x="6221413" y="26939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2009</a:t>
            </a:r>
            <a:r>
              <a:rPr lang="ja-JP" altLang="en-US" sz="1100">
                <a:latin typeface="メイリオ" pitchFamily="50" charset="-128"/>
                <a:ea typeface="メイリオ" pitchFamily="50" charset="-128"/>
                <a:cs typeface="メイリオ" pitchFamily="50" charset="-128"/>
              </a:rPr>
              <a:t>）</a:t>
            </a:r>
          </a:p>
        </p:txBody>
      </p:sp>
      <p:sp>
        <p:nvSpPr>
          <p:cNvPr id="1402" name="テキスト ボックス 24"/>
          <p:cNvSpPr txBox="1">
            <a:spLocks noChangeArrowheads="1"/>
          </p:cNvSpPr>
          <p:nvPr/>
        </p:nvSpPr>
        <p:spPr>
          <a:xfrm>
            <a:off x="6691313" y="33924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2011</a:t>
            </a:r>
            <a:r>
              <a:rPr lang="ja-JP" altLang="en-US" sz="1100">
                <a:latin typeface="メイリオ" pitchFamily="50" charset="-128"/>
                <a:ea typeface="メイリオ" pitchFamily="50" charset="-128"/>
                <a:cs typeface="メイリオ" pitchFamily="50" charset="-128"/>
              </a:rPr>
              <a:t>）</a:t>
            </a:r>
          </a:p>
        </p:txBody>
      </p:sp>
      <p:sp>
        <p:nvSpPr>
          <p:cNvPr id="1403" name="テキスト ボックス 25"/>
          <p:cNvSpPr txBox="1">
            <a:spLocks noChangeArrowheads="1"/>
          </p:cNvSpPr>
          <p:nvPr/>
        </p:nvSpPr>
        <p:spPr>
          <a:xfrm>
            <a:off x="7085013" y="29606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2011</a:t>
            </a:r>
            <a:r>
              <a:rPr lang="ja-JP" altLang="en-US" sz="1100">
                <a:latin typeface="メイリオ" pitchFamily="50" charset="-128"/>
                <a:ea typeface="メイリオ" pitchFamily="50" charset="-128"/>
                <a:cs typeface="メイリオ" pitchFamily="50" charset="-128"/>
              </a:rPr>
              <a:t>）</a:t>
            </a:r>
          </a:p>
        </p:txBody>
      </p:sp>
      <p:sp>
        <p:nvSpPr>
          <p:cNvPr id="1404" name="テキスト ボックス 26"/>
          <p:cNvSpPr txBox="1">
            <a:spLocks noChangeArrowheads="1"/>
          </p:cNvSpPr>
          <p:nvPr/>
        </p:nvSpPr>
        <p:spPr>
          <a:xfrm>
            <a:off x="7593013" y="2884488"/>
            <a:ext cx="815975"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2012</a:t>
            </a:r>
            <a:r>
              <a:rPr lang="ja-JP" altLang="en-US" sz="1100">
                <a:latin typeface="メイリオ" pitchFamily="50" charset="-128"/>
                <a:ea typeface="メイリオ" pitchFamily="50" charset="-128"/>
                <a:cs typeface="メイリオ" pitchFamily="50" charset="-128"/>
              </a:rPr>
              <a:t>）</a:t>
            </a:r>
          </a:p>
        </p:txBody>
      </p:sp>
      <p:sp>
        <p:nvSpPr>
          <p:cNvPr id="1405" name="テキスト ボックス 27"/>
          <p:cNvSpPr txBox="1">
            <a:spLocks noChangeArrowheads="1"/>
          </p:cNvSpPr>
          <p:nvPr/>
        </p:nvSpPr>
        <p:spPr>
          <a:xfrm>
            <a:off x="8021638" y="3849688"/>
            <a:ext cx="817562" cy="261937"/>
          </a:xfrm>
          <a:prstGeom prst="rect">
            <a:avLst/>
          </a:prstGeom>
          <a:noFill/>
          <a:ln w="9525">
            <a:noFill/>
            <a:miter lim="800000"/>
            <a:headEnd/>
            <a:tailEnd/>
          </a:ln>
        </p:spPr>
        <p:txBody>
          <a:bodyPr wrap="none">
            <a:spAutoFit/>
          </a:bodyPr>
          <a:lstStyle/>
          <a:p>
            <a:pPr algn="ctr"/>
            <a:r>
              <a:rPr lang="ja-JP" altLang="en-US" sz="1100">
                <a:latin typeface="メイリオ" pitchFamily="50" charset="-128"/>
                <a:ea typeface="メイリオ" pitchFamily="50" charset="-128"/>
                <a:cs typeface="メイリオ" pitchFamily="50" charset="-128"/>
              </a:rPr>
              <a:t>（</a:t>
            </a:r>
            <a:r>
              <a:rPr lang="en-US" altLang="ja-JP" sz="1100">
                <a:latin typeface="メイリオ" pitchFamily="50" charset="-128"/>
                <a:ea typeface="メイリオ" pitchFamily="50" charset="-128"/>
                <a:cs typeface="メイリオ" pitchFamily="50" charset="-128"/>
              </a:rPr>
              <a:t>2010</a:t>
            </a:r>
            <a:r>
              <a:rPr lang="ja-JP" altLang="en-US" sz="1100">
                <a:latin typeface="メイリオ" pitchFamily="50" charset="-128"/>
                <a:ea typeface="メイリオ" pitchFamily="50" charset="-128"/>
                <a:cs typeface="メイリオ" pitchFamily="50" charset="-128"/>
              </a:rPr>
              <a:t>）</a:t>
            </a:r>
          </a:p>
        </p:txBody>
      </p:sp>
      <p:sp>
        <p:nvSpPr>
          <p:cNvPr id="1406" name="テキスト ボックス 3"/>
          <p:cNvSpPr txBox="1">
            <a:spLocks noChangeArrowheads="1"/>
          </p:cNvSpPr>
          <p:nvPr/>
        </p:nvSpPr>
        <p:spPr>
          <a:xfrm>
            <a:off x="3378200" y="6273800"/>
            <a:ext cx="2760663" cy="276225"/>
          </a:xfrm>
          <a:prstGeom prst="rect">
            <a:avLst/>
          </a:prstGeom>
          <a:noFill/>
          <a:ln w="9525">
            <a:noFill/>
            <a:miter lim="800000"/>
            <a:headEnd/>
            <a:tailEnd/>
          </a:ln>
        </p:spPr>
        <p:txBody>
          <a:bodyPr wrap="none">
            <a:spAutoFit/>
          </a:bodyPr>
          <a:lstStyle/>
          <a:p>
            <a:pPr algn="ctr"/>
            <a:r>
              <a:rPr lang="ja-JP" altLang="en-US" sz="1200">
                <a:latin typeface="メイリオ" pitchFamily="50" charset="-128"/>
                <a:ea typeface="メイリオ" pitchFamily="50" charset="-128"/>
                <a:cs typeface="メイリオ" pitchFamily="50" charset="-128"/>
              </a:rPr>
              <a:t>［出典：</a:t>
            </a:r>
            <a:r>
              <a:rPr lang="en-US" altLang="ja-JP" sz="1200">
                <a:latin typeface="メイリオ" pitchFamily="50" charset="-128"/>
                <a:ea typeface="メイリオ" pitchFamily="50" charset="-128"/>
                <a:cs typeface="メイリオ" pitchFamily="50" charset="-128"/>
              </a:rPr>
              <a:t>OECD Health Date 2013</a:t>
            </a:r>
            <a:r>
              <a:rPr lang="ja-JP" altLang="en-US" sz="1200">
                <a:latin typeface="メイリオ" pitchFamily="50" charset="-128"/>
                <a:ea typeface="メイリオ" pitchFamily="50" charset="-128"/>
                <a:cs typeface="メイリオ" pitchFamily="50" charset="-128"/>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テキスト ボックス 1"/>
          <p:cNvSpPr txBox="1">
            <a:spLocks noChangeArrowheads="1"/>
          </p:cNvSpPr>
          <p:nvPr/>
        </p:nvSpPr>
        <p:spPr>
          <a:xfrm>
            <a:off x="571500" y="427038"/>
            <a:ext cx="8013700" cy="646112"/>
          </a:xfrm>
          <a:prstGeom prst="rect">
            <a:avLst/>
          </a:prstGeom>
          <a:noFill/>
          <a:ln w="9525">
            <a:noFill/>
            <a:miter lim="800000"/>
            <a:headEnd/>
            <a:tailEnd/>
          </a:ln>
        </p:spPr>
        <p:txBody>
          <a:bodyPr>
            <a:spAutoFit/>
          </a:bodyPr>
          <a:lstStyle/>
          <a:p>
            <a:pPr algn="ctr">
              <a:spcAft>
                <a:spcPts val="3000"/>
              </a:spcAft>
            </a:pPr>
            <a:r>
              <a:rPr lang="ja-JP" altLang="en-US" sz="3600" b="1">
                <a:solidFill>
                  <a:srgbClr val="008AD4"/>
                </a:solidFill>
                <a:latin typeface="メイリオ" pitchFamily="50" charset="-128"/>
                <a:ea typeface="メイリオ" pitchFamily="50" charset="-128"/>
                <a:cs typeface="メイリオ" pitchFamily="50" charset="-128"/>
              </a:rPr>
              <a:t>がん検診を受けない理由</a:t>
            </a:r>
          </a:p>
        </p:txBody>
      </p:sp>
      <p:sp>
        <p:nvSpPr>
          <p:cNvPr id="1413" name="テキスト ボックス 3"/>
          <p:cNvSpPr txBox="1">
            <a:spLocks noChangeArrowheads="1"/>
          </p:cNvSpPr>
          <p:nvPr/>
        </p:nvSpPr>
        <p:spPr>
          <a:xfrm>
            <a:off x="438144" y="6123950"/>
            <a:ext cx="2798981" cy="276106"/>
          </a:xfrm>
          <a:prstGeom prst="rect">
            <a:avLst/>
          </a:prstGeom>
          <a:noFill/>
          <a:ln w="9525">
            <a:noFill/>
            <a:miter lim="800000"/>
            <a:headEnd/>
            <a:tailEnd/>
          </a:ln>
        </p:spPr>
        <p:txBody>
          <a:bodyPr wrap="none">
            <a:spAutoFit/>
          </a:bodyPr>
          <a:lstStyle/>
          <a:p>
            <a:pPr algn="ctr"/>
            <a:r>
              <a:rPr lang="ja-JP" altLang="en-US" sz="1200">
                <a:latin typeface="メイリオ" pitchFamily="50" charset="-128"/>
                <a:ea typeface="メイリオ" pitchFamily="50" charset="-128"/>
                <a:cs typeface="メイリオ" pitchFamily="50" charset="-128"/>
              </a:rPr>
              <a:t>［出典：令和元年国民生活基礎調査］</a:t>
            </a:r>
          </a:p>
        </p:txBody>
      </p:sp>
      <p:graphicFrame>
        <p:nvGraphicFramePr>
          <p:cNvPr id="1414" name="グラフ 390"/>
          <p:cNvGraphicFramePr/>
          <p:nvPr/>
        </p:nvGraphicFramePr>
        <p:xfrm>
          <a:off x="277192" y="1152509"/>
          <a:ext cx="8602319" cy="52475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a:lstStyle/>
      <a:style>
        <a:lnRef idx="1">
          <a:schemeClr val="accent1"/>
        </a:lnRef>
        <a:fillRef idx="3">
          <a:schemeClr val="accent1"/>
        </a:fillRef>
        <a:effectRef idx="2">
          <a:schemeClr val="accent1"/>
        </a:effectRef>
        <a:fontRef idx="minor">
          <a:schemeClr val="lt1"/>
        </a:fontRef>
      </a:style>
    </a:spDef>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3247</TotalTime>
  <Words>630</Words>
  <Application>Microsoft Office PowerPoint</Application>
  <PresentationFormat>画面に合わせる (4:3)</PresentationFormat>
  <Paragraphs>86</Paragraphs>
  <Slides>7</Slides>
  <Notes>7</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2" baseType="lpstr">
      <vt:lpstr>メイリオ</vt:lpstr>
      <vt:lpstr>Arial</vt:lpstr>
      <vt:lpstr>Calibri</vt:lpstr>
      <vt:lpstr>ホワイト</vt:lpstr>
      <vt:lpstr>Microsoft Excel Chart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Nakamichi Mayumi</dc:creator>
  <cp:lastModifiedBy>user</cp:lastModifiedBy>
  <cp:revision>213</cp:revision>
  <cp:lastPrinted>2015-10-23T00:34:03Z</cp:lastPrinted>
  <dcterms:created xsi:type="dcterms:W3CDTF">2015-10-17T04:23:46Z</dcterms:created>
  <dcterms:modified xsi:type="dcterms:W3CDTF">2020-08-19T05:27:41Z</dcterms:modified>
</cp:coreProperties>
</file>