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drawings/drawing2.xml" ContentType="application/vnd.openxmlformats-officedocument.drawingml.chartshap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?><Relationships xmlns="http://schemas.openxmlformats.org/package/2006/relationships"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officeDocument/2006/relationships/custom-properties" Target="docProps/custom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57" r:id="rId2"/>
  </p:sldMasterIdLst>
  <p:notesMasterIdLst>
    <p:notesMasterId r:id="rId3"/>
  </p:notesMasterIdLst>
  <p:handoutMasterIdLst>
    <p:handoutMasterId r:id="rId4"/>
  </p:handoutMasterIdLst>
  <p:sldIdLst>
    <p:sldId id="257" r:id="rId5"/>
    <p:sldId id="258" r:id="rId6"/>
  </p:sldIdLst>
  <p:sldSz cx="6858000" cy="9906000" type="A4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160" userDrawn="1">
          <p15:clr>
            <a:srgbClr val="A4A3A4"/>
          </p15:clr>
        </p15:guide>
        <p15:guide id="2" orient="horz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9999"/>
    <a:srgbClr val="FFCCCC"/>
    <a:srgbClr val="FFCCFF"/>
    <a:srgbClr val="FF99FF"/>
    <a:srgbClr val="FFFF00"/>
    <a:srgbClr val="E4007F"/>
    <a:srgbClr val="000000"/>
    <a:srgbClr val="00A0E9"/>
    <a:srgbClr val="007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rgbClr val="00000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rgbClr val="000000"/>
        </a:fontRef>
        <a:schemeClr val="dk1"/>
      </a:tcTxStyle>
      <a:tcStyle>
        <a:tcBdr/>
      </a:tcStyle>
    </a:seCell>
    <a:swCell>
      <a:tcTxStyle b="on">
        <a:fontRef idx="minor">
          <a:srgbClr val="000000"/>
        </a:fontRef>
        <a:schemeClr val="dk1"/>
      </a:tcTxStyle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rgbClr val="00000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rgbClr val="00000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489"/>
    <p:restoredTop sz="96327" autoAdjust="0"/>
  </p:normalViewPr>
  <p:slideViewPr>
    <p:cSldViewPr>
      <p:cViewPr varScale="0">
        <p:scale>
          <a:sx n="66" d="100"/>
          <a:sy n="66" d="100"/>
        </p:scale>
        <p:origin x="-2034" y="1566"/>
      </p:cViewPr>
      <p:guideLst>
        <p:guide pos="2160"/>
        <p:guide orient="horz" pos="3120"/>
      </p:guideLst>
    </p:cSldViewPr>
  </p:slideViewPr>
  <p:outlineViewPr>
    <p:cViewPr>
      <p:scale>
        <a:sx n="33" d="100"/>
        <a:sy n="33" d="100"/>
      </p:scale>
      <p:origin x="0" y="3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6" d="100"/>
          <a:sy n="76" d="100"/>
        </p:scale>
        <p:origin x="3600" y="102"/>
      </p:cViewPr>
      <p:guideLst>
        <p:guide orient="horz" pos="3108"/>
        <p:guide pos="2122"/>
      </p:guideLst>
    </p:cSldViewPr>
  </p:notesViewPr>
  <p:gridSpacing cx="36004" cy="36004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theme" Target="theme/theme1.xml" /><Relationship Id="rId2" Type="http://schemas.openxmlformats.org/officeDocument/2006/relationships/slideMaster" Target="slideMasters/slideMaster1.xml" /><Relationship Id="rId3" Type="http://schemas.openxmlformats.org/officeDocument/2006/relationships/notesMaster" Target="notesMasters/notesMaster1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presProps" Target="presProps.xml" /><Relationship Id="rId8" Type="http://schemas.openxmlformats.org/officeDocument/2006/relationships/viewProps" Target="viewProps.xml" /><Relationship Id="rId9" Type="http://schemas.openxmlformats.org/officeDocument/2006/relationships/tableStyles" Target="tableStyles.xml" /></Relationships>
</file>

<file path=ppt/charts/_rels/chart1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.xlsx" /><Relationship Id="rId2" Type="http://schemas.openxmlformats.org/officeDocument/2006/relationships/chartUserShapes" Target="../drawings/drawing2.xml" /><Relationship Id="rId3" Type="http://schemas.microsoft.com/office/2011/relationships/chartColorStyle" Target="colors1.xml" /><Relationship Id="rId4" Type="http://schemas.microsoft.com/office/2011/relationships/chartStyle" Target="style1.xml" /></Relationships>
</file>

<file path=ppt/charts/_rels/chart2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1.xlsx" /><Relationship Id="rId2" Type="http://schemas.microsoft.com/office/2011/relationships/chartColorStyle" Target="colors2.xml" /><Relationship Id="rId3" Type="http://schemas.microsoft.com/office/2011/relationships/chartStyle" Target="style2.xml" /></Relationships>
</file>

<file path=ppt/charts/chart1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11430481162991"/>
          <c:y val="0.10478980155947028"/>
          <c:w val="0.78977139037674016"/>
          <c:h val="0.6025642083482754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cat>
            <c:strRef>
              <c:f>Sheet1!$A$2:$A$8</c:f>
              <c:strCache>
                <c:ptCount val="7"/>
                <c:pt idx="0">
                  <c:v>加入</c:v>
                </c:pt>
                <c:pt idx="1">
                  <c:v>１年</c:v>
                </c:pt>
                <c:pt idx="2">
                  <c:v>２年</c:v>
                </c:pt>
                <c:pt idx="3">
                  <c:v>３年</c:v>
                </c:pt>
                <c:pt idx="4">
                  <c:v>４年</c:v>
                </c:pt>
                <c:pt idx="5">
                  <c:v>５年</c:v>
                </c:pt>
                <c:pt idx="6">
                  <c:v>６年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axId val="1"/>
        <c:axId val="2"/>
      </c:areaChart>
      <c:catAx>
        <c:axId val="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30"/>
        </c:scaling>
        <c:delete val="1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197">
                <a:solidFill>
                  <a:schemeClr val="tx1"/>
                </a:solidFill>
              </a:defRPr>
            </a:pPr>
            <a:endParaRPr lang="ja-JP" altLang="en-US" sz="1197"/>
          </a:p>
        </c:txPr>
        <c:crossAx val="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userShapes xmlns:c="http://schemas.openxmlformats.org/drawingml/2006/chart" xmlns:r="http://schemas.openxmlformats.org/officeDocument/2006/relationships" r:id="rId2"/>
  <c:extLst>
    <c:ext xmlns:c14="http://schemas.microsoft.com/office/drawing/2007/8/2/chart" uri="{781A3756-C4B2-4CAC-9D66-4F8BD8637D16}"/>
  </c:extLst>
</c:chartSpace>
</file>

<file path=ppt/charts/chart2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319712572546163e-002"/>
          <c:y val="6.7146952427177276e-002"/>
          <c:w val="0.90536057485490762"/>
          <c:h val="0.852276704660209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10月</c:v>
                </c:pt>
                <c:pt idx="1">
                  <c:v>11月</c:v>
                </c:pt>
                <c:pt idx="2">
                  <c:v>12月</c:v>
                </c:pt>
                <c:pt idx="3">
                  <c:v>1月</c:v>
                </c:pt>
                <c:pt idx="4">
                  <c:v>2月</c:v>
                </c:pt>
                <c:pt idx="5">
                  <c:v>3月</c:v>
                </c:pt>
                <c:pt idx="6">
                  <c:v>4月</c:v>
                </c:pt>
                <c:pt idx="7">
                  <c:v>5月</c:v>
                </c:pt>
                <c:pt idx="8">
                  <c:v>6月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81.599999999999994</c:v>
                </c:pt>
                <c:pt idx="1">
                  <c:v>76</c:v>
                </c:pt>
                <c:pt idx="2">
                  <c:v>70</c:v>
                </c:pt>
                <c:pt idx="3">
                  <c:v>80</c:v>
                </c:pt>
                <c:pt idx="4">
                  <c:v>81.599999999999994</c:v>
                </c:pt>
                <c:pt idx="5">
                  <c:v>81.599999999999994</c:v>
                </c:pt>
                <c:pt idx="6">
                  <c:v>81.599999999999994</c:v>
                </c:pt>
                <c:pt idx="7">
                  <c:v>81.599999999999994</c:v>
                </c:pt>
                <c:pt idx="8">
                  <c:v>81.599999999999994</c:v>
                </c:pt>
              </c:numCache>
            </c:numRef>
          </c:val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補填単価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10月</c:v>
                </c:pt>
                <c:pt idx="1">
                  <c:v>11月</c:v>
                </c:pt>
                <c:pt idx="2">
                  <c:v>12月</c:v>
                </c:pt>
                <c:pt idx="3">
                  <c:v>1月</c:v>
                </c:pt>
                <c:pt idx="4">
                  <c:v>2月</c:v>
                </c:pt>
                <c:pt idx="5">
                  <c:v>3月</c:v>
                </c:pt>
                <c:pt idx="6">
                  <c:v>4月</c:v>
                </c:pt>
                <c:pt idx="7">
                  <c:v>5月</c:v>
                </c:pt>
                <c:pt idx="8">
                  <c:v>6月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</c:v>
                </c:pt>
                <c:pt idx="4">
                  <c:v>15</c:v>
                </c:pt>
                <c:pt idx="5">
                  <c:v>25</c:v>
                </c:pt>
                <c:pt idx="6">
                  <c:v>40</c:v>
                </c:pt>
                <c:pt idx="7">
                  <c:v>55</c:v>
                </c:pt>
                <c:pt idx="8">
                  <c:v>30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"/>
        <c:axId val="2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発動基準価格</c:v>
                </c:pt>
              </c:strCache>
            </c:strRef>
          </c:tx>
          <c:spPr>
            <a:noFill/>
            <a:ln w="28575" cap="rnd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dLbls>
            <c:txPr>
              <a:bodyPr rot="0" spcFirstLastPara="1" vertOverflow="ellipsis" horzOverflow="overflow" wrap="square" anchor="ctr" anchorCtr="1">
                <a:spAutoFit/>
              </a:bodyPr>
              <a:lstStyle/>
              <a:p>
                <a:pPr algn="ctr" rtl="0">
                  <a:defRPr lang="ja-JP" altLang="en-US" sz="1000">
                    <a:solidFill>
                      <a:schemeClr val="tx1"/>
                    </a:solidFill>
                  </a:defRPr>
                </a:pPr>
                <a:endParaRPr lang="ja-JP" alt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/>
              </c:ext>
            </c:extLst>
          </c:dLbls>
          <c:cat>
            <c:strRef>
              <c:f>Sheet1!$A$2:$A$10</c:f>
              <c:strCache>
                <c:ptCount val="9"/>
                <c:pt idx="0">
                  <c:v>10月</c:v>
                </c:pt>
                <c:pt idx="1">
                  <c:v>11月</c:v>
                </c:pt>
                <c:pt idx="2">
                  <c:v>12月</c:v>
                </c:pt>
                <c:pt idx="3">
                  <c:v>1月</c:v>
                </c:pt>
                <c:pt idx="4">
                  <c:v>2月</c:v>
                </c:pt>
                <c:pt idx="5">
                  <c:v>3月</c:v>
                </c:pt>
                <c:pt idx="6">
                  <c:v>4月</c:v>
                </c:pt>
                <c:pt idx="7">
                  <c:v>5月</c:v>
                </c:pt>
                <c:pt idx="8">
                  <c:v>6月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81.599999999999994</c:v>
                </c:pt>
                <c:pt idx="1">
                  <c:v>81.599999999999994</c:v>
                </c:pt>
                <c:pt idx="2">
                  <c:v>81.599999999999994</c:v>
                </c:pt>
                <c:pt idx="3">
                  <c:v>81.599999999999994</c:v>
                </c:pt>
                <c:pt idx="4">
                  <c:v>81.599999999999994</c:v>
                </c:pt>
                <c:pt idx="5">
                  <c:v>81.599999999999994</c:v>
                </c:pt>
                <c:pt idx="6">
                  <c:v>81.599999999999994</c:v>
                </c:pt>
                <c:pt idx="7">
                  <c:v>81.599999999999994</c:v>
                </c:pt>
                <c:pt idx="8">
                  <c:v>81.599999999999994</c:v>
                </c:pt>
              </c:numCache>
            </c:numRef>
          </c:val>
          <c:smooth val="0"/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1"/>
        <c:axId val="2"/>
      </c:line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0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197">
                <a:solidFill>
                  <a:schemeClr val="tx1"/>
                </a:solidFill>
              </a:defRPr>
            </a:pPr>
            <a:endParaRPr lang="ja-JP" altLang="en-US" sz="1197"/>
          </a:p>
        </c:txPr>
        <c:crossAx val="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olors1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a="http://schemas.openxmlformats.org/drawingml/2006/main" xmlns:cs="http://schemas.microsoft.com/office/drawing/2012/chartStyle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a="http://schemas.openxmlformats.org/drawingml/2006/main" xmlns:cs="http://schemas.microsoft.com/office/drawing/2012/chartStyle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0.502</cdr:x>
      <cdr:y>7.5249999999999997e-002</cdr:y>
    </cdr:from>
    <cdr:to>
      <cdr:x>0.502</cdr:x>
      <cdr:y>0.75275000000000003</cdr:y>
    </cdr:to>
    <cdr:sp macro="" textlink="">
      <cdr:nvSpPr>
        <cdr:cNvPr id="4" name="直線コネクタ 3"/>
        <cdr:cNvSpPr/>
      </cdr:nvSpPr>
      <cdr:spPr>
        <a:xfrm xmlns:a="http://schemas.openxmlformats.org/drawingml/2006/main" flipH="1" flipV="1">
          <a:off x="1875642" y="118694"/>
          <a:ext cx="0" cy="1068647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sp>
  </cdr:relSizeAnchor>
</c:userShapes>
</file>

<file path=ppt/handoutMasters/_rels/handoutMaster1.xml.rels><?xml version="1.0" encoding="UTF-8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18830" cy="493316"/>
          </a:xfrm>
          <a:prstGeom prst="rect">
            <a:avLst/>
          </a:prstGeom>
        </p:spPr>
        <p:txBody>
          <a:bodyPr vert="horz" lIns="90747" tIns="45374" rIns="90747" bIns="4537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099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7" y="2"/>
            <a:ext cx="2918830" cy="493316"/>
          </a:xfrm>
          <a:prstGeom prst="rect">
            <a:avLst/>
          </a:prstGeom>
        </p:spPr>
        <p:txBody>
          <a:bodyPr vert="horz" lIns="90747" tIns="45374" rIns="90747" bIns="45374" rtlCol="0"/>
          <a:lstStyle>
            <a:lvl1pPr algn="r">
              <a:defRPr sz="1200"/>
            </a:lvl1pPr>
          </a:lstStyle>
          <a:p>
            <a:fld id="{116CA9A1-49A5-4813-BE73-64411D697E83}" type="datetimeFigureOut">
              <a:rPr kumimoji="1" lang="ja-JP" altLang="en-US" smtClean="0"/>
              <a:t>2023/4/25</a:t>
            </a:fld>
            <a:endParaRPr kumimoji="1" lang="ja-JP" altLang="en-US"/>
          </a:p>
        </p:txBody>
      </p:sp>
      <p:sp>
        <p:nvSpPr>
          <p:cNvPr id="1100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3" y="9371287"/>
            <a:ext cx="2918830" cy="493316"/>
          </a:xfrm>
          <a:prstGeom prst="rect">
            <a:avLst/>
          </a:prstGeom>
        </p:spPr>
        <p:txBody>
          <a:bodyPr vert="horz" lIns="90747" tIns="45374" rIns="90747" bIns="4537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7" y="9371287"/>
            <a:ext cx="2918830" cy="493316"/>
          </a:xfrm>
          <a:prstGeom prst="rect">
            <a:avLst/>
          </a:prstGeom>
        </p:spPr>
        <p:txBody>
          <a:bodyPr vert="horz" lIns="90747" tIns="45374" rIns="90747" bIns="45374" rtlCol="0" anchor="b"/>
          <a:lstStyle>
            <a:lvl1pPr algn="r">
              <a:defRPr sz="1200"/>
            </a:lvl1pPr>
          </a:lstStyle>
          <a:p>
            <a:fld id="{AA2E35D2-4F1F-4BDF-88EC-2B2C6B449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14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18830" cy="493316"/>
          </a:xfrm>
          <a:prstGeom prst="rect">
            <a:avLst/>
          </a:prstGeom>
        </p:spPr>
        <p:txBody>
          <a:bodyPr vert="horz" lIns="90747" tIns="45374" rIns="90747" bIns="4537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092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7" y="2"/>
            <a:ext cx="2918830" cy="493316"/>
          </a:xfrm>
          <a:prstGeom prst="rect">
            <a:avLst/>
          </a:prstGeom>
        </p:spPr>
        <p:txBody>
          <a:bodyPr vert="horz" lIns="90747" tIns="45374" rIns="90747" bIns="45374" rtlCol="0"/>
          <a:lstStyle>
            <a:lvl1pPr algn="r">
              <a:defRPr sz="1200"/>
            </a:lvl1pPr>
          </a:lstStyle>
          <a:p>
            <a:fld id="{BB218005-AB2E-4230-9CBF-EC876F8C3946}" type="datetimeFigureOut">
              <a:rPr kumimoji="1" lang="ja-JP" altLang="en-US" smtClean="0"/>
              <a:t>2023/4/25</a:t>
            </a:fld>
            <a:endParaRPr kumimoji="1" lang="ja-JP" altLang="en-US"/>
          </a:p>
        </p:txBody>
      </p:sp>
      <p:sp>
        <p:nvSpPr>
          <p:cNvPr id="1093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087563" y="739775"/>
            <a:ext cx="256063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47" tIns="45374" rIns="90747" bIns="45374" rtlCol="0" anchor="ctr"/>
          <a:lstStyle/>
          <a:p>
            <a:endParaRPr lang="ja-JP" altLang="en-US"/>
          </a:p>
        </p:txBody>
      </p:sp>
      <p:sp>
        <p:nvSpPr>
          <p:cNvPr id="1094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</p:spPr>
        <p:txBody>
          <a:bodyPr vert="horz" lIns="90747" tIns="45374" rIns="90747" bIns="4537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95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371287"/>
            <a:ext cx="2918830" cy="493316"/>
          </a:xfrm>
          <a:prstGeom prst="rect">
            <a:avLst/>
          </a:prstGeom>
        </p:spPr>
        <p:txBody>
          <a:bodyPr vert="horz" lIns="90747" tIns="45374" rIns="90747" bIns="4537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096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7" y="9371287"/>
            <a:ext cx="2918830" cy="493316"/>
          </a:xfrm>
          <a:prstGeom prst="rect">
            <a:avLst/>
          </a:prstGeom>
        </p:spPr>
        <p:txBody>
          <a:bodyPr vert="horz" lIns="90747" tIns="45374" rIns="90747" bIns="45374" rtlCol="0" anchor="b"/>
          <a:lstStyle>
            <a:lvl1pPr algn="r">
              <a:defRPr sz="1200"/>
            </a:lvl1pPr>
          </a:lstStyle>
          <a:p>
            <a:fld id="{AF6E3972-898B-454C-95F2-E930BA80A4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73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タイトル 1"/>
          <p:cNvSpPr>
            <a:spLocks noGrp="1"/>
          </p:cNvSpPr>
          <p:nvPr>
            <p:ph type="ctrTitle"/>
          </p:nvPr>
        </p:nvSpPr>
        <p:spPr>
          <a:xfrm>
            <a:off x="562528" y="4249005"/>
            <a:ext cx="5732585" cy="421847"/>
          </a:xfr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2492"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28" name="円/楕円 2"/>
          <p:cNvSpPr/>
          <p:nvPr userDrawn="1"/>
        </p:nvSpPr>
        <p:spPr>
          <a:xfrm>
            <a:off x="0" y="4901006"/>
            <a:ext cx="6858000" cy="156000"/>
          </a:xfrm>
          <a:prstGeom prst="ellipse">
            <a:avLst/>
          </a:prstGeom>
          <a:solidFill>
            <a:schemeClr val="accent2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74769" tIns="74769" rIns="74769" bIns="623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415"/>
              </a:spcAft>
            </a:pPr>
            <a:endParaRPr kumimoji="1" lang="ja-JP" altLang="en-US" sz="1108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29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1359945" y="7709306"/>
            <a:ext cx="4138111" cy="7796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38"/>
            </a:lvl1pPr>
            <a:lvl2pPr marL="31652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257975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サブカラー｜メイン）"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AutoShape 3"/>
          <p:cNvSpPr>
            <a:spLocks noChangeArrowheads="1"/>
          </p:cNvSpPr>
          <p:nvPr/>
        </p:nvSpPr>
        <p:spPr>
          <a:xfrm>
            <a:off x="0" y="0"/>
            <a:ext cx="6858000" cy="99060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415"/>
              </a:spcAft>
            </a:pPr>
            <a:endParaRPr lang="ja-JP" altLang="en-US" sz="1108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1078" name="AutoShape 3"/>
          <p:cNvSpPr>
            <a:spLocks noChangeArrowheads="1"/>
          </p:cNvSpPr>
          <p:nvPr/>
        </p:nvSpPr>
        <p:spPr>
          <a:xfrm>
            <a:off x="0" y="0"/>
            <a:ext cx="6858000" cy="99060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415"/>
              </a:spcAft>
            </a:pPr>
            <a:endParaRPr lang="ja-JP" altLang="en-US" sz="1108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1079" name="タイトル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80" name="フッター プレースホルダー 2"/>
          <p:cNvSpPr>
            <a:spLocks noGrp="1"/>
          </p:cNvSpPr>
          <p:nvPr>
            <p:ph type="ftr" sz="quarter" idx="3"/>
          </p:nvPr>
        </p:nvSpPr>
        <p:spPr bwMode="gray">
          <a:xfrm>
            <a:off x="64011" y="9497384"/>
            <a:ext cx="437778" cy="292153"/>
          </a:xfrm>
          <a:prstGeom prst="rect">
            <a:avLst/>
          </a:prstGeom>
          <a:solidFill>
            <a:srgbClr val="FFFFFF"/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554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/>
              <a:t>#P20081</a:t>
            </a:r>
            <a:endParaRPr lang="ja-JP" altLang="en-US" dirty="0"/>
          </a:p>
        </p:txBody>
      </p:sp>
      <p:sp>
        <p:nvSpPr>
          <p:cNvPr id="1081" name="スライド番号プレースホルダー 5"/>
          <p:cNvSpPr>
            <a:spLocks noGrp="1"/>
          </p:cNvSpPr>
          <p:nvPr>
            <p:ph type="sldNum" sz="quarter" idx="4"/>
          </p:nvPr>
        </p:nvSpPr>
        <p:spPr bwMode="gray">
          <a:xfrm>
            <a:off x="5148883" y="9522164"/>
            <a:ext cx="1600200" cy="371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92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82" name="Rectangle 6"/>
          <p:cNvSpPr>
            <a:spLocks noChangeArrowheads="1"/>
          </p:cNvSpPr>
          <p:nvPr userDrawn="1"/>
        </p:nvSpPr>
        <p:spPr bwMode="gray">
          <a:xfrm>
            <a:off x="0" y="0"/>
            <a:ext cx="6858000" cy="990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 sz="1246"/>
          </a:p>
        </p:txBody>
      </p:sp>
    </p:spTree>
    <p:extLst>
      <p:ext uri="{BB962C8B-B14F-4D97-AF65-F5344CB8AC3E}">
        <p14:creationId xmlns:p14="http://schemas.microsoft.com/office/powerpoint/2010/main" val="2440271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メインカラー）"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AutoShape 3"/>
          <p:cNvSpPr>
            <a:spLocks noChangeArrowheads="1"/>
          </p:cNvSpPr>
          <p:nvPr/>
        </p:nvSpPr>
        <p:spPr>
          <a:xfrm>
            <a:off x="0" y="0"/>
            <a:ext cx="6858000" cy="9906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415"/>
              </a:spcAft>
            </a:pPr>
            <a:endParaRPr lang="ja-JP" altLang="en-US" sz="1108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1085" name="AutoShape 3"/>
          <p:cNvSpPr>
            <a:spLocks noChangeArrowheads="1"/>
          </p:cNvSpPr>
          <p:nvPr/>
        </p:nvSpPr>
        <p:spPr>
          <a:xfrm>
            <a:off x="0" y="0"/>
            <a:ext cx="6858000" cy="9906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415"/>
              </a:spcAft>
            </a:pPr>
            <a:endParaRPr lang="ja-JP" altLang="en-US" sz="1108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1086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87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64011" y="9497384"/>
            <a:ext cx="437778" cy="292153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554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/>
              <a:t>#P20081</a:t>
            </a:r>
            <a:endParaRPr lang="ja-JP" altLang="en-US" dirty="0"/>
          </a:p>
        </p:txBody>
      </p:sp>
      <p:sp>
        <p:nvSpPr>
          <p:cNvPr id="1088" name="スライド番号プレースホルダー 5"/>
          <p:cNvSpPr>
            <a:spLocks noGrp="1"/>
          </p:cNvSpPr>
          <p:nvPr>
            <p:ph type="sldNum" sz="quarter" idx="4"/>
          </p:nvPr>
        </p:nvSpPr>
        <p:spPr bwMode="white">
          <a:xfrm>
            <a:off x="5148883" y="9522164"/>
            <a:ext cx="1600200" cy="371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92" b="1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89" name="Rectangle 6"/>
          <p:cNvSpPr>
            <a:spLocks noChangeArrowheads="1"/>
          </p:cNvSpPr>
          <p:nvPr userDrawn="1"/>
        </p:nvSpPr>
        <p:spPr bwMode="gray">
          <a:xfrm>
            <a:off x="0" y="0"/>
            <a:ext cx="6858000" cy="990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 sz="1246"/>
          </a:p>
        </p:txBody>
      </p:sp>
    </p:spTree>
    <p:extLst>
      <p:ext uri="{BB962C8B-B14F-4D97-AF65-F5344CB8AC3E}">
        <p14:creationId xmlns:p14="http://schemas.microsoft.com/office/powerpoint/2010/main" val="1617543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タイトル">
    <p:bg>
      <p:bgRef idx="1001">
        <a:schemeClr val="bg2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タイトル 1"/>
          <p:cNvSpPr>
            <a:spLocks noGrp="1"/>
          </p:cNvSpPr>
          <p:nvPr>
            <p:ph type="ctrTitle"/>
          </p:nvPr>
        </p:nvSpPr>
        <p:spPr>
          <a:xfrm>
            <a:off x="562708" y="4714145"/>
            <a:ext cx="5732585" cy="421847"/>
          </a:xfr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2492"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148883" y="9522164"/>
            <a:ext cx="1600200" cy="371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92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5530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次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6"/>
          <p:cNvSpPr>
            <a:spLocks noChangeArrowheads="1"/>
          </p:cNvSpPr>
          <p:nvPr/>
        </p:nvSpPr>
        <p:spPr bwMode="gray">
          <a:xfrm>
            <a:off x="0" y="0"/>
            <a:ext cx="1310054" cy="990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 sz="1246"/>
          </a:p>
        </p:txBody>
      </p:sp>
      <p:sp>
        <p:nvSpPr>
          <p:cNvPr id="1035" name="タイトル 1"/>
          <p:cNvSpPr>
            <a:spLocks noGrp="1"/>
          </p:cNvSpPr>
          <p:nvPr>
            <p:ph type="title"/>
          </p:nvPr>
        </p:nvSpPr>
        <p:spPr bwMode="gray">
          <a:xfrm>
            <a:off x="1634954" y="1518400"/>
            <a:ext cx="4660338" cy="57206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3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148883" y="9522164"/>
            <a:ext cx="1600200" cy="371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92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37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64011" y="9497384"/>
            <a:ext cx="437778" cy="29215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554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/>
              <a:t>#P20081</a:t>
            </a:r>
            <a:endParaRPr lang="ja-JP" altLang="en-US" dirty="0"/>
          </a:p>
        </p:txBody>
      </p:sp>
      <p:sp>
        <p:nvSpPr>
          <p:cNvPr id="1038" name="Rectangle 6"/>
          <p:cNvSpPr>
            <a:spLocks noChangeArrowheads="1"/>
          </p:cNvSpPr>
          <p:nvPr/>
        </p:nvSpPr>
        <p:spPr bwMode="gray">
          <a:xfrm>
            <a:off x="0" y="0"/>
            <a:ext cx="1310054" cy="990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 sz="1246"/>
          </a:p>
        </p:txBody>
      </p:sp>
      <p:sp>
        <p:nvSpPr>
          <p:cNvPr id="1039" name="Rectangle 6"/>
          <p:cNvSpPr>
            <a:spLocks noChangeArrowheads="1"/>
          </p:cNvSpPr>
          <p:nvPr/>
        </p:nvSpPr>
        <p:spPr bwMode="gray">
          <a:xfrm>
            <a:off x="0" y="0"/>
            <a:ext cx="1310054" cy="990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 sz="1246"/>
          </a:p>
        </p:txBody>
      </p:sp>
      <p:sp>
        <p:nvSpPr>
          <p:cNvPr id="1040" name="Rectangle 6"/>
          <p:cNvSpPr>
            <a:spLocks noChangeArrowheads="1"/>
          </p:cNvSpPr>
          <p:nvPr userDrawn="1"/>
        </p:nvSpPr>
        <p:spPr bwMode="gray">
          <a:xfrm>
            <a:off x="0" y="0"/>
            <a:ext cx="1310054" cy="990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 sz="1246"/>
          </a:p>
        </p:txBody>
      </p:sp>
    </p:spTree>
    <p:extLst>
      <p:ext uri="{BB962C8B-B14F-4D97-AF65-F5344CB8AC3E}">
        <p14:creationId xmlns:p14="http://schemas.microsoft.com/office/powerpoint/2010/main" val="157881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中扉"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6"/>
          <p:cNvSpPr>
            <a:spLocks noChangeArrowheads="1"/>
          </p:cNvSpPr>
          <p:nvPr/>
        </p:nvSpPr>
        <p:spPr bwMode="gray">
          <a:xfrm>
            <a:off x="0" y="0"/>
            <a:ext cx="6858000" cy="990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 sz="1246"/>
          </a:p>
        </p:txBody>
      </p:sp>
      <p:sp>
        <p:nvSpPr>
          <p:cNvPr id="1043" name="Rectangle 6"/>
          <p:cNvSpPr>
            <a:spLocks noChangeArrowheads="1"/>
          </p:cNvSpPr>
          <p:nvPr/>
        </p:nvSpPr>
        <p:spPr bwMode="gray">
          <a:xfrm>
            <a:off x="0" y="0"/>
            <a:ext cx="6858000" cy="990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 sz="1246"/>
          </a:p>
        </p:txBody>
      </p:sp>
      <p:sp>
        <p:nvSpPr>
          <p:cNvPr id="1044" name="Rectangle 6"/>
          <p:cNvSpPr>
            <a:spLocks noChangeArrowheads="1"/>
          </p:cNvSpPr>
          <p:nvPr/>
        </p:nvSpPr>
        <p:spPr bwMode="gray">
          <a:xfrm>
            <a:off x="0" y="0"/>
            <a:ext cx="6858000" cy="990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 sz="1246"/>
          </a:p>
        </p:txBody>
      </p:sp>
      <p:sp>
        <p:nvSpPr>
          <p:cNvPr id="1045" name="タイトル 1"/>
          <p:cNvSpPr>
            <a:spLocks noGrp="1"/>
          </p:cNvSpPr>
          <p:nvPr>
            <p:ph type="title"/>
          </p:nvPr>
        </p:nvSpPr>
        <p:spPr>
          <a:xfrm>
            <a:off x="437899" y="4537401"/>
            <a:ext cx="5982203" cy="779197"/>
          </a:xfrm>
          <a:ln w="6350">
            <a:solidFill>
              <a:schemeClr val="tx2"/>
            </a:solidFill>
          </a:ln>
        </p:spPr>
        <p:txBody>
          <a:bodyPr wrap="square" lIns="251999" tIns="251999" rIns="251999" bIns="180000">
            <a:spAutoFit/>
          </a:bodyPr>
          <a:lstStyle>
            <a:lvl1pPr algn="ctr">
              <a:lnSpc>
                <a:spcPct val="120000"/>
              </a:lnSpc>
              <a:defRPr sz="1938"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46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64011" y="9497384"/>
            <a:ext cx="437778" cy="292153"/>
          </a:xfrm>
          <a:prstGeom prst="rect">
            <a:avLst/>
          </a:prstGeom>
          <a:solidFill>
            <a:schemeClr val="bg1"/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554">
                <a:solidFill>
                  <a:schemeClr val="tx2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/>
              <a:t>#P20081</a:t>
            </a:r>
            <a:endParaRPr lang="ja-JP" altLang="en-US" dirty="0"/>
          </a:p>
        </p:txBody>
      </p:sp>
      <p:sp>
        <p:nvSpPr>
          <p:cNvPr id="104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148883" y="9522164"/>
            <a:ext cx="1600200" cy="371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92" b="1">
                <a:solidFill>
                  <a:schemeClr val="tx2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48" name="Rectangle 6"/>
          <p:cNvSpPr>
            <a:spLocks noChangeArrowheads="1"/>
          </p:cNvSpPr>
          <p:nvPr userDrawn="1"/>
        </p:nvSpPr>
        <p:spPr bwMode="gray">
          <a:xfrm>
            <a:off x="0" y="0"/>
            <a:ext cx="6858000" cy="990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 sz="1246"/>
          </a:p>
        </p:txBody>
      </p:sp>
    </p:spTree>
    <p:extLst>
      <p:ext uri="{BB962C8B-B14F-4D97-AF65-F5344CB8AC3E}">
        <p14:creationId xmlns:p14="http://schemas.microsoft.com/office/powerpoint/2010/main" val="2224129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="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51" name="Rectangle 10"/>
          <p:cNvSpPr>
            <a:spLocks noChangeArrowheads="1"/>
          </p:cNvSpPr>
          <p:nvPr/>
        </p:nvSpPr>
        <p:spPr>
          <a:xfrm>
            <a:off x="0" y="924102"/>
            <a:ext cx="6858000" cy="527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0" tIns="0" rIns="0" bIns="0" anchor="ctr">
            <a:noAutofit/>
          </a:bodyPr>
          <a:lstStyle/>
          <a:p>
            <a:endParaRPr lang="ja-JP" altLang="en-US" sz="1246"/>
          </a:p>
        </p:txBody>
      </p:sp>
      <p:sp>
        <p:nvSpPr>
          <p:cNvPr id="105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148883" y="9522164"/>
            <a:ext cx="1600200" cy="371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69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53" name="Rectangle 10"/>
          <p:cNvSpPr>
            <a:spLocks noChangeArrowheads="1"/>
          </p:cNvSpPr>
          <p:nvPr/>
        </p:nvSpPr>
        <p:spPr>
          <a:xfrm>
            <a:off x="0" y="924102"/>
            <a:ext cx="6858000" cy="527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lIns="0" tIns="0" rIns="0" bIns="0" anchor="ctr">
            <a:noAutofit/>
          </a:bodyPr>
          <a:lstStyle/>
          <a:p>
            <a:endParaRPr lang="ja-JP" altLang="en-US" sz="1246"/>
          </a:p>
        </p:txBody>
      </p:sp>
      <p:sp>
        <p:nvSpPr>
          <p:cNvPr id="1054" name="Rectangle 10"/>
          <p:cNvSpPr>
            <a:spLocks noChangeArrowheads="1"/>
          </p:cNvSpPr>
          <p:nvPr/>
        </p:nvSpPr>
        <p:spPr>
          <a:xfrm>
            <a:off x="0" y="924102"/>
            <a:ext cx="6858000" cy="527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lIns="0" tIns="0" rIns="0" bIns="0" anchor="ctr">
            <a:noAutofit/>
          </a:bodyPr>
          <a:lstStyle/>
          <a:p>
            <a:endParaRPr lang="ja-JP" altLang="en-US" sz="1246"/>
          </a:p>
        </p:txBody>
      </p:sp>
      <p:sp>
        <p:nvSpPr>
          <p:cNvPr id="1055" name="Rectangle 10"/>
          <p:cNvSpPr>
            <a:spLocks noChangeArrowheads="1"/>
          </p:cNvSpPr>
          <p:nvPr userDrawn="1"/>
        </p:nvSpPr>
        <p:spPr>
          <a:xfrm>
            <a:off x="0" y="924102"/>
            <a:ext cx="6858000" cy="527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lIns="0" tIns="0" rIns="0" bIns="0" anchor="ctr">
            <a:noAutofit/>
          </a:bodyPr>
          <a:lstStyle/>
          <a:p>
            <a:endParaRPr lang="ja-JP" altLang="en-US" sz="1246"/>
          </a:p>
        </p:txBody>
      </p:sp>
      <p:sp>
        <p:nvSpPr>
          <p:cNvPr id="1056" name="テキスト プレースホルダー 12"/>
          <p:cNvSpPr>
            <a:spLocks noGrp="1"/>
          </p:cNvSpPr>
          <p:nvPr>
            <p:ph type="body" sz="quarter" idx="10"/>
          </p:nvPr>
        </p:nvSpPr>
        <p:spPr>
          <a:xfrm>
            <a:off x="188640" y="1260590"/>
            <a:ext cx="6480720" cy="728790"/>
          </a:xfrm>
          <a:prstGeom prst="roundRect">
            <a:avLst>
              <a:gd name="adj" fmla="val 10799"/>
            </a:avLst>
          </a:prstGeom>
          <a:ln>
            <a:solidFill>
              <a:schemeClr val="tx1"/>
            </a:solidFill>
          </a:ln>
        </p:spPr>
        <p:txBody>
          <a:bodyPr tIns="108000" bIns="72000">
            <a:spAutoFit/>
          </a:bodyPr>
          <a:lstStyle>
            <a:lvl1pPr marL="237390" indent="-237390">
              <a:buFont typeface="メイリオ" panose="020B0604030504040204" pitchFamily="50" charset="-128"/>
              <a:buChar char="○"/>
              <a:defRPr sz="969"/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724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補足#1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148883" y="9522164"/>
            <a:ext cx="1600200" cy="371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92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59" name="角丸四角形 7"/>
          <p:cNvSpPr/>
          <p:nvPr/>
        </p:nvSpPr>
        <p:spPr>
          <a:xfrm>
            <a:off x="-755" y="770"/>
            <a:ext cx="6858000" cy="948555"/>
          </a:xfrm>
          <a:prstGeom prst="roundRect">
            <a:avLst>
              <a:gd name="adj" fmla="val 0"/>
            </a:avLst>
          </a:prstGeom>
          <a:solidFill>
            <a:srgbClr val="777777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415"/>
              </a:spcAft>
            </a:pPr>
            <a:endParaRPr kumimoji="1" lang="ja-JP" altLang="en-US" sz="1108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60" name="タイトル 1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sz="1662"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61" name="角丸四角形 6"/>
          <p:cNvSpPr/>
          <p:nvPr userDrawn="1"/>
        </p:nvSpPr>
        <p:spPr>
          <a:xfrm>
            <a:off x="0" y="2"/>
            <a:ext cx="6858000" cy="948555"/>
          </a:xfrm>
          <a:prstGeom prst="roundRect">
            <a:avLst>
              <a:gd name="adj" fmla="val 0"/>
            </a:avLst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415"/>
              </a:spcAft>
            </a:pPr>
            <a:endParaRPr kumimoji="1" lang="ja-JP" altLang="en-US" sz="1108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1290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補足#2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角丸四角形 6"/>
          <p:cNvSpPr/>
          <p:nvPr/>
        </p:nvSpPr>
        <p:spPr>
          <a:xfrm>
            <a:off x="0" y="0"/>
            <a:ext cx="6862165" cy="9906000"/>
          </a:xfrm>
          <a:prstGeom prst="frame">
            <a:avLst>
              <a:gd name="adj1" fmla="val 1174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415"/>
              </a:spcAft>
            </a:pPr>
            <a:endParaRPr lang="ja-JP" altLang="en-US" sz="1108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64" name="タイトル 1"/>
          <p:cNvSpPr>
            <a:spLocks noGrp="1"/>
          </p:cNvSpPr>
          <p:nvPr>
            <p:ph type="title"/>
          </p:nvPr>
        </p:nvSpPr>
        <p:spPr>
          <a:xfrm>
            <a:off x="213566" y="584514"/>
            <a:ext cx="6405942" cy="572064"/>
          </a:xfrm>
        </p:spPr>
        <p:txBody>
          <a:bodyPr/>
          <a:lstStyle>
            <a:lvl1pPr algn="ctr">
              <a:lnSpc>
                <a:spcPct val="11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6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074106" y="9262136"/>
            <a:ext cx="1600200" cy="371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92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5895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ベースカラー）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6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148883" y="9522164"/>
            <a:ext cx="1600200" cy="371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92" b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514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サブカラー｜無彩色）">
    <p:bg bwMode="gray"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AutoShape 3"/>
          <p:cNvSpPr>
            <a:spLocks noChangeArrowheads="1"/>
          </p:cNvSpPr>
          <p:nvPr/>
        </p:nvSpPr>
        <p:spPr>
          <a:xfrm>
            <a:off x="0" y="0"/>
            <a:ext cx="6858000" cy="9906000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415"/>
              </a:spcAft>
            </a:pPr>
            <a:endParaRPr lang="ja-JP" altLang="en-US" sz="1108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1071" name="AutoShape 3"/>
          <p:cNvSpPr>
            <a:spLocks noChangeArrowheads="1"/>
          </p:cNvSpPr>
          <p:nvPr/>
        </p:nvSpPr>
        <p:spPr>
          <a:xfrm>
            <a:off x="0" y="0"/>
            <a:ext cx="6858000" cy="9906000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415"/>
              </a:spcAft>
            </a:pPr>
            <a:endParaRPr lang="ja-JP" altLang="en-US" sz="1108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1072" name="タイトル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73" name="フッター プレースホルダー 2"/>
          <p:cNvSpPr>
            <a:spLocks noGrp="1"/>
          </p:cNvSpPr>
          <p:nvPr>
            <p:ph type="ftr" sz="quarter" idx="3"/>
          </p:nvPr>
        </p:nvSpPr>
        <p:spPr bwMode="gray">
          <a:xfrm>
            <a:off x="64011" y="9497384"/>
            <a:ext cx="437778" cy="292153"/>
          </a:xfrm>
          <a:prstGeom prst="rect">
            <a:avLst/>
          </a:prstGeom>
          <a:solidFill>
            <a:srgbClr val="FFFFFF"/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554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/>
              <a:t>#P20081</a:t>
            </a:r>
            <a:endParaRPr lang="ja-JP" altLang="en-US" dirty="0"/>
          </a:p>
        </p:txBody>
      </p:sp>
      <p:sp>
        <p:nvSpPr>
          <p:cNvPr id="1074" name="スライド番号プレースホルダー 5"/>
          <p:cNvSpPr>
            <a:spLocks noGrp="1"/>
          </p:cNvSpPr>
          <p:nvPr>
            <p:ph type="sldNum" sz="quarter" idx="4"/>
          </p:nvPr>
        </p:nvSpPr>
        <p:spPr bwMode="gray">
          <a:xfrm>
            <a:off x="5148883" y="9522164"/>
            <a:ext cx="1600200" cy="371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92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75" name="Rectangle 6"/>
          <p:cNvSpPr>
            <a:spLocks noChangeArrowheads="1"/>
          </p:cNvSpPr>
          <p:nvPr userDrawn="1"/>
        </p:nvSpPr>
        <p:spPr bwMode="gray">
          <a:xfrm>
            <a:off x="0" y="0"/>
            <a:ext cx="6858000" cy="990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 sz="1246"/>
          </a:p>
        </p:txBody>
      </p:sp>
    </p:spTree>
    <p:extLst>
      <p:ext uri="{BB962C8B-B14F-4D97-AF65-F5344CB8AC3E}">
        <p14:creationId xmlns:p14="http://schemas.microsoft.com/office/powerpoint/2010/main" val="2283266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88640" y="220474"/>
            <a:ext cx="6480720" cy="5720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7124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71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633039" rtl="0" eaLnBrk="1" latinLnBrk="0" hangingPunct="1">
        <a:lnSpc>
          <a:spcPct val="110000"/>
        </a:lnSpc>
        <a:spcBef>
          <a:spcPct val="0"/>
        </a:spcBef>
        <a:buNone/>
        <a:defRPr kumimoji="1" sz="1662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</p:titleStyle>
    <p:bodyStyle>
      <a:lvl1pPr marL="237390" indent="-237390" algn="l" defTabSz="633039" rtl="0" eaLnBrk="1" latinLnBrk="0" hangingPunct="1">
        <a:spcBef>
          <a:spcPct val="20000"/>
        </a:spcBef>
        <a:buFont typeface="Arial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14344" indent="-197825" algn="l" defTabSz="633039" rtl="0" eaLnBrk="1" latinLnBrk="0" hangingPunct="1">
        <a:spcBef>
          <a:spcPct val="20000"/>
        </a:spcBef>
        <a:buFont typeface="Arial" pitchFamily="34" charset="0"/>
        <a:buChar char="–"/>
        <a:defRPr kumimoji="1" sz="1938" kern="1200">
          <a:solidFill>
            <a:schemeClr val="tx1"/>
          </a:solidFill>
          <a:latin typeface="+mn-lt"/>
          <a:ea typeface="+mn-ea"/>
          <a:cs typeface="+mn-cs"/>
        </a:defRPr>
      </a:lvl2pPr>
      <a:lvl3pPr marL="791299" indent="-158260" algn="l" defTabSz="633039" rtl="0" eaLnBrk="1" latinLnBrk="0" hangingPunct="1">
        <a:spcBef>
          <a:spcPct val="20000"/>
        </a:spcBef>
        <a:buFont typeface="Arial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107818" indent="-158260" algn="l" defTabSz="633039" rtl="0" eaLnBrk="1" latinLnBrk="0" hangingPunct="1">
        <a:spcBef>
          <a:spcPct val="20000"/>
        </a:spcBef>
        <a:buFont typeface="Arial" pitchFamily="34" charset="0"/>
        <a:buChar char="–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24338" indent="-158260" algn="l" defTabSz="633039" rtl="0" eaLnBrk="1" latinLnBrk="0" hangingPunct="1">
        <a:spcBef>
          <a:spcPct val="20000"/>
        </a:spcBef>
        <a:buFont typeface="Arial" pitchFamily="34" charset="0"/>
        <a:buChar char="»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40858" indent="-158260" algn="l" defTabSz="633039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7" indent="-158260" algn="l" defTabSz="633039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897" indent="-158260" algn="l" defTabSz="633039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416" indent="-158260" algn="l" defTabSz="633039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33039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520" algn="l" defTabSz="633039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3039" algn="l" defTabSz="633039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559" algn="l" defTabSz="633039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6078" algn="l" defTabSz="633039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598" algn="l" defTabSz="633039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9117" algn="l" defTabSz="633039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637" algn="l" defTabSz="633039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2156" algn="l" defTabSz="633039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3120" userDrawn="1">
          <p15:clr>
            <a:srgbClr val="F26B43"/>
          </p15:clr>
        </p15:guide>
        <p15:guide id="1" pos="2160" userDrawn="1">
          <p15:clr>
            <a:srgbClr val="F26B43"/>
          </p15:clr>
        </p15:guide>
        <p15:guide id="2" pos="2035" userDrawn="1">
          <p15:clr>
            <a:srgbClr val="F26B43"/>
          </p15:clr>
        </p15:guide>
        <p15:guide id="3" pos="2285" userDrawn="1">
          <p15:clr>
            <a:srgbClr val="F26B43"/>
          </p15:clr>
        </p15:guide>
        <p15:guide id="4" orient="horz" pos="1712" userDrawn="1">
          <p15:clr>
            <a:srgbClr val="F26B43"/>
          </p15:clr>
        </p15:guide>
        <p15:guide id="5" orient="horz" pos="4528" userDrawn="1">
          <p15:clr>
            <a:srgbClr val="F26B43"/>
          </p15:clr>
        </p15:guide>
        <p15:guide id="6" orient="horz" pos="5642" userDrawn="1">
          <p15:clr>
            <a:srgbClr val="F26B43"/>
          </p15:clr>
        </p15:guide>
        <p15:guide id="7" orient="horz" pos="598" userDrawn="1">
          <p15:clr>
            <a:srgbClr val="F26B43"/>
          </p15:clr>
        </p15:guide>
        <p15:guide id="8" pos="1485" userDrawn="1">
          <p15:clr>
            <a:srgbClr val="F26B43"/>
          </p15:clr>
        </p15:guide>
        <p15:guide id="9" pos="2835" userDrawn="1">
          <p15:clr>
            <a:srgbClr val="F26B43"/>
          </p15:clr>
        </p15:guide>
        <p15:guide id="10" pos="3966" userDrawn="1">
          <p15:clr>
            <a:srgbClr val="F26B43"/>
          </p15:clr>
        </p15:guide>
        <p15:guide id="11" pos="354" userDrawn="1">
          <p15:clr>
            <a:srgbClr val="F26B43"/>
          </p15:clr>
        </p15:guide>
      </p15:sldGuideLst>
    </p:ext>
  </p:extLst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slideLayout" Target="../slideLayouts/slideLayout8.xml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chart" Target="../charts/char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3.jpeg" /><Relationship Id="rId5" Type="http://schemas.openxmlformats.org/officeDocument/2006/relationships/image" Target="../media/image4.png" /><Relationship Id="rId6" Type="http://schemas.openxmlformats.org/officeDocument/2006/relationships/image" Target="../media/image5.png" /><Relationship Id="rId7" Type="http://schemas.openxmlformats.org/officeDocument/2006/relationships/image" Target="../media/image6.png" /><Relationship Id="rId8" Type="http://schemas.openxmlformats.org/officeDocument/2006/relationships/image" Target="../media/image7.png" /><Relationship Id="rId9" Type="http://schemas.openxmlformats.org/officeDocument/2006/relationships/chart" Target="../charts/chart2.xml" /><Relationship Id="rId10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フローチャート: 書類 15"/>
          <p:cNvSpPr/>
          <p:nvPr/>
        </p:nvSpPr>
        <p:spPr>
          <a:xfrm>
            <a:off x="0" y="0"/>
            <a:ext cx="6865620" cy="287785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24"/>
              <a:gd name="connsiteY0" fmla="*/ 0 h 21834"/>
              <a:gd name="connsiteX1" fmla="*/ 21600 w 21624"/>
              <a:gd name="connsiteY1" fmla="*/ 0 h 21834"/>
              <a:gd name="connsiteX2" fmla="*/ 21624 w 21624"/>
              <a:gd name="connsiteY2" fmla="*/ 20157 h 21834"/>
              <a:gd name="connsiteX3" fmla="*/ 0 w 21624"/>
              <a:gd name="connsiteY3" fmla="*/ 20172 h 21834"/>
              <a:gd name="connsiteX4" fmla="*/ 0 w 21624"/>
              <a:gd name="connsiteY4" fmla="*/ 0 h 2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4" h="21834">
                <a:moveTo>
                  <a:pt x="0" y="0"/>
                </a:moveTo>
                <a:lnTo>
                  <a:pt x="21600" y="0"/>
                </a:lnTo>
                <a:cubicBezTo>
                  <a:pt x="21600" y="5774"/>
                  <a:pt x="21624" y="14383"/>
                  <a:pt x="21624" y="20157"/>
                </a:cubicBezTo>
                <a:cubicBezTo>
                  <a:pt x="10824" y="20157"/>
                  <a:pt x="10800" y="23922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4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04" name="四角形: 角を丸くする 5"/>
          <p:cNvSpPr/>
          <p:nvPr/>
        </p:nvSpPr>
        <p:spPr>
          <a:xfrm>
            <a:off x="3464994" y="2989542"/>
            <a:ext cx="1080000" cy="288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対象期間</a:t>
            </a:r>
          </a:p>
        </p:txBody>
      </p:sp>
      <p:sp>
        <p:nvSpPr>
          <p:cNvPr id="1105" name="四角形: 角を丸くする 10"/>
          <p:cNvSpPr/>
          <p:nvPr/>
        </p:nvSpPr>
        <p:spPr>
          <a:xfrm>
            <a:off x="3464994" y="3613532"/>
            <a:ext cx="1080000" cy="288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対象燃料</a:t>
            </a:r>
          </a:p>
        </p:txBody>
      </p:sp>
      <p:sp>
        <p:nvSpPr>
          <p:cNvPr id="1106" name="四角形: 角を丸くする 11"/>
          <p:cNvSpPr/>
          <p:nvPr/>
        </p:nvSpPr>
        <p:spPr>
          <a:xfrm>
            <a:off x="71691" y="3007620"/>
            <a:ext cx="1080000" cy="288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申込期限</a:t>
            </a:r>
          </a:p>
        </p:txBody>
      </p:sp>
      <p:sp>
        <p:nvSpPr>
          <p:cNvPr id="1107" name="四角形: 角を丸くする 12"/>
          <p:cNvSpPr/>
          <p:nvPr/>
        </p:nvSpPr>
        <p:spPr>
          <a:xfrm>
            <a:off x="71691" y="4002734"/>
            <a:ext cx="1069830" cy="30055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加入要件</a:t>
            </a:r>
          </a:p>
        </p:txBody>
      </p:sp>
      <p:sp>
        <p:nvSpPr>
          <p:cNvPr id="1108" name="正方形/長方形 13"/>
          <p:cNvSpPr/>
          <p:nvPr/>
        </p:nvSpPr>
        <p:spPr>
          <a:xfrm>
            <a:off x="35994" y="9238970"/>
            <a:ext cx="6858000" cy="675464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400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09" name="タイトル 2"/>
          <p:cNvSpPr>
            <a:spLocks noGrp="1"/>
          </p:cNvSpPr>
          <p:nvPr>
            <p:ph type="title"/>
          </p:nvPr>
        </p:nvSpPr>
        <p:spPr>
          <a:xfrm>
            <a:off x="126085" y="139462"/>
            <a:ext cx="6480720" cy="379810"/>
          </a:xfrm>
        </p:spPr>
        <p:txBody>
          <a:bodyPr/>
          <a:lstStyle/>
          <a:p>
            <a:pPr algn="ctr"/>
            <a:r>
              <a:rPr lang="ja-JP" altLang="en-US" sz="1400" b="1" dirty="0">
                <a:solidFill>
                  <a:schemeClr val="bg1"/>
                </a:solidFill>
              </a:rPr>
              <a:t>令和５事業年度「施設園芸セーフティネット構築事業」加入募集のご案内</a:t>
            </a:r>
          </a:p>
        </p:txBody>
      </p:sp>
      <p:sp>
        <p:nvSpPr>
          <p:cNvPr id="1110" name="タイトル 2"/>
          <p:cNvSpPr txBox="1"/>
          <p:nvPr/>
        </p:nvSpPr>
        <p:spPr>
          <a:xfrm>
            <a:off x="126085" y="757009"/>
            <a:ext cx="6570720" cy="12501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33039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1662" b="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 algn="ctr">
              <a:lnSpc>
                <a:spcPts val="4500"/>
              </a:lnSpc>
            </a:pPr>
            <a:r>
              <a:rPr lang="ja-JP" altLang="en-US" sz="3200" b="1" dirty="0">
                <a:solidFill>
                  <a:schemeClr val="bg1"/>
                </a:solidFill>
              </a:rPr>
              <a:t>省エネ化とセーフティネットで</a:t>
            </a:r>
            <a:br>
              <a:rPr lang="en-US" altLang="ja-JP" sz="3200" b="1" dirty="0">
                <a:solidFill>
                  <a:schemeClr val="bg1"/>
                </a:solidFill>
              </a:rPr>
            </a:br>
            <a:r>
              <a:rPr lang="ja-JP" altLang="en-US" sz="3200" b="1" dirty="0">
                <a:solidFill>
                  <a:schemeClr val="bg1"/>
                </a:solidFill>
              </a:rPr>
              <a:t>燃料価格高騰に備えましょう</a:t>
            </a:r>
          </a:p>
          <a:p>
            <a:pPr algn="ctr">
              <a:lnSpc>
                <a:spcPts val="4500"/>
              </a:lnSpc>
            </a:pPr>
            <a:endParaRPr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111" name="タイトル 2"/>
          <p:cNvSpPr txBox="1"/>
          <p:nvPr/>
        </p:nvSpPr>
        <p:spPr>
          <a:xfrm>
            <a:off x="233183" y="1406226"/>
            <a:ext cx="6463622" cy="15406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33039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1662" b="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ja-JP" altLang="en-US" sz="1400" b="1" dirty="0">
                <a:solidFill>
                  <a:schemeClr val="bg1"/>
                </a:solidFill>
              </a:rPr>
              <a:t>国と農業者で積立てを行い、燃料価格高騰時に補填金をお支払いします</a:t>
            </a:r>
            <a:endParaRPr lang="en-US" altLang="ja-JP" sz="1400" b="1" dirty="0">
              <a:solidFill>
                <a:schemeClr val="bg1"/>
              </a:solidFill>
            </a:endParaRPr>
          </a:p>
          <a:p>
            <a:pPr>
              <a:spcAft>
                <a:spcPts val="300"/>
              </a:spcAft>
            </a:pPr>
            <a:r>
              <a:rPr lang="ja-JP" altLang="en-US" sz="1400" b="1" dirty="0">
                <a:solidFill>
                  <a:schemeClr val="bg1"/>
                </a:solidFill>
              </a:rPr>
              <a:t>　（自身の積立金の２倍を限度に補填）</a:t>
            </a:r>
            <a:endParaRPr lang="en-US" altLang="ja-JP" sz="1400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ja-JP" altLang="en-US" sz="1400" b="1" dirty="0">
                <a:solidFill>
                  <a:schemeClr val="bg1"/>
                </a:solidFill>
              </a:rPr>
              <a:t>補填に使用されなかった皆様の積立金は、事業終了後に還付されます</a:t>
            </a:r>
            <a:br>
              <a:rPr lang="en-US" altLang="ja-JP" sz="1400" b="1" dirty="0">
                <a:solidFill>
                  <a:schemeClr val="bg1"/>
                </a:solidFill>
              </a:rPr>
            </a:br>
            <a:r>
              <a:rPr lang="ja-JP" altLang="en-US" sz="1400" b="1" dirty="0">
                <a:solidFill>
                  <a:schemeClr val="bg1"/>
                </a:solidFill>
              </a:rPr>
              <a:t>（掛け捨てではありません）</a:t>
            </a:r>
            <a:endParaRPr lang="en-US" altLang="ja-JP" sz="1400" b="1" dirty="0">
              <a:solidFill>
                <a:schemeClr val="bg1"/>
              </a:solidFill>
            </a:endParaRPr>
          </a:p>
        </p:txBody>
      </p:sp>
      <p:sp>
        <p:nvSpPr>
          <p:cNvPr id="1112" name="テキスト ボックス 23"/>
          <p:cNvSpPr txBox="1"/>
          <p:nvPr/>
        </p:nvSpPr>
        <p:spPr>
          <a:xfrm>
            <a:off x="3558408" y="3988885"/>
            <a:ext cx="3067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施設園芸（野菜、果樹、花き</a:t>
            </a:r>
            <a:r>
              <a:rPr kumimoji="1" lang="ja-JP" altLang="en-US" sz="1100" dirty="0"/>
              <a:t>の栽培）の用に供する</a:t>
            </a:r>
            <a:r>
              <a:rPr kumimoji="1" lang="en-US" altLang="ja-JP" sz="1400" b="1" dirty="0"/>
              <a:t>A</a:t>
            </a:r>
            <a:r>
              <a:rPr kumimoji="1" lang="ja-JP" altLang="en-US" sz="1400" b="1" dirty="0"/>
              <a:t>重油</a:t>
            </a:r>
            <a:r>
              <a:rPr kumimoji="1" lang="ja-JP" altLang="en-US" sz="1100" dirty="0"/>
              <a:t>、</a:t>
            </a:r>
            <a:r>
              <a:rPr kumimoji="1" lang="ja-JP" altLang="en-US" sz="1400" b="1" dirty="0"/>
              <a:t>灯油、ＬＰガス</a:t>
            </a:r>
            <a:r>
              <a:rPr kumimoji="1" lang="ja-JP" altLang="en-US" sz="1400" dirty="0"/>
              <a:t>、</a:t>
            </a:r>
            <a:r>
              <a:rPr kumimoji="1" lang="ja-JP" altLang="en-US" sz="1400" b="1" dirty="0"/>
              <a:t>ＬＮＧ</a:t>
            </a:r>
            <a:endParaRPr kumimoji="1" lang="ja-JP" altLang="en-US" sz="1100" dirty="0"/>
          </a:p>
        </p:txBody>
      </p:sp>
      <p:sp>
        <p:nvSpPr>
          <p:cNvPr id="1113" name="テキスト ボックス 26"/>
          <p:cNvSpPr txBox="1"/>
          <p:nvPr/>
        </p:nvSpPr>
        <p:spPr>
          <a:xfrm>
            <a:off x="16018" y="4262712"/>
            <a:ext cx="3578895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spcAft>
                <a:spcPts val="600"/>
              </a:spcAft>
            </a:pPr>
            <a:r>
              <a:rPr kumimoji="1" lang="ja-JP" altLang="en-US" sz="1400" dirty="0"/>
              <a:t>□ </a:t>
            </a:r>
            <a:r>
              <a:rPr kumimoji="1" lang="ja-JP" altLang="en-US" sz="1100" dirty="0"/>
              <a:t>施設園芸農家</a:t>
            </a:r>
            <a:r>
              <a:rPr kumimoji="1" lang="ja-JP" altLang="en-US" sz="1400" b="1" dirty="0"/>
              <a:t>３戸以上</a:t>
            </a:r>
            <a:r>
              <a:rPr kumimoji="1" lang="en-US" altLang="ja-JP" sz="1200" b="1" baseline="-25000" dirty="0"/>
              <a:t>※</a:t>
            </a:r>
            <a:r>
              <a:rPr kumimoji="1" lang="ja-JP" altLang="en-US" sz="1100" dirty="0"/>
              <a:t>又は農業従事者</a:t>
            </a:r>
            <a:r>
              <a:rPr kumimoji="1" lang="ja-JP" altLang="en-US" sz="1400" b="1" dirty="0"/>
              <a:t>５名以上</a:t>
            </a:r>
            <a:r>
              <a:rPr kumimoji="1" lang="ja-JP" altLang="en-US" sz="1100" dirty="0"/>
              <a:t>で構成する農業者団体等</a:t>
            </a:r>
            <a:endParaRPr kumimoji="1" lang="en-US" altLang="ja-JP" sz="1100" dirty="0"/>
          </a:p>
          <a:p>
            <a:pPr marL="216000" indent="-216000">
              <a:spcAft>
                <a:spcPts val="600"/>
              </a:spcAft>
            </a:pPr>
            <a:r>
              <a:rPr lang="ja-JP" altLang="en-US" sz="1100" dirty="0"/>
              <a:t>　</a:t>
            </a:r>
            <a:r>
              <a:rPr lang="en-US" altLang="ja-JP" sz="1100" dirty="0"/>
              <a:t>※</a:t>
            </a:r>
            <a:r>
              <a:rPr lang="ja-JP" altLang="en-US" sz="1100" dirty="0"/>
              <a:t>同一県内の３戸以上の農家</a:t>
            </a:r>
            <a:endParaRPr kumimoji="1" lang="en-US" altLang="ja-JP" sz="1100" dirty="0"/>
          </a:p>
          <a:p>
            <a:pPr marL="216000" indent="-216000">
              <a:spcAft>
                <a:spcPts val="600"/>
              </a:spcAft>
            </a:pPr>
            <a:r>
              <a:rPr lang="ja-JP" altLang="en-US" sz="1400" dirty="0"/>
              <a:t>□</a:t>
            </a:r>
            <a:r>
              <a:rPr lang="ja-JP" altLang="en-US" sz="1400" b="1" dirty="0"/>
              <a:t> ３年間</a:t>
            </a:r>
            <a:r>
              <a:rPr lang="ja-JP" altLang="en-US" sz="1100" dirty="0"/>
              <a:t>で燃料使用量を</a:t>
            </a:r>
            <a:r>
              <a:rPr lang="en-US" altLang="ja-JP" sz="1400" b="1" dirty="0"/>
              <a:t>15</a:t>
            </a:r>
            <a:r>
              <a:rPr lang="ja-JP" altLang="en-US" sz="1400" b="1" dirty="0"/>
              <a:t>％以上削減</a:t>
            </a:r>
            <a:r>
              <a:rPr lang="ja-JP" altLang="en-US" sz="1100" dirty="0"/>
              <a:t>する計画（省エネルギー等推進計画）の作成</a:t>
            </a:r>
            <a:endParaRPr lang="en-US" altLang="ja-JP" sz="1100" dirty="0"/>
          </a:p>
          <a:p>
            <a:pPr marL="216000" indent="-216000">
              <a:spcAft>
                <a:spcPts val="600"/>
              </a:spcAft>
            </a:pPr>
            <a:r>
              <a:rPr kumimoji="1" lang="ja-JP" altLang="en-US" sz="1400" dirty="0"/>
              <a:t>□ </a:t>
            </a:r>
            <a:r>
              <a:rPr kumimoji="1" lang="ja-JP" altLang="en-US" sz="1100" dirty="0"/>
              <a:t>目標の立て方は、裏面をご覧ください。</a:t>
            </a:r>
          </a:p>
        </p:txBody>
      </p:sp>
      <p:sp>
        <p:nvSpPr>
          <p:cNvPr id="1114" name="テキスト ボックス 27"/>
          <p:cNvSpPr txBox="1"/>
          <p:nvPr/>
        </p:nvSpPr>
        <p:spPr>
          <a:xfrm>
            <a:off x="3564608" y="3328460"/>
            <a:ext cx="2559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10</a:t>
            </a:r>
            <a:r>
              <a:rPr kumimoji="1" lang="ja-JP" altLang="en-US" sz="1400" b="1" dirty="0"/>
              <a:t>月</a:t>
            </a:r>
            <a:r>
              <a:rPr kumimoji="1" lang="ja-JP" altLang="en-US" sz="1100" dirty="0"/>
              <a:t>から</a:t>
            </a:r>
            <a:r>
              <a:rPr kumimoji="1" lang="ja-JP" altLang="en-US" sz="1400" b="1" dirty="0"/>
              <a:t>翌６月</a:t>
            </a:r>
            <a:r>
              <a:rPr kumimoji="1" lang="ja-JP" altLang="en-US" sz="1100" dirty="0"/>
              <a:t>までの間から選択</a:t>
            </a:r>
            <a:endParaRPr kumimoji="1" lang="ja-JP" altLang="en-US" sz="1100" b="1" dirty="0"/>
          </a:p>
        </p:txBody>
      </p:sp>
      <p:sp>
        <p:nvSpPr>
          <p:cNvPr id="1115" name="四角形: 角を丸くする 28"/>
          <p:cNvSpPr/>
          <p:nvPr/>
        </p:nvSpPr>
        <p:spPr>
          <a:xfrm>
            <a:off x="76179" y="5766034"/>
            <a:ext cx="1152000" cy="288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12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補填積立金</a:t>
            </a:r>
            <a:endParaRPr kumimoji="1" lang="ja-JP" altLang="en-US" sz="12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16" name="テキスト ボックス 29"/>
          <p:cNvSpPr txBox="1"/>
          <p:nvPr/>
        </p:nvSpPr>
        <p:spPr>
          <a:xfrm>
            <a:off x="233183" y="8084064"/>
            <a:ext cx="6373622" cy="10005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tIns="72000" bIns="36000" rtlCol="0">
            <a:spAutoFit/>
          </a:bodyPr>
          <a:lstStyle/>
          <a:p>
            <a:pPr algn="ctr"/>
            <a:r>
              <a:rPr kumimoji="1" lang="ja-JP" altLang="en-US" sz="1600" b="1" dirty="0"/>
              <a:t>補填金＝</a:t>
            </a:r>
            <a:r>
              <a:rPr kumimoji="1" lang="ja-JP" altLang="en-US" sz="1600" b="1" u="sng" dirty="0"/>
              <a:t>補填単価</a:t>
            </a:r>
            <a:r>
              <a:rPr kumimoji="1" lang="en-US" altLang="ja-JP" sz="1600" b="1" u="sng" baseline="30000" dirty="0"/>
              <a:t>※</a:t>
            </a:r>
            <a:r>
              <a:rPr kumimoji="1" lang="ja-JP" altLang="en-US" sz="1600" b="1" u="sng" baseline="30000" dirty="0"/>
              <a:t>１</a:t>
            </a:r>
            <a:r>
              <a:rPr kumimoji="1" lang="en-US" altLang="ja-JP" sz="1600" b="1" dirty="0"/>
              <a:t>×</a:t>
            </a:r>
            <a:r>
              <a:rPr kumimoji="1" lang="ja-JP" altLang="en-US" sz="1600" b="1" dirty="0"/>
              <a:t>当月燃料購入数量</a:t>
            </a:r>
            <a:r>
              <a:rPr kumimoji="1" lang="en-US" altLang="ja-JP" sz="1600" b="1" dirty="0"/>
              <a:t>×</a:t>
            </a:r>
            <a:r>
              <a:rPr lang="en-US" altLang="ja-JP" sz="1600" b="1" dirty="0"/>
              <a:t>70</a:t>
            </a:r>
            <a:r>
              <a:rPr lang="ja-JP" altLang="en-US" sz="1600" b="1" dirty="0"/>
              <a:t>％</a:t>
            </a:r>
            <a:r>
              <a:rPr lang="en-US" altLang="ja-JP" sz="1600" b="1" baseline="30000" dirty="0"/>
              <a:t>※</a:t>
            </a:r>
            <a:r>
              <a:rPr lang="ja-JP" altLang="en-US" sz="1600" b="1" baseline="30000" dirty="0"/>
              <a:t>２</a:t>
            </a:r>
            <a:endParaRPr kumimoji="1" lang="en-US" altLang="ja-JP" sz="1600" b="1" baseline="30000" dirty="0"/>
          </a:p>
          <a:p>
            <a:pPr algn="ctr"/>
            <a:r>
              <a:rPr lang="ja-JP" altLang="en-US" sz="1400" dirty="0"/>
              <a:t>補填単価は、積立コースにかかわらず、同額です</a:t>
            </a:r>
            <a:endParaRPr lang="en-US" altLang="ja-JP" sz="1400" dirty="0"/>
          </a:p>
          <a:p>
            <a:r>
              <a:rPr lang="ja-JP" altLang="en-US" sz="1400" dirty="0"/>
              <a:t>　　　　　 　</a:t>
            </a:r>
            <a:r>
              <a:rPr lang="en-US" altLang="ja-JP" sz="1400" dirty="0"/>
              <a:t>※</a:t>
            </a:r>
            <a:r>
              <a:rPr lang="ja-JP" altLang="en-US" sz="1400" dirty="0"/>
              <a:t>１　補填単価＝各月の指標価格ー発動基準価格</a:t>
            </a:r>
            <a:endParaRPr lang="en-US" altLang="ja-JP" sz="1400" dirty="0"/>
          </a:p>
          <a:p>
            <a:pPr algn="ctr"/>
            <a:r>
              <a:rPr kumimoji="1" lang="en-US" altLang="ja-JP" sz="1400" dirty="0"/>
              <a:t>　　　※</a:t>
            </a:r>
            <a:r>
              <a:rPr kumimoji="1" lang="ja-JP" altLang="en-US" sz="1400" dirty="0"/>
              <a:t>２　価格急騰時等には、</a:t>
            </a:r>
            <a:r>
              <a:rPr kumimoji="1" lang="en-US" altLang="ja-JP" sz="1400" dirty="0"/>
              <a:t>100</a:t>
            </a:r>
            <a:r>
              <a:rPr kumimoji="1" lang="ja-JP" altLang="en-US" sz="1400" dirty="0"/>
              <a:t>％に引き上げられます。</a:t>
            </a:r>
          </a:p>
        </p:txBody>
      </p:sp>
      <p:graphicFrame>
        <p:nvGraphicFramePr>
          <p:cNvPr id="1117" name="表 10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241259"/>
              </p:ext>
            </p:extLst>
          </p:nvPr>
        </p:nvGraphicFramePr>
        <p:xfrm>
          <a:off x="3429000" y="5636047"/>
          <a:ext cx="3223096" cy="2344320"/>
        </p:xfrm>
        <a:graphic>
          <a:graphicData uri="http://schemas.openxmlformats.org/drawingml/2006/table">
            <a:tbl>
              <a:tblPr bandRow="1"/>
              <a:tblGrid>
                <a:gridCol w="767936">
                  <a:extLst>
                    <a:ext uri="{9D8B030D-6E8A-4147-A177-3AD203B41FA5}"/>
                  </a:extLst>
                </a:gridCol>
                <a:gridCol w="613790">
                  <a:extLst>
                    <a:ext uri="{9D8B030D-6E8A-4147-A177-3AD203B41FA5}"/>
                  </a:extLst>
                </a:gridCol>
                <a:gridCol w="613790">
                  <a:extLst>
                    <a:ext uri="{9D8B030D-6E8A-4147-A177-3AD203B41FA5}"/>
                  </a:extLst>
                </a:gridCol>
                <a:gridCol w="613790">
                  <a:extLst>
                    <a:ext uri="{9D8B030D-6E8A-4147-A177-3AD203B41FA5}"/>
                  </a:extLst>
                </a:gridCol>
                <a:gridCol w="613790">
                  <a:extLst>
                    <a:ext uri="{9D8B030D-6E8A-4147-A177-3AD203B41FA5}"/>
                  </a:extLst>
                </a:gridCol>
              </a:tblGrid>
              <a:tr h="213571">
                <a:tc rowSpan="2"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200" dirty="0"/>
                        <a:t>積立コース</a:t>
                      </a:r>
                    </a:p>
                  </a:txBody>
                  <a:tcPr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200" dirty="0"/>
                        <a:t>積立単価</a:t>
                      </a:r>
                    </a:p>
                  </a:txBody>
                  <a:tcPr marT="36000" marB="18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 marT="72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 marT="36000" marB="1800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7845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/>
                        <a:t>A</a:t>
                      </a:r>
                      <a:r>
                        <a:rPr kumimoji="1" lang="ja-JP" altLang="en-US" sz="1200" dirty="0"/>
                        <a:t>重油</a:t>
                      </a:r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200" dirty="0"/>
                        <a:t>灯油</a:t>
                      </a:r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200" dirty="0"/>
                        <a:t>ＬＰガス</a:t>
                      </a:r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/>
                        <a:t>LNG</a:t>
                      </a:r>
                      <a:endParaRPr kumimoji="1" lang="ja-JP" altLang="en-US" sz="1200" dirty="0"/>
                    </a:p>
                  </a:txBody>
                  <a:tcPr marT="36000" marB="18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5990"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/>
                        <a:t>115</a:t>
                      </a:r>
                      <a:r>
                        <a:rPr kumimoji="1" lang="ja-JP" altLang="en-US" sz="1200" dirty="0"/>
                        <a:t>％コース</a:t>
                      </a:r>
                    </a:p>
                  </a:txBody>
                  <a:tcPr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200" dirty="0"/>
                        <a:t>12.2</a:t>
                      </a:r>
                      <a:r>
                        <a:rPr kumimoji="1" lang="ja-JP" altLang="en-US" sz="1200" dirty="0"/>
                        <a:t>円</a:t>
                      </a:r>
                      <a:r>
                        <a:rPr kumimoji="1" lang="en-US" altLang="ja-JP" sz="1200" dirty="0"/>
                        <a:t>/L</a:t>
                      </a:r>
                      <a:endParaRPr kumimoji="1" lang="ja-JP" altLang="en-US" sz="1200" dirty="0"/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200" dirty="0"/>
                        <a:t>13.0</a:t>
                      </a:r>
                      <a:r>
                        <a:rPr kumimoji="1" lang="ja-JP" altLang="en-US" sz="1200" dirty="0"/>
                        <a:t>円</a:t>
                      </a:r>
                      <a:r>
                        <a:rPr kumimoji="1" lang="en-US" altLang="ja-JP" sz="1200" dirty="0"/>
                        <a:t>/L</a:t>
                      </a:r>
                      <a:endParaRPr kumimoji="1" lang="ja-JP" altLang="en-US" sz="1200" dirty="0"/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200" dirty="0"/>
                        <a:t>16.0</a:t>
                      </a:r>
                      <a:r>
                        <a:rPr kumimoji="1" lang="ja-JP" altLang="en-US" sz="1200" dirty="0"/>
                        <a:t>円</a:t>
                      </a:r>
                      <a:r>
                        <a:rPr kumimoji="1" lang="en-US" altLang="ja-JP" sz="1200" dirty="0"/>
                        <a:t>/kg</a:t>
                      </a:r>
                      <a:endParaRPr kumimoji="1" lang="ja-JP" altLang="en-US" sz="1200" dirty="0"/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200" dirty="0"/>
                        <a:t>8.6</a:t>
                      </a:r>
                      <a:br>
                        <a:rPr kumimoji="1" lang="en-US" altLang="ja-JP" sz="1200" dirty="0"/>
                      </a:br>
                      <a:r>
                        <a:rPr kumimoji="1" lang="ja-JP" altLang="en-US" sz="1200" dirty="0"/>
                        <a:t>円</a:t>
                      </a:r>
                      <a:r>
                        <a:rPr kumimoji="1" lang="en-US" altLang="ja-JP" sz="1200" dirty="0"/>
                        <a:t>/</a:t>
                      </a:r>
                      <a:r>
                        <a:rPr kumimoji="1" lang="ja-JP" altLang="en-US" sz="1200" dirty="0"/>
                        <a:t>㎥</a:t>
                      </a:r>
                    </a:p>
                  </a:txBody>
                  <a:tcPr marT="36000" marB="18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5990"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/>
                        <a:t>130</a:t>
                      </a:r>
                      <a:r>
                        <a:rPr kumimoji="1" lang="ja-JP" altLang="en-US" sz="1200" dirty="0"/>
                        <a:t>％コース</a:t>
                      </a:r>
                    </a:p>
                  </a:txBody>
                  <a:tcPr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200" dirty="0"/>
                        <a:t>24.5</a:t>
                      </a:r>
                      <a:r>
                        <a:rPr kumimoji="1" lang="ja-JP" altLang="en-US" sz="1200" dirty="0"/>
                        <a:t>円</a:t>
                      </a:r>
                      <a:r>
                        <a:rPr kumimoji="1" lang="en-US" altLang="ja-JP" sz="1200" dirty="0"/>
                        <a:t>/L</a:t>
                      </a:r>
                      <a:endParaRPr kumimoji="1" lang="ja-JP" altLang="en-US" sz="1200" dirty="0"/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marL="0" marR="0" lvl="0" indent="0" algn="r" defTabSz="6330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25.9</a:t>
                      </a:r>
                      <a:r>
                        <a:rPr kumimoji="1" lang="ja-JP" altLang="en-US" sz="1200" dirty="0"/>
                        <a:t>円</a:t>
                      </a:r>
                      <a:r>
                        <a:rPr kumimoji="1" lang="en-US" altLang="ja-JP" sz="1200" dirty="0"/>
                        <a:t>/L</a:t>
                      </a:r>
                      <a:endParaRPr kumimoji="1" lang="ja-JP" altLang="en-US" sz="1200" dirty="0"/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marL="0" marR="0" lvl="0" indent="0" algn="r" defTabSz="6330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32.1</a:t>
                      </a:r>
                      <a:r>
                        <a:rPr kumimoji="1" lang="ja-JP" altLang="en-US" sz="1200" dirty="0"/>
                        <a:t>円</a:t>
                      </a:r>
                      <a:r>
                        <a:rPr kumimoji="1" lang="en-US" altLang="ja-JP" sz="1200" dirty="0"/>
                        <a:t>/kg</a:t>
                      </a:r>
                      <a:endParaRPr kumimoji="1" lang="ja-JP" altLang="en-US" sz="1200" dirty="0"/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marL="0" marR="0" lvl="0" indent="0" algn="r" defTabSz="6330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17.1</a:t>
                      </a:r>
                      <a:r>
                        <a:rPr kumimoji="1" lang="ja-JP" altLang="en-US" sz="1200" dirty="0"/>
                        <a:t>円</a:t>
                      </a:r>
                      <a:r>
                        <a:rPr kumimoji="1" lang="en-US" altLang="ja-JP" sz="1200" dirty="0"/>
                        <a:t>/</a:t>
                      </a:r>
                      <a:r>
                        <a:rPr kumimoji="1" lang="ja-JP" altLang="en-US" sz="1200" dirty="0"/>
                        <a:t>㎥</a:t>
                      </a:r>
                    </a:p>
                  </a:txBody>
                  <a:tcPr marT="36000" marB="18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5990"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/>
                        <a:t>150</a:t>
                      </a:r>
                      <a:r>
                        <a:rPr kumimoji="1" lang="ja-JP" altLang="en-US" sz="1200" dirty="0"/>
                        <a:t>％コース</a:t>
                      </a:r>
                    </a:p>
                  </a:txBody>
                  <a:tcPr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200" dirty="0"/>
                        <a:t>40.8</a:t>
                      </a:r>
                      <a:r>
                        <a:rPr kumimoji="1" lang="ja-JP" altLang="en-US" sz="1200" dirty="0"/>
                        <a:t>円</a:t>
                      </a:r>
                      <a:r>
                        <a:rPr kumimoji="1" lang="en-US" altLang="ja-JP" sz="1200" dirty="0"/>
                        <a:t>/L</a:t>
                      </a:r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marL="0" marR="0" lvl="0" indent="0" algn="r" defTabSz="6330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43.2</a:t>
                      </a:r>
                      <a:r>
                        <a:rPr kumimoji="1" lang="ja-JP" altLang="en-US" sz="1200" dirty="0"/>
                        <a:t>円</a:t>
                      </a:r>
                      <a:r>
                        <a:rPr kumimoji="1" lang="en-US" altLang="ja-JP" sz="1200" dirty="0"/>
                        <a:t>/L</a:t>
                      </a:r>
                      <a:endParaRPr kumimoji="1" lang="ja-JP" altLang="en-US" sz="1200" dirty="0"/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marL="0" marR="0" lvl="0" indent="0" algn="r" defTabSz="6330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53.5</a:t>
                      </a:r>
                      <a:r>
                        <a:rPr kumimoji="1" lang="ja-JP" altLang="en-US" sz="1200" dirty="0"/>
                        <a:t>円</a:t>
                      </a:r>
                      <a:r>
                        <a:rPr kumimoji="1" lang="en-US" altLang="ja-JP" sz="1200" dirty="0"/>
                        <a:t>/kg</a:t>
                      </a:r>
                      <a:endParaRPr kumimoji="1" lang="ja-JP" altLang="en-US" sz="1200" dirty="0"/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marL="0" marR="0" lvl="0" indent="0" algn="r" defTabSz="6330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28.5</a:t>
                      </a:r>
                      <a:r>
                        <a:rPr kumimoji="1" lang="ja-JP" altLang="en-US" sz="1200" dirty="0"/>
                        <a:t>円</a:t>
                      </a:r>
                      <a:r>
                        <a:rPr kumimoji="1" lang="en-US" altLang="ja-JP" sz="1200" dirty="0"/>
                        <a:t>/</a:t>
                      </a:r>
                      <a:r>
                        <a:rPr kumimoji="1" lang="ja-JP" altLang="en-US" sz="1200" dirty="0"/>
                        <a:t>㎥</a:t>
                      </a:r>
                    </a:p>
                  </a:txBody>
                  <a:tcPr marT="36000" marB="18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5990"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170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</a:rPr>
                        <a:t>％コース</a:t>
                      </a:r>
                    </a:p>
                  </a:txBody>
                  <a:tcPr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57.1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</a:rPr>
                        <a:t>円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marL="0" marR="0" lvl="0" indent="0" algn="r" defTabSz="6330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60.5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</a:rPr>
                        <a:t>円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marL="0" marR="0" lvl="0" indent="0" algn="r" defTabSz="6330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74.8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</a:rPr>
                        <a:t>円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/kg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6000" marB="18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1pPr>
                      <a:lvl2pPr marL="316520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2pPr>
                      <a:lvl3pPr marL="63303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3pPr>
                      <a:lvl4pPr marL="949559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4pPr>
                      <a:lvl5pPr marL="126607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5pPr>
                      <a:lvl6pPr marL="1582598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6pPr>
                      <a:lvl7pPr marL="189911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7pPr>
                      <a:lvl8pPr marL="2215637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8pPr>
                      <a:lvl9pPr marL="2532156" algn="l" defTabSz="633039" rtl="0" eaLnBrk="1" latinLnBrk="0" hangingPunct="1">
                        <a:defRPr kumimoji="1" sz="1246" kern="1200">
                          <a:solidFill>
                            <a:schemeClr val="tx1"/>
                          </a:solidFill>
                          <a:latin typeface="メイリオ"/>
                          <a:ea typeface="メイリオ"/>
                        </a:defRPr>
                      </a:lvl9pPr>
                    </a:lstStyle>
                    <a:p>
                      <a:pPr marL="0" marR="0" lvl="0" indent="0" algn="r" defTabSz="6330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39.9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</a:rPr>
                        <a:t>円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</a:rPr>
                        <a:t>㎥</a:t>
                      </a:r>
                    </a:p>
                  </a:txBody>
                  <a:tcPr marT="36000" marB="18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7373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3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118" name="テキスト ボックス 33"/>
          <p:cNvSpPr txBox="1"/>
          <p:nvPr/>
        </p:nvSpPr>
        <p:spPr>
          <a:xfrm>
            <a:off x="71691" y="6162132"/>
            <a:ext cx="346755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積立金　</a:t>
            </a:r>
          </a:p>
          <a:p>
            <a:r>
              <a:rPr lang="ja-JP" altLang="en-US" sz="1400" dirty="0"/>
              <a:t>＝積立単価</a:t>
            </a:r>
            <a:r>
              <a:rPr lang="en-US" altLang="ja-JP" sz="1400" dirty="0"/>
              <a:t>×</a:t>
            </a:r>
            <a:r>
              <a:rPr lang="ja-JP" altLang="en-US" sz="1400" dirty="0"/>
              <a:t>年間燃料購入予定数量</a:t>
            </a:r>
            <a:r>
              <a:rPr lang="en-US" altLang="ja-JP" sz="1400" dirty="0"/>
              <a:t>×1/2</a:t>
            </a:r>
          </a:p>
          <a:p>
            <a:endParaRPr lang="en-US" altLang="ja-JP" sz="1400" dirty="0"/>
          </a:p>
          <a:p>
            <a:r>
              <a:rPr lang="ja-JP" altLang="en-US" sz="1400" dirty="0"/>
              <a:t>（例）</a:t>
            </a:r>
            <a:endParaRPr lang="en-US" altLang="ja-JP" sz="1400" dirty="0"/>
          </a:p>
          <a:p>
            <a:r>
              <a:rPr lang="ja-JP" altLang="en-US" sz="1400" dirty="0"/>
              <a:t>　　</a:t>
            </a:r>
            <a:r>
              <a:rPr lang="en-US" altLang="ja-JP" sz="1400" dirty="0"/>
              <a:t>A</a:t>
            </a:r>
            <a:r>
              <a:rPr lang="ja-JP" altLang="en-US" sz="1400" dirty="0"/>
              <a:t>重油を年間</a:t>
            </a:r>
            <a:r>
              <a:rPr lang="en-US" altLang="ja-JP" sz="1400" dirty="0"/>
              <a:t>10,000L</a:t>
            </a:r>
            <a:r>
              <a:rPr lang="ja-JP" altLang="en-US" sz="1400" dirty="0"/>
              <a:t>購入予定の方</a:t>
            </a:r>
            <a:br>
              <a:rPr lang="en-US" altLang="ja-JP" sz="1400" dirty="0"/>
            </a:br>
            <a:r>
              <a:rPr lang="ja-JP" altLang="en-US" sz="1400" dirty="0"/>
              <a:t>　が</a:t>
            </a:r>
            <a:r>
              <a:rPr lang="en-US" altLang="ja-JP" sz="1400" dirty="0"/>
              <a:t>130</a:t>
            </a:r>
            <a:r>
              <a:rPr lang="ja-JP" altLang="en-US" sz="1400" dirty="0"/>
              <a:t>％コースに申し込む場合</a:t>
            </a:r>
            <a:br>
              <a:rPr lang="en-US" altLang="ja-JP" sz="1400" dirty="0"/>
            </a:br>
            <a:r>
              <a:rPr lang="ja-JP" altLang="en-US" sz="1400" dirty="0"/>
              <a:t>　</a:t>
            </a:r>
            <a:r>
              <a:rPr lang="en-US" altLang="ja-JP" sz="1400" dirty="0"/>
              <a:t>24.5×10,000×1/2</a:t>
            </a:r>
            <a:r>
              <a:rPr lang="ja-JP" altLang="en-US" sz="1400" dirty="0"/>
              <a:t>＝</a:t>
            </a:r>
            <a:r>
              <a:rPr lang="en-US" altLang="ja-JP" sz="1400" dirty="0"/>
              <a:t>122,500</a:t>
            </a:r>
            <a:r>
              <a:rPr lang="ja-JP" altLang="en-US" dirty="0"/>
              <a:t>円</a:t>
            </a:r>
          </a:p>
        </p:txBody>
      </p:sp>
      <p:sp>
        <p:nvSpPr>
          <p:cNvPr id="1119" name="テキスト ボックス 34"/>
          <p:cNvSpPr txBox="1"/>
          <p:nvPr/>
        </p:nvSpPr>
        <p:spPr>
          <a:xfrm>
            <a:off x="3429000" y="5048127"/>
            <a:ext cx="3347988" cy="46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Ａ</a:t>
            </a:r>
            <a:r>
              <a:rPr kumimoji="1" lang="ja-JP" altLang="en-US" sz="1200" b="1" dirty="0"/>
              <a:t>重油：</a:t>
            </a:r>
            <a:r>
              <a:rPr kumimoji="1" lang="en-US" altLang="ja-JP" sz="1200" b="1" dirty="0"/>
              <a:t>81.6</a:t>
            </a:r>
            <a:r>
              <a:rPr kumimoji="1" lang="ja-JP" altLang="en-US" sz="1200" b="1" dirty="0"/>
              <a:t>円</a:t>
            </a:r>
            <a:r>
              <a:rPr kumimoji="1" lang="en-US" altLang="ja-JP" sz="1200" b="1" dirty="0"/>
              <a:t>/L</a:t>
            </a:r>
            <a:r>
              <a:rPr kumimoji="1" lang="ja-JP" altLang="en-US" sz="1200" b="1" dirty="0"/>
              <a:t>　ＬＰガス：</a:t>
            </a:r>
            <a:r>
              <a:rPr kumimoji="1" lang="en-US" altLang="ja-JP" sz="1200" b="1" dirty="0"/>
              <a:t>106.9</a:t>
            </a:r>
            <a:r>
              <a:rPr kumimoji="1" lang="ja-JP" altLang="en-US" sz="1200" b="1" dirty="0"/>
              <a:t>円</a:t>
            </a:r>
            <a:r>
              <a:rPr kumimoji="1" lang="en-US" altLang="ja-JP" sz="1200" b="1" dirty="0"/>
              <a:t>/kg</a:t>
            </a:r>
          </a:p>
          <a:p>
            <a:r>
              <a:rPr lang="ja-JP" altLang="en-US" sz="1200" b="1" dirty="0"/>
              <a:t>灯　油：</a:t>
            </a:r>
            <a:r>
              <a:rPr lang="en-US" altLang="ja-JP" sz="1200" b="1" dirty="0"/>
              <a:t>86.5</a:t>
            </a:r>
            <a:r>
              <a:rPr lang="ja-JP" altLang="en-US" sz="1200" b="1" dirty="0"/>
              <a:t>円</a:t>
            </a:r>
            <a:r>
              <a:rPr lang="en-US" altLang="ja-JP" sz="1200" b="1" dirty="0"/>
              <a:t>/L   </a:t>
            </a:r>
            <a:r>
              <a:rPr lang="ja-JP" altLang="en-US" sz="1200" b="1" dirty="0"/>
              <a:t>Ｌ Ｎ Ｇ ：</a:t>
            </a:r>
            <a:r>
              <a:rPr lang="en-US" altLang="ja-JP" sz="1200" b="1" dirty="0"/>
              <a:t>57.0</a:t>
            </a:r>
            <a:r>
              <a:rPr lang="ja-JP" altLang="en-US" sz="1200" b="1" dirty="0"/>
              <a:t>円</a:t>
            </a:r>
            <a:r>
              <a:rPr lang="en-US" altLang="ja-JP" sz="1200" b="1" dirty="0"/>
              <a:t>/</a:t>
            </a:r>
            <a:r>
              <a:rPr lang="ja-JP" altLang="en-US" sz="1200" b="1" dirty="0"/>
              <a:t>㎥</a:t>
            </a:r>
            <a:endParaRPr kumimoji="1" lang="ja-JP" altLang="en-US" sz="1200" b="1" dirty="0"/>
          </a:p>
        </p:txBody>
      </p:sp>
      <p:sp>
        <p:nvSpPr>
          <p:cNvPr id="1120" name="四角形: 角を丸くする 35"/>
          <p:cNvSpPr/>
          <p:nvPr/>
        </p:nvSpPr>
        <p:spPr>
          <a:xfrm>
            <a:off x="3465299" y="4676803"/>
            <a:ext cx="2557889" cy="3692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発動基準価格、積立コース</a:t>
            </a:r>
          </a:p>
        </p:txBody>
      </p:sp>
      <p:sp>
        <p:nvSpPr>
          <p:cNvPr id="1121" name="テキスト ボックス 1"/>
          <p:cNvSpPr txBox="1"/>
          <p:nvPr/>
        </p:nvSpPr>
        <p:spPr>
          <a:xfrm>
            <a:off x="126085" y="3436629"/>
            <a:ext cx="3052460" cy="399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rgbClr val="FF0000"/>
                </a:solidFill>
              </a:rPr>
              <a:t>令和5年６月30日（金）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22" name="テキスト ボックス 16"/>
          <p:cNvSpPr txBox="1"/>
          <p:nvPr/>
        </p:nvSpPr>
        <p:spPr>
          <a:xfrm>
            <a:off x="85773" y="9280535"/>
            <a:ext cx="4137123" cy="645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静岡県農業再生協議会</a:t>
            </a:r>
            <a:endParaRPr lang="ja-JP" altLang="en-US" dirty="0"/>
          </a:p>
          <a:p>
            <a:r>
              <a:rPr kumimoji="1" lang="ja-JP" altLang="en-US" sz="18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（静岡県○○農林事務所○○課</a:t>
            </a:r>
            <a:r>
              <a:rPr kumimoji="1" lang="ja-JP" altLang="en-US" sz="18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）</a:t>
            </a:r>
            <a:endParaRPr kumimoji="1" lang="ja-JP" altLang="en-US" sz="1800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23" name="Freeform 18"/>
          <p:cNvSpPr>
            <a:spLocks noChangeAspect="1" noEditPoints="1"/>
          </p:cNvSpPr>
          <p:nvPr/>
        </p:nvSpPr>
        <p:spPr>
          <a:xfrm>
            <a:off x="4004994" y="9396702"/>
            <a:ext cx="417989" cy="360000"/>
          </a:xfrm>
          <a:custGeom>
            <a:avLst/>
            <a:gdLst>
              <a:gd name="T0" fmla="*/ 828 w 1074"/>
              <a:gd name="T1" fmla="*/ 828 h 925"/>
              <a:gd name="T2" fmla="*/ 781 w 1074"/>
              <a:gd name="T3" fmla="*/ 921 h 925"/>
              <a:gd name="T4" fmla="*/ 688 w 1074"/>
              <a:gd name="T5" fmla="*/ 876 h 925"/>
              <a:gd name="T6" fmla="*/ 736 w 1074"/>
              <a:gd name="T7" fmla="*/ 783 h 925"/>
              <a:gd name="T8" fmla="*/ 596 w 1074"/>
              <a:gd name="T9" fmla="*/ 809 h 925"/>
              <a:gd name="T10" fmla="*/ 579 w 1074"/>
              <a:gd name="T11" fmla="*/ 911 h 925"/>
              <a:gd name="T12" fmla="*/ 476 w 1074"/>
              <a:gd name="T13" fmla="*/ 896 h 925"/>
              <a:gd name="T14" fmla="*/ 494 w 1074"/>
              <a:gd name="T15" fmla="*/ 792 h 925"/>
              <a:gd name="T16" fmla="*/ 357 w 1074"/>
              <a:gd name="T17" fmla="*/ 792 h 925"/>
              <a:gd name="T18" fmla="*/ 372 w 1074"/>
              <a:gd name="T19" fmla="*/ 896 h 925"/>
              <a:gd name="T20" fmla="*/ 270 w 1074"/>
              <a:gd name="T21" fmla="*/ 911 h 925"/>
              <a:gd name="T22" fmla="*/ 255 w 1074"/>
              <a:gd name="T23" fmla="*/ 809 h 925"/>
              <a:gd name="T24" fmla="*/ 781 w 1074"/>
              <a:gd name="T25" fmla="*/ 560 h 925"/>
              <a:gd name="T26" fmla="*/ 828 w 1074"/>
              <a:gd name="T27" fmla="*/ 652 h 925"/>
              <a:gd name="T28" fmla="*/ 736 w 1074"/>
              <a:gd name="T29" fmla="*/ 700 h 925"/>
              <a:gd name="T30" fmla="*/ 688 w 1074"/>
              <a:gd name="T31" fmla="*/ 607 h 925"/>
              <a:gd name="T32" fmla="*/ 535 w 1074"/>
              <a:gd name="T33" fmla="*/ 556 h 925"/>
              <a:gd name="T34" fmla="*/ 609 w 1074"/>
              <a:gd name="T35" fmla="*/ 630 h 925"/>
              <a:gd name="T36" fmla="*/ 535 w 1074"/>
              <a:gd name="T37" fmla="*/ 703 h 925"/>
              <a:gd name="T38" fmla="*/ 463 w 1074"/>
              <a:gd name="T39" fmla="*/ 630 h 925"/>
              <a:gd name="T40" fmla="*/ 535 w 1074"/>
              <a:gd name="T41" fmla="*/ 556 h 925"/>
              <a:gd name="T42" fmla="*/ 384 w 1074"/>
              <a:gd name="T43" fmla="*/ 607 h 925"/>
              <a:gd name="T44" fmla="*/ 337 w 1074"/>
              <a:gd name="T45" fmla="*/ 700 h 925"/>
              <a:gd name="T46" fmla="*/ 244 w 1074"/>
              <a:gd name="T47" fmla="*/ 652 h 925"/>
              <a:gd name="T48" fmla="*/ 291 w 1074"/>
              <a:gd name="T49" fmla="*/ 560 h 925"/>
              <a:gd name="T50" fmla="*/ 817 w 1074"/>
              <a:gd name="T51" fmla="*/ 365 h 925"/>
              <a:gd name="T52" fmla="*/ 802 w 1074"/>
              <a:gd name="T53" fmla="*/ 467 h 925"/>
              <a:gd name="T54" fmla="*/ 700 w 1074"/>
              <a:gd name="T55" fmla="*/ 450 h 925"/>
              <a:gd name="T56" fmla="*/ 715 w 1074"/>
              <a:gd name="T57" fmla="*/ 348 h 925"/>
              <a:gd name="T58" fmla="*/ 579 w 1074"/>
              <a:gd name="T59" fmla="*/ 348 h 925"/>
              <a:gd name="T60" fmla="*/ 596 w 1074"/>
              <a:gd name="T61" fmla="*/ 450 h 925"/>
              <a:gd name="T62" fmla="*/ 494 w 1074"/>
              <a:gd name="T63" fmla="*/ 467 h 925"/>
              <a:gd name="T64" fmla="*/ 476 w 1074"/>
              <a:gd name="T65" fmla="*/ 365 h 925"/>
              <a:gd name="T66" fmla="*/ 337 w 1074"/>
              <a:gd name="T67" fmla="*/ 338 h 925"/>
              <a:gd name="T68" fmla="*/ 384 w 1074"/>
              <a:gd name="T69" fmla="*/ 431 h 925"/>
              <a:gd name="T70" fmla="*/ 291 w 1074"/>
              <a:gd name="T71" fmla="*/ 476 h 925"/>
              <a:gd name="T72" fmla="*/ 244 w 1074"/>
              <a:gd name="T73" fmla="*/ 384 h 925"/>
              <a:gd name="T74" fmla="*/ 531 w 1074"/>
              <a:gd name="T75" fmla="*/ 0 h 925"/>
              <a:gd name="T76" fmla="*/ 792 w 1074"/>
              <a:gd name="T77" fmla="*/ 21 h 925"/>
              <a:gd name="T78" fmla="*/ 928 w 1074"/>
              <a:gd name="T79" fmla="*/ 64 h 925"/>
              <a:gd name="T80" fmla="*/ 1061 w 1074"/>
              <a:gd name="T81" fmla="*/ 149 h 925"/>
              <a:gd name="T82" fmla="*/ 1066 w 1074"/>
              <a:gd name="T83" fmla="*/ 234 h 925"/>
              <a:gd name="T84" fmla="*/ 762 w 1074"/>
              <a:gd name="T85" fmla="*/ 198 h 925"/>
              <a:gd name="T86" fmla="*/ 792 w 1074"/>
              <a:gd name="T87" fmla="*/ 140 h 925"/>
              <a:gd name="T88" fmla="*/ 788 w 1074"/>
              <a:gd name="T89" fmla="*/ 134 h 925"/>
              <a:gd name="T90" fmla="*/ 626 w 1074"/>
              <a:gd name="T91" fmla="*/ 79 h 925"/>
              <a:gd name="T92" fmla="*/ 531 w 1074"/>
              <a:gd name="T93" fmla="*/ 74 h 925"/>
              <a:gd name="T94" fmla="*/ 354 w 1074"/>
              <a:gd name="T95" fmla="*/ 104 h 925"/>
              <a:gd name="T96" fmla="*/ 291 w 1074"/>
              <a:gd name="T97" fmla="*/ 128 h 925"/>
              <a:gd name="T98" fmla="*/ 286 w 1074"/>
              <a:gd name="T99" fmla="*/ 134 h 925"/>
              <a:gd name="T100" fmla="*/ 308 w 1074"/>
              <a:gd name="T101" fmla="*/ 180 h 925"/>
              <a:gd name="T102" fmla="*/ 11 w 1074"/>
              <a:gd name="T103" fmla="*/ 246 h 925"/>
              <a:gd name="T104" fmla="*/ 0 w 1074"/>
              <a:gd name="T105" fmla="*/ 187 h 925"/>
              <a:gd name="T106" fmla="*/ 134 w 1074"/>
              <a:gd name="T107" fmla="*/ 70 h 925"/>
              <a:gd name="T108" fmla="*/ 244 w 1074"/>
              <a:gd name="T109" fmla="*/ 36 h 925"/>
              <a:gd name="T110" fmla="*/ 531 w 1074"/>
              <a:gd name="T111" fmla="*/ 0 h 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74" h="925">
                <a:moveTo>
                  <a:pt x="758" y="779"/>
                </a:moveTo>
                <a:lnTo>
                  <a:pt x="781" y="783"/>
                </a:lnTo>
                <a:lnTo>
                  <a:pt x="802" y="792"/>
                </a:lnTo>
                <a:lnTo>
                  <a:pt x="817" y="809"/>
                </a:lnTo>
                <a:lnTo>
                  <a:pt x="828" y="828"/>
                </a:lnTo>
                <a:lnTo>
                  <a:pt x="832" y="853"/>
                </a:lnTo>
                <a:lnTo>
                  <a:pt x="828" y="876"/>
                </a:lnTo>
                <a:lnTo>
                  <a:pt x="817" y="896"/>
                </a:lnTo>
                <a:lnTo>
                  <a:pt x="802" y="911"/>
                </a:lnTo>
                <a:lnTo>
                  <a:pt x="781" y="921"/>
                </a:lnTo>
                <a:lnTo>
                  <a:pt x="758" y="925"/>
                </a:lnTo>
                <a:lnTo>
                  <a:pt x="736" y="921"/>
                </a:lnTo>
                <a:lnTo>
                  <a:pt x="715" y="911"/>
                </a:lnTo>
                <a:lnTo>
                  <a:pt x="700" y="896"/>
                </a:lnTo>
                <a:lnTo>
                  <a:pt x="688" y="876"/>
                </a:lnTo>
                <a:lnTo>
                  <a:pt x="684" y="853"/>
                </a:lnTo>
                <a:lnTo>
                  <a:pt x="688" y="828"/>
                </a:lnTo>
                <a:lnTo>
                  <a:pt x="700" y="809"/>
                </a:lnTo>
                <a:lnTo>
                  <a:pt x="715" y="792"/>
                </a:lnTo>
                <a:lnTo>
                  <a:pt x="736" y="783"/>
                </a:lnTo>
                <a:lnTo>
                  <a:pt x="758" y="779"/>
                </a:lnTo>
                <a:close/>
                <a:moveTo>
                  <a:pt x="535" y="779"/>
                </a:moveTo>
                <a:lnTo>
                  <a:pt x="560" y="783"/>
                </a:lnTo>
                <a:lnTo>
                  <a:pt x="579" y="792"/>
                </a:lnTo>
                <a:lnTo>
                  <a:pt x="596" y="809"/>
                </a:lnTo>
                <a:lnTo>
                  <a:pt x="605" y="828"/>
                </a:lnTo>
                <a:lnTo>
                  <a:pt x="609" y="853"/>
                </a:lnTo>
                <a:lnTo>
                  <a:pt x="605" y="876"/>
                </a:lnTo>
                <a:lnTo>
                  <a:pt x="596" y="896"/>
                </a:lnTo>
                <a:lnTo>
                  <a:pt x="579" y="911"/>
                </a:lnTo>
                <a:lnTo>
                  <a:pt x="560" y="921"/>
                </a:lnTo>
                <a:lnTo>
                  <a:pt x="535" y="925"/>
                </a:lnTo>
                <a:lnTo>
                  <a:pt x="512" y="921"/>
                </a:lnTo>
                <a:lnTo>
                  <a:pt x="494" y="911"/>
                </a:lnTo>
                <a:lnTo>
                  <a:pt x="476" y="896"/>
                </a:lnTo>
                <a:lnTo>
                  <a:pt x="467" y="876"/>
                </a:lnTo>
                <a:lnTo>
                  <a:pt x="463" y="853"/>
                </a:lnTo>
                <a:lnTo>
                  <a:pt x="467" y="828"/>
                </a:lnTo>
                <a:lnTo>
                  <a:pt x="476" y="809"/>
                </a:lnTo>
                <a:lnTo>
                  <a:pt x="494" y="792"/>
                </a:lnTo>
                <a:lnTo>
                  <a:pt x="512" y="783"/>
                </a:lnTo>
                <a:lnTo>
                  <a:pt x="535" y="779"/>
                </a:lnTo>
                <a:close/>
                <a:moveTo>
                  <a:pt x="314" y="779"/>
                </a:moveTo>
                <a:lnTo>
                  <a:pt x="337" y="783"/>
                </a:lnTo>
                <a:lnTo>
                  <a:pt x="357" y="792"/>
                </a:lnTo>
                <a:lnTo>
                  <a:pt x="372" y="809"/>
                </a:lnTo>
                <a:lnTo>
                  <a:pt x="384" y="828"/>
                </a:lnTo>
                <a:lnTo>
                  <a:pt x="388" y="853"/>
                </a:lnTo>
                <a:lnTo>
                  <a:pt x="384" y="876"/>
                </a:lnTo>
                <a:lnTo>
                  <a:pt x="372" y="896"/>
                </a:lnTo>
                <a:lnTo>
                  <a:pt x="357" y="911"/>
                </a:lnTo>
                <a:lnTo>
                  <a:pt x="337" y="921"/>
                </a:lnTo>
                <a:lnTo>
                  <a:pt x="314" y="925"/>
                </a:lnTo>
                <a:lnTo>
                  <a:pt x="291" y="921"/>
                </a:lnTo>
                <a:lnTo>
                  <a:pt x="270" y="911"/>
                </a:lnTo>
                <a:lnTo>
                  <a:pt x="255" y="896"/>
                </a:lnTo>
                <a:lnTo>
                  <a:pt x="244" y="876"/>
                </a:lnTo>
                <a:lnTo>
                  <a:pt x="240" y="853"/>
                </a:lnTo>
                <a:lnTo>
                  <a:pt x="244" y="828"/>
                </a:lnTo>
                <a:lnTo>
                  <a:pt x="255" y="809"/>
                </a:lnTo>
                <a:lnTo>
                  <a:pt x="270" y="792"/>
                </a:lnTo>
                <a:lnTo>
                  <a:pt x="291" y="783"/>
                </a:lnTo>
                <a:lnTo>
                  <a:pt x="314" y="779"/>
                </a:lnTo>
                <a:close/>
                <a:moveTo>
                  <a:pt x="758" y="556"/>
                </a:moveTo>
                <a:lnTo>
                  <a:pt x="781" y="560"/>
                </a:lnTo>
                <a:lnTo>
                  <a:pt x="802" y="571"/>
                </a:lnTo>
                <a:lnTo>
                  <a:pt x="817" y="586"/>
                </a:lnTo>
                <a:lnTo>
                  <a:pt x="828" y="607"/>
                </a:lnTo>
                <a:lnTo>
                  <a:pt x="832" y="630"/>
                </a:lnTo>
                <a:lnTo>
                  <a:pt x="828" y="652"/>
                </a:lnTo>
                <a:lnTo>
                  <a:pt x="817" y="673"/>
                </a:lnTo>
                <a:lnTo>
                  <a:pt x="802" y="688"/>
                </a:lnTo>
                <a:lnTo>
                  <a:pt x="781" y="700"/>
                </a:lnTo>
                <a:lnTo>
                  <a:pt x="758" y="703"/>
                </a:lnTo>
                <a:lnTo>
                  <a:pt x="736" y="700"/>
                </a:lnTo>
                <a:lnTo>
                  <a:pt x="715" y="688"/>
                </a:lnTo>
                <a:lnTo>
                  <a:pt x="700" y="673"/>
                </a:lnTo>
                <a:lnTo>
                  <a:pt x="688" y="652"/>
                </a:lnTo>
                <a:lnTo>
                  <a:pt x="684" y="630"/>
                </a:lnTo>
                <a:lnTo>
                  <a:pt x="688" y="607"/>
                </a:lnTo>
                <a:lnTo>
                  <a:pt x="700" y="586"/>
                </a:lnTo>
                <a:lnTo>
                  <a:pt x="715" y="571"/>
                </a:lnTo>
                <a:lnTo>
                  <a:pt x="736" y="560"/>
                </a:lnTo>
                <a:lnTo>
                  <a:pt x="758" y="556"/>
                </a:lnTo>
                <a:close/>
                <a:moveTo>
                  <a:pt x="535" y="556"/>
                </a:moveTo>
                <a:lnTo>
                  <a:pt x="560" y="560"/>
                </a:lnTo>
                <a:lnTo>
                  <a:pt x="579" y="571"/>
                </a:lnTo>
                <a:lnTo>
                  <a:pt x="596" y="586"/>
                </a:lnTo>
                <a:lnTo>
                  <a:pt x="605" y="607"/>
                </a:lnTo>
                <a:lnTo>
                  <a:pt x="609" y="630"/>
                </a:lnTo>
                <a:lnTo>
                  <a:pt x="605" y="652"/>
                </a:lnTo>
                <a:lnTo>
                  <a:pt x="596" y="673"/>
                </a:lnTo>
                <a:lnTo>
                  <a:pt x="579" y="688"/>
                </a:lnTo>
                <a:lnTo>
                  <a:pt x="560" y="700"/>
                </a:lnTo>
                <a:lnTo>
                  <a:pt x="535" y="703"/>
                </a:lnTo>
                <a:lnTo>
                  <a:pt x="512" y="700"/>
                </a:lnTo>
                <a:lnTo>
                  <a:pt x="494" y="688"/>
                </a:lnTo>
                <a:lnTo>
                  <a:pt x="476" y="673"/>
                </a:lnTo>
                <a:lnTo>
                  <a:pt x="467" y="652"/>
                </a:lnTo>
                <a:lnTo>
                  <a:pt x="463" y="630"/>
                </a:lnTo>
                <a:lnTo>
                  <a:pt x="467" y="607"/>
                </a:lnTo>
                <a:lnTo>
                  <a:pt x="476" y="586"/>
                </a:lnTo>
                <a:lnTo>
                  <a:pt x="494" y="571"/>
                </a:lnTo>
                <a:lnTo>
                  <a:pt x="512" y="560"/>
                </a:lnTo>
                <a:lnTo>
                  <a:pt x="535" y="556"/>
                </a:lnTo>
                <a:close/>
                <a:moveTo>
                  <a:pt x="314" y="556"/>
                </a:moveTo>
                <a:lnTo>
                  <a:pt x="337" y="560"/>
                </a:lnTo>
                <a:lnTo>
                  <a:pt x="357" y="571"/>
                </a:lnTo>
                <a:lnTo>
                  <a:pt x="372" y="586"/>
                </a:lnTo>
                <a:lnTo>
                  <a:pt x="384" y="607"/>
                </a:lnTo>
                <a:lnTo>
                  <a:pt x="388" y="630"/>
                </a:lnTo>
                <a:lnTo>
                  <a:pt x="384" y="652"/>
                </a:lnTo>
                <a:lnTo>
                  <a:pt x="372" y="673"/>
                </a:lnTo>
                <a:lnTo>
                  <a:pt x="357" y="688"/>
                </a:lnTo>
                <a:lnTo>
                  <a:pt x="337" y="700"/>
                </a:lnTo>
                <a:lnTo>
                  <a:pt x="314" y="703"/>
                </a:lnTo>
                <a:lnTo>
                  <a:pt x="291" y="700"/>
                </a:lnTo>
                <a:lnTo>
                  <a:pt x="270" y="688"/>
                </a:lnTo>
                <a:lnTo>
                  <a:pt x="255" y="673"/>
                </a:lnTo>
                <a:lnTo>
                  <a:pt x="244" y="652"/>
                </a:lnTo>
                <a:lnTo>
                  <a:pt x="240" y="630"/>
                </a:lnTo>
                <a:lnTo>
                  <a:pt x="244" y="607"/>
                </a:lnTo>
                <a:lnTo>
                  <a:pt x="255" y="586"/>
                </a:lnTo>
                <a:lnTo>
                  <a:pt x="270" y="571"/>
                </a:lnTo>
                <a:lnTo>
                  <a:pt x="291" y="560"/>
                </a:lnTo>
                <a:lnTo>
                  <a:pt x="314" y="556"/>
                </a:lnTo>
                <a:close/>
                <a:moveTo>
                  <a:pt x="758" y="335"/>
                </a:moveTo>
                <a:lnTo>
                  <a:pt x="781" y="338"/>
                </a:lnTo>
                <a:lnTo>
                  <a:pt x="802" y="348"/>
                </a:lnTo>
                <a:lnTo>
                  <a:pt x="817" y="365"/>
                </a:lnTo>
                <a:lnTo>
                  <a:pt x="828" y="384"/>
                </a:lnTo>
                <a:lnTo>
                  <a:pt x="832" y="406"/>
                </a:lnTo>
                <a:lnTo>
                  <a:pt x="828" y="431"/>
                </a:lnTo>
                <a:lnTo>
                  <a:pt x="817" y="450"/>
                </a:lnTo>
                <a:lnTo>
                  <a:pt x="802" y="467"/>
                </a:lnTo>
                <a:lnTo>
                  <a:pt x="781" y="476"/>
                </a:lnTo>
                <a:lnTo>
                  <a:pt x="758" y="480"/>
                </a:lnTo>
                <a:lnTo>
                  <a:pt x="736" y="476"/>
                </a:lnTo>
                <a:lnTo>
                  <a:pt x="715" y="467"/>
                </a:lnTo>
                <a:lnTo>
                  <a:pt x="700" y="450"/>
                </a:lnTo>
                <a:lnTo>
                  <a:pt x="688" y="431"/>
                </a:lnTo>
                <a:lnTo>
                  <a:pt x="684" y="406"/>
                </a:lnTo>
                <a:lnTo>
                  <a:pt x="688" y="384"/>
                </a:lnTo>
                <a:lnTo>
                  <a:pt x="700" y="365"/>
                </a:lnTo>
                <a:lnTo>
                  <a:pt x="715" y="348"/>
                </a:lnTo>
                <a:lnTo>
                  <a:pt x="736" y="338"/>
                </a:lnTo>
                <a:lnTo>
                  <a:pt x="758" y="335"/>
                </a:lnTo>
                <a:close/>
                <a:moveTo>
                  <a:pt x="535" y="335"/>
                </a:moveTo>
                <a:lnTo>
                  <a:pt x="560" y="338"/>
                </a:lnTo>
                <a:lnTo>
                  <a:pt x="579" y="348"/>
                </a:lnTo>
                <a:lnTo>
                  <a:pt x="596" y="365"/>
                </a:lnTo>
                <a:lnTo>
                  <a:pt x="605" y="384"/>
                </a:lnTo>
                <a:lnTo>
                  <a:pt x="609" y="406"/>
                </a:lnTo>
                <a:lnTo>
                  <a:pt x="605" y="431"/>
                </a:lnTo>
                <a:lnTo>
                  <a:pt x="596" y="450"/>
                </a:lnTo>
                <a:lnTo>
                  <a:pt x="579" y="467"/>
                </a:lnTo>
                <a:lnTo>
                  <a:pt x="560" y="476"/>
                </a:lnTo>
                <a:lnTo>
                  <a:pt x="535" y="480"/>
                </a:lnTo>
                <a:lnTo>
                  <a:pt x="512" y="476"/>
                </a:lnTo>
                <a:lnTo>
                  <a:pt x="494" y="467"/>
                </a:lnTo>
                <a:lnTo>
                  <a:pt x="476" y="450"/>
                </a:lnTo>
                <a:lnTo>
                  <a:pt x="467" y="431"/>
                </a:lnTo>
                <a:lnTo>
                  <a:pt x="463" y="406"/>
                </a:lnTo>
                <a:lnTo>
                  <a:pt x="467" y="384"/>
                </a:lnTo>
                <a:lnTo>
                  <a:pt x="476" y="365"/>
                </a:lnTo>
                <a:lnTo>
                  <a:pt x="494" y="348"/>
                </a:lnTo>
                <a:lnTo>
                  <a:pt x="512" y="338"/>
                </a:lnTo>
                <a:lnTo>
                  <a:pt x="535" y="335"/>
                </a:lnTo>
                <a:close/>
                <a:moveTo>
                  <a:pt x="314" y="335"/>
                </a:moveTo>
                <a:lnTo>
                  <a:pt x="337" y="338"/>
                </a:lnTo>
                <a:lnTo>
                  <a:pt x="357" y="348"/>
                </a:lnTo>
                <a:lnTo>
                  <a:pt x="372" y="365"/>
                </a:lnTo>
                <a:lnTo>
                  <a:pt x="384" y="384"/>
                </a:lnTo>
                <a:lnTo>
                  <a:pt x="388" y="406"/>
                </a:lnTo>
                <a:lnTo>
                  <a:pt x="384" y="431"/>
                </a:lnTo>
                <a:lnTo>
                  <a:pt x="372" y="450"/>
                </a:lnTo>
                <a:lnTo>
                  <a:pt x="357" y="467"/>
                </a:lnTo>
                <a:lnTo>
                  <a:pt x="337" y="476"/>
                </a:lnTo>
                <a:lnTo>
                  <a:pt x="314" y="480"/>
                </a:lnTo>
                <a:lnTo>
                  <a:pt x="291" y="476"/>
                </a:lnTo>
                <a:lnTo>
                  <a:pt x="270" y="467"/>
                </a:lnTo>
                <a:lnTo>
                  <a:pt x="255" y="450"/>
                </a:lnTo>
                <a:lnTo>
                  <a:pt x="244" y="431"/>
                </a:lnTo>
                <a:lnTo>
                  <a:pt x="240" y="406"/>
                </a:lnTo>
                <a:lnTo>
                  <a:pt x="244" y="384"/>
                </a:lnTo>
                <a:lnTo>
                  <a:pt x="255" y="365"/>
                </a:lnTo>
                <a:lnTo>
                  <a:pt x="270" y="348"/>
                </a:lnTo>
                <a:lnTo>
                  <a:pt x="291" y="338"/>
                </a:lnTo>
                <a:lnTo>
                  <a:pt x="314" y="335"/>
                </a:lnTo>
                <a:close/>
                <a:moveTo>
                  <a:pt x="531" y="0"/>
                </a:moveTo>
                <a:lnTo>
                  <a:pt x="539" y="0"/>
                </a:lnTo>
                <a:lnTo>
                  <a:pt x="616" y="2"/>
                </a:lnTo>
                <a:lnTo>
                  <a:pt x="684" y="7"/>
                </a:lnTo>
                <a:lnTo>
                  <a:pt x="743" y="13"/>
                </a:lnTo>
                <a:lnTo>
                  <a:pt x="792" y="21"/>
                </a:lnTo>
                <a:lnTo>
                  <a:pt x="834" y="30"/>
                </a:lnTo>
                <a:lnTo>
                  <a:pt x="868" y="40"/>
                </a:lnTo>
                <a:lnTo>
                  <a:pt x="894" y="49"/>
                </a:lnTo>
                <a:lnTo>
                  <a:pt x="915" y="58"/>
                </a:lnTo>
                <a:lnTo>
                  <a:pt x="928" y="64"/>
                </a:lnTo>
                <a:lnTo>
                  <a:pt x="938" y="68"/>
                </a:lnTo>
                <a:lnTo>
                  <a:pt x="940" y="70"/>
                </a:lnTo>
                <a:lnTo>
                  <a:pt x="1017" y="111"/>
                </a:lnTo>
                <a:lnTo>
                  <a:pt x="1044" y="130"/>
                </a:lnTo>
                <a:lnTo>
                  <a:pt x="1061" y="149"/>
                </a:lnTo>
                <a:lnTo>
                  <a:pt x="1070" y="168"/>
                </a:lnTo>
                <a:lnTo>
                  <a:pt x="1074" y="187"/>
                </a:lnTo>
                <a:lnTo>
                  <a:pt x="1074" y="206"/>
                </a:lnTo>
                <a:lnTo>
                  <a:pt x="1072" y="221"/>
                </a:lnTo>
                <a:lnTo>
                  <a:pt x="1066" y="234"/>
                </a:lnTo>
                <a:lnTo>
                  <a:pt x="1063" y="242"/>
                </a:lnTo>
                <a:lnTo>
                  <a:pt x="1063" y="246"/>
                </a:lnTo>
                <a:lnTo>
                  <a:pt x="1014" y="336"/>
                </a:lnTo>
                <a:lnTo>
                  <a:pt x="758" y="202"/>
                </a:lnTo>
                <a:lnTo>
                  <a:pt x="762" y="198"/>
                </a:lnTo>
                <a:lnTo>
                  <a:pt x="766" y="191"/>
                </a:lnTo>
                <a:lnTo>
                  <a:pt x="773" y="178"/>
                </a:lnTo>
                <a:lnTo>
                  <a:pt x="783" y="162"/>
                </a:lnTo>
                <a:lnTo>
                  <a:pt x="790" y="144"/>
                </a:lnTo>
                <a:lnTo>
                  <a:pt x="792" y="140"/>
                </a:lnTo>
                <a:lnTo>
                  <a:pt x="794" y="138"/>
                </a:lnTo>
                <a:lnTo>
                  <a:pt x="794" y="136"/>
                </a:lnTo>
                <a:lnTo>
                  <a:pt x="792" y="138"/>
                </a:lnTo>
                <a:lnTo>
                  <a:pt x="790" y="136"/>
                </a:lnTo>
                <a:lnTo>
                  <a:pt x="788" y="134"/>
                </a:lnTo>
                <a:lnTo>
                  <a:pt x="762" y="117"/>
                </a:lnTo>
                <a:lnTo>
                  <a:pt x="730" y="102"/>
                </a:lnTo>
                <a:lnTo>
                  <a:pt x="694" y="93"/>
                </a:lnTo>
                <a:lnTo>
                  <a:pt x="660" y="85"/>
                </a:lnTo>
                <a:lnTo>
                  <a:pt x="626" y="79"/>
                </a:lnTo>
                <a:lnTo>
                  <a:pt x="596" y="75"/>
                </a:lnTo>
                <a:lnTo>
                  <a:pt x="571" y="74"/>
                </a:lnTo>
                <a:lnTo>
                  <a:pt x="554" y="74"/>
                </a:lnTo>
                <a:lnTo>
                  <a:pt x="548" y="74"/>
                </a:lnTo>
                <a:lnTo>
                  <a:pt x="531" y="74"/>
                </a:lnTo>
                <a:lnTo>
                  <a:pt x="492" y="75"/>
                </a:lnTo>
                <a:lnTo>
                  <a:pt x="454" y="79"/>
                </a:lnTo>
                <a:lnTo>
                  <a:pt x="418" y="87"/>
                </a:lnTo>
                <a:lnTo>
                  <a:pt x="384" y="96"/>
                </a:lnTo>
                <a:lnTo>
                  <a:pt x="354" y="104"/>
                </a:lnTo>
                <a:lnTo>
                  <a:pt x="329" y="113"/>
                </a:lnTo>
                <a:lnTo>
                  <a:pt x="310" y="119"/>
                </a:lnTo>
                <a:lnTo>
                  <a:pt x="297" y="125"/>
                </a:lnTo>
                <a:lnTo>
                  <a:pt x="293" y="127"/>
                </a:lnTo>
                <a:lnTo>
                  <a:pt x="291" y="128"/>
                </a:lnTo>
                <a:lnTo>
                  <a:pt x="289" y="128"/>
                </a:lnTo>
                <a:lnTo>
                  <a:pt x="287" y="128"/>
                </a:lnTo>
                <a:lnTo>
                  <a:pt x="286" y="130"/>
                </a:lnTo>
                <a:lnTo>
                  <a:pt x="286" y="132"/>
                </a:lnTo>
                <a:lnTo>
                  <a:pt x="286" y="134"/>
                </a:lnTo>
                <a:lnTo>
                  <a:pt x="287" y="138"/>
                </a:lnTo>
                <a:lnTo>
                  <a:pt x="289" y="142"/>
                </a:lnTo>
                <a:lnTo>
                  <a:pt x="295" y="153"/>
                </a:lnTo>
                <a:lnTo>
                  <a:pt x="301" y="166"/>
                </a:lnTo>
                <a:lnTo>
                  <a:pt x="308" y="180"/>
                </a:lnTo>
                <a:lnTo>
                  <a:pt x="314" y="191"/>
                </a:lnTo>
                <a:lnTo>
                  <a:pt x="320" y="198"/>
                </a:lnTo>
                <a:lnTo>
                  <a:pt x="321" y="202"/>
                </a:lnTo>
                <a:lnTo>
                  <a:pt x="57" y="336"/>
                </a:lnTo>
                <a:lnTo>
                  <a:pt x="11" y="246"/>
                </a:lnTo>
                <a:lnTo>
                  <a:pt x="11" y="242"/>
                </a:lnTo>
                <a:lnTo>
                  <a:pt x="8" y="234"/>
                </a:lnTo>
                <a:lnTo>
                  <a:pt x="2" y="221"/>
                </a:lnTo>
                <a:lnTo>
                  <a:pt x="0" y="206"/>
                </a:lnTo>
                <a:lnTo>
                  <a:pt x="0" y="187"/>
                </a:lnTo>
                <a:lnTo>
                  <a:pt x="4" y="168"/>
                </a:lnTo>
                <a:lnTo>
                  <a:pt x="13" y="149"/>
                </a:lnTo>
                <a:lnTo>
                  <a:pt x="30" y="130"/>
                </a:lnTo>
                <a:lnTo>
                  <a:pt x="57" y="111"/>
                </a:lnTo>
                <a:lnTo>
                  <a:pt x="134" y="70"/>
                </a:lnTo>
                <a:lnTo>
                  <a:pt x="140" y="68"/>
                </a:lnTo>
                <a:lnTo>
                  <a:pt x="153" y="64"/>
                </a:lnTo>
                <a:lnTo>
                  <a:pt x="176" y="55"/>
                </a:lnTo>
                <a:lnTo>
                  <a:pt x="206" y="45"/>
                </a:lnTo>
                <a:lnTo>
                  <a:pt x="244" y="36"/>
                </a:lnTo>
                <a:lnTo>
                  <a:pt x="289" y="24"/>
                </a:lnTo>
                <a:lnTo>
                  <a:pt x="340" y="15"/>
                </a:lnTo>
                <a:lnTo>
                  <a:pt x="399" y="7"/>
                </a:lnTo>
                <a:lnTo>
                  <a:pt x="463" y="2"/>
                </a:lnTo>
                <a:lnTo>
                  <a:pt x="53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1124" name="タイトル 2"/>
          <p:cNvSpPr txBox="1"/>
          <p:nvPr/>
        </p:nvSpPr>
        <p:spPr>
          <a:xfrm>
            <a:off x="4539720" y="9393625"/>
            <a:ext cx="2274677" cy="4061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33039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1662" b="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 algn="ctr"/>
            <a:r>
              <a:rPr lang="en-US" altLang="ja-JP" sz="2000" b="1" dirty="0">
                <a:solidFill>
                  <a:schemeClr val="bg1"/>
                </a:solidFill>
              </a:rPr>
              <a:t>00-0000-0000</a:t>
            </a:r>
            <a:endParaRPr lang="ja-JP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8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テキスト ボックス 11"/>
          <p:cNvSpPr txBox="1"/>
          <p:nvPr/>
        </p:nvSpPr>
        <p:spPr>
          <a:xfrm>
            <a:off x="133267" y="4712884"/>
            <a:ext cx="393460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ja-JP" altLang="en-US" sz="1400" b="1" dirty="0">
                <a:latin typeface="+mn-ea"/>
              </a:rPr>
              <a:t>＜初めて加入する方＞</a:t>
            </a:r>
            <a:endParaRPr lang="en-US" altLang="ja-JP" sz="1400" b="1" dirty="0">
              <a:latin typeface="+mn-ea"/>
            </a:endParaRPr>
          </a:p>
          <a:p>
            <a:pPr marL="285750" indent="-285750">
              <a:spcAft>
                <a:spcPts val="600"/>
              </a:spcAft>
              <a:buFont typeface="メイリオ" panose="020B0604030504040204" pitchFamily="50" charset="-128"/>
              <a:buChar char="○"/>
            </a:pPr>
            <a:r>
              <a:rPr lang="ja-JP" altLang="en-US" sz="1200" dirty="0">
                <a:latin typeface="+mn-ea"/>
              </a:rPr>
              <a:t>省エネチェックシートの実践で燃料使用量</a:t>
            </a:r>
            <a:r>
              <a:rPr lang="en-US" altLang="ja-JP" sz="1200" b="1" dirty="0">
                <a:solidFill>
                  <a:srgbClr val="FF0000"/>
                </a:solidFill>
                <a:latin typeface="+mn-ea"/>
              </a:rPr>
              <a:t>10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％減</a:t>
            </a:r>
            <a:r>
              <a:rPr lang="ja-JP" altLang="en-US" sz="1200" dirty="0">
                <a:latin typeface="+mn-ea"/>
              </a:rPr>
              <a:t>とみなせます。チェックシート以外で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５％減</a:t>
            </a:r>
            <a:r>
              <a:rPr lang="ja-JP" altLang="en-US" sz="1200" dirty="0">
                <a:latin typeface="+mn-ea"/>
              </a:rPr>
              <a:t>を目指しましょう。</a:t>
            </a:r>
            <a:endParaRPr kumimoji="1" lang="en-US" altLang="ja-JP" sz="1200" dirty="0">
              <a:latin typeface="+mn-ea"/>
            </a:endParaRPr>
          </a:p>
        </p:txBody>
      </p:sp>
      <p:sp>
        <p:nvSpPr>
          <p:cNvPr id="1127" name="テキスト ボックス 12"/>
          <p:cNvSpPr txBox="1"/>
          <p:nvPr/>
        </p:nvSpPr>
        <p:spPr>
          <a:xfrm>
            <a:off x="74613" y="1279555"/>
            <a:ext cx="346249" cy="7655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defTabSz="914400"/>
            <a:r>
              <a:rPr lang="ja-JP" altLang="en-US" sz="1050" dirty="0"/>
              <a:t>燃料使用量</a:t>
            </a:r>
          </a:p>
        </p:txBody>
      </p:sp>
      <p:graphicFrame>
        <p:nvGraphicFramePr>
          <p:cNvPr id="1128" name="グラフ 14"/>
          <p:cNvGraphicFramePr/>
          <p:nvPr>
            <p:extLst>
              <p:ext uri="{D42A27DB-BD31-4B8C-83A1-F6EECF244321}">
                <p14:modId xmlns:p14="http://schemas.microsoft.com/office/powerpoint/2010/main" val="1669478569"/>
              </p:ext>
            </p:extLst>
          </p:nvPr>
        </p:nvGraphicFramePr>
        <p:xfrm>
          <a:off x="19933" y="1028786"/>
          <a:ext cx="3582032" cy="1575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29" name="AutoShape 3"/>
          <p:cNvSpPr>
            <a:spLocks noChangeArrowheads="1"/>
          </p:cNvSpPr>
          <p:nvPr/>
        </p:nvSpPr>
        <p:spPr bwMode="gray">
          <a:xfrm>
            <a:off x="179258" y="8749785"/>
            <a:ext cx="6479999" cy="216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6350">
            <a:solidFill>
              <a:schemeClr val="tx2"/>
            </a:solidFill>
          </a:ln>
          <a:effectLst/>
        </p:spPr>
        <p:txBody>
          <a:bodyPr wrap="square" lIns="180000" tIns="108000" rIns="180000" bIns="72000" anchor="ctr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200" b="1" dirty="0">
                <a:solidFill>
                  <a:prstClr val="white"/>
                </a:solidFill>
                <a:latin typeface="+mn-ea"/>
              </a:rPr>
              <a:t>省エネや生産性向上の取組に活用可能な補助事業</a:t>
            </a:r>
          </a:p>
        </p:txBody>
      </p:sp>
      <p:pic>
        <p:nvPicPr>
          <p:cNvPr id="1130" name="グラフィックス 18" descr="クリップボード: チェックマーク 枠線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81" y="1415649"/>
            <a:ext cx="470737" cy="470737"/>
          </a:xfrm>
          <a:prstGeom prst="rect">
            <a:avLst/>
          </a:prstGeom>
        </p:spPr>
      </p:pic>
      <p:pic>
        <p:nvPicPr>
          <p:cNvPr id="1131" name="図 10" descr="ヒートポンプ図（室内・室外機）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286" y="1242140"/>
            <a:ext cx="562408" cy="51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2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39" y="1383050"/>
            <a:ext cx="534955" cy="5586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1133" name="テキスト ボックス 21"/>
          <p:cNvSpPr txBox="1"/>
          <p:nvPr/>
        </p:nvSpPr>
        <p:spPr>
          <a:xfrm>
            <a:off x="376905" y="1062284"/>
            <a:ext cx="989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 dirty="0"/>
              <a:t>省エネチェックシートの実践</a:t>
            </a:r>
            <a:endParaRPr kumimoji="1" lang="ja-JP" altLang="en-US" sz="800" dirty="0"/>
          </a:p>
        </p:txBody>
      </p:sp>
      <p:sp>
        <p:nvSpPr>
          <p:cNvPr id="1134" name="テキスト ボックス 22"/>
          <p:cNvSpPr txBox="1"/>
          <p:nvPr/>
        </p:nvSpPr>
        <p:spPr>
          <a:xfrm>
            <a:off x="192066" y="9183244"/>
            <a:ext cx="6480000" cy="432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normAutofit/>
          </a:bodyPr>
          <a:lstStyle/>
          <a:p>
            <a:r>
              <a:rPr lang="ja-JP" altLang="en-US" sz="1200" dirty="0">
                <a:latin typeface="+mn-ea"/>
              </a:rPr>
              <a:t>〇　産地生産基盤パワーアップ事業　施設園芸エネルギー転換枠等</a:t>
            </a:r>
            <a:endParaRPr lang="en-US" altLang="ja-JP" sz="1200" dirty="0">
              <a:latin typeface="+mn-ea"/>
            </a:endParaRPr>
          </a:p>
        </p:txBody>
      </p:sp>
      <p:sp>
        <p:nvSpPr>
          <p:cNvPr id="1135" name="テキスト ボックス 23"/>
          <p:cNvSpPr txBox="1"/>
          <p:nvPr/>
        </p:nvSpPr>
        <p:spPr>
          <a:xfrm>
            <a:off x="192066" y="5786422"/>
            <a:ext cx="4124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ja-JP" altLang="en-US" sz="1400" b="1" dirty="0">
                <a:latin typeface="+mn-ea"/>
              </a:rPr>
              <a:t>＜継続加入の方＞</a:t>
            </a:r>
            <a:endParaRPr lang="en-US" altLang="ja-JP" sz="1400" b="1" dirty="0"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ja-JP" altLang="en-US" sz="1200" dirty="0">
                <a:latin typeface="+mn-ea"/>
              </a:rPr>
              <a:t>〇　暖房機排気ガスから、</a:t>
            </a:r>
            <a:r>
              <a:rPr lang="en-US" altLang="ja-JP" sz="1200" dirty="0">
                <a:latin typeface="+mn-ea"/>
              </a:rPr>
              <a:t>CO</a:t>
            </a:r>
            <a:r>
              <a:rPr lang="en-US" altLang="ja-JP" sz="1200" baseline="-25000" dirty="0">
                <a:latin typeface="+mn-ea"/>
              </a:rPr>
              <a:t>2</a:t>
            </a:r>
            <a:r>
              <a:rPr lang="ja-JP" altLang="en-US" sz="1200" dirty="0">
                <a:latin typeface="+mn-ea"/>
              </a:rPr>
              <a:t>を回収・利用することに</a:t>
            </a:r>
            <a:br>
              <a:rPr lang="en-US" altLang="ja-JP" sz="1200" dirty="0">
                <a:latin typeface="+mn-ea"/>
              </a:rPr>
            </a:br>
            <a:r>
              <a:rPr lang="ja-JP" altLang="en-US" sz="1200" dirty="0">
                <a:latin typeface="+mn-ea"/>
              </a:rPr>
              <a:t>　　より生産性が向上し、単位生産量あたりの省エネ化</a:t>
            </a:r>
            <a:br>
              <a:rPr lang="en-US" altLang="ja-JP" sz="1200" dirty="0">
                <a:latin typeface="+mn-ea"/>
              </a:rPr>
            </a:br>
            <a:r>
              <a:rPr lang="ja-JP" altLang="en-US" sz="1200" dirty="0">
                <a:latin typeface="+mn-ea"/>
              </a:rPr>
              <a:t>　　も可能です。</a:t>
            </a:r>
            <a:endParaRPr lang="en-US" altLang="ja-JP" sz="1200" dirty="0">
              <a:latin typeface="+mn-ea"/>
            </a:endParaRPr>
          </a:p>
          <a:p>
            <a:pPr marL="285750" indent="-285750">
              <a:spcAft>
                <a:spcPts val="600"/>
              </a:spcAft>
              <a:buFont typeface="メイリオ" panose="020B0604030504040204" pitchFamily="50" charset="-128"/>
              <a:buChar char="○"/>
            </a:pPr>
            <a:r>
              <a:rPr lang="ja-JP" altLang="en-US" sz="1200" dirty="0">
                <a:latin typeface="+mn-ea"/>
              </a:rPr>
              <a:t>トータル</a:t>
            </a:r>
            <a:r>
              <a:rPr lang="en-US" altLang="ja-JP" sz="1200" dirty="0">
                <a:latin typeface="+mn-ea"/>
              </a:rPr>
              <a:t>30</a:t>
            </a:r>
            <a:r>
              <a:rPr lang="ja-JP" altLang="en-US" sz="1200" dirty="0">
                <a:latin typeface="+mn-ea"/>
              </a:rPr>
              <a:t>％の削減を達成した方は、二酸化炭素の排出量低減、環境負荷の低減に着目して、計画を作成してみましょう。</a:t>
            </a:r>
            <a:endParaRPr lang="en-US" altLang="ja-JP" sz="1200" dirty="0">
              <a:latin typeface="+mn-ea"/>
            </a:endParaRPr>
          </a:p>
        </p:txBody>
      </p:sp>
      <p:sp>
        <p:nvSpPr>
          <p:cNvPr id="1136" name="テキスト ボックス 24"/>
          <p:cNvSpPr txBox="1"/>
          <p:nvPr/>
        </p:nvSpPr>
        <p:spPr>
          <a:xfrm>
            <a:off x="134010" y="7467885"/>
            <a:ext cx="6570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ja-JP" altLang="en-US" sz="1400" b="1" dirty="0">
                <a:latin typeface="+mn-ea"/>
              </a:rPr>
              <a:t>＜対策加入前に省エネに取り組んでいる方＞</a:t>
            </a:r>
            <a:endParaRPr lang="en-US" altLang="ja-JP" sz="1400" b="1" dirty="0">
              <a:latin typeface="+mn-ea"/>
            </a:endParaRPr>
          </a:p>
          <a:p>
            <a:pPr marL="285750" indent="-285750">
              <a:spcAft>
                <a:spcPts val="600"/>
              </a:spcAft>
              <a:buFont typeface="メイリオ" panose="020B0604030504040204" pitchFamily="50" charset="-128"/>
              <a:buChar char="○"/>
            </a:pPr>
            <a:r>
              <a:rPr lang="ja-JP" altLang="en-US" sz="1200">
                <a:latin typeface="+mn-ea"/>
              </a:rPr>
              <a:t>燃料使</a:t>
            </a:r>
            <a:r>
              <a:rPr lang="ja-JP" altLang="en-US" sz="1200" dirty="0">
                <a:latin typeface="+mn-ea"/>
              </a:rPr>
              <a:t>用量削減の基準となる「現在使用量」は、過去７年中５年の平均値を用いることから、７年以内に省エネに取り組んでいる方は、これまでの取組を加味できます。また、地域の</a:t>
            </a:r>
            <a:r>
              <a:rPr lang="ja-JP" altLang="en-US" sz="1200">
                <a:latin typeface="+mn-ea"/>
              </a:rPr>
              <a:t>標準的な燃料使</a:t>
            </a:r>
            <a:r>
              <a:rPr lang="ja-JP" altLang="en-US" sz="1200" dirty="0">
                <a:latin typeface="+mn-ea"/>
              </a:rPr>
              <a:t>用量を「現在使用量」とすることも可能です。</a:t>
            </a:r>
            <a:endParaRPr lang="en-US" altLang="ja-JP" sz="1200" dirty="0">
              <a:latin typeface="+mn-ea"/>
            </a:endParaRPr>
          </a:p>
          <a:p>
            <a:pPr marL="285750" indent="-285750">
              <a:spcAft>
                <a:spcPts val="600"/>
              </a:spcAft>
              <a:buFont typeface="メイリオ" panose="020B0604030504040204" pitchFamily="50" charset="-128"/>
              <a:buChar char="○"/>
            </a:pPr>
            <a:r>
              <a:rPr lang="ja-JP" altLang="en-US" sz="1200" dirty="0">
                <a:latin typeface="+mn-ea"/>
              </a:rPr>
              <a:t>７年以上前に省エネ機器等を導入した方は、機器や資材の性能向上も検討してみましょう。</a:t>
            </a:r>
            <a:endParaRPr lang="en-US" altLang="ja-JP" sz="1200" dirty="0">
              <a:latin typeface="+mn-ea"/>
            </a:endParaRPr>
          </a:p>
        </p:txBody>
      </p:sp>
      <p:sp>
        <p:nvSpPr>
          <p:cNvPr id="1137" name="Text Box 2"/>
          <p:cNvSpPr txBox="1">
            <a:spLocks noChangeArrowheads="1"/>
          </p:cNvSpPr>
          <p:nvPr/>
        </p:nvSpPr>
        <p:spPr>
          <a:xfrm>
            <a:off x="4316181" y="7101984"/>
            <a:ext cx="1186104" cy="26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753" tIns="9543" rIns="79753" bIns="9543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589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3178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4768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357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7945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9535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1124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12712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/>
              <a:t>▲省エネ通知のページＱ</a:t>
            </a:r>
            <a:r>
              <a:rPr lang="en-US" altLang="ja-JP" sz="800" dirty="0"/>
              <a:t>R</a:t>
            </a:r>
            <a:r>
              <a:rPr lang="ja-JP" altLang="en-US" sz="800" dirty="0"/>
              <a:t>コード</a:t>
            </a:r>
            <a:endParaRPr lang="en-US" altLang="ja-JP" sz="800" dirty="0"/>
          </a:p>
        </p:txBody>
      </p:sp>
      <p:sp>
        <p:nvSpPr>
          <p:cNvPr id="1138" name="テキスト ボックス 29"/>
          <p:cNvSpPr txBox="1"/>
          <p:nvPr/>
        </p:nvSpPr>
        <p:spPr>
          <a:xfrm>
            <a:off x="831024" y="1934727"/>
            <a:ext cx="1016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 dirty="0"/>
              <a:t>省エネ効果のある資材等を導入</a:t>
            </a:r>
            <a:endParaRPr kumimoji="1" lang="ja-JP" altLang="en-US" sz="800" dirty="0"/>
          </a:p>
        </p:txBody>
      </p:sp>
      <p:sp>
        <p:nvSpPr>
          <p:cNvPr id="1139" name="テキスト ボックス 30"/>
          <p:cNvSpPr txBox="1"/>
          <p:nvPr/>
        </p:nvSpPr>
        <p:spPr>
          <a:xfrm>
            <a:off x="2115209" y="1837950"/>
            <a:ext cx="997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 dirty="0"/>
              <a:t>ヒートポンプ等</a:t>
            </a:r>
            <a:endParaRPr lang="en-US" altLang="ja-JP" sz="800" dirty="0"/>
          </a:p>
          <a:p>
            <a:pPr algn="ctr"/>
            <a:r>
              <a:rPr lang="ja-JP" altLang="en-US" sz="800" dirty="0"/>
              <a:t>省エネ機器の導入</a:t>
            </a:r>
            <a:endParaRPr kumimoji="1" lang="ja-JP" altLang="en-US" sz="800" dirty="0"/>
          </a:p>
        </p:txBody>
      </p:sp>
      <p:sp>
        <p:nvSpPr>
          <p:cNvPr id="1140" name="矢印: 下 31"/>
          <p:cNvSpPr/>
          <p:nvPr/>
        </p:nvSpPr>
        <p:spPr>
          <a:xfrm>
            <a:off x="1656056" y="1169893"/>
            <a:ext cx="396169" cy="502163"/>
          </a:xfrm>
          <a:prstGeom prst="downArrow">
            <a:avLst/>
          </a:prstGeom>
          <a:solidFill>
            <a:srgbClr val="FFCCFF"/>
          </a:solidFill>
          <a:ln w="6350">
            <a:noFill/>
          </a:ln>
          <a:effectLst/>
        </p:spPr>
        <p:txBody>
          <a:bodyPr rot="0" spcFirstLastPara="0" vertOverflow="overflow" horzOverflow="overflow" vert="horz" wrap="none" lIns="108000" tIns="108000" rIns="108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9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100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15%</a:t>
            </a:r>
          </a:p>
          <a:p>
            <a:pPr algn="ctr">
              <a:lnSpc>
                <a:spcPts val="9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1100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削減</a:t>
            </a:r>
            <a:endParaRPr lang="en-US" altLang="ja-JP" sz="11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41" name="正方形/長方形 32"/>
          <p:cNvSpPr/>
          <p:nvPr/>
        </p:nvSpPr>
        <p:spPr>
          <a:xfrm>
            <a:off x="311989" y="2547633"/>
            <a:ext cx="1509012" cy="21005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108000" tIns="0" rIns="108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050" dirty="0">
                <a:solidFill>
                  <a:srgbClr val="4D4D4D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１期目</a:t>
            </a:r>
          </a:p>
        </p:txBody>
      </p:sp>
      <p:sp>
        <p:nvSpPr>
          <p:cNvPr id="1142" name="正方形/長方形 33"/>
          <p:cNvSpPr/>
          <p:nvPr/>
        </p:nvSpPr>
        <p:spPr>
          <a:xfrm>
            <a:off x="1821616" y="2542351"/>
            <a:ext cx="1434421" cy="21005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108000" tIns="0" rIns="108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1050" dirty="0">
                <a:solidFill>
                  <a:srgbClr val="4D4D4D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２</a:t>
            </a:r>
            <a:r>
              <a:rPr kumimoji="1" lang="ja-JP" altLang="en-US" sz="1050" dirty="0">
                <a:solidFill>
                  <a:srgbClr val="4D4D4D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期目</a:t>
            </a:r>
          </a:p>
        </p:txBody>
      </p:sp>
      <p:sp>
        <p:nvSpPr>
          <p:cNvPr id="1143" name="矢印: 下 15"/>
          <p:cNvSpPr/>
          <p:nvPr/>
        </p:nvSpPr>
        <p:spPr>
          <a:xfrm>
            <a:off x="3057953" y="1158016"/>
            <a:ext cx="396169" cy="987784"/>
          </a:xfrm>
          <a:prstGeom prst="downArrow">
            <a:avLst/>
          </a:prstGeom>
          <a:solidFill>
            <a:srgbClr val="FFCCFF"/>
          </a:solidFill>
          <a:ln w="6350">
            <a:noFill/>
          </a:ln>
          <a:effectLst/>
        </p:spPr>
        <p:txBody>
          <a:bodyPr rot="0" spcFirstLastPara="0" vertOverflow="overflow" horzOverflow="overflow" vert="horz" wrap="none" lIns="108000" tIns="108000" rIns="108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1100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合計</a:t>
            </a:r>
            <a:endParaRPr lang="en-US" altLang="ja-JP" sz="11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lnSpc>
                <a:spcPts val="12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100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30%</a:t>
            </a:r>
          </a:p>
        </p:txBody>
      </p:sp>
      <p:sp>
        <p:nvSpPr>
          <p:cNvPr id="1144" name="タイトル 2"/>
          <p:cNvSpPr>
            <a:spLocks noGrp="1"/>
          </p:cNvSpPr>
          <p:nvPr>
            <p:ph type="title"/>
          </p:nvPr>
        </p:nvSpPr>
        <p:spPr>
          <a:xfrm>
            <a:off x="0" y="56456"/>
            <a:ext cx="6858000" cy="3520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施設園芸セーフティネット構築事業加入に向けたヒント</a:t>
            </a:r>
          </a:p>
        </p:txBody>
      </p:sp>
      <p:pic>
        <p:nvPicPr>
          <p:cNvPr id="1145" name="図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176" y="4651524"/>
            <a:ext cx="834039" cy="969150"/>
          </a:xfrm>
          <a:prstGeom prst="rect">
            <a:avLst/>
          </a:prstGeom>
        </p:spPr>
      </p:pic>
      <p:pic>
        <p:nvPicPr>
          <p:cNvPr id="1146" name="図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3075" y="5915058"/>
            <a:ext cx="847187" cy="1140588"/>
          </a:xfrm>
          <a:prstGeom prst="rect">
            <a:avLst/>
          </a:prstGeom>
        </p:spPr>
      </p:pic>
      <p:pic>
        <p:nvPicPr>
          <p:cNvPr id="1147" name="図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2665" y="4651398"/>
            <a:ext cx="1470255" cy="969276"/>
          </a:xfrm>
          <a:prstGeom prst="rect">
            <a:avLst/>
          </a:prstGeom>
        </p:spPr>
      </p:pic>
      <p:sp>
        <p:nvSpPr>
          <p:cNvPr id="1148" name="四角形: 角を丸くする 27"/>
          <p:cNvSpPr/>
          <p:nvPr/>
        </p:nvSpPr>
        <p:spPr>
          <a:xfrm>
            <a:off x="3531121" y="563079"/>
            <a:ext cx="2258764" cy="25075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セーフティネットの仕組み</a:t>
            </a:r>
          </a:p>
        </p:txBody>
      </p:sp>
      <p:sp>
        <p:nvSpPr>
          <p:cNvPr id="1149" name="四角形: 角を丸くする 49"/>
          <p:cNvSpPr/>
          <p:nvPr/>
        </p:nvSpPr>
        <p:spPr>
          <a:xfrm>
            <a:off x="179258" y="562477"/>
            <a:ext cx="2258764" cy="252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省エネ計画のイメージ</a:t>
            </a:r>
          </a:p>
        </p:txBody>
      </p:sp>
      <p:sp>
        <p:nvSpPr>
          <p:cNvPr id="1150" name="Text Box 2"/>
          <p:cNvSpPr txBox="1">
            <a:spLocks noChangeArrowheads="1"/>
          </p:cNvSpPr>
          <p:nvPr/>
        </p:nvSpPr>
        <p:spPr>
          <a:xfrm>
            <a:off x="4212657" y="5736693"/>
            <a:ext cx="1299823" cy="16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753" tIns="9543" rIns="79753" bIns="9543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589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3178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4768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357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7945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9535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1124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12712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/>
              <a:t>▲省エネチェックシート</a:t>
            </a:r>
            <a:endParaRPr lang="en-US" altLang="ja-JP" sz="800" dirty="0"/>
          </a:p>
        </p:txBody>
      </p:sp>
      <p:sp>
        <p:nvSpPr>
          <p:cNvPr id="1151" name="Text Box 2"/>
          <p:cNvSpPr txBox="1">
            <a:spLocks noChangeArrowheads="1"/>
          </p:cNvSpPr>
          <p:nvPr/>
        </p:nvSpPr>
        <p:spPr>
          <a:xfrm>
            <a:off x="5558177" y="5664271"/>
            <a:ext cx="1299823" cy="16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753" tIns="9543" rIns="79753" bIns="9543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589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3178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4768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357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7945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9535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1124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12712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/>
              <a:t>▲省エネマニュアル</a:t>
            </a:r>
            <a:endParaRPr lang="en-US" altLang="ja-JP" sz="800" dirty="0"/>
          </a:p>
        </p:txBody>
      </p:sp>
      <p:sp>
        <p:nvSpPr>
          <p:cNvPr id="1152" name="Text Box 2"/>
          <p:cNvSpPr txBox="1">
            <a:spLocks noChangeArrowheads="1"/>
          </p:cNvSpPr>
          <p:nvPr/>
        </p:nvSpPr>
        <p:spPr>
          <a:xfrm>
            <a:off x="5502285" y="7138649"/>
            <a:ext cx="1299823" cy="16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753" tIns="9543" rIns="79753" bIns="9543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589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3178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4768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357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7945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9535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1124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12712" algn="l" defTabSz="1003178" rtl="0" eaLnBrk="1" latinLnBrk="0" hangingPunct="1">
              <a:defRPr kumimoji="1"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/>
              <a:t>▲省エネで収益力向上を</a:t>
            </a:r>
            <a:endParaRPr lang="en-US" altLang="ja-JP" sz="800" dirty="0"/>
          </a:p>
        </p:txBody>
      </p:sp>
      <p:sp>
        <p:nvSpPr>
          <p:cNvPr id="1153" name="四角形: 角を丸くする 4"/>
          <p:cNvSpPr/>
          <p:nvPr/>
        </p:nvSpPr>
        <p:spPr>
          <a:xfrm>
            <a:off x="5580298" y="9219244"/>
            <a:ext cx="955897" cy="36000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10800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600" b="1" dirty="0">
                <a:solidFill>
                  <a:srgbClr val="4D4D4D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検索</a:t>
            </a:r>
          </a:p>
        </p:txBody>
      </p:sp>
      <p:pic>
        <p:nvPicPr>
          <p:cNvPr id="1154" name="グラフィックス 6" descr="拡大鏡 単色塗りつぶし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7951" y="9077263"/>
            <a:ext cx="285571" cy="285571"/>
          </a:xfrm>
          <a:prstGeom prst="rect">
            <a:avLst/>
          </a:prstGeom>
        </p:spPr>
      </p:pic>
      <p:graphicFrame>
        <p:nvGraphicFramePr>
          <p:cNvPr id="1155" name="グラフ 5"/>
          <p:cNvGraphicFramePr/>
          <p:nvPr>
            <p:extLst>
              <p:ext uri="{D42A27DB-BD31-4B8C-83A1-F6EECF244321}">
                <p14:modId xmlns:p14="http://schemas.microsoft.com/office/powerpoint/2010/main" val="4251909864"/>
              </p:ext>
            </p:extLst>
          </p:nvPr>
        </p:nvGraphicFramePr>
        <p:xfrm>
          <a:off x="3648997" y="976368"/>
          <a:ext cx="2920218" cy="183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56" name="テキスト ボックス 7"/>
          <p:cNvSpPr txBox="1"/>
          <p:nvPr/>
        </p:nvSpPr>
        <p:spPr>
          <a:xfrm>
            <a:off x="6470485" y="1462808"/>
            <a:ext cx="346249" cy="9541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1050" dirty="0"/>
              <a:t>発動基準価格</a:t>
            </a:r>
            <a:endParaRPr kumimoji="1" lang="ja-JP" altLang="en-US" sz="1050" dirty="0"/>
          </a:p>
        </p:txBody>
      </p:sp>
      <p:sp>
        <p:nvSpPr>
          <p:cNvPr id="1157" name="二等辺三角形 8"/>
          <p:cNvSpPr/>
          <p:nvPr/>
        </p:nvSpPr>
        <p:spPr>
          <a:xfrm rot="16200000">
            <a:off x="6320037" y="1799106"/>
            <a:ext cx="184599" cy="51189"/>
          </a:xfrm>
          <a:prstGeom prst="triangle">
            <a:avLst/>
          </a:prstGeom>
          <a:solidFill>
            <a:schemeClr val="tx1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58" name="正方形/長方形 9"/>
          <p:cNvSpPr/>
          <p:nvPr/>
        </p:nvSpPr>
        <p:spPr>
          <a:xfrm>
            <a:off x="3770647" y="1046000"/>
            <a:ext cx="346249" cy="178351"/>
          </a:xfrm>
          <a:prstGeom prst="rect">
            <a:avLst/>
          </a:prstGeom>
          <a:solidFill>
            <a:srgbClr val="FF9999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59" name="テキスト ボックス 13"/>
          <p:cNvSpPr txBox="1"/>
          <p:nvPr/>
        </p:nvSpPr>
        <p:spPr>
          <a:xfrm>
            <a:off x="4182665" y="1017945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=</a:t>
            </a:r>
            <a:r>
              <a:rPr lang="ja-JP" altLang="en-US" sz="1050" dirty="0"/>
              <a:t>補填分</a:t>
            </a:r>
            <a:endParaRPr kumimoji="1" lang="ja-JP" altLang="en-US" sz="1050" dirty="0"/>
          </a:p>
        </p:txBody>
      </p:sp>
      <p:sp>
        <p:nvSpPr>
          <p:cNvPr id="1160" name="テキスト ボックス 28"/>
          <p:cNvSpPr txBox="1"/>
          <p:nvPr/>
        </p:nvSpPr>
        <p:spPr>
          <a:xfrm>
            <a:off x="4963082" y="867136"/>
            <a:ext cx="165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価格上昇分を補填し、経営への影響を緩和</a:t>
            </a:r>
          </a:p>
        </p:txBody>
      </p:sp>
      <p:sp>
        <p:nvSpPr>
          <p:cNvPr id="1161" name="四角形: 角を丸くする 36"/>
          <p:cNvSpPr/>
          <p:nvPr/>
        </p:nvSpPr>
        <p:spPr>
          <a:xfrm>
            <a:off x="179258" y="3035306"/>
            <a:ext cx="1234422" cy="288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申請手続</a:t>
            </a:r>
          </a:p>
        </p:txBody>
      </p:sp>
      <p:sp>
        <p:nvSpPr>
          <p:cNvPr id="1162" name="テキスト ボックス 37"/>
          <p:cNvSpPr txBox="1"/>
          <p:nvPr/>
        </p:nvSpPr>
        <p:spPr>
          <a:xfrm>
            <a:off x="3601965" y="3047147"/>
            <a:ext cx="3078737" cy="14261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tIns="108000" bIns="108000" rtlCol="0">
            <a:spAutoFit/>
          </a:bodyPr>
          <a:lstStyle/>
          <a:p>
            <a:pPr marL="216000" indent="-216000">
              <a:spcAft>
                <a:spcPts val="300"/>
              </a:spcAft>
            </a:pPr>
            <a:r>
              <a:rPr kumimoji="1" lang="ja-JP" altLang="en-US" sz="1100" b="1" dirty="0"/>
              <a:t>＜支援対象者としての申請に必要な書類＞</a:t>
            </a:r>
            <a:endParaRPr kumimoji="1" lang="en-US" altLang="ja-JP" sz="1100" b="1" dirty="0"/>
          </a:p>
          <a:p>
            <a:pPr marL="216000" indent="-216000">
              <a:spcAft>
                <a:spcPts val="300"/>
              </a:spcAft>
            </a:pPr>
            <a:r>
              <a:rPr kumimoji="1" lang="ja-JP" altLang="en-US" sz="1100" dirty="0"/>
              <a:t>□ 事業実施計画書</a:t>
            </a:r>
            <a:endParaRPr kumimoji="1" lang="en-US" altLang="ja-JP" sz="1100" dirty="0"/>
          </a:p>
          <a:p>
            <a:pPr marL="216000" indent="-216000">
              <a:spcAft>
                <a:spcPts val="300"/>
              </a:spcAft>
            </a:pPr>
            <a:r>
              <a:rPr kumimoji="1" lang="ja-JP" altLang="en-US" sz="1100" dirty="0"/>
              <a:t>□ 省エネルギー等対策推進計画</a:t>
            </a:r>
            <a:endParaRPr kumimoji="1" lang="en-US" altLang="ja-JP" sz="1100" dirty="0"/>
          </a:p>
          <a:p>
            <a:pPr marL="216000" indent="-216000">
              <a:spcAft>
                <a:spcPts val="300"/>
              </a:spcAft>
            </a:pPr>
            <a:r>
              <a:rPr lang="ja-JP" altLang="en-US" sz="1100" b="1" dirty="0"/>
              <a:t>＜事業参加者としての申請に必要な書類＞</a:t>
            </a:r>
            <a:endParaRPr lang="en-US" altLang="ja-JP" sz="1100" b="1" dirty="0"/>
          </a:p>
          <a:p>
            <a:pPr marL="216000" indent="-216000">
              <a:spcAft>
                <a:spcPts val="300"/>
              </a:spcAft>
            </a:pPr>
            <a:r>
              <a:rPr kumimoji="1" lang="ja-JP" altLang="en-US" sz="1100" dirty="0"/>
              <a:t>□ 省エネルギー等対策取組計画</a:t>
            </a:r>
            <a:endParaRPr kumimoji="1" lang="en-US" altLang="ja-JP" sz="1100" dirty="0"/>
          </a:p>
          <a:p>
            <a:pPr marL="216000" indent="-216000">
              <a:spcAft>
                <a:spcPts val="300"/>
              </a:spcAft>
            </a:pPr>
            <a:r>
              <a:rPr lang="ja-JP" altLang="en-US" sz="1100" dirty="0"/>
              <a:t>□ 過去７年分の燃料使用量を確認できる書類</a:t>
            </a:r>
            <a:endParaRPr lang="en-US" altLang="ja-JP" sz="1100" dirty="0"/>
          </a:p>
        </p:txBody>
      </p:sp>
      <p:sp>
        <p:nvSpPr>
          <p:cNvPr id="1163" name="テキスト ボックス 39"/>
          <p:cNvSpPr txBox="1"/>
          <p:nvPr/>
        </p:nvSpPr>
        <p:spPr>
          <a:xfrm>
            <a:off x="161624" y="3435109"/>
            <a:ext cx="326737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050" dirty="0"/>
              <a:t>申請に</a:t>
            </a:r>
            <a:r>
              <a:rPr kumimoji="1" lang="ja-JP" altLang="en-US" sz="1050"/>
              <a:t>は、右記の書類</a:t>
            </a:r>
            <a:r>
              <a:rPr kumimoji="1" lang="ja-JP" altLang="en-US" sz="1050" dirty="0"/>
              <a:t>が必要です。</a:t>
            </a:r>
            <a:endParaRPr kumimoji="1" lang="en-US" altLang="ja-JP" sz="1050" dirty="0"/>
          </a:p>
          <a:p>
            <a:r>
              <a:rPr lang="ja-JP" altLang="en-US" sz="1050" dirty="0"/>
              <a:t>地域によって必要な書類が異なる場合がありますので、都道府県協議会にご確認下さい。</a:t>
            </a:r>
            <a:endParaRPr kumimoji="1" lang="en-US" altLang="ja-JP" sz="1050" dirty="0"/>
          </a:p>
        </p:txBody>
      </p:sp>
      <p:sp>
        <p:nvSpPr>
          <p:cNvPr id="1164" name="テキスト ボックス 42"/>
          <p:cNvSpPr txBox="1"/>
          <p:nvPr/>
        </p:nvSpPr>
        <p:spPr>
          <a:xfrm>
            <a:off x="133267" y="4069623"/>
            <a:ext cx="32230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Aft>
                <a:spcPts val="300"/>
              </a:spcAft>
            </a:pPr>
            <a:r>
              <a:rPr lang="en-US" altLang="ja-JP" sz="1100" dirty="0"/>
              <a:t>※ </a:t>
            </a:r>
            <a:r>
              <a:rPr lang="ja-JP" altLang="en-US" sz="1100" dirty="0"/>
              <a:t>７年分の書類がない場合でも加入可能な場合もありますので、ご相談下さい。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06337791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-design-theme-green">
  <a:themeElements>
    <a:clrScheme name="20210906">
      <a:dk1>
        <a:srgbClr val="373737"/>
      </a:dk1>
      <a:lt1>
        <a:srgbClr val="FFFFFF"/>
      </a:lt1>
      <a:dk2>
        <a:srgbClr val="008970"/>
      </a:dk2>
      <a:lt2>
        <a:srgbClr val="E7F9F5"/>
      </a:lt2>
      <a:accent1>
        <a:srgbClr val="004F5C"/>
      </a:accent1>
      <a:accent2>
        <a:srgbClr val="007C89"/>
      </a:accent2>
      <a:accent3>
        <a:srgbClr val="4DABB9"/>
      </a:accent3>
      <a:accent4>
        <a:srgbClr val="FFFF5C"/>
      </a:accent4>
      <a:accent5>
        <a:srgbClr val="FFE01B"/>
      </a:accent5>
      <a:accent6>
        <a:srgbClr val="D1D1D1"/>
      </a:accent6>
      <a:hlink>
        <a:srgbClr val="008970"/>
      </a:hlink>
      <a:folHlink>
        <a:srgbClr val="005B56"/>
      </a:folHlink>
    </a:clrScheme>
    <a:fontScheme name="PowerPoint Design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custGeom>
          <a:avLst/>
          <a:gdLst/>
          <a:ahLst/>
          <a:cxnLst/>
          <a:rect l="l" t="t" r="r" b="b"/>
          <a:pathLst/>
        </a:custGeom>
        <a:solidFill>
          <a:schemeClr val="bg1"/>
        </a:solidFill>
        <a:ln w="6350">
          <a:solidFill>
            <a:schemeClr val="tx1"/>
          </a:solidFill>
        </a:ln>
        <a:effectLst/>
      </a:spPr>
      <a:bodyPr rot="0" vertOverflow="overflow" horzOverflow="overflow" wrap="square" lIns="108000" tIns="108000" rIns="108000" bIns="90000" numCol="1" spcCol="0" rtlCol="0" fromWordArt="0" anchor="ctr" anchorCtr="0" forceAA="0" compatLnSpc="1">
        <a:spAutoFit/>
      </a:bodyPr>
      <a:lstStyle>
        <a:defPPr algn="just">
          <a:lnSpc>
            <a:spcPct val="140000"/>
          </a:lnSpc>
          <a:spcBef>
            <a:spcPct val="0"/>
          </a:spcBef>
          <a:spcAft>
            <a:spcPts val="600"/>
          </a:spcAft>
          <a:defRPr kumimoji="1" sz="1600" dirty="0" smtClean="0">
            <a:solidFill>
              <a:srgbClr val="4D4D4D"/>
            </a:solidFill>
            <a:latin typeface="メイリオ"/>
            <a:ea typeface="メイリオ"/>
            <a:cs typeface="メイリオ"/>
          </a:defRPr>
        </a:defPPr>
      </a:lstStyle>
    </a:spDef>
    <a:lnDef>
      <a:spPr>
        <a:custGeom>
          <a:avLst/>
          <a:gdLst/>
          <a:ahLst/>
          <a:cxnLst/>
          <a:rect l="l" t="t" r="r" b="b"/>
          <a:pathLst/>
        </a:custGeom>
        <a:ln w="6350">
          <a:solidFill>
            <a:schemeClr val="tx1"/>
          </a:solidFill>
        </a:ln>
      </a:spPr>
      <a:bodyPr vertOverflow="overflow" horzOverflow="overflow"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Application>JUST Focus</Application>
  <AppVersion>4.1.6</AppVersion>
  <PresentationFormat>ユーザー設定</PresentationFormat>
  <Slides>2</Slides>
  <Notes>0</Notes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髙橋　和子</cp:lastModifiedBy>
  <dcterms:created xsi:type="dcterms:W3CDTF">2023-05-18T23:51:00Z</dcterms:created>
  <dcterms:modified xsi:type="dcterms:W3CDTF">2023-06-05T04:09:21Z</dcterms:modified>
  <cp:revision>6</cp:revision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ContentTypeId">
    <vt:lpwstr>0x0101003DF5B0CC6EF27544A3744C548CB9A645</vt:lpwstr>
  </property>
  <property fmtid="{D5CDD505-2E9C-101B-9397-08002B2CF9AE}" pid="3" name="MediaServiceImageTags">
    <vt:lpwstr/>
  </property>
</Properties>
</file>