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howSpecialPlsOnTitleSld="0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444" r:id="rId5"/>
    <p:sldId id="439" r:id="rId6"/>
    <p:sldId id="440" r:id="rId7"/>
    <p:sldId id="442" r:id="rId8"/>
    <p:sldId id="434" r:id="rId9"/>
  </p:sldIdLst>
  <p:sldSz cx="9144000" cy="6858000" type="screen4x3"/>
  <p:notesSz cx="9144000" cy="6858000"/>
  <p:defaultTextStyle>
    <a:defPPr>
      <a:defRPr lang="ja-JP"/>
    </a:defPPr>
    <a:lvl1pPr marL="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1pPr>
    <a:lvl2pPr marL="4572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2pPr>
    <a:lvl3pPr marL="9144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3pPr>
    <a:lvl4pPr marL="13716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4pPr>
    <a:lvl5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5pPr>
    <a:lvl6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6pPr>
    <a:lvl7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7pPr>
    <a:lvl8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8pPr>
    <a:lvl9pPr marL="1828800" algn="l" defTabSz="914400" rtl="0" eaLnBrk="1" fontAlgn="auto" latinLnBrk="0" hangingPunct="1">
      <a:lnSpc>
        <a:spcPct val="100000"/>
      </a:lnSpc>
      <a:spcBef>
        <a:spcPct val="0"/>
      </a:spcBef>
      <a:spcAft>
        <a:spcPct val="0"/>
      </a:spcAft>
      <a:defRPr kumimoji="1" sz="1800" b="0" i="0" u="none" kern="1200" baseline="0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ADF0D91-3BE1-4D42-8B9D-ABBD010FAB92}">
          <p14:sldIdLst>
            <p14:sldId id="444"/>
            <p14:sldId id="439"/>
            <p14:sldId id="440"/>
            <p14:sldId id="442"/>
            <p14:sldId id="43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restored">
    <p:restoredLeft sz="23951"/>
    <p:restoredTop sz="77127"/>
  </p:normalViewPr>
  <p:slideViewPr>
    <p:cSldViewPr snapToGrid="1" snapToObjects="0">
      <p:cViewPr varScale="1">
        <p:scale>
          <a:sx n="55" d="100"/>
          <a:sy n="55" d="100"/>
        </p:scale>
        <p:origin x="-1452" y="-78"/>
      </p:cViewPr>
      <p:guideLst>
        <p:guide pos="2880"/>
        <p:guide orient="horz" pos="891"/>
        <p:guide orient="horz" pos="979"/>
      </p:guideLst>
    </p:cSldViewPr>
  </p:slideViewPr>
  <p:notesTextViewPr>
    <p:cViewPr varScale="0"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package" Target="../embeddings/JUSTCalc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invertIfNegative val="0"/>
            <c:bubble3D val="0"/>
            <c:spPr>
              <a:solidFill>
                <a:srgbClr val="59D500"/>
              </a:solidFill>
              <a:ln w="19050"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AF755"/>
              </a:solidFill>
              <a:ln w="19050"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57C0FF"/>
              </a:solidFill>
              <a:ln w="19050">
                <a:noFill/>
              </a:ln>
              <a:effectLst/>
            </c:spPr>
          </c:dPt>
          <c:cat>
            <c:strRef>
              <c:f>=Sheet1!$A$2:$A$5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=Sheet1!$B$2:$B$5</c:f>
              <c:numCache>
                <c:formatCode>General</c:formatCode>
                <c:ptCount val="4"/>
                <c:pt idx="0">
                  <c:v>117</c:v>
                </c:pt>
                <c:pt idx="1">
                  <c:v>10</c:v>
                </c:pt>
                <c:pt idx="2">
                  <c:v>49</c:v>
                </c:pt>
                <c:pt idx="3">
                  <c:v>60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7" name="ヘッダー プレースホルダー 1"/>
          <p:cNvSpPr>
            <a:spLocks noGrp="1" noChangeArrowheads="1"/>
          </p:cNvSpPr>
          <p:nvPr>
            <p:ph type="hdr" sz="quarter" idx="0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fontAlgn="base">
              <a:defRPr kumimoji="1" sz="1200"/>
            </a:lvl1pPr>
          </a:lstStyle>
          <a:p>
            <a:pPr fontAlgn="base"/>
            <a:endParaRPr kumimoji="1" lang="ja-JP" altLang="en-US" sz="1200"/>
          </a:p>
        </p:txBody>
      </p:sp>
      <p:sp>
        <p:nvSpPr>
          <p:cNvPr id="1108" name="日付プレースホルダー 2"/>
          <p:cNvSpPr>
            <a:spLocks noGrp="1" noChangeArrowheads="1"/>
          </p:cNvSpPr>
          <p:nvPr>
            <p:ph type="dt" sz="half" idx="1"/>
          </p:nvPr>
        </p:nvSpPr>
        <p:spPr>
          <a:xfrm>
            <a:off x="5179483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algn="r" fontAlgn="base">
              <a:defRPr kumimoji="1" sz="1200"/>
            </a:lvl1pPr>
          </a:lstStyle>
          <a:p>
            <a:fld id="{455191C3-F83C-4CCB-B9C8-1DDDDA2F5C51}" type="datetime1">
              <a:rPr lang="ja-JP" altLang="en-US"/>
              <a:t>2023/6/22</a:t>
            </a:fld>
          </a:p>
        </p:txBody>
      </p:sp>
      <p:sp>
        <p:nvSpPr>
          <p:cNvPr id="1109" name="フッター プレースホルダー 3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fontAlgn="base">
              <a:defRPr kumimoji="1" sz="1200"/>
            </a:lvl1pPr>
          </a:lstStyle>
          <a:p>
            <a:pPr fontAlgn="base"/>
            <a:endParaRPr kumimoji="1" lang="ja-JP" altLang="en-US" sz="1200"/>
          </a:p>
        </p:txBody>
      </p:sp>
      <p:sp>
        <p:nvSpPr>
          <p:cNvPr id="1110" name="スライド番号プレースホルダー 4"/>
          <p:cNvSpPr>
            <a:spLocks noGrp="1" noChangeArrowheads="1"/>
          </p:cNvSpPr>
          <p:nvPr>
            <p:ph type="sldNum" sz="quarter" idx="3"/>
          </p:nvPr>
        </p:nvSpPr>
        <p:spPr>
          <a:xfrm>
            <a:off x="5179483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algn="r" fontAlgn="base">
              <a:defRPr kumimoji="1" sz="1200"/>
            </a:lvl1pPr>
          </a:lstStyle>
          <a:p>
            <a:pPr algn="r" fontAlgn="base"/>
            <a:fld id="{DD2C4029-E3AE-4421-AFDA-A78981EC9E5F}" type="slidenum">
              <a:rPr kumimoji="1" lang="ja-JP" altLang="en-US" sz="1200"/>
              <a:pPr algn="r" fontAlgn="base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0" name="ヘッダー プレースホルダー 1"/>
          <p:cNvSpPr>
            <a:spLocks noGrp="1" noChangeArrowheads="1"/>
          </p:cNvSpPr>
          <p:nvPr>
            <p:ph type="hdr" sz="quarter" idx="0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fontAlgn="base" latinLnBrk="0">
              <a:defRPr sz="1200"/>
            </a:lvl1pPr>
          </a:lstStyle>
          <a:p>
            <a:pPr fontAlgn="base" latinLnBrk="0"/>
            <a:endParaRPr lang="en-US" altLang="ja-JP" sz="1200"/>
          </a:p>
        </p:txBody>
      </p:sp>
      <p:sp>
        <p:nvSpPr>
          <p:cNvPr id="1101" name="日付プレースホルダー 2"/>
          <p:cNvSpPr>
            <a:spLocks noGrp="1" noChangeArrowheads="1"/>
          </p:cNvSpPr>
          <p:nvPr>
            <p:ph type="dt" sz="half" idx="1"/>
          </p:nvPr>
        </p:nvSpPr>
        <p:spPr>
          <a:xfrm>
            <a:off x="5179483" y="0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>
            <a:lvl1pPr algn="r" fontAlgn="base">
              <a:defRPr sz="1200"/>
            </a:lvl1pPr>
          </a:lstStyle>
          <a:p>
            <a:fld id="{61BFEC16-CFE6-4EC9-99F2-3C7D3EA031E2}" type="datetime1">
              <a:rPr lang="ja-JP" altLang="en-US"/>
            </a:fld>
          </a:p>
        </p:txBody>
      </p:sp>
      <p:sp>
        <p:nvSpPr>
          <p:cNvPr id="1102" name="スライド イメージ プレースホルダー 3"/>
          <p:cNvSpPr>
            <a:spLocks noGrp="1" noRot="1" noChangeAspect="1" noChangeArrowheads="1"/>
          </p:cNvSpPr>
          <p:nvPr>
            <p:ph type="sldImg" sz="full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srgbClr val="000000"/>
            </a:solidFill>
            <a:miter/>
          </a:ln>
        </p:spPr>
        <p:txBody>
          <a:bodyPr vert="horz" wrap="square" lIns="91440" tIns="45720" rIns="91440" bIns="45720" anchor="ctr"/>
          <a:lstStyle/>
          <a:p>
            <a:pPr fontAlgn="base"/>
            <a:endParaRPr lang="ja-JP" altLang="en-US"/>
          </a:p>
        </p:txBody>
      </p:sp>
      <p:sp>
        <p:nvSpPr>
          <p:cNvPr id="1103" name="ノート プレースホルダー 4"/>
          <p:cNvSpPr>
            <a:spLocks noGrp="1" noChangeArrowheads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/>
          <a:lstStyle/>
          <a:p>
            <a:pPr fontAlgn="base"/>
            <a:r>
              <a:rPr lang="ja-JP" altLang="en-US"/>
              <a:t>マスター テキストの書式設定</a:t>
            </a:r>
          </a:p>
          <a:p>
            <a:pPr lvl="1" fontAlgn="base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fontAlgn="base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fontAlgn="base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fontAlgn="base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fontAlgn="base" latinLnBrk="0">
              <a:defRPr sz="1200"/>
            </a:lvl1pPr>
          </a:lstStyle>
          <a:p>
            <a:pPr fontAlgn="base" latinLnBrk="0"/>
            <a:endParaRPr lang="en-US" altLang="ja-JP" sz="1200"/>
          </a:p>
        </p:txBody>
      </p:sp>
      <p:sp>
        <p:nvSpPr>
          <p:cNvPr id="1105" name="スライド番号プレースホルダー 6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79483" y="6513909"/>
            <a:ext cx="3962400" cy="342900"/>
          </a:xfrm>
          <a:prstGeom prst="rect">
            <a:avLst/>
          </a:prstGeom>
          <a:noFill/>
          <a:ln>
            <a:miter/>
          </a:ln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1pPr>
    <a:lvl2pPr marL="4572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2pPr>
    <a:lvl3pPr marL="9144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3pPr>
    <a:lvl4pPr marL="13716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4pPr>
    <a:lvl5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5pPr>
    <a:lvl6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6pPr>
    <a:lvl7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7pPr>
    <a:lvl8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8pPr>
    <a:lvl9pPr marL="1828800" algn="l" defTabSz="914400" rtl="0" eaLnBrk="1" fontAlgn="base" latinLnBrk="0" hangingPunct="1">
      <a:defRPr kumimoji="1" sz="1200" b="0" i="0" u="none">
        <a:solidFill>
          <a:schemeClr val="tx1"/>
        </a:solidFill>
        <a:effectLst/>
        <a:latin typeface="Arial" pitchFamily="39" charset="0"/>
        <a:ea typeface="ＭＳ Ｐゴシック" pitchFamily="55" charset="-128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5" name="四角形 73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6" name="四角形 74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27" name="四角形 75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29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37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38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39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30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8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49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50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31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57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58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59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5" name="四角形 0"/>
          <p:cNvSpPr>
            <a:spLocks noGrp="1" noRot="1" noChangeAspect="1" noChangeArrowheads="1"/>
          </p:cNvSpPr>
          <p:nvPr>
            <p:ph type="sldImg" sz="full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6" name="四角形 0"/>
          <p:cNvSpPr>
            <a:spLocks noGrp="1" noChangeArrowheads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lang="ja-JP" altLang="en-US"/>
          </a:p>
        </p:txBody>
      </p:sp>
      <p:sp>
        <p:nvSpPr>
          <p:cNvPr id="1167" name="四角形 0"/>
          <p:cNvSpPr>
            <a:spLocks noGrp="1" noChangeArrowhead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wrap="square" lIns="91440" tIns="45720" rIns="91440" bIns="45720" anchor="b"/>
          <a:lstStyle>
            <a:lvl1pPr algn="r" fontAlgn="base" latinLnBrk="0">
              <a:defRPr kumimoji="1" sz="1200"/>
            </a:lvl1pPr>
          </a:lstStyle>
          <a:p>
            <a:pPr algn="r" fontAlgn="base" latinLnBrk="0"/>
            <a:fld id="{60D3DD8F-7529-4B22-97B3-57BF71626DD8}" type="slidenum">
              <a:rPr kumimoji="1" lang="ja-JP" altLang="en-US" sz="1200"/>
              <a:pPr algn="r" fontAlgn="base" latinLnBrk="0"/>
              <a:t>33</a:t>
            </a:fld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fontAlgn="base">
              <a:defRPr/>
            </a:lvl1pPr>
            <a:lvl2pPr fontAlgn="base">
              <a:defRPr/>
            </a:lvl2pPr>
            <a:lvl3pPr fontAlgn="base">
              <a:defRPr/>
            </a:lvl3pPr>
            <a:lvl4pPr fontAlgn="base">
              <a:defRPr/>
            </a:lvl4pPr>
            <a:lvl5pPr fontAlgn="base">
              <a:defRPr/>
            </a:lvl5pPr>
            <a:lvl6pPr fontAlgn="base">
              <a:defRPr/>
            </a:lvl6pPr>
            <a:lvl7pPr fontAlgn="base">
              <a:defRPr/>
            </a:lvl7pPr>
            <a:lvl8pPr fontAlgn="base">
              <a:defRPr/>
            </a:lvl8pPr>
            <a:lvl9pPr fontAlgn="base">
              <a:defRPr/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1033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34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35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0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1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2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96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7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98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39" name="四角形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0" name="四角形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1" name="四角形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91EFC502-770D-4C7D-89BC-76B19595B7E8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45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6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47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2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53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54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61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2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3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66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7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68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四角形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1" name="四角形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2" name="四角形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4C0725E2-C565-4C46-BCA1-17B69D054ECD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77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8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79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1pPr>
            <a:lvl2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2pPr>
            <a:lvl3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3pPr>
            <a:lvl4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4pPr>
            <a:lvl5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5pPr>
            <a:lvl6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6pPr>
            <a:lvl7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7pPr>
            <a:lvl8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8pPr>
            <a:lvl9pPr mar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kumimoji="1" sz="4400" b="0" i="0" u="none" baseline="0">
                <a:solidFill>
                  <a:schemeClr val="tx2"/>
                </a:solidFill>
                <a:effectLst/>
                <a:latin typeface="Arial" pitchFamily="39" charset="0"/>
                <a:ea typeface="ＭＳ Ｐゴシック" pitchFamily="55" charset="-128"/>
              </a:defRPr>
            </a:lvl9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84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85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endParaRPr kumimoji="1" lang="ja-JP" altLang="en-US"/>
          </a:p>
        </p:txBody>
      </p:sp>
      <p:sp>
        <p:nvSpPr>
          <p:cNvPr id="1086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rgbClr val="FFFFFF"/>
        </a:solidFill>
      </p:bgPr>
    </p:bg>
    <p:spTree>
      <p:nvGrpSpPr>
        <p:cNvPr id="0" name=""/>
        <p:cNvGrpSpPr/>
        <p:nvPr/>
      </p:nvGrpSpPr>
      <p:grpSpPr/>
      <p:sp>
        <p:nvSpPr>
          <p:cNvPr id="1025" name="四角形 2"/>
          <p:cNvSpPr>
            <a:spLocks noGrp="1" noChangeArrowheads="1"/>
          </p:cNvSpPr>
          <p:nvPr>
            <p:ph type="title" sz="full" idx="0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miter/>
          </a:ln>
        </p:spPr>
        <p:txBody>
          <a:bodyPr vert="horz" wrap="square" anchor="ctr"/>
          <a:lstStyle/>
          <a:p>
            <a:pPr fontAlgn="base"/>
            <a:r>
              <a:rPr lang="en-US" altLang="ja-JP" noProof="0" dirty="0" err="0"/>
              <a:t>マスタ タイトルの書式設定</a:t>
            </a:r>
          </a:p>
        </p:txBody>
      </p:sp>
      <p:sp>
        <p:nvSpPr>
          <p:cNvPr id="1026" name="四角形 3"/>
          <p:cNvSpPr>
            <a:spLocks noGrp="1" noChangeArrowheads="1"/>
          </p:cNvSpPr>
          <p:nvPr>
            <p:ph type="body"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/>
          <a:p>
            <a:pPr fontAlgn="base"/>
            <a:r>
              <a:rPr lang="en-US" altLang="ja-JP" noProof="0" dirty="0" err="0"/>
              <a:t>マスタ テキストの書式設定</a:t>
            </a:r>
          </a:p>
          <a:p>
            <a:pPr lvl="1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2 </a:t>
            </a:r>
            <a:r>
              <a:rPr lang="en-US" altLang="ja-JP" noProof="0" dirty="0" err="0"/>
              <a:t>レベル</a:t>
            </a:r>
          </a:p>
          <a:p>
            <a:pPr lvl="2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3 </a:t>
            </a:r>
            <a:r>
              <a:rPr lang="en-US" altLang="ja-JP" noProof="0" dirty="0" err="0"/>
              <a:t>レベル</a:t>
            </a:r>
          </a:p>
          <a:p>
            <a:pPr lvl="3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4 </a:t>
            </a:r>
            <a:r>
              <a:rPr lang="en-US" altLang="ja-JP" noProof="0" dirty="0" err="0"/>
              <a:t>レベル</a:t>
            </a:r>
          </a:p>
          <a:p>
            <a:pPr lvl="4" fontAlgn="base"/>
            <a:r>
              <a:rPr lang="en-US" altLang="ja-JP" noProof="0" dirty="0" err="0"/>
              <a:t>第 </a:t>
            </a:r>
            <a:r>
              <a:rPr lang="en-US" altLang="ja-JP" noProof="0" dirty="0" err="0"/>
              <a:t>5 </a:t>
            </a:r>
            <a:r>
              <a:rPr lang="en-US" altLang="ja-JP" noProof="0" dirty="0" err="0"/>
              <a:t>レベル</a:t>
            </a:r>
          </a:p>
        </p:txBody>
      </p:sp>
      <p:sp>
        <p:nvSpPr>
          <p:cNvPr id="1027" name="四角形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fontAlgn="base">
              <a:defRPr/>
            </a:lvl1pPr>
          </a:lstStyle>
          <a:p>
            <a:endParaRPr kumimoji="1" lang="ja-JP" altLang="en-US"/>
          </a:p>
        </p:txBody>
      </p:sp>
      <p:sp>
        <p:nvSpPr>
          <p:cNvPr id="1028" name="四角形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algn="ctr" fontAlgn="base" latinLnBrk="0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29" name="四角形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miter/>
          </a:ln>
        </p:spPr>
        <p:txBody>
          <a:bodyPr vert="horz" wrap="square"/>
          <a:lstStyle>
            <a:lvl1pPr algn="r" fontAlgn="base" latinLnBrk="0">
              <a:defRPr sz="1400"/>
            </a:lvl1pPr>
          </a:lstStyle>
          <a:p>
            <a:pPr algn="r" fontAlgn="base" latinLnBrk="0"/>
            <a:fld id="{6A524F27-4F80-4D40-919D-1A6F4E3D78A6}" type="slidenum">
              <a:rPr lang="ja-JP" altLang="en-US" sz="1400" noProof="0" dirty="0" err="0"/>
              <a:pPr algn="r" fontAlgn="base" latinLnBrk="0"/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2pPr>
      <a:lvl3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3pPr>
      <a:lvl4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4pPr>
      <a:lvl5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5pPr>
      <a:lvl6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6pPr>
      <a:lvl7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7pPr>
      <a:lvl8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8pPr>
      <a:lvl9pPr marL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ct val="0"/>
        </a:spcAft>
        <a:defRPr kumimoji="1" sz="4400" b="0" i="0" u="none" baseline="0">
          <a:solidFill>
            <a:schemeClr val="tx2"/>
          </a:solidFill>
          <a:effectLst/>
          <a:latin typeface="Arial" pitchFamily="39" charset="0"/>
          <a:ea typeface="ＭＳ Ｐゴシック" pitchFamily="55" charset="-128"/>
        </a:defRPr>
      </a:lvl9pPr>
    </p:titleStyle>
    <p:bodyStyle>
      <a:lvl1pPr marL="34290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3200" b="0" i="0" u="none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marL="742950" indent="-28575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8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2pPr>
      <a:lvl3pPr marL="11430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kumimoji="1" sz="24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3pPr>
      <a:lvl4pPr marL="16002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4pPr>
      <a:lvl5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5pPr>
      <a:lvl6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6pPr>
      <a:lvl7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7pPr>
      <a:lvl8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8pPr>
      <a:lvl9pPr marL="205740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kumimoji="1" sz="2000" b="0" i="0" u="none" baseline="0">
          <a:solidFill>
            <a:schemeClr val="tx1"/>
          </a:solidFill>
          <a:effectLst/>
          <a:latin typeface="Arial" pitchFamily="39" charset="0"/>
          <a:ea typeface="ＭＳ Ｐゴシック" pitchFamily="55" charset="-128"/>
        </a:defRPr>
      </a:lvl9pPr>
    </p:bodyStyle>
    <p:otherStyle>
      <a:lvl1pPr fontAlgn="base" latinLnBrk="0">
        <a:defRPr/>
      </a:lvl1pPr>
      <a:lvl2pPr fontAlgn="base" latinLnBrk="0">
        <a:defRPr/>
      </a:lvl2pPr>
      <a:lvl3pPr fontAlgn="base" latinLnBrk="0">
        <a:defRPr/>
      </a:lvl3pPr>
      <a:lvl4pPr fontAlgn="base" latinLnBrk="0">
        <a:defRPr/>
      </a:lvl4pPr>
      <a:lvl5pPr fontAlgn="base" latinLnBrk="0">
        <a:defRPr/>
      </a:lvl5pPr>
      <a:lvl6pPr fontAlgn="base" latinLnBrk="0">
        <a:defRPr/>
      </a:lvl6pPr>
      <a:lvl7pPr fontAlgn="base" latinLnBrk="0">
        <a:defRPr/>
      </a:lvl7pPr>
      <a:lvl8pPr fontAlgn="base" latinLnBrk="0">
        <a:defRPr/>
      </a:lvl8pPr>
      <a:lvl9pPr fontAlgn="base" latinLnBrk="0">
        <a:defRPr/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3.png" /><Relationship Id="rId3" Type="http://schemas.openxmlformats.org/officeDocument/2006/relationships/image" Target="../media/image4.jpeg" /><Relationship Id="rId4" Type="http://schemas.openxmlformats.org/officeDocument/2006/relationships/slideLayout" Target="../slideLayouts/slideLayout2.xml" /><Relationship Id="rId5" Type="http://schemas.openxmlformats.org/officeDocument/2006/relationships/notesSlide" Target="../notesSlides/notesSlide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5.jpeg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4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12" name="四角形 61"/>
          <p:cNvGraphicFramePr/>
          <p:nvPr/>
        </p:nvGraphicFramePr>
        <p:xfrm>
          <a:off x="1660373" y="1924594"/>
          <a:ext cx="6096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13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事業(企業)から出る食品ロスの量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14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sp>
        <p:nvSpPr>
          <p:cNvPr id="1115" name="テキスト 501"/>
          <p:cNvSpPr/>
          <p:nvPr/>
        </p:nvSpPr>
        <p:spPr>
          <a:xfrm>
            <a:off x="6821181" y="1769464"/>
            <a:ext cx="1870382" cy="510618"/>
          </a:xfrm>
          <a:prstGeom prst="wedgeRoundRectCallout">
            <a:avLst>
              <a:gd name="adj1" fmla="val -34808"/>
              <a:gd name="adj2" fmla="val 69936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メーカー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16" name="テキスト 503"/>
          <p:cNvSpPr/>
          <p:nvPr/>
        </p:nvSpPr>
        <p:spPr>
          <a:xfrm>
            <a:off x="397639" y="4221000"/>
            <a:ext cx="1870382" cy="920261"/>
          </a:xfrm>
          <a:prstGeom prst="wedgeRoundRectCallout">
            <a:avLst>
              <a:gd name="adj1" fmla="val 35006"/>
              <a:gd name="adj2" fmla="val 63929"/>
              <a:gd name="adj3" fmla="val 16667"/>
            </a:avLst>
          </a:prstGeom>
          <a:ln w="25400" cap="flat" cmpd="sng" algn="ctr">
            <a:solidFill>
              <a:srgbClr val="FFC000"/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スーパー</a:t>
            </a:r>
            <a:endParaRPr lang="ja-JP" altLang="en-US" sz="2400" b="1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コンビニ等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17" name="テキスト 57"/>
          <p:cNvSpPr txBox="1"/>
          <p:nvPr/>
        </p:nvSpPr>
        <p:spPr>
          <a:xfrm>
            <a:off x="3778599" y="3505387"/>
            <a:ext cx="1978243" cy="953214"/>
          </a:xfrm>
          <a:prstGeom prst="rect">
            <a:avLst/>
          </a:prstGeom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発生量合計</a:t>
            </a:r>
            <a:endParaRPr lang="ja-JP" altLang="en-US" sz="2800"/>
          </a:p>
          <a:p>
            <a:pPr algn="ctr">
              <a:defRPr lang="ja-JP" altLang="en-US"/>
            </a:pPr>
            <a:r>
              <a:rPr lang="ja-JP" altLang="en-US" sz="2800"/>
              <a:t>231万トン</a:t>
            </a:r>
            <a:endParaRPr lang="ja-JP" altLang="en-US"/>
          </a:p>
        </p:txBody>
      </p:sp>
      <p:sp>
        <p:nvSpPr>
          <p:cNvPr id="1118" name="テキスト 58"/>
          <p:cNvSpPr txBox="1"/>
          <p:nvPr/>
        </p:nvSpPr>
        <p:spPr>
          <a:xfrm>
            <a:off x="6012000" y="2552173"/>
            <a:ext cx="1978243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食品製造業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110万トン</a:t>
            </a:r>
            <a:endParaRPr lang="ja-JP" altLang="en-US" sz="2800"/>
          </a:p>
        </p:txBody>
      </p:sp>
      <p:sp>
        <p:nvSpPr>
          <p:cNvPr id="1119" name="テキスト 59"/>
          <p:cNvSpPr txBox="1"/>
          <p:nvPr/>
        </p:nvSpPr>
        <p:spPr>
          <a:xfrm>
            <a:off x="4605623" y="5643623"/>
            <a:ext cx="1978243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FFFF00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食品卸売業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９万トン</a:t>
            </a:r>
            <a:endParaRPr lang="ja-JP" altLang="en-US" sz="2800"/>
          </a:p>
        </p:txBody>
      </p:sp>
      <p:sp>
        <p:nvSpPr>
          <p:cNvPr id="1120" name="テキスト 60"/>
          <p:cNvSpPr txBox="1"/>
          <p:nvPr/>
        </p:nvSpPr>
        <p:spPr>
          <a:xfrm>
            <a:off x="1586793" y="5445000"/>
            <a:ext cx="2012271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800"/>
              <a:t>食品小売業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48万トン</a:t>
            </a:r>
            <a:endParaRPr lang="ja-JP" altLang="en-US" sz="2800"/>
          </a:p>
        </p:txBody>
      </p:sp>
      <p:sp>
        <p:nvSpPr>
          <p:cNvPr id="1121" name="テキスト 61"/>
          <p:cNvSpPr txBox="1"/>
          <p:nvPr/>
        </p:nvSpPr>
        <p:spPr>
          <a:xfrm>
            <a:off x="1979893" y="2637000"/>
            <a:ext cx="1619171" cy="953214"/>
          </a:xfrm>
          <a:prstGeom prst="rect">
            <a:avLst/>
          </a:prstGeom>
          <a:solidFill>
            <a:schemeClr val="bg1"/>
          </a:solidFill>
          <a:ln w="28575">
            <a:solidFill>
              <a:srgbClr val="00C0FF"/>
            </a:solidFill>
          </a:ln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/>
              <a:t>外食産業</a:t>
            </a:r>
            <a:endParaRPr lang="ja-JP" altLang="en-US"/>
          </a:p>
          <a:p>
            <a:pPr algn="ctr">
              <a:defRPr lang="ja-JP" altLang="en-US"/>
            </a:pPr>
            <a:r>
              <a:rPr lang="ja-JP" altLang="en-US" sz="2800"/>
              <a:t>70万トン</a:t>
            </a:r>
            <a:endParaRPr lang="ja-JP" altLang="en-US" sz="2800"/>
          </a:p>
        </p:txBody>
      </p:sp>
      <p:sp>
        <p:nvSpPr>
          <p:cNvPr id="1122" name="テキスト 500"/>
          <p:cNvSpPr/>
          <p:nvPr/>
        </p:nvSpPr>
        <p:spPr>
          <a:xfrm>
            <a:off x="397618" y="1557000"/>
            <a:ext cx="1870382" cy="935546"/>
          </a:xfrm>
          <a:prstGeom prst="wedgeRoundRectCallout">
            <a:avLst>
              <a:gd name="adj1" fmla="val 33243"/>
              <a:gd name="adj2" fmla="val 59633"/>
              <a:gd name="adj3" fmla="val 16667"/>
            </a:avLst>
          </a:prstGeom>
          <a:ln w="25400" cap="flat" cmpd="sng" algn="ctr">
            <a:solidFill>
              <a:srgbClr val="00B0F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レストラン</a:t>
            </a:r>
            <a:endParaRPr lang="ja-JP" altLang="en-US" sz="2400" b="1">
              <a:latin typeface="メイリオ"/>
              <a:ea typeface="メイリオ"/>
            </a:endParaRPr>
          </a:p>
          <a:p>
            <a:pPr algn="ctr">
              <a:defRPr lang="ja-JP" altLang="en-US"/>
            </a:pPr>
            <a:r>
              <a:rPr lang="ja-JP" altLang="en-US" sz="2400" b="1">
                <a:latin typeface="メイリオ"/>
                <a:ea typeface="メイリオ"/>
              </a:rPr>
              <a:t>居酒屋等</a:t>
            </a:r>
            <a:endParaRPr lang="ja-JP" altLang="en-US" b="1">
              <a:latin typeface="メイリオ"/>
              <a:ea typeface="メイリオ"/>
            </a:endParaRPr>
          </a:p>
        </p:txBody>
      </p:sp>
      <p:sp>
        <p:nvSpPr>
          <p:cNvPr id="1123" name="テキスト 64"/>
          <p:cNvSpPr txBox="1"/>
          <p:nvPr/>
        </p:nvSpPr>
        <p:spPr>
          <a:xfrm>
            <a:off x="6583866" y="6335673"/>
            <a:ext cx="2560134" cy="52232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/>
              <a:t>出典：環境省</a:t>
            </a:r>
            <a:r>
              <a:rPr lang="ja-JP" altLang="en-US" sz="1400"/>
              <a:t>・</a:t>
            </a:r>
            <a:r>
              <a:rPr lang="ja-JP" altLang="en-US" sz="1400"/>
              <a:t>農林水</a:t>
            </a:r>
            <a:r>
              <a:rPr lang="ja-JP" altLang="en-US" sz="1400"/>
              <a:t>産省資料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　　　（令和６年度）</a:t>
            </a: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9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latin typeface="メイリオ"/>
                <a:ea typeface="メイリオ"/>
              </a:rPr>
              <a:t>企業の取組例①（製造業）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30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・商品の容器包装を工夫し、食品ロスを削減している。</a:t>
            </a:r>
            <a:endParaRPr kumimoji="1" lang="ja-JP" altLang="en-US" sz="3600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31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sp>
        <p:nvSpPr>
          <p:cNvPr id="1132" name="テキスト 367"/>
          <p:cNvSpPr txBox="1">
            <a:spLocks noChangeArrowheads="1"/>
          </p:cNvSpPr>
          <p:nvPr/>
        </p:nvSpPr>
        <p:spPr>
          <a:xfrm>
            <a:off x="5576993" y="6581895"/>
            <a:ext cx="3567007" cy="260717"/>
          </a:xfrm>
          <a:prstGeom prst="rect">
            <a:avLst/>
          </a:prstGeom>
          <a:noFill/>
          <a:ln>
            <a:miter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</a:pPr>
            <a:r>
              <a:rPr lang="ja-JP" altLang="en-US" sz="1100"/>
              <a:t>出典：農林水産省（食品ロス及びリサイクルをめぐる情勢）</a:t>
            </a:r>
          </a:p>
        </p:txBody>
      </p:sp>
      <p:pic>
        <p:nvPicPr>
          <p:cNvPr id="1133" name="図 415"/>
          <p:cNvPicPr>
            <a:picLocks noChangeAspect="1"/>
          </p:cNvPicPr>
          <p:nvPr/>
        </p:nvPicPr>
        <p:blipFill>
          <a:blip r:embed="rId1"/>
          <a:srcRect r="49368"/>
          <a:stretch>
            <a:fillRect/>
          </a:stretch>
        </p:blipFill>
        <p:spPr>
          <a:xfrm>
            <a:off x="145547" y="3069172"/>
            <a:ext cx="4273926" cy="2738187"/>
          </a:xfrm>
          <a:prstGeom prst="rect">
            <a:avLst/>
          </a:prstGeom>
        </p:spPr>
      </p:pic>
      <p:pic>
        <p:nvPicPr>
          <p:cNvPr id="1134" name="図 416"/>
          <p:cNvPicPr>
            <a:picLocks noChangeAspect="1"/>
          </p:cNvPicPr>
          <p:nvPr/>
        </p:nvPicPr>
        <p:blipFill>
          <a:blip r:embed="rId1"/>
          <a:srcRect l="50597" b="19182"/>
          <a:stretch>
            <a:fillRect/>
          </a:stretch>
        </p:blipFill>
        <p:spPr>
          <a:xfrm>
            <a:off x="4536539" y="3065722"/>
            <a:ext cx="4212373" cy="2235278"/>
          </a:xfrm>
          <a:prstGeom prst="rect">
            <a:avLst/>
          </a:prstGeom>
        </p:spPr>
      </p:pic>
      <p:sp>
        <p:nvSpPr>
          <p:cNvPr id="1135" name="テキスト 423"/>
          <p:cNvSpPr txBox="1"/>
          <p:nvPr/>
        </p:nvSpPr>
        <p:spPr>
          <a:xfrm>
            <a:off x="396000" y="5877000"/>
            <a:ext cx="8262015" cy="36843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>
                <a:latin typeface="メイリオ"/>
                <a:ea typeface="メイリオ"/>
              </a:rPr>
              <a:t>・ボトルを二重構造にしたり、袋の中に空気を充てんすることで、鮮度を保持</a:t>
            </a:r>
            <a:endParaRPr lang="ja-JP" altLang="en-US"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1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企業の取組例②（レストラン等）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42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レストランや居酒屋では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お客さんが料理を食べきるとポイントを付与する県のキャンペーンに参加</a:t>
            </a:r>
            <a:endParaRPr kumimoji="1" lang="ja-JP" altLang="en-US" sz="3600" u="sng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43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pic>
        <p:nvPicPr>
          <p:cNvPr id="1144" name="図 4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43700" y="4183062"/>
            <a:ext cx="1943100" cy="1943100"/>
          </a:xfrm>
          <a:prstGeom prst="rect">
            <a:avLst/>
          </a:prstGeom>
          <a:noFill/>
          <a:ln>
            <a:miter/>
          </a:ln>
        </p:spPr>
      </p:pic>
      <p:pic>
        <p:nvPicPr>
          <p:cNvPr id="1145" name="図 65"/>
          <p:cNvPicPr>
            <a:picLocks noChangeAspect="1"/>
          </p:cNvPicPr>
          <p:nvPr/>
        </p:nvPicPr>
        <p:blipFill>
          <a:blip r:embed="rId2"/>
          <a:srcRect l="22122" t="37532" r="47023" b="19414"/>
          <a:stretch>
            <a:fillRect/>
          </a:stretch>
        </p:blipFill>
        <p:spPr>
          <a:xfrm>
            <a:off x="4180557" y="4213529"/>
            <a:ext cx="2372643" cy="1776451"/>
          </a:xfrm>
          <a:prstGeom prst="rect">
            <a:avLst/>
          </a:prstGeom>
        </p:spPr>
      </p:pic>
      <p:pic>
        <p:nvPicPr>
          <p:cNvPr id="1146" name="図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56" y="4073903"/>
            <a:ext cx="3718225" cy="19160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52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4000">
                <a:latin typeface="メイリオ"/>
                <a:ea typeface="メイリオ"/>
              </a:rPr>
              <a:t>企業の取組例③（レストラン等）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53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ハーフサイズ料理の提供や、一部の店舗では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お店で食べ残した料理を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ドギーバッグで</a:t>
            </a:r>
            <a:r>
              <a:rPr kumimoji="1" lang="ja-JP" altLang="en-US" sz="3200" u="none">
                <a:latin typeface="メイリオ" pitchFamily="55" charset="-128"/>
                <a:ea typeface="メイリオ" pitchFamily="55" charset="-128"/>
              </a:rPr>
              <a:t>持ち帰ることがてきる</a:t>
            </a: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endParaRPr kumimoji="1" lang="ja-JP" altLang="en-US" sz="36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ドギーバッグ：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レストラン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等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で食べ残した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  <a:p>
            <a:pPr marL="0" indent="0" fontAlgn="base" latinLnBrk="0">
              <a:buNone/>
            </a:pP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料理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を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持ち帰る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ための</a:t>
            </a:r>
            <a:r>
              <a:rPr kumimoji="1" lang="ja-JP" altLang="en-US" sz="2800" u="none">
                <a:latin typeface="メイリオ" pitchFamily="55" charset="-128"/>
                <a:ea typeface="メイリオ" pitchFamily="55" charset="-128"/>
              </a:rPr>
              <a:t>容器</a:t>
            </a:r>
            <a:endParaRPr kumimoji="1" lang="ja-JP" altLang="en-US" sz="2800" u="none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54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  <p:pic>
        <p:nvPicPr>
          <p:cNvPr id="1155" name="図 4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0000" y="3044781"/>
            <a:ext cx="3288374" cy="308138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1" name="四角形 0"/>
          <p:cNvSpPr>
            <a:spLocks noGrp="1" noChangeArrowheads="1"/>
          </p:cNvSpPr>
          <p:nvPr>
            <p:ph type="title" sz="full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wrap="square"/>
          <a:lstStyle/>
          <a:p>
            <a:pPr marL="0" indent="0" algn="l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>
                <a:latin typeface="メイリオ"/>
                <a:ea typeface="メイリオ"/>
              </a:rPr>
              <a:t>企業の取組例④（スーパー等）</a:t>
            </a:r>
            <a:endParaRPr>
              <a:latin typeface="メイリオ"/>
              <a:ea typeface="メイリオ"/>
            </a:endParaRPr>
          </a:p>
        </p:txBody>
      </p:sp>
      <p:sp>
        <p:nvSpPr>
          <p:cNvPr id="1162" name="四角形 0"/>
          <p:cNvSpPr>
            <a:spLocks noGrp="1" noChangeArrowheads="1"/>
          </p:cNvSpPr>
          <p:nvPr>
            <p:ph sz="full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</p:spPr>
        <p:txBody>
          <a:bodyPr vert="horz" wrap="square"/>
          <a:lstStyle/>
          <a:p>
            <a:pPr marL="0" indent="0" fontAlgn="base" latinLnBrk="0">
              <a:buNone/>
            </a:pP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季節料理の事前予約での割引</a:t>
            </a: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や、　　　　　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ハーフ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サイズの商品も</a:t>
            </a:r>
            <a:r>
              <a:rPr kumimoji="1" lang="ja-JP" altLang="en-US" sz="3600" u="sng">
                <a:latin typeface="メイリオ" pitchFamily="55" charset="-128"/>
                <a:ea typeface="メイリオ" pitchFamily="55" charset="-128"/>
              </a:rPr>
              <a:t>充実</a:t>
            </a:r>
            <a:r>
              <a:rPr kumimoji="1" lang="ja-JP" altLang="en-US" sz="3600">
                <a:latin typeface="メイリオ" pitchFamily="55" charset="-128"/>
                <a:ea typeface="メイリオ" pitchFamily="55" charset="-128"/>
              </a:rPr>
              <a:t>させ、家庭での廃棄につながらないよう工夫</a:t>
            </a:r>
            <a:endParaRPr kumimoji="1" lang="ja-JP" altLang="en-US" sz="3600">
              <a:latin typeface="メイリオ" pitchFamily="55" charset="-128"/>
              <a:ea typeface="メイリオ" pitchFamily="55" charset="-128"/>
            </a:endParaRPr>
          </a:p>
        </p:txBody>
      </p:sp>
      <p:sp>
        <p:nvSpPr>
          <p:cNvPr id="1163" name="直線 151"/>
          <p:cNvSpPr/>
          <p:nvPr/>
        </p:nvSpPr>
        <p:spPr>
          <a:xfrm>
            <a:off x="461962" y="1279525"/>
            <a:ext cx="8229600" cy="0"/>
          </a:xfrm>
          <a:prstGeom prst="line">
            <a:avLst/>
          </a:prstGeom>
          <a:noFill/>
          <a:ln w="76200" cap="rnd" cmpd="sng">
            <a:solidFill>
              <a:srgbClr val="92D050"/>
            </a:solidFill>
            <a:prstDash val="solid"/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99CC0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30</TotalTime>
  <Pages>0</Pages>
  <Words>798</Words>
  <Characters>0</Characters>
  <Application>JUST Focus</Application>
  <DocSecurity>0</DocSecurity>
  <Lines>0</Lines>
  <Paragraphs>64</Paragraphs>
  <ScaleCrop>false</ScaleCrop>
  <TitlesOfParts>
    <vt:vector size="28" baseType="lpstr">
      <vt:lpstr>Arial</vt:lpstr>
      <vt:lpstr>ＭＳ Ｐゴシック</vt:lpstr>
      <vt:lpstr>ＭＳ Ｐ明朝</vt:lpstr>
      <vt:lpstr>メイリオ</vt:lpstr>
      <vt:lpstr>HG丸ｺﾞｼｯｸM-PRO</vt:lpstr>
      <vt:lpstr>標準デザイン</vt:lpstr>
      <vt:lpstr>スライド 1</vt:lpstr>
      <vt:lpstr>スライド 2</vt:lpstr>
      <vt:lpstr>スライド 3</vt:lpstr>
      <vt:lpstr>食品ロスって何？</vt:lpstr>
      <vt:lpstr>みんなの生活の中での食品ロス どんなものがあるかな？</vt:lpstr>
      <vt:lpstr>スライド 6</vt:lpstr>
      <vt:lpstr>日本の食品ロス</vt:lpstr>
      <vt:lpstr>スライド 8</vt:lpstr>
      <vt:lpstr>このまま食品ロスを続けていると なぜいけないのかな</vt:lpstr>
      <vt:lpstr>捨てられた食べ物はどうなるの？</vt:lpstr>
      <vt:lpstr>スライド 11</vt:lpstr>
      <vt:lpstr>スライド 12</vt:lpstr>
      <vt:lpstr>スライド 13</vt:lpstr>
      <vt:lpstr>給食はどれだけ 残されているかな？</vt:lpstr>
      <vt:lpstr>スライド 15</vt:lpstr>
      <vt:lpstr>スライド 16</vt:lpstr>
      <vt:lpstr>食品ロスをへらすために 何ができるかな？</vt:lpstr>
      <vt:lpstr>食品ロス削減の３つのポイント</vt:lpstr>
      <vt:lpstr>食品ロスをへらすために・・・</vt:lpstr>
      <vt:lpstr>スライド 20</vt:lpstr>
      <vt:lpstr>スライド 21</vt:lpstr>
      <vt:lpstr>さいごに・・・</vt:lpstr>
    </vt:vector>
  </TitlesOfParts>
  <LinksUpToDate>false</LinksUpToDate>
  <CharactersWithSpaces>0</CharactersWithSpaces>
  <SharedDoc>false</SharedDoc>
  <HyperlinksChanged>false</HyperlinksChanged>
  <AppVersion>4.1.6</AppVersion>
  <PresentationFormat>ユーザー設定</PresentationFormat>
  <Slides>5</Slides>
  <Notes>5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スライド 1</dc:title>
  <dc:creator>Administrator</dc:creator>
  <cp:lastModifiedBy>増田　祐季</cp:lastModifiedBy>
  <dcterms:created xsi:type="dcterms:W3CDTF">2021-01-12T01:15:44Z</dcterms:created>
  <dcterms:modified xsi:type="dcterms:W3CDTF">2026-07-16T10:16:40Z</dcterms:modified>
  <cp:revision>85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