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notesMasterIdLst>
    <p:notesMasterId r:id="rId3"/>
  </p:notesMasterIdLst>
  <p:handoutMasterIdLst>
    <p:handoutMasterId r:id="rId4"/>
  </p:handoutMasterIdLst>
  <p:sldIdLst>
    <p:sldId id="256" r:id="rId5"/>
    <p:sldId id="263" r:id="rId6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>
      <p:ext uri="{19B8F6BF-5375-455C-9EA6-DF929625EA0E}">
        <p15:presenceInfo xmlns:p15="http://schemas.microsoft.com/office/powerpoint/2012/main" userId="幸野 和喜(kouno-kazuki.yp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00"/>
    <a:srgbClr val="FFFF00"/>
    <a:srgbClr val="CCFF66"/>
    <a:srgbClr val="E6E6E6"/>
    <a:srgbClr val="9999FF"/>
    <a:srgbClr val="66CCFF"/>
    <a:srgbClr val="99FFCC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8"/>
    <p:restoredTop sz="96391" autoAdjust="0"/>
  </p:normalViewPr>
  <p:slideViewPr>
    <p:cSldViewPr snapToGrid="0">
      <p:cViewPr varScale="1">
        <p:scale>
          <a:sx n="47" d="100"/>
          <a:sy n="47" d="100"/>
        </p:scale>
        <p:origin x="-3018" y="-84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Relationship Id="rId10" Type="http://schemas.openxmlformats.org/officeDocument/2006/relationships/commentAuthors" Target="commentAuthor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115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3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740645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image" Target="../media/image3.png" /><Relationship Id="rId3" Type="http://schemas.openxmlformats.org/officeDocument/2006/relationships/slideLayout" Target="../slideLayouts/slideLayout2.xml" /><Relationship Id="rId4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テキスト ボックス 4"/>
          <p:cNvSpPr txBox="1"/>
          <p:nvPr/>
        </p:nvSpPr>
        <p:spPr>
          <a:xfrm>
            <a:off x="215422" y="225480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特別障害者手当に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1113" name="角丸四角形 6"/>
          <p:cNvSpPr/>
          <p:nvPr/>
        </p:nvSpPr>
        <p:spPr>
          <a:xfrm>
            <a:off x="118529" y="732775"/>
            <a:ext cx="11896675" cy="1618699"/>
          </a:xfrm>
          <a:prstGeom prst="round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1114" name="テキスト ボックス 7"/>
          <p:cNvSpPr txBox="1"/>
          <p:nvPr/>
        </p:nvSpPr>
        <p:spPr>
          <a:xfrm>
            <a:off x="0" y="3476066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115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5831"/>
              </p:ext>
            </p:extLst>
          </p:nvPr>
        </p:nvGraphicFramePr>
        <p:xfrm>
          <a:off x="85363" y="4261032"/>
          <a:ext cx="11896675" cy="66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/>
                  </a:extLst>
                </a:gridCol>
                <a:gridCol w="11163318">
                  <a:extLst>
                    <a:ext uri="{9D8B030D-6E8A-4147-A177-3AD203B41FA5}"/>
                  </a:extLst>
                </a:gridCol>
              </a:tblGrid>
              <a:tr h="593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6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577779"/>
              </p:ext>
            </p:extLst>
          </p:nvPr>
        </p:nvGraphicFramePr>
        <p:xfrm>
          <a:off x="85363" y="6310689"/>
          <a:ext cx="11896675" cy="63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/>
                  </a:extLst>
                </a:gridCol>
                <a:gridCol w="11161981">
                  <a:extLst>
                    <a:ext uri="{9D8B030D-6E8A-4147-A177-3AD203B41FA5}"/>
                  </a:extLst>
                </a:gridCol>
              </a:tblGrid>
              <a:tr h="4852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視野障害の認定基準を追加、改正します。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7" name="正方形/長方形 2"/>
          <p:cNvSpPr/>
          <p:nvPr/>
        </p:nvSpPr>
        <p:spPr>
          <a:xfrm>
            <a:off x="657861" y="5190096"/>
            <a:ext cx="11887200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1118" name="正方形/長方形 8"/>
          <p:cNvSpPr/>
          <p:nvPr/>
        </p:nvSpPr>
        <p:spPr>
          <a:xfrm>
            <a:off x="192582" y="7204263"/>
            <a:ext cx="11797454" cy="30125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/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視野障害の認定基準には、ゴールドマン型視野計のほか、自動視野計に基づく認定基準も規定します。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endParaRPr kumimoji="1"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障害で認定する場合の認定基準に視野障害を追加します。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 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障害で認定する場合の認定基準のうち、視野障害の基準を改正します。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en-US" altLang="ja-JP" sz="20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視覚</a:t>
            </a:r>
            <a:r>
              <a:rPr kumimoji="1" lang="ja-JP" altLang="en-US" sz="20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障害（視力障害及び視野障害）のみでは該当となりません。</a:t>
            </a:r>
          </a:p>
          <a:p>
            <a:pPr marL="446088" indent="-446088">
              <a:lnSpc>
                <a:spcPts val="3200"/>
              </a:lnSpc>
            </a:pP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32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4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9" name="正方形/長方形 5"/>
          <p:cNvSpPr/>
          <p:nvPr/>
        </p:nvSpPr>
        <p:spPr>
          <a:xfrm>
            <a:off x="166048" y="10405713"/>
            <a:ext cx="11903358" cy="3452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>
              <a:lnSpc>
                <a:spcPts val="4000"/>
              </a:lnSpc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en-US" altLang="ja-JP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新しい認定基準による請求は、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４年４月以降行えます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>
              <a:lnSpc>
                <a:spcPts val="4000"/>
              </a:lnSpc>
            </a:pP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までに請求された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該当すると認定された場 　　 　　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合は、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４年５月分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からの手当が支給されます。</a:t>
            </a:r>
          </a:p>
          <a:p>
            <a:pPr>
              <a:lnSpc>
                <a:spcPts val="4000"/>
              </a:lnSpc>
            </a:pPr>
            <a:r>
              <a:rPr kumimoji="1"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✔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今回の改正によって、これまで該当していた方が、該当しなくなることはありませ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40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ん。</a:t>
            </a:r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20" name="図 18"/>
          <p:cNvPicPr/>
          <p:nvPr/>
        </p:nvPicPr>
        <p:blipFill>
          <a:blip r:embed="rId1"/>
          <a:stretch>
            <a:fillRect/>
          </a:stretch>
        </p:blipFill>
        <p:spPr>
          <a:xfrm>
            <a:off x="1553054" y="14791813"/>
            <a:ext cx="3596819" cy="1175443"/>
          </a:xfrm>
          <a:prstGeom prst="rect">
            <a:avLst/>
          </a:prstGeom>
        </p:spPr>
      </p:pic>
      <p:sp>
        <p:nvSpPr>
          <p:cNvPr id="1121" name="角丸四角形 20"/>
          <p:cNvSpPr/>
          <p:nvPr/>
        </p:nvSpPr>
        <p:spPr>
          <a:xfrm>
            <a:off x="118529" y="13838262"/>
            <a:ext cx="9240858" cy="727240"/>
          </a:xfrm>
          <a:prstGeom prst="roundRect">
            <a:avLst>
              <a:gd name="adj" fmla="val 12517"/>
            </a:avLst>
          </a:prstGeom>
          <a:noFill/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2" name="テキスト ボックス 3"/>
          <p:cNvSpPr txBox="1"/>
          <p:nvPr/>
        </p:nvSpPr>
        <p:spPr>
          <a:xfrm>
            <a:off x="166048" y="2416728"/>
            <a:ext cx="115203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障害者手当は、障害年金１級の基準に相当する障害が重複している状態と同程度又は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それ以上の障害を有する場合に該当する手当です。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20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3" name="正方形/長方形 12"/>
          <p:cNvSpPr/>
          <p:nvPr/>
        </p:nvSpPr>
        <p:spPr>
          <a:xfrm>
            <a:off x="6282543" y="14791814"/>
            <a:ext cx="4819753" cy="124066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メイリオ"/>
                <a:ea typeface="メイリオ"/>
              </a:rPr>
              <a:t>静岡県健康福祉部障害福祉課</a:t>
            </a:r>
            <a:endParaRPr kumimoji="1" lang="ja-JP" altLang="en-US" sz="24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メイリオ"/>
                <a:ea typeface="メイリオ"/>
              </a:rPr>
              <a:t>〒420-8601　静岡市葵区追手町９－６</a:t>
            </a:r>
            <a:endParaRPr kumimoji="1" lang="ja-JP" altLang="en-US" sz="2400" dirty="0">
              <a:solidFill>
                <a:schemeClr val="tx1"/>
              </a:solidFill>
              <a:latin typeface="メイリオ"/>
              <a:ea typeface="メイリオ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メイリオ"/>
                <a:ea typeface="メイリオ"/>
              </a:rPr>
              <a:t>電話番号　054-221-3354</a:t>
            </a:r>
            <a:endParaRPr kumimoji="1" lang="ja-JP" altLang="en-US" sz="2000" dirty="0"/>
          </a:p>
        </p:txBody>
      </p:sp>
      <p:sp>
        <p:nvSpPr>
          <p:cNvPr id="1124" name="テキスト ボックス 13"/>
          <p:cNvSpPr txBox="1"/>
          <p:nvPr/>
        </p:nvSpPr>
        <p:spPr>
          <a:xfrm>
            <a:off x="10135186" y="82746"/>
            <a:ext cx="193422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別紙４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687682"/>
              </p:ext>
            </p:extLst>
          </p:nvPr>
        </p:nvGraphicFramePr>
        <p:xfrm>
          <a:off x="80950" y="1468308"/>
          <a:ext cx="1197226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522">
                  <a:extLst>
                    <a:ext uri="{9D8B030D-6E8A-4147-A177-3AD203B41FA5}"/>
                  </a:extLst>
                </a:gridCol>
                <a:gridCol w="10761738">
                  <a:extLst>
                    <a:ext uri="{9D8B030D-6E8A-4147-A177-3AD203B41FA5}"/>
                  </a:extLst>
                </a:gridCol>
              </a:tblGrid>
              <a:tr h="5201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2010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2000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つの</a:t>
                      </a:r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障害で認定する場合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2010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78641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89328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7" name="正方形/長方形 8"/>
          <p:cNvSpPr/>
          <p:nvPr/>
        </p:nvSpPr>
        <p:spPr>
          <a:xfrm>
            <a:off x="111166" y="57632"/>
            <a:ext cx="5795910" cy="589104"/>
          </a:xfrm>
          <a:prstGeom prst="rect">
            <a:avLst/>
          </a:prstGeom>
          <a:solidFill>
            <a:srgbClr val="FF66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8" name="テキスト ボックス 30"/>
          <p:cNvSpPr txBox="1"/>
          <p:nvPr/>
        </p:nvSpPr>
        <p:spPr>
          <a:xfrm>
            <a:off x="18149" y="5506827"/>
            <a:ext cx="120055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３つの障害で認定する場合とは、例えば、視覚障害（視力障害及び視野障害）以外に身体又は精神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障害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が２つある場合です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。なお、視力障害と視野障害がある場合には、身体又は精神の障害が</a:t>
            </a: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場合に該当となる可能性があります。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9" name="角丸四角形 31"/>
          <p:cNvSpPr/>
          <p:nvPr/>
        </p:nvSpPr>
        <p:spPr>
          <a:xfrm>
            <a:off x="141910" y="9816101"/>
            <a:ext cx="7614840" cy="557876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grpSp>
        <p:nvGrpSpPr>
          <p:cNvPr id="1130" name="グループ化 32"/>
          <p:cNvGrpSpPr/>
          <p:nvPr/>
        </p:nvGrpSpPr>
        <p:grpSpPr>
          <a:xfrm>
            <a:off x="804286" y="15521225"/>
            <a:ext cx="11158470" cy="575007"/>
            <a:chOff x="283481" y="5883287"/>
            <a:chExt cx="2665583" cy="362784"/>
          </a:xfrm>
        </p:grpSpPr>
        <p:sp>
          <p:nvSpPr>
            <p:cNvPr id="1131" name="テキスト ボックス 2"/>
            <p:cNvSpPr txBox="1"/>
            <p:nvPr/>
          </p:nvSpPr>
          <p:spPr>
            <a:xfrm>
              <a:off x="283481" y="5883287"/>
              <a:ext cx="2665583" cy="36278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つの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障害で認定する場合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en-US" altLang="ja-JP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kumimoji="1" lang="ja-JP" alt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つの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障害で認定する場合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　　　</a:t>
              </a:r>
              <a:endPara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2" name="正方形/長方形 34"/>
            <p:cNvSpPr/>
            <p:nvPr/>
          </p:nvSpPr>
          <p:spPr>
            <a:xfrm>
              <a:off x="388007" y="5949140"/>
              <a:ext cx="205104" cy="23108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3" name="正方形/長方形 39"/>
            <p:cNvSpPr/>
            <p:nvPr/>
          </p:nvSpPr>
          <p:spPr>
            <a:xfrm>
              <a:off x="1572449" y="5958195"/>
              <a:ext cx="205104" cy="2235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34" name="右矢印 40"/>
          <p:cNvSpPr/>
          <p:nvPr/>
        </p:nvSpPr>
        <p:spPr>
          <a:xfrm>
            <a:off x="5949886" y="12327823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35" name="角丸四角形 41"/>
          <p:cNvSpPr/>
          <p:nvPr/>
        </p:nvSpPr>
        <p:spPr>
          <a:xfrm>
            <a:off x="186433" y="10512306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</a:p>
        </p:txBody>
      </p:sp>
      <p:sp>
        <p:nvSpPr>
          <p:cNvPr id="1136" name="正方形/長方形 42"/>
          <p:cNvSpPr/>
          <p:nvPr/>
        </p:nvSpPr>
        <p:spPr>
          <a:xfrm>
            <a:off x="1540264" y="10553156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137" name="角丸四角形 44"/>
          <p:cNvSpPr/>
          <p:nvPr/>
        </p:nvSpPr>
        <p:spPr>
          <a:xfrm>
            <a:off x="6306871" y="10511264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1138" name="正方形/長方形 45"/>
          <p:cNvSpPr/>
          <p:nvPr/>
        </p:nvSpPr>
        <p:spPr>
          <a:xfrm>
            <a:off x="7725172" y="10701528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1139" name="図 4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12134" y="11628756"/>
            <a:ext cx="3496327" cy="3404689"/>
          </a:xfrm>
          <a:prstGeom prst="rect">
            <a:avLst/>
          </a:prstGeom>
        </p:spPr>
      </p:pic>
      <p:pic>
        <p:nvPicPr>
          <p:cNvPr id="1140" name="図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859" y="11565122"/>
            <a:ext cx="3532824" cy="3433107"/>
          </a:xfrm>
          <a:prstGeom prst="rect">
            <a:avLst/>
          </a:prstGeom>
        </p:spPr>
      </p:pic>
      <p:sp>
        <p:nvSpPr>
          <p:cNvPr id="1141" name="テキスト ボックス 48"/>
          <p:cNvSpPr txBox="1"/>
          <p:nvPr/>
        </p:nvSpPr>
        <p:spPr>
          <a:xfrm>
            <a:off x="1252416" y="11646048"/>
            <a:ext cx="492443" cy="22702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1142" name="テキスト ボックス 49"/>
          <p:cNvSpPr txBox="1"/>
          <p:nvPr/>
        </p:nvSpPr>
        <p:spPr>
          <a:xfrm>
            <a:off x="938629" y="14995827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sp>
        <p:nvSpPr>
          <p:cNvPr id="1143" name="テキスト ボックス 50"/>
          <p:cNvSpPr txBox="1"/>
          <p:nvPr/>
        </p:nvSpPr>
        <p:spPr>
          <a:xfrm>
            <a:off x="7390110" y="11684798"/>
            <a:ext cx="492443" cy="33193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1144" name="テキスト ボックス 51"/>
          <p:cNvSpPr txBox="1"/>
          <p:nvPr/>
        </p:nvSpPr>
        <p:spPr>
          <a:xfrm>
            <a:off x="7058661" y="15046502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cxnSp>
        <p:nvCxnSpPr>
          <p:cNvPr id="1145" name="直線コネクタ 21"/>
          <p:cNvCxnSpPr/>
          <p:nvPr/>
        </p:nvCxnSpPr>
        <p:spPr>
          <a:xfrm flipH="1">
            <a:off x="10768758" y="11634996"/>
            <a:ext cx="249822" cy="8537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6" name="直線コネクタ 22"/>
          <p:cNvCxnSpPr/>
          <p:nvPr/>
        </p:nvCxnSpPr>
        <p:spPr>
          <a:xfrm flipH="1">
            <a:off x="4612640" y="11578912"/>
            <a:ext cx="284480" cy="1"/>
          </a:xfrm>
          <a:prstGeom prst="line">
            <a:avLst/>
          </a:prstGeom>
          <a:ln w="412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7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69329"/>
              </p:ext>
            </p:extLst>
          </p:nvPr>
        </p:nvGraphicFramePr>
        <p:xfrm>
          <a:off x="179100" y="6663504"/>
          <a:ext cx="11972260" cy="3030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522">
                  <a:extLst>
                    <a:ext uri="{9D8B030D-6E8A-4147-A177-3AD203B41FA5}"/>
                  </a:extLst>
                </a:gridCol>
                <a:gridCol w="10761738">
                  <a:extLst>
                    <a:ext uri="{9D8B030D-6E8A-4147-A177-3AD203B41FA5}"/>
                  </a:extLst>
                </a:gridCol>
              </a:tblGrid>
              <a:tr h="5067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基準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0670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３つの障害で認定する場合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0.07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0.08</a:t>
                      </a:r>
                      <a:r>
                        <a:rPr kumimoji="1" lang="ja-JP" altLang="en-US" sz="20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067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0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48" name="テキスト ボックス 24"/>
          <p:cNvSpPr txBox="1"/>
          <p:nvPr/>
        </p:nvSpPr>
        <p:spPr>
          <a:xfrm>
            <a:off x="-2171" y="637031"/>
            <a:ext cx="12005567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２つ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の障害で認定する場合とは、例えば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、視覚障害（視力障害及び視野障害）以外に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身体又は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精神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の障害がある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場合です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。視力障害と視野障害のみでは該当となりません。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9" name="正方形/長方形 25"/>
          <p:cNvSpPr/>
          <p:nvPr/>
        </p:nvSpPr>
        <p:spPr>
          <a:xfrm>
            <a:off x="111166" y="4876497"/>
            <a:ext cx="5795910" cy="589104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8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障害で認定する場合の基準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71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4558</TotalTime>
  <Words>811</Words>
  <Application>JUST Focus</Application>
  <Paragraphs>64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4.1.6</AppVersion>
  <PresentationFormat>ユーザー設定</PresentationFormat>
  <Slides>2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幸野 和喜(kouno-kazuki.yp3)</dc:creator>
  <cp:lastModifiedBy>中村　留美子</cp:lastModifiedBy>
  <cp:lastPrinted>2021-12-20T06:54:51Z</cp:lastPrinted>
  <dcterms:created xsi:type="dcterms:W3CDTF">2021-06-08T02:38:07Z</dcterms:created>
  <dcterms:modified xsi:type="dcterms:W3CDTF">2022-03-30T01:34:54Z</dcterms:modified>
  <cp:revision>254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