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
  </p:notesMasterIdLst>
  <p:sldIdLst>
    <p:sldId id="1324" r:id="rId4"/>
    <p:sldId id="1342" r:id="rId5"/>
    <p:sldId id="1343" r:id="rId6"/>
    <p:sldId id="1332" r:id="rId7"/>
    <p:sldId id="1333" r:id="rId8"/>
    <p:sldId id="1334" r:id="rId9"/>
    <p:sldId id="1335" r:id="rId10"/>
    <p:sldId id="2147470647" r:id="rId11"/>
    <p:sldId id="2147470648" r:id="rId12"/>
    <p:sldId id="2147470649" r:id="rId13"/>
    <p:sldId id="2147470650" r:id="rId14"/>
    <p:sldId id="2147470651" r:id="rId15"/>
    <p:sldId id="2147470652" r:id="rId16"/>
    <p:sldId id="2147470653" r:id="rId17"/>
    <p:sldId id="2147470654" r:id="rId18"/>
    <p:sldId id="2147470655" r:id="rId19"/>
    <p:sldId id="269" r:id="rId20"/>
    <p:sldId id="339" r:id="rId21"/>
    <p:sldId id="340" r:id="rId22"/>
    <p:sldId id="341" r:id="rId23"/>
    <p:sldId id="270" r:id="rId24"/>
    <p:sldId id="336" r:id="rId25"/>
    <p:sldId id="337" r:id="rId26"/>
    <p:sldId id="338" r:id="rId27"/>
    <p:sldId id="261" r:id="rId28"/>
    <p:sldId id="262" r:id="rId29"/>
    <p:sldId id="277" r:id="rId30"/>
    <p:sldId id="278" r:id="rId31"/>
    <p:sldId id="351" r:id="rId32"/>
    <p:sldId id="352" r:id="rId33"/>
    <p:sldId id="359" r:id="rId34"/>
    <p:sldId id="360" r:id="rId35"/>
    <p:sldId id="285" r:id="rId36"/>
    <p:sldId id="286" r:id="rId37"/>
    <p:sldId id="293" r:id="rId38"/>
    <p:sldId id="294" r:id="rId39"/>
    <p:sldId id="1272" r:id="rId40"/>
    <p:sldId id="1273" r:id="rId41"/>
    <p:sldId id="301" r:id="rId42"/>
    <p:sldId id="302" r:id="rId43"/>
    <p:sldId id="309" r:id="rId44"/>
    <p:sldId id="310" r:id="rId45"/>
    <p:sldId id="317" r:id="rId46"/>
    <p:sldId id="318" r:id="rId47"/>
    <p:sldId id="1280" r:id="rId48"/>
    <p:sldId id="1281" r:id="rId49"/>
    <p:sldId id="1288" r:id="rId50"/>
    <p:sldId id="1289" r:id="rId51"/>
    <p:sldId id="1296" r:id="rId52"/>
    <p:sldId id="1297" r:id="rId53"/>
    <p:sldId id="1304" r:id="rId54"/>
    <p:sldId id="1305" r:id="rId55"/>
    <p:sldId id="1298" r:id="rId56"/>
    <p:sldId id="1299" r:id="rId57"/>
    <p:sldId id="1312" r:id="rId58"/>
    <p:sldId id="1313" r:id="rId59"/>
    <p:sldId id="1320" r:id="rId60"/>
    <p:sldId id="1321" r:id="rId6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9"/>
    <p:restoredTop sz="94660"/>
  </p:normalViewPr>
  <p:slideViewPr>
    <p:cSldViewPr snapToGrid="0">
      <p:cViewPr varScale="1">
        <p:scale>
          <a:sx n="106" d="100"/>
          <a:sy n="106" d="100"/>
        </p:scale>
        <p:origin x="-636" y="-90"/>
      </p:cViewPr>
      <p:guideLst>
        <p:guide orient="vert"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presProps" Target="presProps.xml" /><Relationship Id="rId63" Type="http://schemas.openxmlformats.org/officeDocument/2006/relationships/viewProps" Target="viewProps.xml" /><Relationship Id="rId64"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0055D-217A-4239-BFED-925C54A654E2}" type="datetimeFigureOut">
              <a:rPr kumimoji="1" lang="ja-JP" altLang="en-US" smtClean="0"/>
              <a:t>2024/11/6</a:t>
            </a:fld>
            <a:endParaRPr kumimoji="1" lang="ja-JP" altLang="en-US"/>
          </a:p>
        </p:txBody>
      </p:sp>
      <p:sp>
        <p:nvSpPr>
          <p:cNvPr id="1102"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DB0DB-AC69-4483-8C0B-792DD5139BE3}" type="slidenum">
              <a:rPr kumimoji="1" lang="ja-JP" altLang="en-US" smtClean="0"/>
              <a:t>‹#›</a:t>
            </a:fld>
            <a:endParaRPr kumimoji="1" lang="ja-JP" altLang="en-US"/>
          </a:p>
        </p:txBody>
      </p:sp>
    </p:spTree>
    <p:extLst>
      <p:ext uri="{BB962C8B-B14F-4D97-AF65-F5344CB8AC3E}">
        <p14:creationId xmlns:p14="http://schemas.microsoft.com/office/powerpoint/2010/main" val="19625948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88" name="スライド イメージ プレースホルダー 1"/>
          <p:cNvSpPr>
            <a:spLocks noGrp="1" noRot="1" noChangeAspect="1"/>
          </p:cNvSpPr>
          <p:nvPr>
            <p:ph type="sldImg"/>
          </p:nvPr>
        </p:nvSpPr>
        <p:spPr/>
      </p:sp>
      <p:sp>
        <p:nvSpPr>
          <p:cNvPr id="1589" name="ノート プレースホルダー 2"/>
          <p:cNvSpPr>
            <a:spLocks noGrp="1"/>
          </p:cNvSpPr>
          <p:nvPr>
            <p:ph type="body" idx="1"/>
          </p:nvPr>
        </p:nvSpPr>
        <p:spPr/>
        <p:txBody>
          <a:bodyPr/>
          <a:lstStyle/>
          <a:p>
            <a:endParaRPr kumimoji="1" lang="ja-JP" altLang="en-US" dirty="0"/>
          </a:p>
        </p:txBody>
      </p:sp>
      <p:sp>
        <p:nvSpPr>
          <p:cNvPr id="1590" name="スライド番号プレースホルダー 3"/>
          <p:cNvSpPr>
            <a:spLocks noGrp="1"/>
          </p:cNvSpPr>
          <p:nvPr>
            <p:ph type="sldNum" sz="quarter" idx="10"/>
          </p:nvPr>
        </p:nvSpPr>
        <p:spPr/>
        <p:txBody>
          <a:bodyPr/>
          <a:lstStyle/>
          <a:p>
            <a:fld id="{EFD7A697-A721-4148-A85E-042AE3DF4A10}" type="slidenum">
              <a:rPr kumimoji="1" lang="ja-JP" altLang="en-US" smtClean="0"/>
              <a:t>93</a:t>
            </a:fld>
            <a:endParaRPr kumimoji="1" lang="ja-JP" altLang="en-US"/>
          </a:p>
        </p:txBody>
      </p:sp>
    </p:spTree>
    <p:extLst>
      <p:ext uri="{BB962C8B-B14F-4D97-AF65-F5344CB8AC3E}">
        <p14:creationId xmlns:p14="http://schemas.microsoft.com/office/powerpoint/2010/main" val="334472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05" name="スライド イメージ プレースホルダー 1"/>
          <p:cNvSpPr>
            <a:spLocks noGrp="1" noRot="1" noChangeAspect="1"/>
          </p:cNvSpPr>
          <p:nvPr>
            <p:ph type="sldImg"/>
          </p:nvPr>
        </p:nvSpPr>
        <p:spPr/>
      </p:sp>
      <p:sp>
        <p:nvSpPr>
          <p:cNvPr id="1606" name="ノート プレースホルダー 2"/>
          <p:cNvSpPr>
            <a:spLocks noGrp="1"/>
          </p:cNvSpPr>
          <p:nvPr>
            <p:ph type="body" idx="1"/>
          </p:nvPr>
        </p:nvSpPr>
        <p:spPr/>
        <p:txBody>
          <a:bodyPr/>
          <a:lstStyle/>
          <a:p>
            <a:endParaRPr kumimoji="1" lang="ja-JP" altLang="en-US" dirty="0"/>
          </a:p>
        </p:txBody>
      </p:sp>
      <p:sp>
        <p:nvSpPr>
          <p:cNvPr id="1607" name="スライド番号プレースホルダー 3"/>
          <p:cNvSpPr>
            <a:spLocks noGrp="1"/>
          </p:cNvSpPr>
          <p:nvPr>
            <p:ph type="sldNum" sz="quarter" idx="5"/>
          </p:nvPr>
        </p:nvSpPr>
        <p:spPr/>
        <p:txBody>
          <a:bodyPr/>
          <a:lstStyle/>
          <a:p>
            <a:fld id="{C77DB0DB-AC69-4483-8C0B-792DD5139BE3}" type="slidenum">
              <a:rPr kumimoji="1" lang="ja-JP" altLang="en-US" smtClean="0"/>
              <a:t>97</a:t>
            </a:fld>
            <a:endParaRPr kumimoji="1" lang="ja-JP" altLang="en-US"/>
          </a:p>
        </p:txBody>
      </p:sp>
    </p:spTree>
    <p:extLst>
      <p:ext uri="{BB962C8B-B14F-4D97-AF65-F5344CB8AC3E}">
        <p14:creationId xmlns:p14="http://schemas.microsoft.com/office/powerpoint/2010/main" val="265858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12" name="スライド イメージ プレースホルダー 1"/>
          <p:cNvSpPr>
            <a:spLocks noGrp="1" noRot="1" noChangeAspect="1"/>
          </p:cNvSpPr>
          <p:nvPr>
            <p:ph type="sldImg"/>
          </p:nvPr>
        </p:nvSpPr>
        <p:spPr/>
      </p:sp>
      <p:sp>
        <p:nvSpPr>
          <p:cNvPr id="1613" name="ノート プレースホルダー 2"/>
          <p:cNvSpPr>
            <a:spLocks noGrp="1"/>
          </p:cNvSpPr>
          <p:nvPr>
            <p:ph type="body" idx="1"/>
          </p:nvPr>
        </p:nvSpPr>
        <p:spPr/>
        <p:txBody>
          <a:bodyPr/>
          <a:lstStyle/>
          <a:p>
            <a:endParaRPr kumimoji="1" lang="ja-JP" altLang="en-US" dirty="0"/>
          </a:p>
        </p:txBody>
      </p:sp>
      <p:sp>
        <p:nvSpPr>
          <p:cNvPr id="1614" name="スライド番号プレースホルダー 3"/>
          <p:cNvSpPr>
            <a:spLocks noGrp="1"/>
          </p:cNvSpPr>
          <p:nvPr>
            <p:ph type="sldNum" sz="quarter" idx="5"/>
          </p:nvPr>
        </p:nvSpPr>
        <p:spPr/>
        <p:txBody>
          <a:bodyPr/>
          <a:lstStyle/>
          <a:p>
            <a:fld id="{C77DB0DB-AC69-4483-8C0B-792DD5139BE3}" type="slidenum">
              <a:rPr kumimoji="1" lang="ja-JP" altLang="en-US" smtClean="0"/>
              <a:t>98</a:t>
            </a:fld>
            <a:endParaRPr kumimoji="1" lang="ja-JP" altLang="en-US"/>
          </a:p>
        </p:txBody>
      </p:sp>
    </p:spTree>
    <p:extLst>
      <p:ext uri="{BB962C8B-B14F-4D97-AF65-F5344CB8AC3E}">
        <p14:creationId xmlns:p14="http://schemas.microsoft.com/office/powerpoint/2010/main" val="396647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99" name="スライド イメージ プレースホルダー 1"/>
          <p:cNvSpPr>
            <a:spLocks noGrp="1" noRot="1" noChangeAspect="1"/>
          </p:cNvSpPr>
          <p:nvPr>
            <p:ph type="sldImg"/>
          </p:nvPr>
        </p:nvSpPr>
        <p:spPr/>
      </p:sp>
      <p:sp>
        <p:nvSpPr>
          <p:cNvPr id="1700" name="ノート プレースホルダー 2"/>
          <p:cNvSpPr>
            <a:spLocks noGrp="1"/>
          </p:cNvSpPr>
          <p:nvPr>
            <p:ph type="body" idx="1"/>
          </p:nvPr>
        </p:nvSpPr>
        <p:spPr/>
        <p:txBody>
          <a:bodyPr/>
          <a:lstStyle/>
          <a:p>
            <a:endParaRPr kumimoji="1" lang="ja-JP" altLang="en-US" dirty="0"/>
          </a:p>
        </p:txBody>
      </p:sp>
      <p:sp>
        <p:nvSpPr>
          <p:cNvPr id="1701" name="スライド番号プレースホルダー 3"/>
          <p:cNvSpPr>
            <a:spLocks noGrp="1"/>
          </p:cNvSpPr>
          <p:nvPr>
            <p:ph type="sldNum" sz="quarter" idx="10"/>
          </p:nvPr>
        </p:nvSpPr>
        <p:spPr/>
        <p:txBody>
          <a:bodyPr/>
          <a:lstStyle/>
          <a:p>
            <a:fld id="{EFD7A697-A721-4148-A85E-042AE3DF4A10}" type="slidenum">
              <a:rPr kumimoji="1" lang="ja-JP" altLang="en-US" smtClean="0"/>
              <a:t>99</a:t>
            </a:fld>
            <a:endParaRPr kumimoji="1" lang="ja-JP" altLang="en-US"/>
          </a:p>
        </p:txBody>
      </p:sp>
    </p:spTree>
    <p:extLst>
      <p:ext uri="{BB962C8B-B14F-4D97-AF65-F5344CB8AC3E}">
        <p14:creationId xmlns:p14="http://schemas.microsoft.com/office/powerpoint/2010/main" val="2856799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19" name="スライド イメージ プレースホルダー 1"/>
          <p:cNvSpPr>
            <a:spLocks noGrp="1" noRot="1" noChangeAspect="1"/>
          </p:cNvSpPr>
          <p:nvPr>
            <p:ph type="sldImg"/>
          </p:nvPr>
        </p:nvSpPr>
        <p:spPr/>
      </p:sp>
      <p:sp>
        <p:nvSpPr>
          <p:cNvPr id="1720" name="ノート プレースホルダー 2"/>
          <p:cNvSpPr>
            <a:spLocks noGrp="1"/>
          </p:cNvSpPr>
          <p:nvPr>
            <p:ph type="body" idx="1"/>
          </p:nvPr>
        </p:nvSpPr>
        <p:spPr/>
        <p:txBody>
          <a:bodyPr/>
          <a:lstStyle/>
          <a:p>
            <a:endParaRPr kumimoji="1" lang="ja-JP" altLang="en-US" dirty="0"/>
          </a:p>
        </p:txBody>
      </p:sp>
      <p:sp>
        <p:nvSpPr>
          <p:cNvPr id="1721" name="スライド番号プレースホルダー 3"/>
          <p:cNvSpPr>
            <a:spLocks noGrp="1"/>
          </p:cNvSpPr>
          <p:nvPr>
            <p:ph type="sldNum" sz="quarter" idx="5"/>
          </p:nvPr>
        </p:nvSpPr>
        <p:spPr/>
        <p:txBody>
          <a:bodyPr/>
          <a:lstStyle/>
          <a:p>
            <a:fld id="{C77DB0DB-AC69-4483-8C0B-792DD5139BE3}" type="slidenum">
              <a:rPr kumimoji="1" lang="ja-JP" altLang="en-US" smtClean="0"/>
              <a:t>104</a:t>
            </a:fld>
            <a:endParaRPr kumimoji="1" lang="ja-JP" altLang="en-US"/>
          </a:p>
        </p:txBody>
      </p:sp>
    </p:spTree>
    <p:extLst>
      <p:ext uri="{BB962C8B-B14F-4D97-AF65-F5344CB8AC3E}">
        <p14:creationId xmlns:p14="http://schemas.microsoft.com/office/powerpoint/2010/main" val="4264955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26" name="スライド イメージ プレースホルダー 1"/>
          <p:cNvSpPr>
            <a:spLocks noGrp="1" noRot="1" noChangeAspect="1"/>
          </p:cNvSpPr>
          <p:nvPr>
            <p:ph type="sldImg"/>
          </p:nvPr>
        </p:nvSpPr>
        <p:spPr/>
      </p:sp>
      <p:sp>
        <p:nvSpPr>
          <p:cNvPr id="1727" name="ノート プレースホルダー 2"/>
          <p:cNvSpPr>
            <a:spLocks noGrp="1"/>
          </p:cNvSpPr>
          <p:nvPr>
            <p:ph type="body" idx="1"/>
          </p:nvPr>
        </p:nvSpPr>
        <p:spPr/>
        <p:txBody>
          <a:bodyPr/>
          <a:lstStyle/>
          <a:p>
            <a:endParaRPr kumimoji="1" lang="ja-JP" altLang="en-US" dirty="0"/>
          </a:p>
        </p:txBody>
      </p:sp>
      <p:sp>
        <p:nvSpPr>
          <p:cNvPr id="1728" name="スライド番号プレースホルダー 3"/>
          <p:cNvSpPr>
            <a:spLocks noGrp="1"/>
          </p:cNvSpPr>
          <p:nvPr>
            <p:ph type="sldNum" sz="quarter" idx="5"/>
          </p:nvPr>
        </p:nvSpPr>
        <p:spPr/>
        <p:txBody>
          <a:bodyPr/>
          <a:lstStyle/>
          <a:p>
            <a:fld id="{C77DB0DB-AC69-4483-8C0B-792DD5139BE3}" type="slidenum">
              <a:rPr kumimoji="1" lang="ja-JP" altLang="en-US" smtClean="0"/>
              <a:t>105</a:t>
            </a:fld>
            <a:endParaRPr kumimoji="1" lang="ja-JP" altLang="en-US"/>
          </a:p>
        </p:txBody>
      </p:sp>
    </p:spTree>
    <p:extLst>
      <p:ext uri="{BB962C8B-B14F-4D97-AF65-F5344CB8AC3E}">
        <p14:creationId xmlns:p14="http://schemas.microsoft.com/office/powerpoint/2010/main" val="2007283641"/>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59378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11733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29846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427749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245512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244772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104010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409726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384234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222372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1528557807"/>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A6328C-273F-424B-9AFB-94E8B59CF27C}" type="datetimeFigureOut">
              <a:rPr kumimoji="1" lang="ja-JP" altLang="en-US" smtClean="0"/>
              <a:t>2024/11/6</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302868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Layout" Target="../slideLayouts/slideLayout7.xml" /></Relationships>
</file>

<file path=ppt/slides/_rels/slide12.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Layout" Target="../slideLayouts/slideLayout7.xml" /></Relationships>
</file>

<file path=ppt/slides/_rels/slide13.xml.rels><?xml version="1.0" encoding="UTF-8"?><Relationships xmlns="http://schemas.openxmlformats.org/package/2006/relationships"><Relationship Id="rId1" Type="http://schemas.openxmlformats.org/officeDocument/2006/relationships/image" Target="../media/image6.emf" /><Relationship Id="rId2" Type="http://schemas.openxmlformats.org/officeDocument/2006/relationships/slideLayout" Target="../slideLayouts/slideLayout6.xml" /><Relationship Id="rId3" Type="http://schemas.openxmlformats.org/officeDocument/2006/relationships/notesSlide" Target="../notesSlides/notesSlide5.xml" /></Relationships>
</file>

<file path=ppt/slides/_rels/slide14.xml.rels><?xml version="1.0" encoding="UTF-8"?><Relationships xmlns="http://schemas.openxmlformats.org/package/2006/relationships"><Relationship Id="rId1" Type="http://schemas.openxmlformats.org/officeDocument/2006/relationships/image" Target="../media/image7.emf" /><Relationship Id="rId2" Type="http://schemas.openxmlformats.org/officeDocument/2006/relationships/slideLayout" Target="../slideLayouts/slideLayout6.xml" /><Relationship Id="rId3" Type="http://schemas.openxmlformats.org/officeDocument/2006/relationships/notesSlide" Target="../notesSlides/notesSlide6.xml" /></Relationships>
</file>

<file path=ppt/slides/_rels/slide15.xml.rels><?xml version="1.0" encoding="UTF-8"?><Relationships xmlns="http://schemas.openxmlformats.org/package/2006/relationships"><Relationship Id="rId1" Type="http://schemas.openxmlformats.org/officeDocument/2006/relationships/image" Target="../media/image8.emf" /><Relationship Id="rId2" Type="http://schemas.openxmlformats.org/officeDocument/2006/relationships/image" Target="../media/image9.png" /><Relationship Id="rId3" Type="http://schemas.openxmlformats.org/officeDocument/2006/relationships/slideLayout" Target="../slideLayouts/slideLayout7.xml" /></Relationships>
</file>

<file path=ppt/slides/_rels/slide16.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image" Target="../media/image11.png"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 Id="rId6" Type="http://schemas.openxmlformats.org/officeDocument/2006/relationships/image" Target="../media/image15.png" /><Relationship Id="rId7" Type="http://schemas.openxmlformats.org/officeDocument/2006/relationships/image" Target="../media/image16.png" /><Relationship Id="rId8" Type="http://schemas.openxmlformats.org/officeDocument/2006/relationships/image" Target="../media/image17.png" /><Relationship Id="rId9" Type="http://schemas.openxmlformats.org/officeDocument/2006/relationships/image" Target="../media/image18.png" /><Relationship Id="rId10" Type="http://schemas.openxmlformats.org/officeDocument/2006/relationships/image" Target="../media/image19.png" /><Relationship Id="rId11" Type="http://schemas.openxmlformats.org/officeDocument/2006/relationships/image" Target="../media/image20.png" /><Relationship Id="rId12" Type="http://schemas.openxmlformats.org/officeDocument/2006/relationships/slideLayout" Target="../slideLayouts/slideLayout6.xml" /></Relationships>
</file>

<file path=ppt/slides/_rels/slide17.xml.rels><?xml version="1.0" encoding="UTF-8"?><Relationships xmlns="http://schemas.openxmlformats.org/package/2006/relationships"><Relationship Id="rId1" Type="http://schemas.openxmlformats.org/officeDocument/2006/relationships/image" Target="../media/image21.png" /><Relationship Id="rId2" Type="http://schemas.openxmlformats.org/officeDocument/2006/relationships/slideLayout" Target="../slideLayouts/slideLayout6.xml" /></Relationships>
</file>

<file path=ppt/slides/_rels/slide18.xml.rels><?xml version="1.0" encoding="UTF-8"?><Relationships xmlns="http://schemas.openxmlformats.org/package/2006/relationships"><Relationship Id="rId1" Type="http://schemas.openxmlformats.org/officeDocument/2006/relationships/image" Target="../media/image22.png" /><Relationship Id="rId2" Type="http://schemas.openxmlformats.org/officeDocument/2006/relationships/slideLayout" Target="../slideLayouts/slideLayout6.xml" /></Relationships>
</file>

<file path=ppt/slides/_rels/slide19.xml.rels><?xml version="1.0" encoding="UTF-8"?><Relationships xmlns="http://schemas.openxmlformats.org/package/2006/relationships"><Relationship Id="rId1" Type="http://schemas.openxmlformats.org/officeDocument/2006/relationships/image" Target="../media/image23.png" /><Relationship Id="rId2" Type="http://schemas.openxmlformats.org/officeDocument/2006/relationships/slideLayout" Target="../slideLayouts/slideLayout6.xml" /></Relationships>
</file>

<file path=ppt/slides/_rels/slide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Layout" Target="../slideLayouts/slideLayout6.xml" /><Relationship Id="rId5" Type="http://schemas.openxmlformats.org/officeDocument/2006/relationships/notesSlide" Target="../notesSlides/notesSlide1.xml" /></Relationships>
</file>

<file path=ppt/slides/_rels/slide20.xml.rels><?xml version="1.0" encoding="UTF-8"?><Relationships xmlns="http://schemas.openxmlformats.org/package/2006/relationships"><Relationship Id="rId1" Type="http://schemas.openxmlformats.org/officeDocument/2006/relationships/image" Target="../media/image24.png" /><Relationship Id="rId2" Type="http://schemas.openxmlformats.org/officeDocument/2006/relationships/slideLayout" Target="../slideLayouts/slideLayout6.xml" /></Relationships>
</file>

<file path=ppt/slides/_rels/slide21.xml.rels><?xml version="1.0" encoding="UTF-8"?><Relationships xmlns="http://schemas.openxmlformats.org/package/2006/relationships"><Relationship Id="rId1" Type="http://schemas.openxmlformats.org/officeDocument/2006/relationships/image" Target="../media/image25.png" /><Relationship Id="rId2" Type="http://schemas.openxmlformats.org/officeDocument/2006/relationships/slideLayout" Target="../slideLayouts/slideLayout6.xml" /></Relationships>
</file>

<file path=ppt/slides/_rels/slide22.xml.rels><?xml version="1.0" encoding="UTF-8"?><Relationships xmlns="http://schemas.openxmlformats.org/package/2006/relationships"><Relationship Id="rId1" Type="http://schemas.openxmlformats.org/officeDocument/2006/relationships/image" Target="../media/image26.png" /><Relationship Id="rId2" Type="http://schemas.openxmlformats.org/officeDocument/2006/relationships/slideLayout" Target="../slideLayouts/slideLayout6.xml" /></Relationships>
</file>

<file path=ppt/slides/_rels/slide23.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6.xml" /></Relationships>
</file>

<file path=ppt/slides/_rels/slide24.xml.rels><?xml version="1.0" encoding="UTF-8"?><Relationships xmlns="http://schemas.openxmlformats.org/package/2006/relationships"><Relationship Id="rId1" Type="http://schemas.openxmlformats.org/officeDocument/2006/relationships/image" Target="../media/image28.png" /><Relationship Id="rId2" Type="http://schemas.openxmlformats.org/officeDocument/2006/relationships/slideLayout" Target="../slideLayouts/slideLayout6.xml" /></Relationships>
</file>

<file path=ppt/slides/_rels/slide25.xml.rels><?xml version="1.0" encoding="UTF-8"?><Relationships xmlns="http://schemas.openxmlformats.org/package/2006/relationships"><Relationship Id="rId1" Type="http://schemas.openxmlformats.org/officeDocument/2006/relationships/image" Target="../media/image29.png" /><Relationship Id="rId2" Type="http://schemas.openxmlformats.org/officeDocument/2006/relationships/slideLayout" Target="../slideLayouts/slideLayout6.xml" /></Relationships>
</file>

<file path=ppt/slides/_rels/slide26.xml.rels><?xml version="1.0" encoding="UTF-8"?><Relationships xmlns="http://schemas.openxmlformats.org/package/2006/relationships"><Relationship Id="rId1" Type="http://schemas.openxmlformats.org/officeDocument/2006/relationships/image" Target="../media/image30.png" /><Relationship Id="rId2" Type="http://schemas.openxmlformats.org/officeDocument/2006/relationships/slideLayout" Target="../slideLayouts/slideLayout6.xml" /></Relationships>
</file>

<file path=ppt/slides/_rels/slide27.xml.rels><?xml version="1.0" encoding="UTF-8"?><Relationships xmlns="http://schemas.openxmlformats.org/package/2006/relationships"><Relationship Id="rId1" Type="http://schemas.openxmlformats.org/officeDocument/2006/relationships/image" Target="../media/image31.png" /><Relationship Id="rId2" Type="http://schemas.openxmlformats.org/officeDocument/2006/relationships/slideLayout" Target="../slideLayouts/slideLayout6.xml" /></Relationships>
</file>

<file path=ppt/slides/_rels/slide28.xml.rels><?xml version="1.0" encoding="UTF-8"?><Relationships xmlns="http://schemas.openxmlformats.org/package/2006/relationships"><Relationship Id="rId1" Type="http://schemas.openxmlformats.org/officeDocument/2006/relationships/image" Target="../media/image32.png" /><Relationship Id="rId2" Type="http://schemas.openxmlformats.org/officeDocument/2006/relationships/slideLayout" Target="../slideLayouts/slideLayout6.xml" /></Relationships>
</file>

<file path=ppt/slides/_rels/slide29.xml.rels><?xml version="1.0" encoding="UTF-8"?><Relationships xmlns="http://schemas.openxmlformats.org/package/2006/relationships"><Relationship Id="rId1" Type="http://schemas.openxmlformats.org/officeDocument/2006/relationships/image" Target="../media/image33.png" /><Relationship Id="rId2" Type="http://schemas.openxmlformats.org/officeDocument/2006/relationships/slideLayout" Target="../slideLayouts/slideLayout6.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image" Target="../media/image34.png" /><Relationship Id="rId2" Type="http://schemas.openxmlformats.org/officeDocument/2006/relationships/slideLayout" Target="../slideLayouts/slideLayout6.xml" /></Relationships>
</file>

<file path=ppt/slides/_rels/slide31.xml.rels><?xml version="1.0" encoding="UTF-8"?><Relationships xmlns="http://schemas.openxmlformats.org/package/2006/relationships"><Relationship Id="rId1" Type="http://schemas.openxmlformats.org/officeDocument/2006/relationships/image" Target="../media/image35.png" /><Relationship Id="rId2" Type="http://schemas.openxmlformats.org/officeDocument/2006/relationships/slideLayout" Target="../slideLayouts/slideLayout6.xml" /></Relationships>
</file>

<file path=ppt/slides/_rels/slide32.xml.rels><?xml version="1.0" encoding="UTF-8"?><Relationships xmlns="http://schemas.openxmlformats.org/package/2006/relationships"><Relationship Id="rId1" Type="http://schemas.openxmlformats.org/officeDocument/2006/relationships/image" Target="../media/image36.png" /><Relationship Id="rId2" Type="http://schemas.openxmlformats.org/officeDocument/2006/relationships/slideLayout" Target="../slideLayouts/slideLayout6.xml" /></Relationships>
</file>

<file path=ppt/slides/_rels/slide33.xml.rels><?xml version="1.0" encoding="UTF-8"?><Relationships xmlns="http://schemas.openxmlformats.org/package/2006/relationships"><Relationship Id="rId1" Type="http://schemas.openxmlformats.org/officeDocument/2006/relationships/image" Target="../media/image37.png" /><Relationship Id="rId2" Type="http://schemas.openxmlformats.org/officeDocument/2006/relationships/slideLayout" Target="../slideLayouts/slideLayout6.xml" /></Relationships>
</file>

<file path=ppt/slides/_rels/slide34.xml.rels><?xml version="1.0" encoding="UTF-8"?><Relationships xmlns="http://schemas.openxmlformats.org/package/2006/relationships"><Relationship Id="rId1" Type="http://schemas.openxmlformats.org/officeDocument/2006/relationships/image" Target="../media/image38.png" /><Relationship Id="rId2" Type="http://schemas.openxmlformats.org/officeDocument/2006/relationships/slideLayout" Target="../slideLayouts/slideLayout6.xml" /></Relationships>
</file>

<file path=ppt/slides/_rels/slide35.xml.rels><?xml version="1.0" encoding="UTF-8"?><Relationships xmlns="http://schemas.openxmlformats.org/package/2006/relationships"><Relationship Id="rId1" Type="http://schemas.openxmlformats.org/officeDocument/2006/relationships/image" Target="../media/image39.png" /><Relationship Id="rId2" Type="http://schemas.openxmlformats.org/officeDocument/2006/relationships/slideLayout" Target="../slideLayouts/slideLayout6.xml" /></Relationships>
</file>

<file path=ppt/slides/_rels/slide36.xml.rels><?xml version="1.0" encoding="UTF-8"?><Relationships xmlns="http://schemas.openxmlformats.org/package/2006/relationships"><Relationship Id="rId1" Type="http://schemas.openxmlformats.org/officeDocument/2006/relationships/image" Target="../media/image40.png" /><Relationship Id="rId2" Type="http://schemas.openxmlformats.org/officeDocument/2006/relationships/slideLayout" Target="../slideLayouts/slideLayout6.xml" /></Relationships>
</file>

<file path=ppt/slides/_rels/slide37.xml.rels><?xml version="1.0" encoding="UTF-8"?><Relationships xmlns="http://schemas.openxmlformats.org/package/2006/relationships"><Relationship Id="rId1" Type="http://schemas.openxmlformats.org/officeDocument/2006/relationships/image" Target="../media/image41.png" /><Relationship Id="rId2" Type="http://schemas.openxmlformats.org/officeDocument/2006/relationships/slideLayout" Target="../slideLayouts/slideLayout6.xml" /></Relationships>
</file>

<file path=ppt/slides/_rels/slide38.xml.rels><?xml version="1.0" encoding="UTF-8"?><Relationships xmlns="http://schemas.openxmlformats.org/package/2006/relationships"><Relationship Id="rId1" Type="http://schemas.openxmlformats.org/officeDocument/2006/relationships/image" Target="../media/image42.png" /><Relationship Id="rId2" Type="http://schemas.openxmlformats.org/officeDocument/2006/relationships/slideLayout" Target="../slideLayouts/slideLayout6.xml" /></Relationships>
</file>

<file path=ppt/slides/_rels/slide39.xml.rels><?xml version="1.0" encoding="UTF-8"?><Relationships xmlns="http://schemas.openxmlformats.org/package/2006/relationships"><Relationship Id="rId1" Type="http://schemas.openxmlformats.org/officeDocument/2006/relationships/image" Target="../media/image43.png" /><Relationship Id="rId2" Type="http://schemas.openxmlformats.org/officeDocument/2006/relationships/slideLayout" Target="../slideLayouts/slideLayout6.xml" /></Relationships>
</file>

<file path=ppt/slides/_rels/slide4.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Layout" Target="../slideLayouts/slideLayout7.xml" /></Relationships>
</file>

<file path=ppt/slides/_rels/slide40.xml.rels><?xml version="1.0" encoding="UTF-8"?><Relationships xmlns="http://schemas.openxmlformats.org/package/2006/relationships"><Relationship Id="rId1" Type="http://schemas.openxmlformats.org/officeDocument/2006/relationships/image" Target="../media/image44.png" /><Relationship Id="rId2" Type="http://schemas.openxmlformats.org/officeDocument/2006/relationships/slideLayout" Target="../slideLayouts/slideLayout6.xml" /></Relationships>
</file>

<file path=ppt/slides/_rels/slide41.xml.rels><?xml version="1.0" encoding="UTF-8"?><Relationships xmlns="http://schemas.openxmlformats.org/package/2006/relationships"><Relationship Id="rId1" Type="http://schemas.openxmlformats.org/officeDocument/2006/relationships/image" Target="../media/image45.png" /><Relationship Id="rId2" Type="http://schemas.openxmlformats.org/officeDocument/2006/relationships/slideLayout" Target="../slideLayouts/slideLayout6.xml" /></Relationships>
</file>

<file path=ppt/slides/_rels/slide42.xml.rels><?xml version="1.0" encoding="UTF-8"?><Relationships xmlns="http://schemas.openxmlformats.org/package/2006/relationships"><Relationship Id="rId1" Type="http://schemas.openxmlformats.org/officeDocument/2006/relationships/image" Target="../media/image46.png" /><Relationship Id="rId2" Type="http://schemas.openxmlformats.org/officeDocument/2006/relationships/slideLayout" Target="../slideLayouts/slideLayout6.xml" /></Relationships>
</file>

<file path=ppt/slides/_rels/slide43.xml.rels><?xml version="1.0" encoding="UTF-8"?><Relationships xmlns="http://schemas.openxmlformats.org/package/2006/relationships"><Relationship Id="rId1" Type="http://schemas.openxmlformats.org/officeDocument/2006/relationships/image" Target="../media/image47.png" /><Relationship Id="rId2" Type="http://schemas.openxmlformats.org/officeDocument/2006/relationships/slideLayout" Target="../slideLayouts/slideLayout6.xml" /></Relationships>
</file>

<file path=ppt/slides/_rels/slide44.xml.rels><?xml version="1.0" encoding="UTF-8"?><Relationships xmlns="http://schemas.openxmlformats.org/package/2006/relationships"><Relationship Id="rId1" Type="http://schemas.openxmlformats.org/officeDocument/2006/relationships/image" Target="../media/image48.png" /><Relationship Id="rId2" Type="http://schemas.openxmlformats.org/officeDocument/2006/relationships/slideLayout" Target="../slideLayouts/slideLayout6.xml" /></Relationships>
</file>

<file path=ppt/slides/_rels/slide45.xml.rels><?xml version="1.0" encoding="UTF-8"?><Relationships xmlns="http://schemas.openxmlformats.org/package/2006/relationships"><Relationship Id="rId1" Type="http://schemas.openxmlformats.org/officeDocument/2006/relationships/image" Target="../media/image49.png" /><Relationship Id="rId2" Type="http://schemas.openxmlformats.org/officeDocument/2006/relationships/slideLayout" Target="../slideLayouts/slideLayout6.xml" /></Relationships>
</file>

<file path=ppt/slides/_rels/slide46.xml.rels><?xml version="1.0" encoding="UTF-8"?><Relationships xmlns="http://schemas.openxmlformats.org/package/2006/relationships"><Relationship Id="rId1" Type="http://schemas.openxmlformats.org/officeDocument/2006/relationships/image" Target="../media/image50.png" /><Relationship Id="rId2" Type="http://schemas.openxmlformats.org/officeDocument/2006/relationships/slideLayout" Target="../slideLayouts/slideLayout6.xml" /></Relationships>
</file>

<file path=ppt/slides/_rels/slide47.xml.rels><?xml version="1.0" encoding="UTF-8"?><Relationships xmlns="http://schemas.openxmlformats.org/package/2006/relationships"><Relationship Id="rId1" Type="http://schemas.openxmlformats.org/officeDocument/2006/relationships/image" Target="../media/image51.png" /><Relationship Id="rId2" Type="http://schemas.openxmlformats.org/officeDocument/2006/relationships/slideLayout" Target="../slideLayouts/slideLayout6.xml" /></Relationships>
</file>

<file path=ppt/slides/_rels/slide48.xml.rels><?xml version="1.0" encoding="UTF-8"?><Relationships xmlns="http://schemas.openxmlformats.org/package/2006/relationships"><Relationship Id="rId1" Type="http://schemas.openxmlformats.org/officeDocument/2006/relationships/image" Target="../media/image52.png" /><Relationship Id="rId2" Type="http://schemas.openxmlformats.org/officeDocument/2006/relationships/slideLayout" Target="../slideLayouts/slideLayout6.xml" /></Relationships>
</file>

<file path=ppt/slides/_rels/slide49.xml.rels><?xml version="1.0" encoding="UTF-8"?><Relationships xmlns="http://schemas.openxmlformats.org/package/2006/relationships"><Relationship Id="rId1" Type="http://schemas.openxmlformats.org/officeDocument/2006/relationships/image" Target="../media/image53.png" /><Relationship Id="rId2" Type="http://schemas.openxmlformats.org/officeDocument/2006/relationships/slideLayout" Target="../slideLayouts/slideLayout6.xml" /></Relationships>
</file>

<file path=ppt/slides/_rels/slide5.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Layout" Target="../slideLayouts/slideLayout7.xml" /></Relationships>
</file>

<file path=ppt/slides/_rels/slide50.xml.rels><?xml version="1.0" encoding="UTF-8"?><Relationships xmlns="http://schemas.openxmlformats.org/package/2006/relationships"><Relationship Id="rId1" Type="http://schemas.openxmlformats.org/officeDocument/2006/relationships/image" Target="../media/image54.png" /><Relationship Id="rId2" Type="http://schemas.openxmlformats.org/officeDocument/2006/relationships/slideLayout" Target="../slideLayouts/slideLayout6.xml" /></Relationships>
</file>

<file path=ppt/slides/_rels/slide51.xml.rels><?xml version="1.0" encoding="UTF-8"?><Relationships xmlns="http://schemas.openxmlformats.org/package/2006/relationships"><Relationship Id="rId1" Type="http://schemas.openxmlformats.org/officeDocument/2006/relationships/image" Target="../media/image55.png" /><Relationship Id="rId2" Type="http://schemas.openxmlformats.org/officeDocument/2006/relationships/slideLayout" Target="../slideLayouts/slideLayout6.xml" /></Relationships>
</file>

<file path=ppt/slides/_rels/slide52.xml.rels><?xml version="1.0" encoding="UTF-8"?><Relationships xmlns="http://schemas.openxmlformats.org/package/2006/relationships"><Relationship Id="rId1" Type="http://schemas.openxmlformats.org/officeDocument/2006/relationships/image" Target="../media/image56.png" /><Relationship Id="rId2" Type="http://schemas.openxmlformats.org/officeDocument/2006/relationships/slideLayout" Target="../slideLayouts/slideLayout6.xml" /></Relationships>
</file>

<file path=ppt/slides/_rels/slide53.xml.rels><?xml version="1.0" encoding="UTF-8"?><Relationships xmlns="http://schemas.openxmlformats.org/package/2006/relationships"><Relationship Id="rId1" Type="http://schemas.openxmlformats.org/officeDocument/2006/relationships/image" Target="../media/image57.png" /><Relationship Id="rId2" Type="http://schemas.openxmlformats.org/officeDocument/2006/relationships/slideLayout" Target="../slideLayouts/slideLayout6.xml" /></Relationships>
</file>

<file path=ppt/slides/_rels/slide54.xml.rels><?xml version="1.0" encoding="UTF-8"?><Relationships xmlns="http://schemas.openxmlformats.org/package/2006/relationships"><Relationship Id="rId1" Type="http://schemas.openxmlformats.org/officeDocument/2006/relationships/image" Target="../media/image58.png" /><Relationship Id="rId2" Type="http://schemas.openxmlformats.org/officeDocument/2006/relationships/slideLayout" Target="../slideLayouts/slideLayout6.xml" /></Relationships>
</file>

<file path=ppt/slides/_rels/slide55.xml.rels><?xml version="1.0" encoding="UTF-8"?><Relationships xmlns="http://schemas.openxmlformats.org/package/2006/relationships"><Relationship Id="rId1" Type="http://schemas.openxmlformats.org/officeDocument/2006/relationships/image" Target="../media/image59.png" /><Relationship Id="rId2" Type="http://schemas.openxmlformats.org/officeDocument/2006/relationships/slideLayout" Target="../slideLayouts/slideLayout6.xml" /></Relationships>
</file>

<file path=ppt/slides/_rels/slide56.xml.rels><?xml version="1.0" encoding="UTF-8"?><Relationships xmlns="http://schemas.openxmlformats.org/package/2006/relationships"><Relationship Id="rId1" Type="http://schemas.openxmlformats.org/officeDocument/2006/relationships/image" Target="../media/image60.png" /><Relationship Id="rId2" Type="http://schemas.openxmlformats.org/officeDocument/2006/relationships/slideLayout" Target="../slideLayouts/slideLayout6.xml" /></Relationships>
</file>

<file path=ppt/slides/_rels/slide57.xml.rels><?xml version="1.0" encoding="UTF-8"?><Relationships xmlns="http://schemas.openxmlformats.org/package/2006/relationships"><Relationship Id="rId1" Type="http://schemas.openxmlformats.org/officeDocument/2006/relationships/image" Target="../media/image61.png" /><Relationship Id="rId2" Type="http://schemas.openxmlformats.org/officeDocument/2006/relationships/slideLayout" Target="../slideLayouts/slideLayout6.xml" /></Relationships>
</file>

<file path=ppt/slides/_rels/slide58.xml.rels><?xml version="1.0" encoding="UTF-8"?><Relationships xmlns="http://schemas.openxmlformats.org/package/2006/relationships"><Relationship Id="rId1" Type="http://schemas.openxmlformats.org/officeDocument/2006/relationships/image" Target="../media/image62.png" /><Relationship Id="rId2" Type="http://schemas.openxmlformats.org/officeDocument/2006/relationships/slideLayout" Target="../slideLayouts/slideLayout6.xml" /></Relationships>
</file>

<file path=ppt/slides/_rels/slide6.xml.rels><?xml version="1.0" encoding="UTF-8"?><Relationships xmlns="http://schemas.openxmlformats.org/package/2006/relationships"><Relationship Id="rId1" Type="http://schemas.openxmlformats.org/officeDocument/2006/relationships/image" Target="../media/image6.emf" /><Relationship Id="rId2" Type="http://schemas.openxmlformats.org/officeDocument/2006/relationships/slideLayout" Target="../slideLayouts/slideLayout6.xml" /><Relationship Id="rId3" Type="http://schemas.openxmlformats.org/officeDocument/2006/relationships/notesSlide" Target="../notesSlides/notesSlide2.xml" /></Relationships>
</file>

<file path=ppt/slides/_rels/slide7.xml.rels><?xml version="1.0" encoding="UTF-8"?><Relationships xmlns="http://schemas.openxmlformats.org/package/2006/relationships"><Relationship Id="rId1" Type="http://schemas.openxmlformats.org/officeDocument/2006/relationships/image" Target="../media/image7.emf" /><Relationship Id="rId2" Type="http://schemas.openxmlformats.org/officeDocument/2006/relationships/slideLayout" Target="../slideLayouts/slideLayout6.xml" /><Relationship Id="rId3" Type="http://schemas.openxmlformats.org/officeDocument/2006/relationships/notesSlide" Target="../notesSlides/notesSlide3.xml" /></Relationships>
</file>

<file path=ppt/slides/_rels/slide8.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Layout" Target="../slideLayouts/slideLayout6.xml" /><Relationship Id="rId5" Type="http://schemas.openxmlformats.org/officeDocument/2006/relationships/notesSlide" Target="../notesSlides/notesSlide4.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01" name="タイトル 1"/>
          <p:cNvSpPr>
            <a:spLocks noGrp="1"/>
          </p:cNvSpPr>
          <p:nvPr>
            <p:ph type="ctrTitle"/>
          </p:nvPr>
        </p:nvSpPr>
        <p:spPr>
          <a:xfrm>
            <a:off x="1524000" y="950668"/>
            <a:ext cx="9144000" cy="1915624"/>
          </a:xfrm>
        </p:spPr>
        <p:txBody>
          <a:bodyPr anchor="ctr">
            <a:normAutofit/>
          </a:bodyPr>
          <a:lstStyle/>
          <a:p>
            <a:r>
              <a:rPr lang="ja-JP" altLang="ja-JP" sz="5400" dirty="0">
                <a:effectLst/>
                <a:ea typeface="游ゴシック" panose="020B0400000000000000" pitchFamily="50" charset="-128"/>
                <a:cs typeface="Times New Roman" panose="02020603050405020304" pitchFamily="18" charset="0"/>
              </a:rPr>
              <a:t>静岡県地域医療構想研修会</a:t>
            </a:r>
            <a:endParaRPr kumimoji="1" lang="ja-JP" altLang="en-US" sz="19900" dirty="0"/>
          </a:p>
        </p:txBody>
      </p:sp>
      <p:sp>
        <p:nvSpPr>
          <p:cNvPr id="1502" name="字幕 2"/>
          <p:cNvSpPr>
            <a:spLocks noGrp="1"/>
          </p:cNvSpPr>
          <p:nvPr>
            <p:ph type="subTitle" idx="1"/>
          </p:nvPr>
        </p:nvSpPr>
        <p:spPr>
          <a:xfrm>
            <a:off x="1524000" y="3900976"/>
            <a:ext cx="9144000" cy="1655762"/>
          </a:xfrm>
        </p:spPr>
        <p:txBody>
          <a:bodyPr anchor="ctr">
            <a:normAutofit/>
          </a:bodyPr>
          <a:lstStyle/>
          <a:p>
            <a:r>
              <a:rPr kumimoji="1" lang="ja-JP" altLang="en-US" sz="2800" dirty="0"/>
              <a:t>産業医科大学</a:t>
            </a:r>
            <a:endParaRPr kumimoji="1" lang="en-US" altLang="ja-JP" sz="2800" dirty="0"/>
          </a:p>
          <a:p>
            <a:r>
              <a:rPr lang="ja-JP" altLang="en-US" sz="2800" dirty="0"/>
              <a:t>医学部　公衆衛生学</a:t>
            </a:r>
            <a:endParaRPr lang="en-US" altLang="ja-JP" sz="2800" dirty="0"/>
          </a:p>
          <a:p>
            <a:r>
              <a:rPr kumimoji="1" lang="ja-JP" altLang="en-US" sz="2800" dirty="0"/>
              <a:t>松田晋哉</a:t>
            </a:r>
          </a:p>
        </p:txBody>
      </p:sp>
      <p:sp>
        <p:nvSpPr>
          <p:cNvPr id="1503" name="テキスト ボックス 3"/>
          <p:cNvSpPr txBox="1"/>
          <p:nvPr/>
        </p:nvSpPr>
        <p:spPr>
          <a:xfrm>
            <a:off x="4178828" y="3071324"/>
            <a:ext cx="3570208" cy="461665"/>
          </a:xfrm>
          <a:prstGeom prst="rect">
            <a:avLst/>
          </a:prstGeom>
          <a:noFill/>
        </p:spPr>
        <p:txBody>
          <a:bodyPr wrap="none" rtlCol="0">
            <a:spAutoFit/>
          </a:bodyPr>
          <a:lstStyle/>
          <a:p>
            <a:r>
              <a:rPr kumimoji="1" lang="ja-JP" altLang="en-US" sz="2400" dirty="0"/>
              <a:t>中部（静岡・志太榛原）</a:t>
            </a:r>
          </a:p>
        </p:txBody>
      </p:sp>
    </p:spTree>
    <p:extLst>
      <p:ext uri="{BB962C8B-B14F-4D97-AF65-F5344CB8AC3E}">
        <p14:creationId xmlns:p14="http://schemas.microsoft.com/office/powerpoint/2010/main" val="72777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07" name="タイトル 1"/>
          <p:cNvSpPr>
            <a:spLocks noGrp="1"/>
          </p:cNvSpPr>
          <p:nvPr>
            <p:ph type="title"/>
          </p:nvPr>
        </p:nvSpPr>
        <p:spPr>
          <a:xfrm>
            <a:off x="838200" y="549765"/>
            <a:ext cx="10515600" cy="909760"/>
          </a:xfrm>
        </p:spPr>
        <p:txBody>
          <a:bodyPr/>
          <a:lstStyle/>
          <a:p>
            <a:r>
              <a:rPr kumimoji="1" lang="ja-JP" altLang="en-US" dirty="0"/>
              <a:t>救急に関しては</a:t>
            </a:r>
          </a:p>
        </p:txBody>
      </p:sp>
      <p:sp>
        <p:nvSpPr>
          <p:cNvPr id="1708" name="コンテンツ プレースホルダー 2"/>
          <p:cNvSpPr>
            <a:spLocks noGrp="1"/>
          </p:cNvSpPr>
          <p:nvPr>
            <p:ph idx="1"/>
          </p:nvPr>
        </p:nvSpPr>
        <p:spPr>
          <a:xfrm>
            <a:off x="838200" y="1670539"/>
            <a:ext cx="10515600" cy="4334607"/>
          </a:xfrm>
        </p:spPr>
        <p:txBody>
          <a:bodyPr>
            <a:normAutofit fontScale="92500" lnSpcReduction="10000"/>
          </a:bodyPr>
          <a:lstStyle/>
          <a:p>
            <a:pPr>
              <a:lnSpc>
                <a:spcPct val="150000"/>
              </a:lnSpc>
            </a:pPr>
            <a:r>
              <a:rPr kumimoji="1" lang="ja-JP" altLang="en-US" dirty="0"/>
              <a:t>一次救急のバッファをどのように構築するか</a:t>
            </a:r>
            <a:endParaRPr kumimoji="1" lang="en-US" altLang="ja-JP" dirty="0"/>
          </a:p>
          <a:p>
            <a:pPr lvl="1">
              <a:lnSpc>
                <a:spcPct val="150000"/>
              </a:lnSpc>
            </a:pPr>
            <a:r>
              <a:rPr lang="ja-JP" altLang="en-US" dirty="0"/>
              <a:t>地域の開業医の先生方の協力を得られるのか（休日夜間診療所など）</a:t>
            </a:r>
            <a:endParaRPr lang="en-US" altLang="ja-JP" dirty="0"/>
          </a:p>
          <a:p>
            <a:pPr>
              <a:lnSpc>
                <a:spcPct val="150000"/>
              </a:lnSpc>
            </a:pPr>
            <a:r>
              <a:rPr lang="ja-JP" altLang="en-US" dirty="0"/>
              <a:t>二次救急は輪番制を維持できるのか</a:t>
            </a:r>
            <a:endParaRPr kumimoji="1" lang="en-US" altLang="ja-JP" dirty="0"/>
          </a:p>
          <a:p>
            <a:pPr lvl="1">
              <a:lnSpc>
                <a:spcPct val="150000"/>
              </a:lnSpc>
            </a:pPr>
            <a:r>
              <a:rPr lang="ja-JP" altLang="en-US" dirty="0"/>
              <a:t>常勤医割合、看護師の配置状況、・・・</a:t>
            </a:r>
            <a:endParaRPr lang="en-US" altLang="ja-JP" dirty="0"/>
          </a:p>
          <a:p>
            <a:pPr>
              <a:lnSpc>
                <a:spcPct val="150000"/>
              </a:lnSpc>
            </a:pPr>
            <a:r>
              <a:rPr kumimoji="1" lang="en-US" altLang="ja-JP" dirty="0"/>
              <a:t>ACSC(Ambulatory Care-Sensitive Conditions)</a:t>
            </a:r>
            <a:r>
              <a:rPr kumimoji="1" lang="ja-JP" altLang="en-US" dirty="0"/>
              <a:t>と総括される病態への前方連携・後方連携の仕組みが作れるか</a:t>
            </a:r>
            <a:endParaRPr kumimoji="1" lang="en-US" altLang="ja-JP" dirty="0"/>
          </a:p>
          <a:p>
            <a:pPr lvl="1">
              <a:lnSpc>
                <a:spcPct val="150000"/>
              </a:lnSpc>
            </a:pPr>
            <a:r>
              <a:rPr kumimoji="1" lang="ja-JP" altLang="en-US" dirty="0"/>
              <a:t>情報共有→</a:t>
            </a:r>
            <a:r>
              <a:rPr kumimoji="1" lang="en-US" altLang="ja-JP" dirty="0"/>
              <a:t>ICT</a:t>
            </a:r>
            <a:r>
              <a:rPr kumimoji="1" lang="ja-JP" altLang="en-US" dirty="0"/>
              <a:t>の活用</a:t>
            </a:r>
            <a:endParaRPr kumimoji="1" lang="en-US" altLang="ja-JP" dirty="0"/>
          </a:p>
        </p:txBody>
      </p:sp>
    </p:spTree>
    <p:extLst>
      <p:ext uri="{BB962C8B-B14F-4D97-AF65-F5344CB8AC3E}">
        <p14:creationId xmlns:p14="http://schemas.microsoft.com/office/powerpoint/2010/main" val="110832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710" name="図 2"/>
          <p:cNvPicPr>
            <a:picLocks noChangeAspect="1"/>
          </p:cNvPicPr>
          <p:nvPr/>
        </p:nvPicPr>
        <p:blipFill>
          <a:blip r:embed="rId1"/>
          <a:stretch>
            <a:fillRect/>
          </a:stretch>
        </p:blipFill>
        <p:spPr>
          <a:xfrm>
            <a:off x="68815" y="0"/>
            <a:ext cx="12054370" cy="6858000"/>
          </a:xfrm>
          <a:prstGeom prst="rect">
            <a:avLst/>
          </a:prstGeom>
        </p:spPr>
      </p:pic>
      <p:sp>
        <p:nvSpPr>
          <p:cNvPr id="1711" name="テキスト ボックス 3"/>
          <p:cNvSpPr txBox="1"/>
          <p:nvPr/>
        </p:nvSpPr>
        <p:spPr>
          <a:xfrm>
            <a:off x="7750691" y="6309360"/>
            <a:ext cx="4372494" cy="338554"/>
          </a:xfrm>
          <a:prstGeom prst="rect">
            <a:avLst/>
          </a:prstGeom>
          <a:noFill/>
        </p:spPr>
        <p:txBody>
          <a:bodyPr wrap="square" rtlCol="0">
            <a:spAutoFit/>
          </a:bodyPr>
          <a:lstStyle/>
          <a:p>
            <a:r>
              <a:rPr kumimoji="1" lang="ja-JP" altLang="en-US" sz="1600" b="1" dirty="0"/>
              <a:t>資料：　松岡佳孝（済生会熊本病院）</a:t>
            </a:r>
          </a:p>
        </p:txBody>
      </p:sp>
    </p:spTree>
    <p:extLst>
      <p:ext uri="{BB962C8B-B14F-4D97-AF65-F5344CB8AC3E}">
        <p14:creationId xmlns:p14="http://schemas.microsoft.com/office/powerpoint/2010/main" val="370473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713" name="図 2"/>
          <p:cNvPicPr>
            <a:picLocks noChangeAspect="1"/>
          </p:cNvPicPr>
          <p:nvPr/>
        </p:nvPicPr>
        <p:blipFill>
          <a:blip r:embed="rId1"/>
          <a:stretch>
            <a:fillRect/>
          </a:stretch>
        </p:blipFill>
        <p:spPr>
          <a:xfrm>
            <a:off x="1725741" y="0"/>
            <a:ext cx="9783874" cy="6858000"/>
          </a:xfrm>
          <a:prstGeom prst="rect">
            <a:avLst/>
          </a:prstGeom>
        </p:spPr>
      </p:pic>
      <p:sp>
        <p:nvSpPr>
          <p:cNvPr id="1714" name="テキスト ボックス 1"/>
          <p:cNvSpPr txBox="1"/>
          <p:nvPr/>
        </p:nvSpPr>
        <p:spPr>
          <a:xfrm>
            <a:off x="342901" y="4721468"/>
            <a:ext cx="5424853"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kumimoji="1" lang="ja-JP" altLang="en-US" sz="2400" dirty="0"/>
              <a:t>この制度が効果的に機能するためには函館のような</a:t>
            </a:r>
            <a:r>
              <a:rPr kumimoji="1" lang="en-US" altLang="ja-JP" sz="2400" dirty="0"/>
              <a:t>ICT</a:t>
            </a:r>
            <a:r>
              <a:rPr kumimoji="1" lang="ja-JP" altLang="en-US" sz="2400" dirty="0"/>
              <a:t>を活用した連携体制があることが必要。</a:t>
            </a:r>
            <a:endParaRPr kumimoji="1" lang="en-US" altLang="ja-JP" sz="2400" dirty="0"/>
          </a:p>
          <a:p>
            <a:pPr marL="342900" indent="-342900">
              <a:buFont typeface="Arial" panose="020B0604020202020204" pitchFamily="34" charset="0"/>
              <a:buChar char="•"/>
            </a:pPr>
            <a:r>
              <a:rPr lang="ja-JP" altLang="en-US" sz="2400" dirty="0"/>
              <a:t>またその連携は顔の見える関係を前提に作られていることが不可欠。</a:t>
            </a:r>
            <a:endParaRPr kumimoji="1" lang="ja-JP" altLang="en-US" sz="2400" dirty="0"/>
          </a:p>
        </p:txBody>
      </p:sp>
    </p:spTree>
    <p:extLst>
      <p:ext uri="{BB962C8B-B14F-4D97-AF65-F5344CB8AC3E}">
        <p14:creationId xmlns:p14="http://schemas.microsoft.com/office/powerpoint/2010/main" val="419464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716" name="図 1"/>
          <p:cNvPicPr>
            <a:picLocks noChangeAspect="1"/>
          </p:cNvPicPr>
          <p:nvPr/>
        </p:nvPicPr>
        <p:blipFill>
          <a:blip r:embed="rId1"/>
          <a:stretch>
            <a:fillRect/>
          </a:stretch>
        </p:blipFill>
        <p:spPr>
          <a:xfrm>
            <a:off x="0" y="1021896"/>
            <a:ext cx="12192000" cy="5728607"/>
          </a:xfrm>
          <a:prstGeom prst="rect">
            <a:avLst/>
          </a:prstGeom>
        </p:spPr>
      </p:pic>
      <p:sp>
        <p:nvSpPr>
          <p:cNvPr id="1717" name="タイトル 2"/>
          <p:cNvSpPr>
            <a:spLocks noGrp="1"/>
          </p:cNvSpPr>
          <p:nvPr>
            <p:ph type="title"/>
          </p:nvPr>
        </p:nvSpPr>
        <p:spPr>
          <a:xfrm>
            <a:off x="457201" y="107497"/>
            <a:ext cx="11450515" cy="789318"/>
          </a:xfrm>
        </p:spPr>
        <p:txBody>
          <a:bodyPr>
            <a:normAutofit/>
          </a:bodyPr>
          <a:lstStyle/>
          <a:p>
            <a:pPr algn="ctr"/>
            <a:r>
              <a:rPr lang="en-US" altLang="ja-JP" sz="3600" dirty="0"/>
              <a:t>65</a:t>
            </a:r>
            <a:r>
              <a:rPr lang="ja-JP" altLang="en-US" sz="3600" dirty="0"/>
              <a:t>才以上入院患者の状況（静岡県・全体・</a:t>
            </a:r>
            <a:r>
              <a:rPr lang="en-US" altLang="ja-JP" sz="3600" dirty="0"/>
              <a:t>R02</a:t>
            </a:r>
            <a:r>
              <a:rPr lang="ja-JP" altLang="en-US" sz="3600" dirty="0"/>
              <a:t>）</a:t>
            </a:r>
          </a:p>
        </p:txBody>
      </p:sp>
    </p:spTree>
    <p:extLst>
      <p:ext uri="{BB962C8B-B14F-4D97-AF65-F5344CB8AC3E}">
        <p14:creationId xmlns:p14="http://schemas.microsoft.com/office/powerpoint/2010/main" val="38587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23" name="タイトル 2"/>
          <p:cNvSpPr>
            <a:spLocks noGrp="1"/>
          </p:cNvSpPr>
          <p:nvPr>
            <p:ph type="title"/>
          </p:nvPr>
        </p:nvSpPr>
        <p:spPr>
          <a:xfrm>
            <a:off x="457201" y="485566"/>
            <a:ext cx="11450515" cy="789318"/>
          </a:xfrm>
        </p:spPr>
        <p:txBody>
          <a:bodyPr>
            <a:normAutofit/>
          </a:bodyPr>
          <a:lstStyle/>
          <a:p>
            <a:pPr algn="ctr"/>
            <a:r>
              <a:rPr lang="en-US" altLang="ja-JP" sz="3600" dirty="0"/>
              <a:t>65</a:t>
            </a:r>
            <a:r>
              <a:rPr lang="ja-JP" altLang="en-US" sz="3600" dirty="0"/>
              <a:t>才以上入院患者の状況（静岡県・施設から・</a:t>
            </a:r>
            <a:r>
              <a:rPr lang="en-US" altLang="ja-JP" sz="3600" dirty="0"/>
              <a:t>R02</a:t>
            </a:r>
            <a:r>
              <a:rPr lang="ja-JP" altLang="en-US" sz="3600" dirty="0"/>
              <a:t>）</a:t>
            </a:r>
          </a:p>
        </p:txBody>
      </p:sp>
      <p:pic>
        <p:nvPicPr>
          <p:cNvPr id="1724" name="図 3"/>
          <p:cNvPicPr>
            <a:picLocks noChangeAspect="1"/>
          </p:cNvPicPr>
          <p:nvPr/>
        </p:nvPicPr>
        <p:blipFill>
          <a:blip r:embed="rId1"/>
          <a:stretch>
            <a:fillRect/>
          </a:stretch>
        </p:blipFill>
        <p:spPr>
          <a:xfrm>
            <a:off x="0" y="2133957"/>
            <a:ext cx="12192000" cy="2590085"/>
          </a:xfrm>
          <a:prstGeom prst="rect">
            <a:avLst/>
          </a:prstGeom>
        </p:spPr>
      </p:pic>
    </p:spTree>
    <p:extLst>
      <p:ext uri="{BB962C8B-B14F-4D97-AF65-F5344CB8AC3E}">
        <p14:creationId xmlns:p14="http://schemas.microsoft.com/office/powerpoint/2010/main" val="888827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730" name="図 1"/>
          <p:cNvPicPr>
            <a:picLocks noChangeAspect="1"/>
          </p:cNvPicPr>
          <p:nvPr/>
        </p:nvPicPr>
        <p:blipFill>
          <a:blip r:embed="rId1"/>
          <a:stretch>
            <a:fillRect/>
          </a:stretch>
        </p:blipFill>
        <p:spPr>
          <a:xfrm>
            <a:off x="4007709" y="62028"/>
            <a:ext cx="3792680" cy="6733941"/>
          </a:xfrm>
          <a:prstGeom prst="rect">
            <a:avLst/>
          </a:prstGeom>
          <a:ln>
            <a:solidFill>
              <a:schemeClr val="accent1"/>
            </a:solidFill>
          </a:ln>
        </p:spPr>
      </p:pic>
      <p:sp>
        <p:nvSpPr>
          <p:cNvPr id="1731" name="テキスト ボックス 2"/>
          <p:cNvSpPr txBox="1"/>
          <p:nvPr/>
        </p:nvSpPr>
        <p:spPr>
          <a:xfrm>
            <a:off x="199485" y="480558"/>
            <a:ext cx="3682092" cy="369332"/>
          </a:xfrm>
          <a:prstGeom prst="rect">
            <a:avLst/>
          </a:prstGeom>
          <a:noFill/>
        </p:spPr>
        <p:txBody>
          <a:bodyPr wrap="square" rtlCol="0">
            <a:spAutoFit/>
          </a:bodyPr>
          <a:lstStyle/>
          <a:p>
            <a:r>
              <a:rPr kumimoji="1" lang="ja-JP" altLang="en-US" b="1" dirty="0"/>
              <a:t>はこだて医療・介護連携サマリー</a:t>
            </a:r>
          </a:p>
        </p:txBody>
      </p:sp>
      <p:sp>
        <p:nvSpPr>
          <p:cNvPr id="1732" name="テキスト ボックス 5"/>
          <p:cNvSpPr txBox="1"/>
          <p:nvPr/>
        </p:nvSpPr>
        <p:spPr>
          <a:xfrm>
            <a:off x="133198" y="5899160"/>
            <a:ext cx="3548894" cy="600164"/>
          </a:xfrm>
          <a:prstGeom prst="rect">
            <a:avLst/>
          </a:prstGeom>
          <a:noFill/>
        </p:spPr>
        <p:txBody>
          <a:bodyPr wrap="square" rtlCol="0">
            <a:spAutoFit/>
          </a:bodyPr>
          <a:lstStyle/>
          <a:p>
            <a:r>
              <a:rPr kumimoji="1" lang="ja-JP" altLang="en-US" sz="1100" dirty="0"/>
              <a:t>出典：函館市医療・介護連携支援センター・はこだて医療・介護連携サマリー：</a:t>
            </a:r>
            <a:endParaRPr kumimoji="1" lang="en-US" altLang="ja-JP" sz="1100" dirty="0"/>
          </a:p>
          <a:p>
            <a:r>
              <a:rPr kumimoji="1" lang="ja-JP" altLang="en-US" sz="1100" dirty="0"/>
              <a:t>　</a:t>
            </a:r>
            <a:r>
              <a:rPr kumimoji="1" lang="en-US" altLang="ja-JP" sz="1100" dirty="0"/>
              <a:t>https://www.medika.or.jp/</a:t>
            </a:r>
            <a:r>
              <a:rPr kumimoji="1" lang="ja-JP" altLang="en-US" sz="1100" dirty="0"/>
              <a:t>　</a:t>
            </a:r>
          </a:p>
        </p:txBody>
      </p:sp>
      <p:pic>
        <p:nvPicPr>
          <p:cNvPr id="1733" name="図 3"/>
          <p:cNvPicPr>
            <a:picLocks noChangeAspect="1"/>
          </p:cNvPicPr>
          <p:nvPr/>
        </p:nvPicPr>
        <p:blipFill>
          <a:blip r:embed="rId2"/>
          <a:stretch>
            <a:fillRect/>
          </a:stretch>
        </p:blipFill>
        <p:spPr>
          <a:xfrm rot="16200000">
            <a:off x="6638319" y="1549717"/>
            <a:ext cx="6733942" cy="3758566"/>
          </a:xfrm>
          <a:prstGeom prst="rect">
            <a:avLst/>
          </a:prstGeom>
        </p:spPr>
      </p:pic>
      <p:sp>
        <p:nvSpPr>
          <p:cNvPr id="1734" name="テキスト ボックス 4"/>
          <p:cNvSpPr txBox="1"/>
          <p:nvPr/>
        </p:nvSpPr>
        <p:spPr>
          <a:xfrm>
            <a:off x="199486" y="2201622"/>
            <a:ext cx="3682092" cy="2308324"/>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医療情報・介護情報を共有する</a:t>
            </a:r>
            <a:endParaRPr kumimoji="1" lang="en-US" altLang="ja-JP" dirty="0"/>
          </a:p>
          <a:p>
            <a:r>
              <a:rPr lang="ja-JP" altLang="en-US" dirty="0"/>
              <a:t>第一の目的はケアの質の向上、</a:t>
            </a:r>
            <a:endParaRPr lang="en-US" altLang="ja-JP" dirty="0"/>
          </a:p>
          <a:p>
            <a:r>
              <a:rPr kumimoji="1" lang="ja-JP" altLang="en-US" dirty="0"/>
              <a:t>そして業務の効率化。</a:t>
            </a:r>
            <a:endParaRPr kumimoji="1" lang="en-US" altLang="ja-JP" dirty="0"/>
          </a:p>
          <a:p>
            <a:r>
              <a:rPr lang="ja-JP" altLang="en-US" dirty="0"/>
              <a:t>函館では</a:t>
            </a:r>
            <a:r>
              <a:rPr lang="en-US" altLang="ja-JP" dirty="0"/>
              <a:t>ID-Link</a:t>
            </a:r>
            <a:r>
              <a:rPr lang="ja-JP" altLang="en-US" dirty="0"/>
              <a:t>を基盤として</a:t>
            </a:r>
            <a:endParaRPr lang="en-US" altLang="ja-JP" dirty="0"/>
          </a:p>
          <a:p>
            <a:r>
              <a:rPr lang="ja-JP" altLang="en-US" dirty="0"/>
              <a:t>このような仕組みが動いている。</a:t>
            </a:r>
            <a:endParaRPr lang="en-US" altLang="ja-JP" dirty="0"/>
          </a:p>
          <a:p>
            <a:endParaRPr kumimoji="1" lang="en-US" altLang="ja-JP" dirty="0"/>
          </a:p>
          <a:p>
            <a:r>
              <a:rPr lang="ja-JP" altLang="en-US" b="1" dirty="0">
                <a:solidFill>
                  <a:srgbClr val="FF0000"/>
                </a:solidFill>
              </a:rPr>
              <a:t>この仕組みを一般化すべきではないかと演者は考えている。</a:t>
            </a:r>
            <a:endParaRPr kumimoji="1" lang="en-US" altLang="ja-JP" b="1" dirty="0">
              <a:solidFill>
                <a:srgbClr val="FF0000"/>
              </a:solidFill>
            </a:endParaRPr>
          </a:p>
        </p:txBody>
      </p:sp>
    </p:spTree>
    <p:extLst>
      <p:ext uri="{BB962C8B-B14F-4D97-AF65-F5344CB8AC3E}">
        <p14:creationId xmlns:p14="http://schemas.microsoft.com/office/powerpoint/2010/main" val="421947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36" name="タイトル 1"/>
          <p:cNvSpPr>
            <a:spLocks noGrp="1"/>
          </p:cNvSpPr>
          <p:nvPr>
            <p:ph type="title"/>
          </p:nvPr>
        </p:nvSpPr>
        <p:spPr>
          <a:xfrm>
            <a:off x="837728" y="171264"/>
            <a:ext cx="10515600" cy="713916"/>
          </a:xfrm>
        </p:spPr>
        <p:txBody>
          <a:bodyPr>
            <a:normAutofit/>
          </a:bodyPr>
          <a:lstStyle/>
          <a:p>
            <a:r>
              <a:rPr kumimoji="1" lang="ja-JP" altLang="en-US" sz="3600" dirty="0"/>
              <a:t>道南</a:t>
            </a:r>
            <a:r>
              <a:rPr kumimoji="1" lang="en-US" altLang="ja-JP" sz="3600" dirty="0" err="1"/>
              <a:t>MedIka</a:t>
            </a:r>
            <a:r>
              <a:rPr kumimoji="1" lang="en-US" altLang="ja-JP" sz="3600" dirty="0"/>
              <a:t> (ID-Link</a:t>
            </a:r>
            <a:r>
              <a:rPr lang="ja-JP" altLang="en-US" sz="3600" dirty="0"/>
              <a:t>活用した連携システム</a:t>
            </a:r>
            <a:r>
              <a:rPr kumimoji="1" lang="en-US" altLang="ja-JP" sz="3600" dirty="0"/>
              <a:t>)</a:t>
            </a:r>
            <a:r>
              <a:rPr kumimoji="1" lang="ja-JP" altLang="en-US" sz="3600" dirty="0"/>
              <a:t>の概要</a:t>
            </a:r>
          </a:p>
        </p:txBody>
      </p:sp>
      <p:pic>
        <p:nvPicPr>
          <p:cNvPr id="1737" name="図 2"/>
          <p:cNvPicPr>
            <a:picLocks noChangeAspect="1"/>
          </p:cNvPicPr>
          <p:nvPr/>
        </p:nvPicPr>
        <p:blipFill>
          <a:blip r:embed="rId1"/>
          <a:srcRect l="3568" t="24855" r="1291"/>
          <a:stretch>
            <a:fillRect/>
          </a:stretch>
        </p:blipFill>
        <p:spPr>
          <a:xfrm>
            <a:off x="861072" y="1520337"/>
            <a:ext cx="2401793" cy="1591196"/>
          </a:xfrm>
          <a:prstGeom prst="rect">
            <a:avLst/>
          </a:prstGeom>
        </p:spPr>
      </p:pic>
      <p:grpSp>
        <p:nvGrpSpPr>
          <p:cNvPr id="1738" name="グループ化 4"/>
          <p:cNvGrpSpPr/>
          <p:nvPr/>
        </p:nvGrpSpPr>
        <p:grpSpPr>
          <a:xfrm>
            <a:off x="5153060" y="3003233"/>
            <a:ext cx="1778488" cy="1659230"/>
            <a:chOff x="6821192" y="2954914"/>
            <a:chExt cx="1778488" cy="1659230"/>
          </a:xfrm>
        </p:grpSpPr>
        <p:pic>
          <p:nvPicPr>
            <p:cNvPr id="1739" name="図 5"/>
            <p:cNvPicPr>
              <a:picLocks noChangeAspect="1"/>
            </p:cNvPicPr>
            <p:nvPr/>
          </p:nvPicPr>
          <p:blipFill>
            <a:blip r:embed="rId2"/>
            <a:stretch>
              <a:fillRect/>
            </a:stretch>
          </p:blipFill>
          <p:spPr>
            <a:xfrm>
              <a:off x="6821192" y="2954914"/>
              <a:ext cx="1778488" cy="1659230"/>
            </a:xfrm>
            <a:prstGeom prst="rect">
              <a:avLst/>
            </a:prstGeom>
          </p:spPr>
        </p:pic>
        <p:sp>
          <p:nvSpPr>
            <p:cNvPr id="1740" name="テキスト ボックス 6"/>
            <p:cNvSpPr txBox="1"/>
            <p:nvPr/>
          </p:nvSpPr>
          <p:spPr>
            <a:xfrm>
              <a:off x="6821192" y="3472337"/>
              <a:ext cx="1688387"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連携</a:t>
              </a:r>
              <a:r>
                <a:rPr kumimoji="0" lang="en-US" altLang="ja-JP"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Network</a:t>
              </a: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0" lang="en-US" altLang="ja-JP"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ID-Link</a:t>
              </a:r>
              <a:r>
                <a:rPr kumimoji="0"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kumimoji="0" lang="ja-JP"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p:txBody>
        </p:sp>
      </p:grpSp>
      <p:pic>
        <p:nvPicPr>
          <p:cNvPr id="1741" name="図 8"/>
          <p:cNvPicPr>
            <a:picLocks noChangeAspect="1"/>
          </p:cNvPicPr>
          <p:nvPr/>
        </p:nvPicPr>
        <p:blipFill>
          <a:blip r:embed="rId3"/>
          <a:stretch>
            <a:fillRect/>
          </a:stretch>
        </p:blipFill>
        <p:spPr>
          <a:xfrm>
            <a:off x="5215583" y="1241964"/>
            <a:ext cx="1563340" cy="1090035"/>
          </a:xfrm>
          <a:prstGeom prst="rect">
            <a:avLst/>
          </a:prstGeom>
        </p:spPr>
      </p:pic>
      <p:pic>
        <p:nvPicPr>
          <p:cNvPr id="1742" name="図 10"/>
          <p:cNvPicPr>
            <a:picLocks noChangeAspect="1"/>
          </p:cNvPicPr>
          <p:nvPr/>
        </p:nvPicPr>
        <p:blipFill>
          <a:blip r:embed="rId4"/>
          <a:stretch>
            <a:fillRect/>
          </a:stretch>
        </p:blipFill>
        <p:spPr>
          <a:xfrm>
            <a:off x="7744268" y="1601287"/>
            <a:ext cx="1558071" cy="1110597"/>
          </a:xfrm>
          <a:prstGeom prst="rect">
            <a:avLst/>
          </a:prstGeom>
        </p:spPr>
      </p:pic>
      <p:pic>
        <p:nvPicPr>
          <p:cNvPr id="1743" name="図 12"/>
          <p:cNvPicPr>
            <a:picLocks noChangeAspect="1"/>
          </p:cNvPicPr>
          <p:nvPr/>
        </p:nvPicPr>
        <p:blipFill>
          <a:blip r:embed="rId5"/>
          <a:stretch>
            <a:fillRect/>
          </a:stretch>
        </p:blipFill>
        <p:spPr>
          <a:xfrm>
            <a:off x="861072" y="3878713"/>
            <a:ext cx="2181446" cy="1539013"/>
          </a:xfrm>
          <a:prstGeom prst="rect">
            <a:avLst/>
          </a:prstGeom>
        </p:spPr>
      </p:pic>
      <p:pic>
        <p:nvPicPr>
          <p:cNvPr id="1744" name="図 14"/>
          <p:cNvPicPr>
            <a:picLocks noChangeAspect="1"/>
          </p:cNvPicPr>
          <p:nvPr/>
        </p:nvPicPr>
        <p:blipFill>
          <a:blip r:embed="rId6"/>
          <a:stretch>
            <a:fillRect/>
          </a:stretch>
        </p:blipFill>
        <p:spPr>
          <a:xfrm>
            <a:off x="8771268" y="3092154"/>
            <a:ext cx="1065194" cy="817583"/>
          </a:xfrm>
          <a:prstGeom prst="rect">
            <a:avLst/>
          </a:prstGeom>
        </p:spPr>
      </p:pic>
      <p:pic>
        <p:nvPicPr>
          <p:cNvPr id="1745" name="図 16"/>
          <p:cNvPicPr>
            <a:picLocks noChangeAspect="1"/>
          </p:cNvPicPr>
          <p:nvPr/>
        </p:nvPicPr>
        <p:blipFill>
          <a:blip r:embed="rId7"/>
          <a:stretch>
            <a:fillRect/>
          </a:stretch>
        </p:blipFill>
        <p:spPr>
          <a:xfrm>
            <a:off x="8333930" y="4113350"/>
            <a:ext cx="1300529" cy="943176"/>
          </a:xfrm>
          <a:prstGeom prst="rect">
            <a:avLst/>
          </a:prstGeom>
        </p:spPr>
      </p:pic>
      <p:pic>
        <p:nvPicPr>
          <p:cNvPr id="1746" name="図 18"/>
          <p:cNvPicPr>
            <a:picLocks noChangeAspect="1"/>
          </p:cNvPicPr>
          <p:nvPr/>
        </p:nvPicPr>
        <p:blipFill>
          <a:blip r:embed="rId8"/>
          <a:stretch>
            <a:fillRect/>
          </a:stretch>
        </p:blipFill>
        <p:spPr>
          <a:xfrm>
            <a:off x="8310177" y="5532437"/>
            <a:ext cx="2718440" cy="1325563"/>
          </a:xfrm>
          <a:prstGeom prst="rect">
            <a:avLst/>
          </a:prstGeom>
        </p:spPr>
      </p:pic>
      <p:pic>
        <p:nvPicPr>
          <p:cNvPr id="1747" name="図 20"/>
          <p:cNvPicPr>
            <a:picLocks noChangeAspect="1"/>
          </p:cNvPicPr>
          <p:nvPr/>
        </p:nvPicPr>
        <p:blipFill>
          <a:blip r:embed="rId9"/>
          <a:stretch>
            <a:fillRect/>
          </a:stretch>
        </p:blipFill>
        <p:spPr>
          <a:xfrm>
            <a:off x="4024085" y="5315086"/>
            <a:ext cx="2071443" cy="1409918"/>
          </a:xfrm>
          <a:prstGeom prst="rect">
            <a:avLst/>
          </a:prstGeom>
        </p:spPr>
      </p:pic>
      <p:cxnSp>
        <p:nvCxnSpPr>
          <p:cNvPr id="1748" name="直線矢印コネクタ 22"/>
          <p:cNvCxnSpPr>
            <a:stCxn id="1737" idx="3"/>
            <a:endCxn id="1740" idx="1"/>
          </p:cNvCxnSpPr>
          <p:nvPr/>
        </p:nvCxnSpPr>
        <p:spPr>
          <a:xfrm>
            <a:off x="3262865" y="2315935"/>
            <a:ext cx="1890195" cy="1527887"/>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49" name="直線矢印コネクタ 24"/>
          <p:cNvCxnSpPr>
            <a:cxnSpLocks/>
            <a:stCxn id="1743" idx="3"/>
            <a:endCxn id="1740" idx="1"/>
          </p:cNvCxnSpPr>
          <p:nvPr/>
        </p:nvCxnSpPr>
        <p:spPr>
          <a:xfrm flipV="1">
            <a:off x="3042518" y="3843822"/>
            <a:ext cx="2110542" cy="804398"/>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50" name="直線矢印コネクタ 28"/>
          <p:cNvCxnSpPr>
            <a:cxnSpLocks/>
            <a:stCxn id="1747" idx="0"/>
            <a:endCxn id="1739" idx="2"/>
          </p:cNvCxnSpPr>
          <p:nvPr/>
        </p:nvCxnSpPr>
        <p:spPr>
          <a:xfrm flipV="1">
            <a:off x="5059807" y="4662463"/>
            <a:ext cx="982497" cy="652623"/>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51" name="直線矢印コネクタ 31"/>
          <p:cNvCxnSpPr>
            <a:cxnSpLocks/>
            <a:stCxn id="1746" idx="0"/>
            <a:endCxn id="1739" idx="2"/>
          </p:cNvCxnSpPr>
          <p:nvPr/>
        </p:nvCxnSpPr>
        <p:spPr>
          <a:xfrm flipH="1" flipV="1">
            <a:off x="6042304" y="4662463"/>
            <a:ext cx="3627093" cy="869974"/>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52" name="直線矢印コネクタ 34"/>
          <p:cNvCxnSpPr>
            <a:cxnSpLocks/>
            <a:stCxn id="1745" idx="1"/>
            <a:endCxn id="1739" idx="3"/>
          </p:cNvCxnSpPr>
          <p:nvPr/>
        </p:nvCxnSpPr>
        <p:spPr>
          <a:xfrm flipH="1" flipV="1">
            <a:off x="6931548" y="3832848"/>
            <a:ext cx="1402382" cy="752090"/>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53" name="直線矢印コネクタ 37"/>
          <p:cNvCxnSpPr>
            <a:cxnSpLocks/>
            <a:stCxn id="1744" idx="1"/>
            <a:endCxn id="1739" idx="3"/>
          </p:cNvCxnSpPr>
          <p:nvPr/>
        </p:nvCxnSpPr>
        <p:spPr>
          <a:xfrm flipH="1">
            <a:off x="6931548" y="3500946"/>
            <a:ext cx="1839720" cy="331902"/>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54" name="直線矢印コネクタ 40"/>
          <p:cNvCxnSpPr>
            <a:cxnSpLocks/>
            <a:stCxn id="1741" idx="2"/>
            <a:endCxn id="1739" idx="0"/>
          </p:cNvCxnSpPr>
          <p:nvPr/>
        </p:nvCxnSpPr>
        <p:spPr>
          <a:xfrm>
            <a:off x="5997253" y="2331999"/>
            <a:ext cx="45051" cy="671234"/>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55" name="直線矢印コネクタ 43"/>
          <p:cNvCxnSpPr>
            <a:cxnSpLocks/>
            <a:stCxn id="1742" idx="1"/>
            <a:endCxn id="1739" idx="0"/>
          </p:cNvCxnSpPr>
          <p:nvPr/>
        </p:nvCxnSpPr>
        <p:spPr>
          <a:xfrm flipH="1">
            <a:off x="6042304" y="2156586"/>
            <a:ext cx="1701964" cy="846647"/>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1756" name="図 50"/>
          <p:cNvPicPr>
            <a:picLocks noChangeAspect="1"/>
          </p:cNvPicPr>
          <p:nvPr/>
        </p:nvPicPr>
        <p:blipFill>
          <a:blip r:embed="rId10"/>
          <a:stretch>
            <a:fillRect/>
          </a:stretch>
        </p:blipFill>
        <p:spPr>
          <a:xfrm>
            <a:off x="6365754" y="4508242"/>
            <a:ext cx="755481" cy="1060533"/>
          </a:xfrm>
          <a:prstGeom prst="rect">
            <a:avLst/>
          </a:prstGeom>
          <a:ln>
            <a:solidFill>
              <a:schemeClr val="accent1"/>
            </a:solidFill>
          </a:ln>
          <a:effectLst>
            <a:outerShdw blurRad="50800" dist="38100" dir="2700000" algn="tl" rotWithShape="0">
              <a:prstClr val="black">
                <a:alpha val="40000"/>
              </a:prstClr>
            </a:outerShdw>
          </a:effectLst>
        </p:spPr>
      </p:pic>
      <p:pic>
        <p:nvPicPr>
          <p:cNvPr id="1757" name="図 53"/>
          <p:cNvPicPr>
            <a:picLocks noChangeAspect="1"/>
          </p:cNvPicPr>
          <p:nvPr/>
        </p:nvPicPr>
        <p:blipFill>
          <a:blip r:embed="rId11"/>
          <a:stretch>
            <a:fillRect/>
          </a:stretch>
        </p:blipFill>
        <p:spPr>
          <a:xfrm>
            <a:off x="5102350" y="2475203"/>
            <a:ext cx="824462" cy="688668"/>
          </a:xfrm>
          <a:prstGeom prst="rect">
            <a:avLst/>
          </a:prstGeom>
        </p:spPr>
      </p:pic>
      <p:sp>
        <p:nvSpPr>
          <p:cNvPr id="1758" name="テキスト ボックス 54"/>
          <p:cNvSpPr txBox="1"/>
          <p:nvPr/>
        </p:nvSpPr>
        <p:spPr>
          <a:xfrm>
            <a:off x="6589524" y="5648420"/>
            <a:ext cx="1261884" cy="95410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1400" dirty="0"/>
              <a:t>標準化された</a:t>
            </a:r>
            <a:endParaRPr kumimoji="1" lang="en-US" altLang="ja-JP" sz="1400" dirty="0"/>
          </a:p>
          <a:p>
            <a:r>
              <a:rPr kumimoji="1" lang="ja-JP" altLang="en-US" sz="1400" dirty="0"/>
              <a:t>文書を用いて</a:t>
            </a:r>
            <a:endParaRPr kumimoji="1" lang="en-US" altLang="ja-JP" sz="1400" dirty="0"/>
          </a:p>
          <a:p>
            <a:r>
              <a:rPr kumimoji="1" lang="ja-JP" altLang="en-US" sz="1400" dirty="0"/>
              <a:t>ケアに必要な</a:t>
            </a:r>
            <a:endParaRPr kumimoji="1" lang="en-US" altLang="ja-JP" sz="1400" dirty="0"/>
          </a:p>
          <a:p>
            <a:r>
              <a:rPr kumimoji="1" lang="ja-JP" altLang="en-US" sz="1400" dirty="0"/>
              <a:t>基本情報共有</a:t>
            </a:r>
          </a:p>
        </p:txBody>
      </p:sp>
      <p:sp>
        <p:nvSpPr>
          <p:cNvPr id="1759" name="テキスト ボックス 60"/>
          <p:cNvSpPr txBox="1"/>
          <p:nvPr/>
        </p:nvSpPr>
        <p:spPr>
          <a:xfrm>
            <a:off x="3482358" y="1735980"/>
            <a:ext cx="1701964"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a:t>画像や検査結果</a:t>
            </a:r>
            <a:r>
              <a:rPr lang="ja-JP" altLang="en-US" sz="1400" dirty="0"/>
              <a:t>等、継続的</a:t>
            </a:r>
            <a:r>
              <a:rPr kumimoji="1" lang="ja-JP" altLang="en-US" sz="1400" dirty="0"/>
              <a:t>治療に必要な情報を</a:t>
            </a:r>
            <a:r>
              <a:rPr lang="ja-JP" altLang="en-US" sz="1400" dirty="0"/>
              <a:t>共有</a:t>
            </a:r>
            <a:endParaRPr kumimoji="1" lang="ja-JP" altLang="en-US" sz="1400" dirty="0"/>
          </a:p>
        </p:txBody>
      </p:sp>
      <p:sp>
        <p:nvSpPr>
          <p:cNvPr id="1760" name="正方形/長方形 63"/>
          <p:cNvSpPr/>
          <p:nvPr/>
        </p:nvSpPr>
        <p:spPr>
          <a:xfrm>
            <a:off x="430823" y="1013508"/>
            <a:ext cx="11289323" cy="58005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1" name="四角形: 角を丸くする 64"/>
          <p:cNvSpPr/>
          <p:nvPr/>
        </p:nvSpPr>
        <p:spPr>
          <a:xfrm>
            <a:off x="7236070" y="800100"/>
            <a:ext cx="4750910" cy="59757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情報共有に関する地域としての</a:t>
            </a:r>
            <a:r>
              <a:rPr lang="ja-JP" altLang="en-US" dirty="0"/>
              <a:t>取り決め</a:t>
            </a:r>
            <a:endParaRPr lang="en-US" altLang="ja-JP" dirty="0"/>
          </a:p>
          <a:p>
            <a:pPr algn="ctr"/>
            <a:r>
              <a:rPr lang="ja-JP" altLang="en-US" dirty="0"/>
              <a:t>（函館市のイニシアティブと住民の理解）</a:t>
            </a:r>
            <a:endParaRPr kumimoji="1" lang="ja-JP" altLang="en-US" dirty="0"/>
          </a:p>
        </p:txBody>
      </p:sp>
    </p:spTree>
    <p:extLst>
      <p:ext uri="{BB962C8B-B14F-4D97-AF65-F5344CB8AC3E}">
        <p14:creationId xmlns:p14="http://schemas.microsoft.com/office/powerpoint/2010/main" val="4273774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63" name="タイトル 1"/>
          <p:cNvSpPr>
            <a:spLocks noGrp="1"/>
          </p:cNvSpPr>
          <p:nvPr>
            <p:ph type="title"/>
          </p:nvPr>
        </p:nvSpPr>
        <p:spPr>
          <a:xfrm>
            <a:off x="838200" y="365126"/>
            <a:ext cx="10515600" cy="619612"/>
          </a:xfrm>
        </p:spPr>
        <p:txBody>
          <a:bodyPr>
            <a:normAutofit/>
          </a:bodyPr>
          <a:lstStyle/>
          <a:p>
            <a:r>
              <a:rPr kumimoji="1" lang="ja-JP" altLang="en-US" sz="3600" dirty="0"/>
              <a:t>診療の状況　静岡医療圏</a:t>
            </a:r>
            <a:r>
              <a:rPr kumimoji="1" lang="en-US" altLang="ja-JP" sz="3600" dirty="0"/>
              <a:t>(</a:t>
            </a:r>
            <a:r>
              <a:rPr kumimoji="1" lang="ja-JP" altLang="en-US" sz="3600" dirty="0"/>
              <a:t>全体</a:t>
            </a:r>
            <a:r>
              <a:rPr kumimoji="1" lang="en-US" altLang="ja-JP" sz="3600" dirty="0"/>
              <a:t>)</a:t>
            </a:r>
            <a:endParaRPr kumimoji="1" lang="ja-JP" altLang="en-US" sz="3600" dirty="0"/>
          </a:p>
        </p:txBody>
      </p:sp>
      <p:pic>
        <p:nvPicPr>
          <p:cNvPr id="1764" name="図 3"/>
          <p:cNvPicPr>
            <a:picLocks noChangeAspect="1"/>
          </p:cNvPicPr>
          <p:nvPr/>
        </p:nvPicPr>
        <p:blipFill>
          <a:blip r:embed="rId1"/>
          <a:stretch>
            <a:fillRect/>
          </a:stretch>
        </p:blipFill>
        <p:spPr>
          <a:xfrm>
            <a:off x="1182942" y="901282"/>
            <a:ext cx="9130436" cy="5956718"/>
          </a:xfrm>
          <a:prstGeom prst="rect">
            <a:avLst/>
          </a:prstGeom>
        </p:spPr>
      </p:pic>
    </p:spTree>
    <p:extLst>
      <p:ext uri="{BB962C8B-B14F-4D97-AF65-F5344CB8AC3E}">
        <p14:creationId xmlns:p14="http://schemas.microsoft.com/office/powerpoint/2010/main" val="110953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66" name="タイトル 1"/>
          <p:cNvSpPr>
            <a:spLocks noGrp="1"/>
          </p:cNvSpPr>
          <p:nvPr>
            <p:ph type="title"/>
          </p:nvPr>
        </p:nvSpPr>
        <p:spPr>
          <a:xfrm>
            <a:off x="838200" y="365126"/>
            <a:ext cx="10515600" cy="619612"/>
          </a:xfrm>
        </p:spPr>
        <p:txBody>
          <a:bodyPr>
            <a:normAutofit/>
          </a:bodyPr>
          <a:lstStyle/>
          <a:p>
            <a:r>
              <a:rPr kumimoji="1" lang="ja-JP" altLang="en-US" sz="3600" dirty="0"/>
              <a:t>診療の状況　静岡医療圏</a:t>
            </a:r>
            <a:r>
              <a:rPr kumimoji="1" lang="en-US" altLang="ja-JP" sz="3600" dirty="0"/>
              <a:t>(MDC04)</a:t>
            </a:r>
            <a:endParaRPr kumimoji="1" lang="ja-JP" altLang="en-US" sz="3600" dirty="0"/>
          </a:p>
        </p:txBody>
      </p:sp>
      <p:pic>
        <p:nvPicPr>
          <p:cNvPr id="1767" name="図 3"/>
          <p:cNvPicPr>
            <a:picLocks noChangeAspect="1"/>
          </p:cNvPicPr>
          <p:nvPr/>
        </p:nvPicPr>
        <p:blipFill>
          <a:blip r:embed="rId1"/>
          <a:stretch>
            <a:fillRect/>
          </a:stretch>
        </p:blipFill>
        <p:spPr>
          <a:xfrm>
            <a:off x="1795994" y="1088929"/>
            <a:ext cx="8600011" cy="5689939"/>
          </a:xfrm>
          <a:prstGeom prst="rect">
            <a:avLst/>
          </a:prstGeom>
        </p:spPr>
      </p:pic>
    </p:spTree>
    <p:extLst>
      <p:ext uri="{BB962C8B-B14F-4D97-AF65-F5344CB8AC3E}">
        <p14:creationId xmlns:p14="http://schemas.microsoft.com/office/powerpoint/2010/main" val="2058841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69" name="タイトル 1"/>
          <p:cNvSpPr>
            <a:spLocks noGrp="1"/>
          </p:cNvSpPr>
          <p:nvPr>
            <p:ph type="title"/>
          </p:nvPr>
        </p:nvSpPr>
        <p:spPr>
          <a:xfrm>
            <a:off x="838200" y="365126"/>
            <a:ext cx="10515600" cy="619612"/>
          </a:xfrm>
        </p:spPr>
        <p:txBody>
          <a:bodyPr>
            <a:normAutofit/>
          </a:bodyPr>
          <a:lstStyle/>
          <a:p>
            <a:r>
              <a:rPr kumimoji="1" lang="ja-JP" altLang="en-US" sz="3600" dirty="0"/>
              <a:t>診療の状況　静岡医療圏</a:t>
            </a:r>
            <a:r>
              <a:rPr kumimoji="1" lang="en-US" altLang="ja-JP" sz="3600" dirty="0"/>
              <a:t>(MDC05)</a:t>
            </a:r>
            <a:endParaRPr kumimoji="1" lang="ja-JP" altLang="en-US" sz="3600" dirty="0"/>
          </a:p>
        </p:txBody>
      </p:sp>
      <p:pic>
        <p:nvPicPr>
          <p:cNvPr id="1770" name="図 3"/>
          <p:cNvPicPr>
            <a:picLocks noChangeAspect="1"/>
          </p:cNvPicPr>
          <p:nvPr/>
        </p:nvPicPr>
        <p:blipFill>
          <a:blip r:embed="rId1"/>
          <a:stretch>
            <a:fillRect/>
          </a:stretch>
        </p:blipFill>
        <p:spPr>
          <a:xfrm>
            <a:off x="1436117" y="984738"/>
            <a:ext cx="8930013" cy="5843510"/>
          </a:xfrm>
          <a:prstGeom prst="rect">
            <a:avLst/>
          </a:prstGeom>
        </p:spPr>
      </p:pic>
    </p:spTree>
    <p:extLst>
      <p:ext uri="{BB962C8B-B14F-4D97-AF65-F5344CB8AC3E}">
        <p14:creationId xmlns:p14="http://schemas.microsoft.com/office/powerpoint/2010/main" val="318205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05" name="円/楕円 43"/>
          <p:cNvSpPr/>
          <p:nvPr/>
        </p:nvSpPr>
        <p:spPr>
          <a:xfrm>
            <a:off x="1945988" y="3256898"/>
            <a:ext cx="6912768" cy="3572197"/>
          </a:xfrm>
          <a:prstGeom prst="ellipse">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p>
        </p:txBody>
      </p:sp>
      <p:sp>
        <p:nvSpPr>
          <p:cNvPr id="1506" name="矢印: 右 96"/>
          <p:cNvSpPr/>
          <p:nvPr/>
        </p:nvSpPr>
        <p:spPr>
          <a:xfrm rot="12850401">
            <a:off x="4066058" y="5139655"/>
            <a:ext cx="3065045" cy="24568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07" name="タイトル 1"/>
          <p:cNvSpPr>
            <a:spLocks noGrp="1"/>
          </p:cNvSpPr>
          <p:nvPr>
            <p:ph type="title"/>
          </p:nvPr>
        </p:nvSpPr>
        <p:spPr>
          <a:xfrm>
            <a:off x="286248" y="103250"/>
            <a:ext cx="11712270" cy="1008112"/>
          </a:xfrm>
        </p:spPr>
        <p:txBody>
          <a:bodyPr>
            <a:noAutofit/>
          </a:bodyPr>
          <a:lstStyle/>
          <a:p>
            <a:pPr algn="ctr"/>
            <a:r>
              <a:rPr lang="ja-JP" altLang="en-US" sz="2800" b="1" dirty="0"/>
              <a:t>診療所や介護施設を支援する病院を拠点とした</a:t>
            </a:r>
            <a:br>
              <a:rPr lang="en-US" altLang="ja-JP" sz="2800" b="1" dirty="0"/>
            </a:br>
            <a:r>
              <a:rPr lang="ja-JP" altLang="en-US" sz="2800" b="1" dirty="0"/>
              <a:t>ネットワーク化の必要性（</a:t>
            </a:r>
            <a:r>
              <a:rPr lang="ja-JP" altLang="en-US" sz="3200" b="1" dirty="0">
                <a:solidFill>
                  <a:srgbClr val="FF0000"/>
                </a:solidFill>
              </a:rPr>
              <a:t>地域医療構想調整会議</a:t>
            </a:r>
            <a:r>
              <a:rPr lang="ja-JP" altLang="en-US" sz="2800" b="1" dirty="0"/>
              <a:t>で議論すべき内容）</a:t>
            </a:r>
          </a:p>
        </p:txBody>
      </p:sp>
      <p:grpSp>
        <p:nvGrpSpPr>
          <p:cNvPr id="1508" name="Group 13"/>
          <p:cNvGrpSpPr/>
          <p:nvPr/>
        </p:nvGrpSpPr>
        <p:grpSpPr>
          <a:xfrm>
            <a:off x="4936339" y="2530139"/>
            <a:ext cx="1368425" cy="1081087"/>
            <a:chOff x="3470" y="1389"/>
            <a:chExt cx="862" cy="681"/>
          </a:xfrm>
        </p:grpSpPr>
        <p:sp>
          <p:nvSpPr>
            <p:cNvPr id="1509" name="Freeform 14"/>
            <p:cNvSpPr/>
            <p:nvPr/>
          </p:nvSpPr>
          <p:spPr>
            <a:xfrm>
              <a:off x="3470" y="1389"/>
              <a:ext cx="862" cy="681"/>
            </a:xfrm>
            <a:custGeom>
              <a:avLst/>
              <a:gdLst>
                <a:gd name="T0" fmla="*/ 0 w 1488"/>
                <a:gd name="T1" fmla="*/ 0 h 960"/>
                <a:gd name="T2" fmla="*/ 0 w 1488"/>
                <a:gd name="T3" fmla="*/ 243 h 960"/>
                <a:gd name="T4" fmla="*/ 167 w 1488"/>
                <a:gd name="T5" fmla="*/ 243 h 960"/>
                <a:gd name="T6" fmla="*/ 167 w 1488"/>
                <a:gd name="T7" fmla="*/ 73 h 960"/>
                <a:gd name="T8" fmla="*/ 60 w 1488"/>
                <a:gd name="T9" fmla="*/ 73 h 960"/>
                <a:gd name="T10" fmla="*/ 60 w 1488"/>
                <a:gd name="T11" fmla="*/ 0 h 960"/>
                <a:gd name="T12" fmla="*/ 0 w 1488"/>
                <a:gd name="T13" fmla="*/ 0 h 960"/>
                <a:gd name="T14" fmla="*/ 0 60000 65536"/>
                <a:gd name="T15" fmla="*/ 0 60000 65536"/>
                <a:gd name="T16" fmla="*/ 0 60000 65536"/>
                <a:gd name="T17" fmla="*/ 0 60000 65536"/>
                <a:gd name="T18" fmla="*/ 0 60000 65536"/>
                <a:gd name="T19" fmla="*/ 0 60000 65536"/>
                <a:gd name="T20" fmla="*/ 0 60000 65536"/>
                <a:gd name="T21" fmla="*/ 0 w 1488"/>
                <a:gd name="T22" fmla="*/ 0 h 960"/>
                <a:gd name="T23" fmla="*/ 1488 w 1488"/>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960">
                  <a:moveTo>
                    <a:pt x="0" y="0"/>
                  </a:moveTo>
                  <a:lnTo>
                    <a:pt x="0" y="960"/>
                  </a:lnTo>
                  <a:lnTo>
                    <a:pt x="1488" y="960"/>
                  </a:lnTo>
                  <a:lnTo>
                    <a:pt x="1488" y="288"/>
                  </a:lnTo>
                  <a:lnTo>
                    <a:pt x="528" y="288"/>
                  </a:lnTo>
                  <a:lnTo>
                    <a:pt x="528" y="0"/>
                  </a:lnTo>
                  <a:lnTo>
                    <a:pt x="0" y="0"/>
                  </a:lnTo>
                  <a:close/>
                </a:path>
              </a:pathLst>
            </a:custGeom>
            <a:solidFill>
              <a:schemeClr val="bg1"/>
            </a:solidFill>
            <a:ln w="9525">
              <a:solidFill>
                <a:schemeClr val="tx1"/>
              </a:solidFill>
              <a:round/>
              <a:headEnd/>
              <a:tailEnd/>
            </a:ln>
          </p:spPr>
          <p:txBody>
            <a:bodyPr wrap="none" anchor="ctr"/>
            <a:lstStyle/>
            <a:p>
              <a:endParaRPr lang="ja-JP" altLang="ja-JP">
                <a:latin typeface="Calibri" pitchFamily="34" charset="0"/>
              </a:endParaRPr>
            </a:p>
          </p:txBody>
        </p:sp>
        <p:sp>
          <p:nvSpPr>
            <p:cNvPr id="1510" name="Rectangle 16"/>
            <p:cNvSpPr>
              <a:spLocks noChangeArrowheads="1"/>
            </p:cNvSpPr>
            <p:nvPr/>
          </p:nvSpPr>
          <p:spPr>
            <a:xfrm>
              <a:off x="3553"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511" name="Rectangle 17"/>
            <p:cNvSpPr>
              <a:spLocks noChangeArrowheads="1"/>
            </p:cNvSpPr>
            <p:nvPr/>
          </p:nvSpPr>
          <p:spPr>
            <a:xfrm>
              <a:off x="3553"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512" name="Rectangle 18"/>
            <p:cNvSpPr>
              <a:spLocks noChangeArrowheads="1"/>
            </p:cNvSpPr>
            <p:nvPr/>
          </p:nvSpPr>
          <p:spPr>
            <a:xfrm>
              <a:off x="3831" y="187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513" name="Rectangle 19"/>
            <p:cNvSpPr>
              <a:spLocks noChangeArrowheads="1"/>
            </p:cNvSpPr>
            <p:nvPr/>
          </p:nvSpPr>
          <p:spPr>
            <a:xfrm>
              <a:off x="4082"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514" name="Rectangle 20"/>
            <p:cNvSpPr>
              <a:spLocks noChangeArrowheads="1"/>
            </p:cNvSpPr>
            <p:nvPr/>
          </p:nvSpPr>
          <p:spPr>
            <a:xfrm>
              <a:off x="3831" y="170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515" name="Rectangle 21"/>
            <p:cNvSpPr>
              <a:spLocks noChangeArrowheads="1"/>
            </p:cNvSpPr>
            <p:nvPr/>
          </p:nvSpPr>
          <p:spPr>
            <a:xfrm>
              <a:off x="4082"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516" name="Group 47"/>
          <p:cNvGrpSpPr/>
          <p:nvPr/>
        </p:nvGrpSpPr>
        <p:grpSpPr>
          <a:xfrm>
            <a:off x="4882575" y="6088652"/>
            <a:ext cx="1224136" cy="593725"/>
            <a:chOff x="3600" y="3002"/>
            <a:chExt cx="1296" cy="624"/>
          </a:xfrm>
        </p:grpSpPr>
        <p:sp>
          <p:nvSpPr>
            <p:cNvPr id="1517" name="Rectangle 48"/>
            <p:cNvSpPr>
              <a:spLocks noChangeArrowheads="1"/>
            </p:cNvSpPr>
            <p:nvPr/>
          </p:nvSpPr>
          <p:spPr>
            <a:xfrm>
              <a:off x="3829" y="3252"/>
              <a:ext cx="838" cy="374"/>
            </a:xfrm>
            <a:prstGeom prst="rect">
              <a:avLst/>
            </a:prstGeom>
            <a:solidFill>
              <a:schemeClr val="bg1"/>
            </a:solidFill>
            <a:ln w="9525">
              <a:solidFill>
                <a:schemeClr val="tx1"/>
              </a:solidFill>
              <a:miter lim="800000"/>
              <a:headEnd/>
              <a:tailEnd/>
            </a:ln>
          </p:spPr>
          <p:txBody>
            <a:bodyPr wrap="none" anchor="ctr"/>
            <a:lstStyle/>
            <a:p>
              <a:pPr algn="ctr"/>
              <a:r>
                <a:rPr lang="ja-JP" altLang="en-US" sz="1200" dirty="0">
                  <a:latin typeface="Times New Roman" pitchFamily="18" charset="0"/>
                </a:rPr>
                <a:t>患者</a:t>
              </a:r>
            </a:p>
          </p:txBody>
        </p:sp>
        <p:sp>
          <p:nvSpPr>
            <p:cNvPr id="1518" name="AutoShape 49"/>
            <p:cNvSpPr>
              <a:spLocks noChangeArrowheads="1"/>
            </p:cNvSpPr>
            <p:nvPr/>
          </p:nvSpPr>
          <p:spPr>
            <a:xfrm>
              <a:off x="3600" y="3002"/>
              <a:ext cx="1296" cy="2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ja-JP" sz="1200">
                <a:latin typeface="Calibri" pitchFamily="34" charset="0"/>
              </a:endParaRPr>
            </a:p>
          </p:txBody>
        </p:sp>
      </p:grpSp>
      <p:grpSp>
        <p:nvGrpSpPr>
          <p:cNvPr id="1519" name="Group 40"/>
          <p:cNvGrpSpPr/>
          <p:nvPr/>
        </p:nvGrpSpPr>
        <p:grpSpPr>
          <a:xfrm>
            <a:off x="4980386" y="4330339"/>
            <a:ext cx="1081088" cy="700087"/>
            <a:chOff x="4648" y="1570"/>
            <a:chExt cx="681" cy="441"/>
          </a:xfrm>
        </p:grpSpPr>
        <p:sp>
          <p:nvSpPr>
            <p:cNvPr id="1520"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1521"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522" name="Group 40"/>
          <p:cNvGrpSpPr/>
          <p:nvPr/>
        </p:nvGrpSpPr>
        <p:grpSpPr>
          <a:xfrm>
            <a:off x="6598060" y="4330339"/>
            <a:ext cx="1081088" cy="700087"/>
            <a:chOff x="4648" y="1570"/>
            <a:chExt cx="681" cy="441"/>
          </a:xfrm>
        </p:grpSpPr>
        <p:sp>
          <p:nvSpPr>
            <p:cNvPr id="1523"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1524"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525" name="Group 40"/>
          <p:cNvGrpSpPr/>
          <p:nvPr/>
        </p:nvGrpSpPr>
        <p:grpSpPr>
          <a:xfrm>
            <a:off x="2704363" y="4926396"/>
            <a:ext cx="1081088" cy="700087"/>
            <a:chOff x="4648" y="1570"/>
            <a:chExt cx="681" cy="441"/>
          </a:xfrm>
        </p:grpSpPr>
        <p:sp>
          <p:nvSpPr>
            <p:cNvPr id="1526"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1527"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528" name="Group 47"/>
          <p:cNvGrpSpPr/>
          <p:nvPr/>
        </p:nvGrpSpPr>
        <p:grpSpPr>
          <a:xfrm>
            <a:off x="6527020" y="6058531"/>
            <a:ext cx="1185688" cy="593725"/>
            <a:chOff x="3600" y="3002"/>
            <a:chExt cx="1296" cy="624"/>
          </a:xfrm>
        </p:grpSpPr>
        <p:sp>
          <p:nvSpPr>
            <p:cNvPr id="1529" name="Rectangle 48"/>
            <p:cNvSpPr>
              <a:spLocks noChangeArrowheads="1"/>
            </p:cNvSpPr>
            <p:nvPr/>
          </p:nvSpPr>
          <p:spPr>
            <a:xfrm>
              <a:off x="3829" y="3252"/>
              <a:ext cx="838" cy="374"/>
            </a:xfrm>
            <a:prstGeom prst="rect">
              <a:avLst/>
            </a:prstGeom>
            <a:solidFill>
              <a:schemeClr val="bg1"/>
            </a:solidFill>
            <a:ln w="9525">
              <a:solidFill>
                <a:schemeClr val="tx1"/>
              </a:solidFill>
              <a:miter lim="800000"/>
              <a:headEnd/>
              <a:tailEnd/>
            </a:ln>
          </p:spPr>
          <p:txBody>
            <a:bodyPr wrap="none" anchor="ctr"/>
            <a:lstStyle/>
            <a:p>
              <a:pPr algn="ctr"/>
              <a:r>
                <a:rPr lang="ja-JP" altLang="en-US" sz="1200" dirty="0">
                  <a:latin typeface="Times New Roman" pitchFamily="18" charset="0"/>
                </a:rPr>
                <a:t>患者</a:t>
              </a:r>
            </a:p>
          </p:txBody>
        </p:sp>
        <p:sp>
          <p:nvSpPr>
            <p:cNvPr id="1530" name="AutoShape 49"/>
            <p:cNvSpPr>
              <a:spLocks noChangeArrowheads="1"/>
            </p:cNvSpPr>
            <p:nvPr/>
          </p:nvSpPr>
          <p:spPr>
            <a:xfrm>
              <a:off x="3600" y="3002"/>
              <a:ext cx="1296" cy="2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ja-JP" sz="1200">
                <a:latin typeface="Calibri" pitchFamily="34" charset="0"/>
              </a:endParaRPr>
            </a:p>
          </p:txBody>
        </p:sp>
      </p:grpSp>
      <p:cxnSp>
        <p:nvCxnSpPr>
          <p:cNvPr id="1531" name="直線コネクタ 47"/>
          <p:cNvCxnSpPr>
            <a:endCxn id="1527" idx="5"/>
          </p:cNvCxnSpPr>
          <p:nvPr/>
        </p:nvCxnSpPr>
        <p:spPr>
          <a:xfrm flipH="1">
            <a:off x="3515180" y="3611225"/>
            <a:ext cx="2141513" cy="14556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32" name="直線コネクタ 49"/>
          <p:cNvCxnSpPr>
            <a:endCxn id="1521" idx="0"/>
          </p:cNvCxnSpPr>
          <p:nvPr/>
        </p:nvCxnSpPr>
        <p:spPr>
          <a:xfrm>
            <a:off x="4909346" y="3611226"/>
            <a:ext cx="611584" cy="7191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33" name="直線コネクタ 51"/>
          <p:cNvCxnSpPr>
            <a:endCxn id="1524" idx="0"/>
          </p:cNvCxnSpPr>
          <p:nvPr/>
        </p:nvCxnSpPr>
        <p:spPr>
          <a:xfrm>
            <a:off x="5014852" y="3611226"/>
            <a:ext cx="2123752" cy="7191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34" name="直線コネクタ 61"/>
          <p:cNvCxnSpPr/>
          <p:nvPr/>
        </p:nvCxnSpPr>
        <p:spPr>
          <a:xfrm>
            <a:off x="5484789" y="5030426"/>
            <a:ext cx="19708" cy="102810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35" name="直線コネクタ 63"/>
          <p:cNvCxnSpPr/>
          <p:nvPr/>
        </p:nvCxnSpPr>
        <p:spPr>
          <a:xfrm flipH="1">
            <a:off x="7083723" y="5030426"/>
            <a:ext cx="18740" cy="102810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36" name="テキスト ボックス 70"/>
          <p:cNvSpPr txBox="1"/>
          <p:nvPr/>
        </p:nvSpPr>
        <p:spPr>
          <a:xfrm>
            <a:off x="8457008" y="4240184"/>
            <a:ext cx="109036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ja-JP" dirty="0"/>
              <a:t>IT</a:t>
            </a:r>
            <a:r>
              <a:rPr lang="ja-JP" altLang="en-US" dirty="0"/>
              <a:t>の活用</a:t>
            </a:r>
          </a:p>
        </p:txBody>
      </p:sp>
      <p:sp>
        <p:nvSpPr>
          <p:cNvPr id="1537" name="角丸四角形 57"/>
          <p:cNvSpPr/>
          <p:nvPr/>
        </p:nvSpPr>
        <p:spPr>
          <a:xfrm>
            <a:off x="4790111" y="3551645"/>
            <a:ext cx="1817768" cy="45649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400" dirty="0">
                <a:latin typeface="+mn-ea"/>
              </a:rPr>
              <a:t>在宅療養支援部門（訪問看護等）</a:t>
            </a:r>
          </a:p>
        </p:txBody>
      </p:sp>
      <p:sp>
        <p:nvSpPr>
          <p:cNvPr id="1538" name="角丸四角形 14"/>
          <p:cNvSpPr/>
          <p:nvPr/>
        </p:nvSpPr>
        <p:spPr>
          <a:xfrm>
            <a:off x="8421333" y="4625342"/>
            <a:ext cx="2614953" cy="68843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a:t>関係者による調整</a:t>
            </a:r>
            <a:endParaRPr lang="en-US" altLang="ja-JP" dirty="0"/>
          </a:p>
          <a:p>
            <a:pPr algn="ctr"/>
            <a:r>
              <a:rPr lang="ja-JP" altLang="en-US" dirty="0"/>
              <a:t>（特に情報の標準化）</a:t>
            </a:r>
          </a:p>
        </p:txBody>
      </p:sp>
      <p:grpSp>
        <p:nvGrpSpPr>
          <p:cNvPr id="1539" name="Group 13"/>
          <p:cNvGrpSpPr/>
          <p:nvPr/>
        </p:nvGrpSpPr>
        <p:grpSpPr>
          <a:xfrm>
            <a:off x="1018860" y="2102442"/>
            <a:ext cx="1368425" cy="1081087"/>
            <a:chOff x="3470" y="1389"/>
            <a:chExt cx="862" cy="681"/>
          </a:xfrm>
        </p:grpSpPr>
        <p:sp>
          <p:nvSpPr>
            <p:cNvPr id="1540" name="Freeform 14"/>
            <p:cNvSpPr/>
            <p:nvPr/>
          </p:nvSpPr>
          <p:spPr>
            <a:xfrm>
              <a:off x="3470" y="1389"/>
              <a:ext cx="862" cy="681"/>
            </a:xfrm>
            <a:custGeom>
              <a:avLst/>
              <a:gdLst>
                <a:gd name="T0" fmla="*/ 0 w 1488"/>
                <a:gd name="T1" fmla="*/ 0 h 960"/>
                <a:gd name="T2" fmla="*/ 0 w 1488"/>
                <a:gd name="T3" fmla="*/ 243 h 960"/>
                <a:gd name="T4" fmla="*/ 167 w 1488"/>
                <a:gd name="T5" fmla="*/ 243 h 960"/>
                <a:gd name="T6" fmla="*/ 167 w 1488"/>
                <a:gd name="T7" fmla="*/ 73 h 960"/>
                <a:gd name="T8" fmla="*/ 60 w 1488"/>
                <a:gd name="T9" fmla="*/ 73 h 960"/>
                <a:gd name="T10" fmla="*/ 60 w 1488"/>
                <a:gd name="T11" fmla="*/ 0 h 960"/>
                <a:gd name="T12" fmla="*/ 0 w 1488"/>
                <a:gd name="T13" fmla="*/ 0 h 960"/>
                <a:gd name="T14" fmla="*/ 0 60000 65536"/>
                <a:gd name="T15" fmla="*/ 0 60000 65536"/>
                <a:gd name="T16" fmla="*/ 0 60000 65536"/>
                <a:gd name="T17" fmla="*/ 0 60000 65536"/>
                <a:gd name="T18" fmla="*/ 0 60000 65536"/>
                <a:gd name="T19" fmla="*/ 0 60000 65536"/>
                <a:gd name="T20" fmla="*/ 0 60000 65536"/>
                <a:gd name="T21" fmla="*/ 0 w 1488"/>
                <a:gd name="T22" fmla="*/ 0 h 960"/>
                <a:gd name="T23" fmla="*/ 1488 w 1488"/>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960">
                  <a:moveTo>
                    <a:pt x="0" y="0"/>
                  </a:moveTo>
                  <a:lnTo>
                    <a:pt x="0" y="960"/>
                  </a:lnTo>
                  <a:lnTo>
                    <a:pt x="1488" y="960"/>
                  </a:lnTo>
                  <a:lnTo>
                    <a:pt x="1488" y="288"/>
                  </a:lnTo>
                  <a:lnTo>
                    <a:pt x="528" y="288"/>
                  </a:lnTo>
                  <a:lnTo>
                    <a:pt x="528" y="0"/>
                  </a:lnTo>
                  <a:lnTo>
                    <a:pt x="0" y="0"/>
                  </a:lnTo>
                  <a:close/>
                </a:path>
              </a:pathLst>
            </a:custGeom>
            <a:solidFill>
              <a:schemeClr val="bg1"/>
            </a:solidFill>
            <a:ln w="9525">
              <a:solidFill>
                <a:schemeClr val="tx1"/>
              </a:solidFill>
              <a:round/>
              <a:headEnd/>
              <a:tailEnd/>
            </a:ln>
          </p:spPr>
          <p:txBody>
            <a:bodyPr wrap="none" anchor="ctr"/>
            <a:lstStyle/>
            <a:p>
              <a:endParaRPr lang="ja-JP" altLang="ja-JP">
                <a:latin typeface="Calibri" pitchFamily="34" charset="0"/>
              </a:endParaRPr>
            </a:p>
          </p:txBody>
        </p:sp>
        <p:sp>
          <p:nvSpPr>
            <p:cNvPr id="1541" name="Rectangle 16"/>
            <p:cNvSpPr>
              <a:spLocks noChangeArrowheads="1"/>
            </p:cNvSpPr>
            <p:nvPr/>
          </p:nvSpPr>
          <p:spPr>
            <a:xfrm>
              <a:off x="3553"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542" name="Rectangle 17"/>
            <p:cNvSpPr>
              <a:spLocks noChangeArrowheads="1"/>
            </p:cNvSpPr>
            <p:nvPr/>
          </p:nvSpPr>
          <p:spPr>
            <a:xfrm>
              <a:off x="3553"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543" name="Rectangle 18"/>
            <p:cNvSpPr>
              <a:spLocks noChangeArrowheads="1"/>
            </p:cNvSpPr>
            <p:nvPr/>
          </p:nvSpPr>
          <p:spPr>
            <a:xfrm>
              <a:off x="3831" y="187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544" name="Rectangle 19"/>
            <p:cNvSpPr>
              <a:spLocks noChangeArrowheads="1"/>
            </p:cNvSpPr>
            <p:nvPr/>
          </p:nvSpPr>
          <p:spPr>
            <a:xfrm>
              <a:off x="4082"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545" name="Rectangle 20"/>
            <p:cNvSpPr>
              <a:spLocks noChangeArrowheads="1"/>
            </p:cNvSpPr>
            <p:nvPr/>
          </p:nvSpPr>
          <p:spPr>
            <a:xfrm>
              <a:off x="3831" y="170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546" name="Rectangle 21"/>
            <p:cNvSpPr>
              <a:spLocks noChangeArrowheads="1"/>
            </p:cNvSpPr>
            <p:nvPr/>
          </p:nvSpPr>
          <p:spPr>
            <a:xfrm>
              <a:off x="4082"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grpSp>
      <p:sp>
        <p:nvSpPr>
          <p:cNvPr id="1547" name="テキスト ボックス 73"/>
          <p:cNvSpPr txBox="1"/>
          <p:nvPr/>
        </p:nvSpPr>
        <p:spPr>
          <a:xfrm>
            <a:off x="592850" y="1710067"/>
            <a:ext cx="1620957" cy="338554"/>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ja-JP" altLang="en-US" sz="1600" dirty="0"/>
              <a:t>急性期中核病院</a:t>
            </a:r>
            <a:endParaRPr lang="en-US" altLang="ja-JP" sz="1600" dirty="0"/>
          </a:p>
        </p:txBody>
      </p:sp>
      <p:sp>
        <p:nvSpPr>
          <p:cNvPr id="1548" name="下矢印 36"/>
          <p:cNvSpPr/>
          <p:nvPr/>
        </p:nvSpPr>
        <p:spPr>
          <a:xfrm rot="8852772">
            <a:off x="1706469" y="3140705"/>
            <a:ext cx="624108" cy="115026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p>
        </p:txBody>
      </p:sp>
      <p:sp>
        <p:nvSpPr>
          <p:cNvPr id="1549" name="角丸四角形 46"/>
          <p:cNvSpPr/>
          <p:nvPr/>
        </p:nvSpPr>
        <p:spPr>
          <a:xfrm>
            <a:off x="286249" y="1473856"/>
            <a:ext cx="6350696" cy="291464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1550" name="テキスト ボックス 48"/>
          <p:cNvSpPr txBox="1"/>
          <p:nvPr/>
        </p:nvSpPr>
        <p:spPr>
          <a:xfrm>
            <a:off x="592850" y="1214865"/>
            <a:ext cx="572464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ja-JP" altLang="en-US" dirty="0"/>
              <a:t>地域によっては同一施設がこの機能を担うことも可能</a:t>
            </a:r>
            <a:endParaRPr lang="en-US" altLang="ja-JP" dirty="0"/>
          </a:p>
        </p:txBody>
      </p:sp>
      <p:sp>
        <p:nvSpPr>
          <p:cNvPr id="1551" name="テキスト ボックス 33"/>
          <p:cNvSpPr txBox="1"/>
          <p:nvPr/>
        </p:nvSpPr>
        <p:spPr>
          <a:xfrm>
            <a:off x="6323637" y="2727059"/>
            <a:ext cx="5314275"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ja-JP" altLang="en-US" sz="1600" b="1" dirty="0"/>
              <a:t>（急性期の受け皿、在宅復帰、在宅支援・レスパイト）</a:t>
            </a:r>
            <a:endParaRPr lang="en-US" altLang="ja-JP" sz="1600" b="1" dirty="0"/>
          </a:p>
          <a:p>
            <a:r>
              <a:rPr lang="ja-JP" altLang="en-US" sz="1600" b="1" dirty="0"/>
              <a:t>総合的な窓口、医療と介護の連結点としての機能</a:t>
            </a:r>
          </a:p>
        </p:txBody>
      </p:sp>
      <p:sp>
        <p:nvSpPr>
          <p:cNvPr id="1552" name="テキスト ボックス 66"/>
          <p:cNvSpPr txBox="1"/>
          <p:nvPr/>
        </p:nvSpPr>
        <p:spPr>
          <a:xfrm>
            <a:off x="5621939" y="1853304"/>
            <a:ext cx="452105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600" dirty="0"/>
              <a:t>在宅療養を支援する病院・介護事業所における医療を日常的に支える病院</a:t>
            </a:r>
            <a:endParaRPr lang="en-US" altLang="ja-JP" sz="1600" dirty="0"/>
          </a:p>
          <a:p>
            <a:pPr algn="ctr"/>
            <a:r>
              <a:rPr lang="ja-JP" altLang="en-US" sz="1600" dirty="0"/>
              <a:t>（地域包括ケア病棟・療養病床）</a:t>
            </a:r>
          </a:p>
        </p:txBody>
      </p:sp>
      <p:sp>
        <p:nvSpPr>
          <p:cNvPr id="1553" name="正方形/長方形 30"/>
          <p:cNvSpPr/>
          <p:nvPr/>
        </p:nvSpPr>
        <p:spPr>
          <a:xfrm>
            <a:off x="5192480" y="4675849"/>
            <a:ext cx="800219" cy="338554"/>
          </a:xfrm>
          <a:prstGeom prst="rect">
            <a:avLst/>
          </a:prstGeom>
        </p:spPr>
        <p:txBody>
          <a:bodyPr wrap="none">
            <a:spAutoFit/>
          </a:bodyPr>
          <a:lstStyle/>
          <a:p>
            <a:pPr algn="ctr"/>
            <a:r>
              <a:rPr lang="ja-JP" altLang="en-US" sz="1600" dirty="0">
                <a:latin typeface="Times New Roman" pitchFamily="18" charset="0"/>
              </a:rPr>
              <a:t>診療所</a:t>
            </a:r>
            <a:endParaRPr lang="ja-JP" altLang="ja-JP" sz="1600" dirty="0">
              <a:latin typeface="Times New Roman" pitchFamily="18" charset="0"/>
            </a:endParaRPr>
          </a:p>
        </p:txBody>
      </p:sp>
      <p:sp>
        <p:nvSpPr>
          <p:cNvPr id="1554" name="正方形/長方形 76"/>
          <p:cNvSpPr/>
          <p:nvPr/>
        </p:nvSpPr>
        <p:spPr>
          <a:xfrm>
            <a:off x="6752496" y="4653136"/>
            <a:ext cx="800219" cy="338554"/>
          </a:xfrm>
          <a:prstGeom prst="rect">
            <a:avLst/>
          </a:prstGeom>
        </p:spPr>
        <p:txBody>
          <a:bodyPr wrap="none">
            <a:spAutoFit/>
          </a:bodyPr>
          <a:lstStyle/>
          <a:p>
            <a:pPr algn="ctr"/>
            <a:r>
              <a:rPr lang="ja-JP" altLang="en-US" sz="1600" dirty="0">
                <a:latin typeface="Times New Roman" pitchFamily="18" charset="0"/>
              </a:rPr>
              <a:t>診療所</a:t>
            </a:r>
            <a:endParaRPr lang="ja-JP" altLang="ja-JP" sz="1600" dirty="0">
              <a:latin typeface="Times New Roman" pitchFamily="18" charset="0"/>
            </a:endParaRPr>
          </a:p>
        </p:txBody>
      </p:sp>
      <p:sp>
        <p:nvSpPr>
          <p:cNvPr id="1555" name="テキスト ボックス 35"/>
          <p:cNvSpPr txBox="1"/>
          <p:nvPr/>
        </p:nvSpPr>
        <p:spPr>
          <a:xfrm>
            <a:off x="1078920" y="2156233"/>
            <a:ext cx="362600" cy="369332"/>
          </a:xfrm>
          <a:prstGeom prst="rect">
            <a:avLst/>
          </a:prstGeom>
          <a:noFill/>
        </p:spPr>
        <p:txBody>
          <a:bodyPr wrap="none" rtlCol="0">
            <a:spAutoFit/>
          </a:bodyPr>
          <a:lstStyle/>
          <a:p>
            <a:r>
              <a:rPr lang="ja-JP" altLang="en-US" b="1" dirty="0">
                <a:solidFill>
                  <a:srgbClr val="0070C0"/>
                </a:solidFill>
                <a:latin typeface="HGP創英角ｺﾞｼｯｸUB" panose="020B0900000000000000" pitchFamily="50" charset="-128"/>
                <a:ea typeface="HGP創英角ｺﾞｼｯｸUB" panose="020B0900000000000000" pitchFamily="50" charset="-128"/>
              </a:rPr>
              <a:t>Ｈ</a:t>
            </a:r>
          </a:p>
        </p:txBody>
      </p:sp>
      <p:sp>
        <p:nvSpPr>
          <p:cNvPr id="1556" name="テキスト ボックス 77"/>
          <p:cNvSpPr txBox="1"/>
          <p:nvPr/>
        </p:nvSpPr>
        <p:spPr>
          <a:xfrm>
            <a:off x="5008619" y="2483604"/>
            <a:ext cx="362600" cy="369332"/>
          </a:xfrm>
          <a:prstGeom prst="rect">
            <a:avLst/>
          </a:prstGeom>
          <a:noFill/>
        </p:spPr>
        <p:txBody>
          <a:bodyPr wrap="none" rtlCol="0">
            <a:spAutoFit/>
          </a:bodyPr>
          <a:lstStyle/>
          <a:p>
            <a:r>
              <a:rPr lang="ja-JP" altLang="en-US" b="1" dirty="0">
                <a:solidFill>
                  <a:srgbClr val="0070C0"/>
                </a:solidFill>
                <a:latin typeface="HGP創英角ｺﾞｼｯｸUB" panose="020B0900000000000000" pitchFamily="50" charset="-128"/>
                <a:ea typeface="HGP創英角ｺﾞｼｯｸUB" panose="020B0900000000000000" pitchFamily="50" charset="-128"/>
              </a:rPr>
              <a:t>Ｈ</a:t>
            </a:r>
          </a:p>
        </p:txBody>
      </p:sp>
      <p:sp>
        <p:nvSpPr>
          <p:cNvPr id="1557" name="テキスト ボックス 78"/>
          <p:cNvSpPr txBox="1"/>
          <p:nvPr/>
        </p:nvSpPr>
        <p:spPr>
          <a:xfrm>
            <a:off x="7602019" y="3653115"/>
            <a:ext cx="165507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dirty="0"/>
              <a:t>日常生活圏域</a:t>
            </a:r>
          </a:p>
        </p:txBody>
      </p:sp>
      <p:sp>
        <p:nvSpPr>
          <p:cNvPr id="1558" name="テキスト ボックス 71"/>
          <p:cNvSpPr txBox="1"/>
          <p:nvPr/>
        </p:nvSpPr>
        <p:spPr>
          <a:xfrm>
            <a:off x="76673" y="4867212"/>
            <a:ext cx="225432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ja-JP" altLang="en-US" dirty="0"/>
              <a:t>アライアンス</a:t>
            </a:r>
            <a:endParaRPr lang="en-US" altLang="ja-JP" dirty="0"/>
          </a:p>
          <a:p>
            <a:pPr marL="285750" indent="-285750">
              <a:buFont typeface="Arial" panose="020B0604020202020204" pitchFamily="34" charset="0"/>
              <a:buChar char="•"/>
            </a:pPr>
            <a:r>
              <a:rPr lang="ja-JP" altLang="en-US" dirty="0"/>
              <a:t>ケアミックス化</a:t>
            </a:r>
          </a:p>
        </p:txBody>
      </p:sp>
      <p:pic>
        <p:nvPicPr>
          <p:cNvPr id="1559" name="図 4"/>
          <p:cNvPicPr>
            <a:picLocks noChangeAspect="1"/>
          </p:cNvPicPr>
          <p:nvPr/>
        </p:nvPicPr>
        <p:blipFill>
          <a:blip r:embed="rId1"/>
          <a:stretch>
            <a:fillRect/>
          </a:stretch>
        </p:blipFill>
        <p:spPr>
          <a:xfrm>
            <a:off x="9778443" y="5416932"/>
            <a:ext cx="1238680" cy="873106"/>
          </a:xfrm>
          <a:prstGeom prst="rect">
            <a:avLst/>
          </a:prstGeom>
        </p:spPr>
      </p:pic>
      <p:pic>
        <p:nvPicPr>
          <p:cNvPr id="1560" name="図 18"/>
          <p:cNvPicPr>
            <a:picLocks noChangeAspect="1"/>
          </p:cNvPicPr>
          <p:nvPr/>
        </p:nvPicPr>
        <p:blipFill>
          <a:blip r:embed="rId2"/>
          <a:stretch>
            <a:fillRect/>
          </a:stretch>
        </p:blipFill>
        <p:spPr>
          <a:xfrm>
            <a:off x="8412803" y="5399870"/>
            <a:ext cx="1214442" cy="931922"/>
          </a:xfrm>
          <a:prstGeom prst="rect">
            <a:avLst/>
          </a:prstGeom>
        </p:spPr>
      </p:pic>
      <p:sp>
        <p:nvSpPr>
          <p:cNvPr id="1561" name="テキスト ボックス 19"/>
          <p:cNvSpPr txBox="1"/>
          <p:nvPr/>
        </p:nvSpPr>
        <p:spPr>
          <a:xfrm>
            <a:off x="8980072" y="6358014"/>
            <a:ext cx="1620957" cy="30777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1400" dirty="0"/>
              <a:t>生活支援サービス</a:t>
            </a:r>
          </a:p>
        </p:txBody>
      </p:sp>
      <p:pic>
        <p:nvPicPr>
          <p:cNvPr id="1562" name="図 20"/>
          <p:cNvPicPr>
            <a:picLocks noChangeAspect="1"/>
          </p:cNvPicPr>
          <p:nvPr/>
        </p:nvPicPr>
        <p:blipFill>
          <a:blip r:embed="rId3"/>
          <a:stretch>
            <a:fillRect/>
          </a:stretch>
        </p:blipFill>
        <p:spPr>
          <a:xfrm>
            <a:off x="1836281" y="5775633"/>
            <a:ext cx="1329396" cy="990949"/>
          </a:xfrm>
          <a:prstGeom prst="rect">
            <a:avLst/>
          </a:prstGeom>
        </p:spPr>
      </p:pic>
      <p:sp>
        <p:nvSpPr>
          <p:cNvPr id="1563" name="テキスト ボックス 72"/>
          <p:cNvSpPr txBox="1"/>
          <p:nvPr/>
        </p:nvSpPr>
        <p:spPr>
          <a:xfrm>
            <a:off x="637852" y="6374600"/>
            <a:ext cx="1082348" cy="30777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1400" dirty="0"/>
              <a:t>高齢者住宅</a:t>
            </a:r>
            <a:endParaRPr kumimoji="1" lang="en-US" altLang="ja-JP" sz="1400" dirty="0"/>
          </a:p>
        </p:txBody>
      </p:sp>
      <p:cxnSp>
        <p:nvCxnSpPr>
          <p:cNvPr id="1564" name="直線コネクタ 80"/>
          <p:cNvCxnSpPr>
            <a:cxnSpLocks/>
            <a:endCxn id="1562" idx="3"/>
          </p:cNvCxnSpPr>
          <p:nvPr/>
        </p:nvCxnSpPr>
        <p:spPr>
          <a:xfrm flipH="1">
            <a:off x="3165677" y="4858037"/>
            <a:ext cx="1968547" cy="14130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65" name="直線コネクタ 81"/>
          <p:cNvCxnSpPr>
            <a:stCxn id="1537" idx="0"/>
            <a:endCxn id="1562" idx="3"/>
          </p:cNvCxnSpPr>
          <p:nvPr/>
        </p:nvCxnSpPr>
        <p:spPr>
          <a:xfrm flipH="1">
            <a:off x="3165677" y="3551645"/>
            <a:ext cx="2533318" cy="27194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66" name="直線コネクタ 82"/>
          <p:cNvCxnSpPr>
            <a:stCxn id="1520" idx="1"/>
            <a:endCxn id="1579" idx="3"/>
          </p:cNvCxnSpPr>
          <p:nvPr/>
        </p:nvCxnSpPr>
        <p:spPr>
          <a:xfrm flipH="1">
            <a:off x="3665894" y="4820876"/>
            <a:ext cx="1504992" cy="59605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67" name="テキスト ボックス 67"/>
          <p:cNvSpPr txBox="1"/>
          <p:nvPr/>
        </p:nvSpPr>
        <p:spPr>
          <a:xfrm>
            <a:off x="4909346" y="5217889"/>
            <a:ext cx="140037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dirty="0"/>
              <a:t>在宅医療</a:t>
            </a:r>
          </a:p>
        </p:txBody>
      </p:sp>
      <p:sp>
        <p:nvSpPr>
          <p:cNvPr id="1568" name="スライド番号プレースホルダー 21"/>
          <p:cNvSpPr>
            <a:spLocks noGrp="1"/>
          </p:cNvSpPr>
          <p:nvPr>
            <p:ph type="sldNum" sz="quarter" idx="12"/>
          </p:nvPr>
        </p:nvSpPr>
        <p:spPr/>
        <p:txBody>
          <a:bodyPr/>
          <a:lstStyle/>
          <a:p>
            <a:fld id="{EB664308-C38D-490A-97C3-201DB74E37D4}" type="slidenum">
              <a:rPr kumimoji="1" lang="ja-JP" altLang="en-US" smtClean="0"/>
              <a:t>2</a:t>
            </a:fld>
            <a:endParaRPr kumimoji="1" lang="ja-JP" altLang="en-US"/>
          </a:p>
        </p:txBody>
      </p:sp>
      <p:sp>
        <p:nvSpPr>
          <p:cNvPr id="1569" name="矢印: 右 52"/>
          <p:cNvSpPr/>
          <p:nvPr/>
        </p:nvSpPr>
        <p:spPr>
          <a:xfrm rot="13337585">
            <a:off x="2164047" y="3398040"/>
            <a:ext cx="1256417" cy="26300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70" name="四角形: 角を丸くする 58"/>
          <p:cNvSpPr/>
          <p:nvPr/>
        </p:nvSpPr>
        <p:spPr>
          <a:xfrm>
            <a:off x="2775830" y="1615537"/>
            <a:ext cx="2260912" cy="32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医師の働き方改革</a:t>
            </a:r>
          </a:p>
        </p:txBody>
      </p:sp>
      <p:sp>
        <p:nvSpPr>
          <p:cNvPr id="1571" name="四角形: 角を丸くする 83"/>
          <p:cNvSpPr/>
          <p:nvPr/>
        </p:nvSpPr>
        <p:spPr>
          <a:xfrm>
            <a:off x="8354547" y="4154427"/>
            <a:ext cx="2912451" cy="1220886"/>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1572" name="直線コネクタ 85"/>
          <p:cNvCxnSpPr/>
          <p:nvPr/>
        </p:nvCxnSpPr>
        <p:spPr>
          <a:xfrm>
            <a:off x="4702191" y="1015946"/>
            <a:ext cx="403505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73" name="正方形/長方形 87"/>
          <p:cNvSpPr/>
          <p:nvPr/>
        </p:nvSpPr>
        <p:spPr>
          <a:xfrm>
            <a:off x="8906634" y="1177674"/>
            <a:ext cx="2982297" cy="6463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kumimoji="1" lang="ja-JP" altLang="en-US" sz="1600" b="1" dirty="0"/>
              <a:t>既存データの活用</a:t>
            </a:r>
            <a:endParaRPr kumimoji="1" lang="en-US" altLang="ja-JP" sz="1600" b="1" dirty="0"/>
          </a:p>
          <a:p>
            <a:pPr marL="285750" indent="-285750">
              <a:buFont typeface="Arial" panose="020B0604020202020204" pitchFamily="34" charset="0"/>
              <a:buChar char="•"/>
            </a:pPr>
            <a:r>
              <a:rPr kumimoji="1" lang="ja-JP" altLang="en-US" sz="1600" b="1" dirty="0"/>
              <a:t>必要なデータの開示と活用</a:t>
            </a:r>
            <a:endParaRPr kumimoji="1" lang="en-US" altLang="ja-JP" sz="1600" b="1" dirty="0"/>
          </a:p>
        </p:txBody>
      </p:sp>
      <p:sp>
        <p:nvSpPr>
          <p:cNvPr id="1574" name="矢印: 右 84"/>
          <p:cNvSpPr/>
          <p:nvPr/>
        </p:nvSpPr>
        <p:spPr>
          <a:xfrm rot="11706812">
            <a:off x="2359311" y="3059076"/>
            <a:ext cx="2561662" cy="359298"/>
          </a:xfrm>
          <a:prstGeom prst="rightArrow">
            <a:avLst>
              <a:gd name="adj1" fmla="val 34152"/>
              <a:gd name="adj2" fmla="val 645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75" name="矢印: 右 90"/>
          <p:cNvSpPr/>
          <p:nvPr/>
        </p:nvSpPr>
        <p:spPr>
          <a:xfrm rot="917907">
            <a:off x="2449357" y="2771199"/>
            <a:ext cx="2561662" cy="359298"/>
          </a:xfrm>
          <a:prstGeom prst="rightArrow">
            <a:avLst>
              <a:gd name="adj1" fmla="val 34152"/>
              <a:gd name="adj2" fmla="val 645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cxnSp>
        <p:nvCxnSpPr>
          <p:cNvPr id="1576" name="直線矢印コネクタ 34"/>
          <p:cNvCxnSpPr>
            <a:cxnSpLocks/>
          </p:cNvCxnSpPr>
          <p:nvPr/>
        </p:nvCxnSpPr>
        <p:spPr>
          <a:xfrm>
            <a:off x="2387285" y="2463630"/>
            <a:ext cx="2495741" cy="1750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7" name="矢印: 右 92"/>
          <p:cNvSpPr/>
          <p:nvPr/>
        </p:nvSpPr>
        <p:spPr>
          <a:xfrm rot="16200000">
            <a:off x="3064656" y="4573143"/>
            <a:ext cx="384982" cy="35618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78" name="テキスト ボックス 74"/>
          <p:cNvSpPr txBox="1"/>
          <p:nvPr/>
        </p:nvSpPr>
        <p:spPr>
          <a:xfrm>
            <a:off x="2769660" y="2238690"/>
            <a:ext cx="1980030"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ja-JP" altLang="en-US" sz="1400" dirty="0"/>
              <a:t>連携（アライアンス）</a:t>
            </a:r>
          </a:p>
        </p:txBody>
      </p:sp>
      <p:sp>
        <p:nvSpPr>
          <p:cNvPr id="1579" name="テキスト ボックス 32"/>
          <p:cNvSpPr txBox="1"/>
          <p:nvPr/>
        </p:nvSpPr>
        <p:spPr>
          <a:xfrm>
            <a:off x="2865675" y="5278433"/>
            <a:ext cx="800219" cy="276999"/>
          </a:xfrm>
          <a:prstGeom prst="rect">
            <a:avLst/>
          </a:prstGeom>
          <a:noFill/>
        </p:spPr>
        <p:txBody>
          <a:bodyPr wrap="none" rtlCol="0">
            <a:spAutoFit/>
          </a:bodyPr>
          <a:lstStyle/>
          <a:p>
            <a:r>
              <a:rPr lang="ja-JP" altLang="en-US" sz="1200" dirty="0"/>
              <a:t>介護施設</a:t>
            </a:r>
          </a:p>
        </p:txBody>
      </p:sp>
      <p:sp>
        <p:nvSpPr>
          <p:cNvPr id="1580" name="矢印: 右 94"/>
          <p:cNvSpPr/>
          <p:nvPr/>
        </p:nvSpPr>
        <p:spPr>
          <a:xfrm rot="13586678" flipV="1">
            <a:off x="3528062" y="5176178"/>
            <a:ext cx="2086092" cy="32519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81" name="テキスト ボックス 93"/>
          <p:cNvSpPr txBox="1"/>
          <p:nvPr/>
        </p:nvSpPr>
        <p:spPr>
          <a:xfrm>
            <a:off x="6807300" y="5212543"/>
            <a:ext cx="6959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dirty="0"/>
              <a:t>外来</a:t>
            </a:r>
          </a:p>
        </p:txBody>
      </p:sp>
      <p:sp>
        <p:nvSpPr>
          <p:cNvPr id="1582" name="矢印: 右 97"/>
          <p:cNvSpPr/>
          <p:nvPr/>
        </p:nvSpPr>
        <p:spPr>
          <a:xfrm rot="20374091">
            <a:off x="3688243" y="3655652"/>
            <a:ext cx="1256417" cy="26300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83" name="四角形: 角を丸くする 45"/>
          <p:cNvSpPr/>
          <p:nvPr/>
        </p:nvSpPr>
        <p:spPr>
          <a:xfrm>
            <a:off x="2649281" y="3885066"/>
            <a:ext cx="2519626" cy="8041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a:t>高齢者救急</a:t>
            </a:r>
            <a:endParaRPr kumimoji="1" lang="en-US" altLang="ja-JP" sz="1600" b="1" dirty="0"/>
          </a:p>
          <a:p>
            <a:pPr algn="ctr"/>
            <a:r>
              <a:rPr lang="ja-JP" altLang="en-US" b="1" dirty="0"/>
              <a:t>（</a:t>
            </a:r>
            <a:r>
              <a:rPr lang="ja-JP" altLang="en-US" sz="1100" b="1" dirty="0"/>
              <a:t>一次救急のバッファー、</a:t>
            </a:r>
            <a:endParaRPr lang="en-US" altLang="ja-JP" sz="1100" b="1" dirty="0"/>
          </a:p>
          <a:p>
            <a:pPr algn="ctr"/>
            <a:r>
              <a:rPr lang="ja-JP" altLang="en-US" sz="1100" b="1" dirty="0"/>
              <a:t>トリアージ機能の整備</a:t>
            </a:r>
            <a:r>
              <a:rPr lang="ja-JP" altLang="en-US" sz="1600" b="1" dirty="0"/>
              <a:t>）</a:t>
            </a:r>
            <a:endParaRPr kumimoji="1" lang="ja-JP" altLang="en-US" b="1" dirty="0"/>
          </a:p>
        </p:txBody>
      </p:sp>
      <p:sp>
        <p:nvSpPr>
          <p:cNvPr id="1584" name="テキスト ボックス 44"/>
          <p:cNvSpPr txBox="1"/>
          <p:nvPr/>
        </p:nvSpPr>
        <p:spPr>
          <a:xfrm>
            <a:off x="313213" y="3885066"/>
            <a:ext cx="1741142" cy="307777"/>
          </a:xfrm>
          <a:prstGeom prst="rect">
            <a:avLst/>
          </a:prstGeom>
          <a:noFill/>
        </p:spPr>
        <p:txBody>
          <a:bodyPr wrap="square" rtlCol="0">
            <a:spAutoFit/>
          </a:bodyPr>
          <a:lstStyle/>
          <a:p>
            <a:pPr algn="ctr"/>
            <a:r>
              <a:rPr lang="ja-JP" altLang="en-US" sz="1400" dirty="0"/>
              <a:t>（二次）三次救急</a:t>
            </a:r>
          </a:p>
        </p:txBody>
      </p:sp>
      <p:sp>
        <p:nvSpPr>
          <p:cNvPr id="1585" name="テキスト ボックス 25"/>
          <p:cNvSpPr txBox="1"/>
          <p:nvPr/>
        </p:nvSpPr>
        <p:spPr>
          <a:xfrm>
            <a:off x="121236" y="2262366"/>
            <a:ext cx="764953" cy="110799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6600" b="1" dirty="0">
                <a:solidFill>
                  <a:srgbClr val="FF0000"/>
                </a:solidFill>
              </a:rPr>
              <a:t>A</a:t>
            </a:r>
            <a:endParaRPr kumimoji="1" lang="ja-JP" altLang="en-US" sz="6600" b="1" dirty="0">
              <a:solidFill>
                <a:srgbClr val="FF0000"/>
              </a:solidFill>
            </a:endParaRPr>
          </a:p>
        </p:txBody>
      </p:sp>
      <p:sp>
        <p:nvSpPr>
          <p:cNvPr id="1586" name="テキスト ボックス 29"/>
          <p:cNvSpPr txBox="1"/>
          <p:nvPr/>
        </p:nvSpPr>
        <p:spPr>
          <a:xfrm>
            <a:off x="5478515" y="2200550"/>
            <a:ext cx="784189" cy="110799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6600" b="1" dirty="0">
                <a:solidFill>
                  <a:srgbClr val="00B050"/>
                </a:solidFill>
              </a:rPr>
              <a:t>B</a:t>
            </a:r>
            <a:endParaRPr kumimoji="1" lang="ja-JP" altLang="en-US" sz="6600" b="1" dirty="0">
              <a:solidFill>
                <a:srgbClr val="00B050"/>
              </a:solidFill>
            </a:endParaRPr>
          </a:p>
        </p:txBody>
      </p:sp>
    </p:spTree>
    <p:extLst>
      <p:ext uri="{BB962C8B-B14F-4D97-AF65-F5344CB8AC3E}">
        <p14:creationId xmlns:p14="http://schemas.microsoft.com/office/powerpoint/2010/main" val="323995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72" name="タイトル 1"/>
          <p:cNvSpPr>
            <a:spLocks noGrp="1"/>
          </p:cNvSpPr>
          <p:nvPr>
            <p:ph type="title"/>
          </p:nvPr>
        </p:nvSpPr>
        <p:spPr>
          <a:xfrm>
            <a:off x="838200" y="365126"/>
            <a:ext cx="10515600" cy="619612"/>
          </a:xfrm>
        </p:spPr>
        <p:txBody>
          <a:bodyPr>
            <a:normAutofit/>
          </a:bodyPr>
          <a:lstStyle/>
          <a:p>
            <a:r>
              <a:rPr kumimoji="1" lang="ja-JP" altLang="en-US" sz="3600" dirty="0"/>
              <a:t>診療の状況　静岡医療圏</a:t>
            </a:r>
            <a:r>
              <a:rPr kumimoji="1" lang="en-US" altLang="ja-JP" sz="3600" dirty="0"/>
              <a:t>(MDC11)</a:t>
            </a:r>
            <a:endParaRPr kumimoji="1" lang="ja-JP" altLang="en-US" sz="3600" dirty="0"/>
          </a:p>
        </p:txBody>
      </p:sp>
      <p:pic>
        <p:nvPicPr>
          <p:cNvPr id="1773" name="図 3"/>
          <p:cNvPicPr>
            <a:picLocks noChangeAspect="1"/>
          </p:cNvPicPr>
          <p:nvPr/>
        </p:nvPicPr>
        <p:blipFill>
          <a:blip r:embed="rId1"/>
          <a:stretch>
            <a:fillRect/>
          </a:stretch>
        </p:blipFill>
        <p:spPr>
          <a:xfrm>
            <a:off x="1293638" y="1060791"/>
            <a:ext cx="8712007" cy="5718077"/>
          </a:xfrm>
          <a:prstGeom prst="rect">
            <a:avLst/>
          </a:prstGeom>
        </p:spPr>
      </p:pic>
    </p:spTree>
    <p:extLst>
      <p:ext uri="{BB962C8B-B14F-4D97-AF65-F5344CB8AC3E}">
        <p14:creationId xmlns:p14="http://schemas.microsoft.com/office/powerpoint/2010/main" val="3409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75" name="タイトル 1"/>
          <p:cNvSpPr>
            <a:spLocks noGrp="1"/>
          </p:cNvSpPr>
          <p:nvPr>
            <p:ph type="title"/>
          </p:nvPr>
        </p:nvSpPr>
        <p:spPr>
          <a:xfrm>
            <a:off x="838200" y="365126"/>
            <a:ext cx="10515600" cy="619612"/>
          </a:xfrm>
        </p:spPr>
        <p:txBody>
          <a:bodyPr>
            <a:normAutofit/>
          </a:bodyPr>
          <a:lstStyle/>
          <a:p>
            <a:r>
              <a:rPr lang="ja-JP" altLang="en-US" sz="3600" dirty="0"/>
              <a:t>診療</a:t>
            </a:r>
            <a:r>
              <a:rPr kumimoji="1" lang="ja-JP" altLang="en-US" sz="3600" dirty="0"/>
              <a:t>の状況　志太榛原医療圏（全体）</a:t>
            </a:r>
          </a:p>
        </p:txBody>
      </p:sp>
      <p:pic>
        <p:nvPicPr>
          <p:cNvPr id="1776" name="図 3"/>
          <p:cNvPicPr>
            <a:picLocks noChangeAspect="1"/>
          </p:cNvPicPr>
          <p:nvPr/>
        </p:nvPicPr>
        <p:blipFill>
          <a:blip r:embed="rId1"/>
          <a:stretch>
            <a:fillRect/>
          </a:stretch>
        </p:blipFill>
        <p:spPr>
          <a:xfrm>
            <a:off x="1311829" y="835324"/>
            <a:ext cx="9221355" cy="6022676"/>
          </a:xfrm>
          <a:prstGeom prst="rect">
            <a:avLst/>
          </a:prstGeom>
        </p:spPr>
      </p:pic>
    </p:spTree>
    <p:extLst>
      <p:ext uri="{BB962C8B-B14F-4D97-AF65-F5344CB8AC3E}">
        <p14:creationId xmlns:p14="http://schemas.microsoft.com/office/powerpoint/2010/main" val="2564025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78" name="タイトル 1"/>
          <p:cNvSpPr>
            <a:spLocks noGrp="1"/>
          </p:cNvSpPr>
          <p:nvPr>
            <p:ph type="title"/>
          </p:nvPr>
        </p:nvSpPr>
        <p:spPr>
          <a:xfrm>
            <a:off x="838200" y="365126"/>
            <a:ext cx="10515600" cy="619612"/>
          </a:xfrm>
        </p:spPr>
        <p:txBody>
          <a:bodyPr>
            <a:normAutofit/>
          </a:bodyPr>
          <a:lstStyle/>
          <a:p>
            <a:r>
              <a:rPr lang="ja-JP" altLang="en-US" sz="3600" dirty="0"/>
              <a:t>診療</a:t>
            </a:r>
            <a:r>
              <a:rPr kumimoji="1" lang="ja-JP" altLang="en-US" sz="3600" dirty="0"/>
              <a:t>の状況　志太榛原医療圏（</a:t>
            </a:r>
            <a:r>
              <a:rPr kumimoji="1" lang="en-US" altLang="ja-JP" sz="3600" dirty="0"/>
              <a:t>MDC04</a:t>
            </a:r>
            <a:r>
              <a:rPr kumimoji="1" lang="ja-JP" altLang="en-US" sz="3600" dirty="0"/>
              <a:t>）</a:t>
            </a:r>
          </a:p>
        </p:txBody>
      </p:sp>
      <p:pic>
        <p:nvPicPr>
          <p:cNvPr id="1779" name="図 3"/>
          <p:cNvPicPr>
            <a:picLocks noChangeAspect="1"/>
          </p:cNvPicPr>
          <p:nvPr/>
        </p:nvPicPr>
        <p:blipFill>
          <a:blip r:embed="rId1"/>
          <a:stretch>
            <a:fillRect/>
          </a:stretch>
        </p:blipFill>
        <p:spPr>
          <a:xfrm>
            <a:off x="1311830" y="1164264"/>
            <a:ext cx="8623478" cy="5632189"/>
          </a:xfrm>
          <a:prstGeom prst="rect">
            <a:avLst/>
          </a:prstGeom>
        </p:spPr>
      </p:pic>
    </p:spTree>
    <p:extLst>
      <p:ext uri="{BB962C8B-B14F-4D97-AF65-F5344CB8AC3E}">
        <p14:creationId xmlns:p14="http://schemas.microsoft.com/office/powerpoint/2010/main" val="3470814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1" name="タイトル 1"/>
          <p:cNvSpPr>
            <a:spLocks noGrp="1"/>
          </p:cNvSpPr>
          <p:nvPr>
            <p:ph type="title"/>
          </p:nvPr>
        </p:nvSpPr>
        <p:spPr>
          <a:xfrm>
            <a:off x="838200" y="365126"/>
            <a:ext cx="10515600" cy="619612"/>
          </a:xfrm>
        </p:spPr>
        <p:txBody>
          <a:bodyPr>
            <a:normAutofit/>
          </a:bodyPr>
          <a:lstStyle/>
          <a:p>
            <a:r>
              <a:rPr lang="ja-JP" altLang="en-US" sz="3600" dirty="0"/>
              <a:t>診療</a:t>
            </a:r>
            <a:r>
              <a:rPr kumimoji="1" lang="ja-JP" altLang="en-US" sz="3600" dirty="0"/>
              <a:t>の状況　志太榛原医療圏（</a:t>
            </a:r>
            <a:r>
              <a:rPr kumimoji="1" lang="en-US" altLang="ja-JP" sz="3600" dirty="0"/>
              <a:t>MDC05</a:t>
            </a:r>
            <a:r>
              <a:rPr kumimoji="1" lang="ja-JP" altLang="en-US" sz="3600" dirty="0"/>
              <a:t>）</a:t>
            </a:r>
          </a:p>
        </p:txBody>
      </p:sp>
      <p:pic>
        <p:nvPicPr>
          <p:cNvPr id="1782" name="図 3"/>
          <p:cNvPicPr>
            <a:picLocks noChangeAspect="1"/>
          </p:cNvPicPr>
          <p:nvPr/>
        </p:nvPicPr>
        <p:blipFill>
          <a:blip r:embed="rId1"/>
          <a:stretch>
            <a:fillRect/>
          </a:stretch>
        </p:blipFill>
        <p:spPr>
          <a:xfrm>
            <a:off x="1722585" y="984738"/>
            <a:ext cx="8924900" cy="5855704"/>
          </a:xfrm>
          <a:prstGeom prst="rect">
            <a:avLst/>
          </a:prstGeom>
        </p:spPr>
      </p:pic>
    </p:spTree>
    <p:extLst>
      <p:ext uri="{BB962C8B-B14F-4D97-AF65-F5344CB8AC3E}">
        <p14:creationId xmlns:p14="http://schemas.microsoft.com/office/powerpoint/2010/main" val="3847518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4" name="タイトル 1"/>
          <p:cNvSpPr>
            <a:spLocks noGrp="1"/>
          </p:cNvSpPr>
          <p:nvPr>
            <p:ph type="title"/>
          </p:nvPr>
        </p:nvSpPr>
        <p:spPr>
          <a:xfrm>
            <a:off x="838200" y="365126"/>
            <a:ext cx="10515600" cy="619612"/>
          </a:xfrm>
        </p:spPr>
        <p:txBody>
          <a:bodyPr>
            <a:normAutofit/>
          </a:bodyPr>
          <a:lstStyle/>
          <a:p>
            <a:r>
              <a:rPr lang="ja-JP" altLang="en-US" sz="3600" dirty="0"/>
              <a:t>診療</a:t>
            </a:r>
            <a:r>
              <a:rPr kumimoji="1" lang="ja-JP" altLang="en-US" sz="3600" dirty="0"/>
              <a:t>の状況　志太榛原医療圏（</a:t>
            </a:r>
            <a:r>
              <a:rPr kumimoji="1" lang="en-US" altLang="ja-JP" sz="3600" dirty="0"/>
              <a:t>MDC11</a:t>
            </a:r>
            <a:r>
              <a:rPr kumimoji="1" lang="ja-JP" altLang="en-US" sz="3600" dirty="0"/>
              <a:t>）</a:t>
            </a:r>
          </a:p>
        </p:txBody>
      </p:sp>
      <p:pic>
        <p:nvPicPr>
          <p:cNvPr id="1785" name="図 3"/>
          <p:cNvPicPr>
            <a:picLocks noChangeAspect="1"/>
          </p:cNvPicPr>
          <p:nvPr/>
        </p:nvPicPr>
        <p:blipFill>
          <a:blip r:embed="rId1"/>
          <a:stretch>
            <a:fillRect/>
          </a:stretch>
        </p:blipFill>
        <p:spPr>
          <a:xfrm>
            <a:off x="1270236" y="1048490"/>
            <a:ext cx="8700242" cy="5704002"/>
          </a:xfrm>
          <a:prstGeom prst="rect">
            <a:avLst/>
          </a:prstGeom>
        </p:spPr>
      </p:pic>
    </p:spTree>
    <p:extLst>
      <p:ext uri="{BB962C8B-B14F-4D97-AF65-F5344CB8AC3E}">
        <p14:creationId xmlns:p14="http://schemas.microsoft.com/office/powerpoint/2010/main" val="1809552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7" name="タイトル 1"/>
          <p:cNvSpPr>
            <a:spLocks noGrp="1"/>
          </p:cNvSpPr>
          <p:nvPr>
            <p:ph type="title"/>
          </p:nvPr>
        </p:nvSpPr>
        <p:spPr>
          <a:xfrm>
            <a:off x="838200" y="365126"/>
            <a:ext cx="10515600" cy="619612"/>
          </a:xfrm>
        </p:spPr>
        <p:txBody>
          <a:bodyPr>
            <a:normAutofit/>
          </a:bodyPr>
          <a:lstStyle/>
          <a:p>
            <a:r>
              <a:rPr kumimoji="1" lang="ja-JP" altLang="en-US" sz="3600" dirty="0"/>
              <a:t>手術の状況　静岡医療圏</a:t>
            </a:r>
          </a:p>
        </p:txBody>
      </p:sp>
      <p:pic>
        <p:nvPicPr>
          <p:cNvPr id="1788" name="図 3"/>
          <p:cNvPicPr>
            <a:picLocks noChangeAspect="1"/>
          </p:cNvPicPr>
          <p:nvPr/>
        </p:nvPicPr>
        <p:blipFill>
          <a:blip r:embed="rId1"/>
          <a:stretch>
            <a:fillRect/>
          </a:stretch>
        </p:blipFill>
        <p:spPr>
          <a:xfrm>
            <a:off x="838200" y="984738"/>
            <a:ext cx="10374923" cy="5682142"/>
          </a:xfrm>
          <a:prstGeom prst="rect">
            <a:avLst/>
          </a:prstGeom>
        </p:spPr>
      </p:pic>
    </p:spTree>
    <p:extLst>
      <p:ext uri="{BB962C8B-B14F-4D97-AF65-F5344CB8AC3E}">
        <p14:creationId xmlns:p14="http://schemas.microsoft.com/office/powerpoint/2010/main" val="216699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90" name="タイトル 1"/>
          <p:cNvSpPr>
            <a:spLocks noGrp="1"/>
          </p:cNvSpPr>
          <p:nvPr>
            <p:ph type="title"/>
          </p:nvPr>
        </p:nvSpPr>
        <p:spPr>
          <a:xfrm>
            <a:off x="838200" y="365126"/>
            <a:ext cx="10515600" cy="619612"/>
          </a:xfrm>
        </p:spPr>
        <p:txBody>
          <a:bodyPr>
            <a:normAutofit/>
          </a:bodyPr>
          <a:lstStyle/>
          <a:p>
            <a:r>
              <a:rPr kumimoji="1" lang="ja-JP" altLang="en-US" sz="3600" dirty="0"/>
              <a:t>手術の状況　志太榛原医療圏</a:t>
            </a:r>
          </a:p>
        </p:txBody>
      </p:sp>
      <p:pic>
        <p:nvPicPr>
          <p:cNvPr id="1791" name="図 3"/>
          <p:cNvPicPr>
            <a:picLocks noChangeAspect="1"/>
          </p:cNvPicPr>
          <p:nvPr/>
        </p:nvPicPr>
        <p:blipFill>
          <a:blip r:embed="rId1"/>
          <a:stretch>
            <a:fillRect/>
          </a:stretch>
        </p:blipFill>
        <p:spPr>
          <a:xfrm>
            <a:off x="984738" y="984738"/>
            <a:ext cx="10436469" cy="5812972"/>
          </a:xfrm>
          <a:prstGeom prst="rect">
            <a:avLst/>
          </a:prstGeom>
        </p:spPr>
      </p:pic>
    </p:spTree>
    <p:extLst>
      <p:ext uri="{BB962C8B-B14F-4D97-AF65-F5344CB8AC3E}">
        <p14:creationId xmlns:p14="http://schemas.microsoft.com/office/powerpoint/2010/main" val="2318739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93" name="タイトル 1"/>
          <p:cNvSpPr>
            <a:spLocks noGrp="1"/>
          </p:cNvSpPr>
          <p:nvPr>
            <p:ph type="title"/>
          </p:nvPr>
        </p:nvSpPr>
        <p:spPr>
          <a:xfrm>
            <a:off x="838200" y="365126"/>
            <a:ext cx="10515600" cy="619612"/>
          </a:xfrm>
        </p:spPr>
        <p:txBody>
          <a:bodyPr>
            <a:normAutofit/>
          </a:bodyPr>
          <a:lstStyle/>
          <a:p>
            <a:r>
              <a:rPr kumimoji="1" lang="ja-JP" altLang="en-US" sz="3600" dirty="0"/>
              <a:t>入院経路　静岡医療圏　</a:t>
            </a:r>
            <a:r>
              <a:rPr kumimoji="1" lang="en-US" altLang="ja-JP" sz="3600" dirty="0"/>
              <a:t>R3</a:t>
            </a:r>
            <a:r>
              <a:rPr kumimoji="1" lang="ja-JP" altLang="en-US" sz="3600" dirty="0"/>
              <a:t>　高度急性期・急性期</a:t>
            </a:r>
          </a:p>
        </p:txBody>
      </p:sp>
      <p:pic>
        <p:nvPicPr>
          <p:cNvPr id="1794" name="図 5"/>
          <p:cNvPicPr>
            <a:picLocks noChangeAspect="1"/>
          </p:cNvPicPr>
          <p:nvPr/>
        </p:nvPicPr>
        <p:blipFill>
          <a:blip r:embed="rId1"/>
          <a:stretch>
            <a:fillRect/>
          </a:stretch>
        </p:blipFill>
        <p:spPr>
          <a:xfrm>
            <a:off x="0" y="1222060"/>
            <a:ext cx="12192000" cy="5468956"/>
          </a:xfrm>
          <a:prstGeom prst="rect">
            <a:avLst/>
          </a:prstGeom>
        </p:spPr>
      </p:pic>
    </p:spTree>
    <p:extLst>
      <p:ext uri="{BB962C8B-B14F-4D97-AF65-F5344CB8AC3E}">
        <p14:creationId xmlns:p14="http://schemas.microsoft.com/office/powerpoint/2010/main" val="657265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96" name="タイトル 1"/>
          <p:cNvSpPr>
            <a:spLocks noGrp="1"/>
          </p:cNvSpPr>
          <p:nvPr>
            <p:ph type="title"/>
          </p:nvPr>
        </p:nvSpPr>
        <p:spPr>
          <a:xfrm>
            <a:off x="838200" y="365126"/>
            <a:ext cx="10515600" cy="619612"/>
          </a:xfrm>
        </p:spPr>
        <p:txBody>
          <a:bodyPr>
            <a:normAutofit fontScale="90000"/>
          </a:bodyPr>
          <a:lstStyle/>
          <a:p>
            <a:r>
              <a:rPr lang="ja-JP" altLang="en-US" sz="3600" dirty="0"/>
              <a:t>入院経路</a:t>
            </a:r>
            <a:r>
              <a:rPr kumimoji="1" lang="ja-JP" altLang="en-US" sz="3600" dirty="0"/>
              <a:t>　志太榛原医療圏　</a:t>
            </a:r>
            <a:r>
              <a:rPr kumimoji="1" lang="en-US" altLang="ja-JP" sz="3600" dirty="0"/>
              <a:t>R3</a:t>
            </a:r>
            <a:r>
              <a:rPr kumimoji="1" lang="ja-JP" altLang="en-US" sz="3600" dirty="0"/>
              <a:t>　高度急性期・急性期</a:t>
            </a:r>
          </a:p>
        </p:txBody>
      </p:sp>
      <p:pic>
        <p:nvPicPr>
          <p:cNvPr id="1797" name="図 5"/>
          <p:cNvPicPr>
            <a:picLocks noChangeAspect="1"/>
          </p:cNvPicPr>
          <p:nvPr/>
        </p:nvPicPr>
        <p:blipFill>
          <a:blip r:embed="rId1"/>
          <a:stretch>
            <a:fillRect/>
          </a:stretch>
        </p:blipFill>
        <p:spPr>
          <a:xfrm>
            <a:off x="0" y="1112474"/>
            <a:ext cx="12192000" cy="5459527"/>
          </a:xfrm>
          <a:prstGeom prst="rect">
            <a:avLst/>
          </a:prstGeom>
        </p:spPr>
      </p:pic>
    </p:spTree>
    <p:extLst>
      <p:ext uri="{BB962C8B-B14F-4D97-AF65-F5344CB8AC3E}">
        <p14:creationId xmlns:p14="http://schemas.microsoft.com/office/powerpoint/2010/main" val="2771486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99" name="タイトル 1"/>
          <p:cNvSpPr>
            <a:spLocks noGrp="1"/>
          </p:cNvSpPr>
          <p:nvPr>
            <p:ph type="title"/>
          </p:nvPr>
        </p:nvSpPr>
        <p:spPr>
          <a:xfrm>
            <a:off x="838200" y="365126"/>
            <a:ext cx="10515600" cy="619612"/>
          </a:xfrm>
        </p:spPr>
        <p:txBody>
          <a:bodyPr>
            <a:normAutofit/>
          </a:bodyPr>
          <a:lstStyle/>
          <a:p>
            <a:r>
              <a:rPr kumimoji="1" lang="ja-JP" altLang="en-US" sz="3600" dirty="0"/>
              <a:t>退院経路　静岡医療圏　</a:t>
            </a:r>
            <a:r>
              <a:rPr kumimoji="1" lang="en-US" altLang="ja-JP" sz="3600" dirty="0"/>
              <a:t>R3</a:t>
            </a:r>
            <a:r>
              <a:rPr kumimoji="1" lang="ja-JP" altLang="en-US" sz="3600" dirty="0"/>
              <a:t>　高度急性期・急性期</a:t>
            </a:r>
          </a:p>
        </p:txBody>
      </p:sp>
      <p:pic>
        <p:nvPicPr>
          <p:cNvPr id="1800" name="図 3"/>
          <p:cNvPicPr>
            <a:picLocks noChangeAspect="1"/>
          </p:cNvPicPr>
          <p:nvPr/>
        </p:nvPicPr>
        <p:blipFill>
          <a:blip r:embed="rId1"/>
          <a:stretch>
            <a:fillRect/>
          </a:stretch>
        </p:blipFill>
        <p:spPr>
          <a:xfrm>
            <a:off x="0" y="1345476"/>
            <a:ext cx="12192000" cy="5345215"/>
          </a:xfrm>
          <a:prstGeom prst="rect">
            <a:avLst/>
          </a:prstGeom>
        </p:spPr>
      </p:pic>
    </p:spTree>
    <p:extLst>
      <p:ext uri="{BB962C8B-B14F-4D97-AF65-F5344CB8AC3E}">
        <p14:creationId xmlns:p14="http://schemas.microsoft.com/office/powerpoint/2010/main" val="206097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92" name="タイトル 1"/>
          <p:cNvSpPr>
            <a:spLocks noGrp="1"/>
          </p:cNvSpPr>
          <p:nvPr>
            <p:ph type="title"/>
          </p:nvPr>
        </p:nvSpPr>
        <p:spPr>
          <a:xfrm>
            <a:off x="838200" y="365126"/>
            <a:ext cx="10515600" cy="909760"/>
          </a:xfrm>
        </p:spPr>
        <p:txBody>
          <a:bodyPr/>
          <a:lstStyle/>
          <a:p>
            <a:r>
              <a:rPr kumimoji="1" lang="ja-JP" altLang="en-US" dirty="0"/>
              <a:t>新しい地域医療構想の議論のポイント</a:t>
            </a:r>
          </a:p>
        </p:txBody>
      </p:sp>
      <p:sp>
        <p:nvSpPr>
          <p:cNvPr id="1593" name="コンテンツ プレースホルダー 2"/>
          <p:cNvSpPr>
            <a:spLocks noGrp="1"/>
          </p:cNvSpPr>
          <p:nvPr>
            <p:ph idx="1"/>
          </p:nvPr>
        </p:nvSpPr>
        <p:spPr>
          <a:xfrm>
            <a:off x="838200" y="1978269"/>
            <a:ext cx="10515600" cy="4334607"/>
          </a:xfrm>
        </p:spPr>
        <p:txBody>
          <a:bodyPr>
            <a:normAutofit/>
          </a:bodyPr>
          <a:lstStyle/>
          <a:p>
            <a:pPr>
              <a:lnSpc>
                <a:spcPct val="100000"/>
              </a:lnSpc>
            </a:pPr>
            <a:r>
              <a:rPr kumimoji="1" lang="en-US" altLang="ja-JP" dirty="0"/>
              <a:t>A</a:t>
            </a:r>
            <a:r>
              <a:rPr kumimoji="1" lang="ja-JP" altLang="en-US" dirty="0"/>
              <a:t>の機能をもつ病院に求められること</a:t>
            </a:r>
            <a:endParaRPr kumimoji="1" lang="en-US" altLang="ja-JP" dirty="0"/>
          </a:p>
          <a:p>
            <a:pPr lvl="1">
              <a:lnSpc>
                <a:spcPct val="100000"/>
              </a:lnSpc>
            </a:pPr>
            <a:r>
              <a:rPr lang="ja-JP" altLang="en-US" dirty="0"/>
              <a:t>広域で急性期機能（がん診療、手術、救急、周産期、医師派遣など）を持つこと</a:t>
            </a:r>
            <a:endParaRPr lang="en-US" altLang="ja-JP" dirty="0"/>
          </a:p>
          <a:p>
            <a:pPr lvl="1">
              <a:lnSpc>
                <a:spcPct val="100000"/>
              </a:lnSpc>
            </a:pPr>
            <a:r>
              <a:rPr kumimoji="1" lang="ja-JP" altLang="en-US" dirty="0"/>
              <a:t>その機能を２４時間３６５日体制で担える人的資源、物的資源があること</a:t>
            </a:r>
            <a:endParaRPr kumimoji="1" lang="en-US" altLang="ja-JP" dirty="0"/>
          </a:p>
          <a:p>
            <a:pPr>
              <a:lnSpc>
                <a:spcPct val="100000"/>
              </a:lnSpc>
            </a:pPr>
            <a:r>
              <a:rPr lang="en-US" altLang="ja-JP" dirty="0"/>
              <a:t>B</a:t>
            </a:r>
            <a:r>
              <a:rPr kumimoji="1" lang="ja-JP" altLang="en-US" dirty="0"/>
              <a:t>の機能をもつ病院に求められること</a:t>
            </a:r>
            <a:endParaRPr kumimoji="1" lang="en-US" altLang="ja-JP" dirty="0"/>
          </a:p>
          <a:p>
            <a:pPr lvl="1">
              <a:lnSpc>
                <a:spcPct val="100000"/>
              </a:lnSpc>
            </a:pPr>
            <a:r>
              <a:rPr lang="ja-JP" altLang="en-US" dirty="0"/>
              <a:t>介護施設や在宅医療を担う診療所を支える機能</a:t>
            </a:r>
            <a:endParaRPr lang="en-US" altLang="ja-JP" dirty="0"/>
          </a:p>
          <a:p>
            <a:pPr lvl="1">
              <a:lnSpc>
                <a:spcPct val="100000"/>
              </a:lnSpc>
            </a:pPr>
            <a:r>
              <a:rPr kumimoji="1" lang="ja-JP" altLang="en-US" dirty="0"/>
              <a:t>高齢者救急への対応（一次対応、調整、下り搬送の受け皿）</a:t>
            </a:r>
            <a:endParaRPr kumimoji="1" lang="en-US" altLang="ja-JP" dirty="0"/>
          </a:p>
          <a:p>
            <a:pPr lvl="2">
              <a:lnSpc>
                <a:spcPct val="100000"/>
              </a:lnSpc>
            </a:pPr>
            <a:r>
              <a:rPr kumimoji="1" lang="ja-JP" altLang="en-US" dirty="0"/>
              <a:t>肺炎、心不全、尿路感染症、脱水、・・・</a:t>
            </a:r>
            <a:endParaRPr kumimoji="1" lang="en-US" altLang="ja-JP" dirty="0"/>
          </a:p>
          <a:p>
            <a:pPr lvl="1">
              <a:lnSpc>
                <a:spcPct val="100000"/>
              </a:lnSpc>
            </a:pPr>
            <a:r>
              <a:rPr lang="ja-JP" altLang="en-US" dirty="0"/>
              <a:t>地域における医療介護連携の中核としての調整機能を持つこと</a:t>
            </a:r>
            <a:endParaRPr kumimoji="1" lang="ja-JP" altLang="en-US" dirty="0"/>
          </a:p>
        </p:txBody>
      </p:sp>
      <p:sp>
        <p:nvSpPr>
          <p:cNvPr id="1594" name="テキスト ボックス 3"/>
          <p:cNvSpPr txBox="1"/>
          <p:nvPr/>
        </p:nvSpPr>
        <p:spPr>
          <a:xfrm>
            <a:off x="838200" y="1338879"/>
            <a:ext cx="7184980" cy="369332"/>
          </a:xfrm>
          <a:prstGeom prst="rect">
            <a:avLst/>
          </a:prstGeom>
          <a:noFill/>
        </p:spPr>
        <p:txBody>
          <a:bodyPr wrap="none" rtlCol="0">
            <a:spAutoFit/>
          </a:bodyPr>
          <a:lstStyle/>
          <a:p>
            <a:r>
              <a:rPr kumimoji="1" lang="ja-JP" altLang="en-US" dirty="0"/>
              <a:t>各地域で</a:t>
            </a:r>
            <a:r>
              <a:rPr kumimoji="1" lang="en-US" altLang="ja-JP" dirty="0"/>
              <a:t>A</a:t>
            </a:r>
            <a:r>
              <a:rPr kumimoji="1" lang="ja-JP" altLang="en-US" dirty="0"/>
              <a:t>の機能を果たす病院と</a:t>
            </a:r>
            <a:r>
              <a:rPr kumimoji="1" lang="en-US" altLang="ja-JP" dirty="0"/>
              <a:t>B</a:t>
            </a:r>
            <a:r>
              <a:rPr kumimoji="1" lang="ja-JP" altLang="en-US" dirty="0"/>
              <a:t>の機能を果たす病院を決めること</a:t>
            </a:r>
          </a:p>
        </p:txBody>
      </p:sp>
    </p:spTree>
    <p:extLst>
      <p:ext uri="{BB962C8B-B14F-4D97-AF65-F5344CB8AC3E}">
        <p14:creationId xmlns:p14="http://schemas.microsoft.com/office/powerpoint/2010/main" val="2761223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02" name="タイトル 1"/>
          <p:cNvSpPr>
            <a:spLocks noGrp="1"/>
          </p:cNvSpPr>
          <p:nvPr>
            <p:ph type="title"/>
          </p:nvPr>
        </p:nvSpPr>
        <p:spPr>
          <a:xfrm>
            <a:off x="838200" y="365126"/>
            <a:ext cx="10515600" cy="619612"/>
          </a:xfrm>
        </p:spPr>
        <p:txBody>
          <a:bodyPr>
            <a:normAutofit fontScale="90000"/>
          </a:bodyPr>
          <a:lstStyle/>
          <a:p>
            <a:r>
              <a:rPr lang="ja-JP" altLang="en-US" sz="3600" dirty="0"/>
              <a:t>退院経路</a:t>
            </a:r>
            <a:r>
              <a:rPr kumimoji="1" lang="ja-JP" altLang="en-US" sz="3600" dirty="0"/>
              <a:t>　志太榛原医療圏　</a:t>
            </a:r>
            <a:r>
              <a:rPr kumimoji="1" lang="en-US" altLang="ja-JP" sz="3600" dirty="0"/>
              <a:t>R3</a:t>
            </a:r>
            <a:r>
              <a:rPr kumimoji="1" lang="ja-JP" altLang="en-US" sz="3600" dirty="0"/>
              <a:t>　高度急性期・急性期</a:t>
            </a:r>
          </a:p>
        </p:txBody>
      </p:sp>
      <p:pic>
        <p:nvPicPr>
          <p:cNvPr id="1803" name="図 3"/>
          <p:cNvPicPr>
            <a:picLocks noChangeAspect="1"/>
          </p:cNvPicPr>
          <p:nvPr/>
        </p:nvPicPr>
        <p:blipFill>
          <a:blip r:embed="rId1"/>
          <a:stretch>
            <a:fillRect/>
          </a:stretch>
        </p:blipFill>
        <p:spPr>
          <a:xfrm>
            <a:off x="0" y="1391886"/>
            <a:ext cx="12192000" cy="5322733"/>
          </a:xfrm>
          <a:prstGeom prst="rect">
            <a:avLst/>
          </a:prstGeom>
        </p:spPr>
      </p:pic>
    </p:spTree>
    <p:extLst>
      <p:ext uri="{BB962C8B-B14F-4D97-AF65-F5344CB8AC3E}">
        <p14:creationId xmlns:p14="http://schemas.microsoft.com/office/powerpoint/2010/main" val="921197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05" name="タイトル 1"/>
          <p:cNvSpPr>
            <a:spLocks noGrp="1"/>
          </p:cNvSpPr>
          <p:nvPr>
            <p:ph type="title"/>
          </p:nvPr>
        </p:nvSpPr>
        <p:spPr>
          <a:xfrm>
            <a:off x="838200" y="224449"/>
            <a:ext cx="10515600" cy="619612"/>
          </a:xfrm>
        </p:spPr>
        <p:txBody>
          <a:bodyPr>
            <a:noAutofit/>
          </a:bodyPr>
          <a:lstStyle/>
          <a:p>
            <a:r>
              <a:rPr lang="ja-JP" altLang="en-US" sz="2000" dirty="0"/>
              <a:t>重症度、医療看護必要度（急性期一般）</a:t>
            </a:r>
            <a:r>
              <a:rPr kumimoji="1" lang="ja-JP" altLang="en-US" sz="2000" dirty="0"/>
              <a:t>静岡医療圏　</a:t>
            </a:r>
            <a:r>
              <a:rPr kumimoji="1" lang="en-US" altLang="ja-JP" sz="2000" dirty="0"/>
              <a:t>R03</a:t>
            </a:r>
            <a:r>
              <a:rPr kumimoji="1" lang="ja-JP" altLang="en-US" sz="2000" dirty="0"/>
              <a:t>　高度急性期・急性期</a:t>
            </a:r>
          </a:p>
        </p:txBody>
      </p:sp>
      <p:pic>
        <p:nvPicPr>
          <p:cNvPr id="1806" name="図 6"/>
          <p:cNvPicPr>
            <a:picLocks noChangeAspect="1"/>
          </p:cNvPicPr>
          <p:nvPr/>
        </p:nvPicPr>
        <p:blipFill>
          <a:blip r:embed="rId1"/>
          <a:stretch>
            <a:fillRect/>
          </a:stretch>
        </p:blipFill>
        <p:spPr>
          <a:xfrm>
            <a:off x="618392" y="844061"/>
            <a:ext cx="10735408" cy="5853955"/>
          </a:xfrm>
          <a:prstGeom prst="rect">
            <a:avLst/>
          </a:prstGeom>
        </p:spPr>
      </p:pic>
    </p:spTree>
    <p:extLst>
      <p:ext uri="{BB962C8B-B14F-4D97-AF65-F5344CB8AC3E}">
        <p14:creationId xmlns:p14="http://schemas.microsoft.com/office/powerpoint/2010/main" val="2299214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08" name="タイトル 1"/>
          <p:cNvSpPr>
            <a:spLocks noGrp="1"/>
          </p:cNvSpPr>
          <p:nvPr>
            <p:ph type="title"/>
          </p:nvPr>
        </p:nvSpPr>
        <p:spPr>
          <a:xfrm>
            <a:off x="838200" y="224449"/>
            <a:ext cx="10515600" cy="619612"/>
          </a:xfrm>
        </p:spPr>
        <p:txBody>
          <a:bodyPr>
            <a:noAutofit/>
          </a:bodyPr>
          <a:lstStyle/>
          <a:p>
            <a:r>
              <a:rPr lang="ja-JP" altLang="en-US" sz="2000" dirty="0"/>
              <a:t>重症度、医療看護必要度（急性期一般）</a:t>
            </a:r>
            <a:r>
              <a:rPr kumimoji="1" lang="ja-JP" altLang="en-US" sz="2000" dirty="0"/>
              <a:t>志太榛原医療圏　</a:t>
            </a:r>
            <a:r>
              <a:rPr kumimoji="1" lang="en-US" altLang="ja-JP" sz="2000" dirty="0"/>
              <a:t>R03</a:t>
            </a:r>
            <a:r>
              <a:rPr kumimoji="1" lang="ja-JP" altLang="en-US" sz="2000" dirty="0"/>
              <a:t>　高度急性期・急性期</a:t>
            </a:r>
          </a:p>
        </p:txBody>
      </p:sp>
      <p:pic>
        <p:nvPicPr>
          <p:cNvPr id="1809" name="図 6"/>
          <p:cNvPicPr>
            <a:picLocks noChangeAspect="1"/>
          </p:cNvPicPr>
          <p:nvPr/>
        </p:nvPicPr>
        <p:blipFill>
          <a:blip r:embed="rId1"/>
          <a:stretch>
            <a:fillRect/>
          </a:stretch>
        </p:blipFill>
        <p:spPr>
          <a:xfrm>
            <a:off x="666750" y="935197"/>
            <a:ext cx="10858500" cy="5786102"/>
          </a:xfrm>
          <a:prstGeom prst="rect">
            <a:avLst/>
          </a:prstGeom>
        </p:spPr>
      </p:pic>
    </p:spTree>
    <p:extLst>
      <p:ext uri="{BB962C8B-B14F-4D97-AF65-F5344CB8AC3E}">
        <p14:creationId xmlns:p14="http://schemas.microsoft.com/office/powerpoint/2010/main" val="2946432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11" name="タイトル 1"/>
          <p:cNvSpPr>
            <a:spLocks noGrp="1"/>
          </p:cNvSpPr>
          <p:nvPr>
            <p:ph type="title"/>
          </p:nvPr>
        </p:nvSpPr>
        <p:spPr>
          <a:xfrm>
            <a:off x="838200" y="365126"/>
            <a:ext cx="10515600" cy="619612"/>
          </a:xfrm>
        </p:spPr>
        <p:txBody>
          <a:bodyPr>
            <a:normAutofit/>
          </a:bodyPr>
          <a:lstStyle/>
          <a:p>
            <a:r>
              <a:rPr kumimoji="1" lang="ja-JP" altLang="en-US" sz="3600" dirty="0"/>
              <a:t>悪性腫瘍診療の状況　静岡医療圏</a:t>
            </a:r>
          </a:p>
        </p:txBody>
      </p:sp>
      <p:pic>
        <p:nvPicPr>
          <p:cNvPr id="1812" name="図 3"/>
          <p:cNvPicPr>
            <a:picLocks noChangeAspect="1"/>
          </p:cNvPicPr>
          <p:nvPr/>
        </p:nvPicPr>
        <p:blipFill>
          <a:blip r:embed="rId1"/>
          <a:stretch>
            <a:fillRect/>
          </a:stretch>
        </p:blipFill>
        <p:spPr>
          <a:xfrm>
            <a:off x="1414457" y="1166461"/>
            <a:ext cx="8406551" cy="5524485"/>
          </a:xfrm>
          <a:prstGeom prst="rect">
            <a:avLst/>
          </a:prstGeom>
        </p:spPr>
      </p:pic>
    </p:spTree>
    <p:extLst>
      <p:ext uri="{BB962C8B-B14F-4D97-AF65-F5344CB8AC3E}">
        <p14:creationId xmlns:p14="http://schemas.microsoft.com/office/powerpoint/2010/main" val="1835929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14" name="タイトル 1"/>
          <p:cNvSpPr>
            <a:spLocks noGrp="1"/>
          </p:cNvSpPr>
          <p:nvPr>
            <p:ph type="title"/>
          </p:nvPr>
        </p:nvSpPr>
        <p:spPr>
          <a:xfrm>
            <a:off x="838200" y="365126"/>
            <a:ext cx="10515600" cy="619612"/>
          </a:xfrm>
        </p:spPr>
        <p:txBody>
          <a:bodyPr>
            <a:normAutofit/>
          </a:bodyPr>
          <a:lstStyle/>
          <a:p>
            <a:r>
              <a:rPr kumimoji="1" lang="ja-JP" altLang="en-US" sz="3600" dirty="0"/>
              <a:t>悪性腫瘍診療の状況　志太榛原医療圏</a:t>
            </a:r>
          </a:p>
        </p:txBody>
      </p:sp>
      <p:pic>
        <p:nvPicPr>
          <p:cNvPr id="1815" name="図 3"/>
          <p:cNvPicPr>
            <a:picLocks noChangeAspect="1"/>
          </p:cNvPicPr>
          <p:nvPr/>
        </p:nvPicPr>
        <p:blipFill>
          <a:blip r:embed="rId1"/>
          <a:stretch>
            <a:fillRect/>
          </a:stretch>
        </p:blipFill>
        <p:spPr>
          <a:xfrm>
            <a:off x="1866779" y="984738"/>
            <a:ext cx="8736744" cy="5745786"/>
          </a:xfrm>
          <a:prstGeom prst="rect">
            <a:avLst/>
          </a:prstGeom>
        </p:spPr>
      </p:pic>
    </p:spTree>
    <p:extLst>
      <p:ext uri="{BB962C8B-B14F-4D97-AF65-F5344CB8AC3E}">
        <p14:creationId xmlns:p14="http://schemas.microsoft.com/office/powerpoint/2010/main" val="1037356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17" name="タイトル 1"/>
          <p:cNvSpPr>
            <a:spLocks noGrp="1"/>
          </p:cNvSpPr>
          <p:nvPr>
            <p:ph type="title"/>
          </p:nvPr>
        </p:nvSpPr>
        <p:spPr>
          <a:xfrm>
            <a:off x="838200" y="365126"/>
            <a:ext cx="10515600" cy="619612"/>
          </a:xfrm>
        </p:spPr>
        <p:txBody>
          <a:bodyPr>
            <a:normAutofit/>
          </a:bodyPr>
          <a:lstStyle/>
          <a:p>
            <a:r>
              <a:rPr kumimoji="1" lang="ja-JP" altLang="en-US" sz="3600" dirty="0"/>
              <a:t>悪性腫瘍手術の状況　静岡医療圏</a:t>
            </a:r>
          </a:p>
        </p:txBody>
      </p:sp>
      <p:pic>
        <p:nvPicPr>
          <p:cNvPr id="1818" name="図 3"/>
          <p:cNvPicPr>
            <a:picLocks noChangeAspect="1"/>
          </p:cNvPicPr>
          <p:nvPr/>
        </p:nvPicPr>
        <p:blipFill>
          <a:blip r:embed="rId1"/>
          <a:stretch>
            <a:fillRect/>
          </a:stretch>
        </p:blipFill>
        <p:spPr>
          <a:xfrm>
            <a:off x="1102641" y="869446"/>
            <a:ext cx="9826197" cy="5988554"/>
          </a:xfrm>
          <a:prstGeom prst="rect">
            <a:avLst/>
          </a:prstGeom>
        </p:spPr>
      </p:pic>
    </p:spTree>
    <p:extLst>
      <p:ext uri="{BB962C8B-B14F-4D97-AF65-F5344CB8AC3E}">
        <p14:creationId xmlns:p14="http://schemas.microsoft.com/office/powerpoint/2010/main" val="2349238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0" name="タイトル 1"/>
          <p:cNvSpPr>
            <a:spLocks noGrp="1"/>
          </p:cNvSpPr>
          <p:nvPr>
            <p:ph type="title"/>
          </p:nvPr>
        </p:nvSpPr>
        <p:spPr>
          <a:xfrm>
            <a:off x="838200" y="242033"/>
            <a:ext cx="10515600" cy="619612"/>
          </a:xfrm>
        </p:spPr>
        <p:txBody>
          <a:bodyPr>
            <a:normAutofit/>
          </a:bodyPr>
          <a:lstStyle/>
          <a:p>
            <a:r>
              <a:rPr kumimoji="1" lang="ja-JP" altLang="en-US" sz="3600" dirty="0"/>
              <a:t>悪性腫瘍手術の状況　志太榛原医療圏</a:t>
            </a:r>
          </a:p>
        </p:txBody>
      </p:sp>
      <p:pic>
        <p:nvPicPr>
          <p:cNvPr id="1821" name="図 3"/>
          <p:cNvPicPr>
            <a:picLocks noChangeAspect="1"/>
          </p:cNvPicPr>
          <p:nvPr/>
        </p:nvPicPr>
        <p:blipFill>
          <a:blip r:embed="rId1"/>
          <a:stretch>
            <a:fillRect/>
          </a:stretch>
        </p:blipFill>
        <p:spPr>
          <a:xfrm>
            <a:off x="907283" y="861645"/>
            <a:ext cx="9625902" cy="5828058"/>
          </a:xfrm>
          <a:prstGeom prst="rect">
            <a:avLst/>
          </a:prstGeom>
        </p:spPr>
      </p:pic>
    </p:spTree>
    <p:extLst>
      <p:ext uri="{BB962C8B-B14F-4D97-AF65-F5344CB8AC3E}">
        <p14:creationId xmlns:p14="http://schemas.microsoft.com/office/powerpoint/2010/main" val="4182765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3" name="タイトル 1"/>
          <p:cNvSpPr>
            <a:spLocks noGrp="1"/>
          </p:cNvSpPr>
          <p:nvPr>
            <p:ph type="title"/>
          </p:nvPr>
        </p:nvSpPr>
        <p:spPr>
          <a:xfrm>
            <a:off x="838200" y="365126"/>
            <a:ext cx="10515600" cy="619612"/>
          </a:xfrm>
        </p:spPr>
        <p:txBody>
          <a:bodyPr>
            <a:normAutofit/>
          </a:bodyPr>
          <a:lstStyle/>
          <a:p>
            <a:r>
              <a:rPr kumimoji="1" lang="ja-JP" altLang="en-US" sz="3600" dirty="0"/>
              <a:t>化学療法の状況　静岡医療圏</a:t>
            </a:r>
          </a:p>
        </p:txBody>
      </p:sp>
      <p:pic>
        <p:nvPicPr>
          <p:cNvPr id="1824" name="図 4"/>
          <p:cNvPicPr>
            <a:picLocks noChangeAspect="1"/>
          </p:cNvPicPr>
          <p:nvPr/>
        </p:nvPicPr>
        <p:blipFill>
          <a:blip r:embed="rId1"/>
          <a:stretch>
            <a:fillRect/>
          </a:stretch>
        </p:blipFill>
        <p:spPr>
          <a:xfrm>
            <a:off x="838200" y="982212"/>
            <a:ext cx="9599879" cy="5875788"/>
          </a:xfrm>
          <a:prstGeom prst="rect">
            <a:avLst/>
          </a:prstGeom>
        </p:spPr>
      </p:pic>
    </p:spTree>
    <p:extLst>
      <p:ext uri="{BB962C8B-B14F-4D97-AF65-F5344CB8AC3E}">
        <p14:creationId xmlns:p14="http://schemas.microsoft.com/office/powerpoint/2010/main" val="1284794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6" name="タイトル 1"/>
          <p:cNvSpPr>
            <a:spLocks noGrp="1"/>
          </p:cNvSpPr>
          <p:nvPr>
            <p:ph type="title"/>
          </p:nvPr>
        </p:nvSpPr>
        <p:spPr>
          <a:xfrm>
            <a:off x="838200" y="242033"/>
            <a:ext cx="10515600" cy="619612"/>
          </a:xfrm>
        </p:spPr>
        <p:txBody>
          <a:bodyPr>
            <a:normAutofit/>
          </a:bodyPr>
          <a:lstStyle/>
          <a:p>
            <a:r>
              <a:rPr kumimoji="1" lang="ja-JP" altLang="en-US" sz="3600" dirty="0"/>
              <a:t>化学療法の状況　志太榛原医療圏</a:t>
            </a:r>
          </a:p>
        </p:txBody>
      </p:sp>
      <p:pic>
        <p:nvPicPr>
          <p:cNvPr id="1827" name="図 4"/>
          <p:cNvPicPr>
            <a:picLocks noChangeAspect="1"/>
          </p:cNvPicPr>
          <p:nvPr/>
        </p:nvPicPr>
        <p:blipFill>
          <a:blip r:embed="rId1"/>
          <a:stretch>
            <a:fillRect/>
          </a:stretch>
        </p:blipFill>
        <p:spPr>
          <a:xfrm>
            <a:off x="1178010" y="861645"/>
            <a:ext cx="9706867" cy="5884308"/>
          </a:xfrm>
          <a:prstGeom prst="rect">
            <a:avLst/>
          </a:prstGeom>
        </p:spPr>
      </p:pic>
    </p:spTree>
    <p:extLst>
      <p:ext uri="{BB962C8B-B14F-4D97-AF65-F5344CB8AC3E}">
        <p14:creationId xmlns:p14="http://schemas.microsoft.com/office/powerpoint/2010/main" val="334211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9" name="タイトル 1"/>
          <p:cNvSpPr>
            <a:spLocks noGrp="1"/>
          </p:cNvSpPr>
          <p:nvPr>
            <p:ph type="title"/>
          </p:nvPr>
        </p:nvSpPr>
        <p:spPr>
          <a:xfrm>
            <a:off x="838200" y="365126"/>
            <a:ext cx="10515600" cy="619612"/>
          </a:xfrm>
        </p:spPr>
        <p:txBody>
          <a:bodyPr>
            <a:normAutofit/>
          </a:bodyPr>
          <a:lstStyle/>
          <a:p>
            <a:r>
              <a:rPr kumimoji="1" lang="ja-JP" altLang="en-US" sz="3600" dirty="0"/>
              <a:t>全身麻酔手術の状況　静岡医療圏</a:t>
            </a:r>
          </a:p>
        </p:txBody>
      </p:sp>
      <p:pic>
        <p:nvPicPr>
          <p:cNvPr id="1830" name="図 3"/>
          <p:cNvPicPr>
            <a:picLocks noChangeAspect="1"/>
          </p:cNvPicPr>
          <p:nvPr/>
        </p:nvPicPr>
        <p:blipFill>
          <a:blip r:embed="rId1"/>
          <a:stretch>
            <a:fillRect/>
          </a:stretch>
        </p:blipFill>
        <p:spPr>
          <a:xfrm>
            <a:off x="1066512" y="984738"/>
            <a:ext cx="9413919" cy="5691848"/>
          </a:xfrm>
          <a:prstGeom prst="rect">
            <a:avLst/>
          </a:prstGeom>
        </p:spPr>
      </p:pic>
    </p:spTree>
    <p:extLst>
      <p:ext uri="{BB962C8B-B14F-4D97-AF65-F5344CB8AC3E}">
        <p14:creationId xmlns:p14="http://schemas.microsoft.com/office/powerpoint/2010/main" val="284732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596" name="図 2"/>
          <p:cNvPicPr>
            <a:picLocks noChangeAspect="1"/>
          </p:cNvPicPr>
          <p:nvPr/>
        </p:nvPicPr>
        <p:blipFill>
          <a:blip r:embed="rId1"/>
          <a:stretch>
            <a:fillRect/>
          </a:stretch>
        </p:blipFill>
        <p:spPr>
          <a:xfrm>
            <a:off x="68815" y="0"/>
            <a:ext cx="12054370" cy="6858000"/>
          </a:xfrm>
          <a:prstGeom prst="rect">
            <a:avLst/>
          </a:prstGeom>
        </p:spPr>
      </p:pic>
      <p:sp>
        <p:nvSpPr>
          <p:cNvPr id="1597" name="テキスト ボックス 3"/>
          <p:cNvSpPr txBox="1"/>
          <p:nvPr/>
        </p:nvSpPr>
        <p:spPr>
          <a:xfrm>
            <a:off x="7750691" y="6309360"/>
            <a:ext cx="4372494" cy="338554"/>
          </a:xfrm>
          <a:prstGeom prst="rect">
            <a:avLst/>
          </a:prstGeom>
          <a:noFill/>
        </p:spPr>
        <p:txBody>
          <a:bodyPr wrap="square" rtlCol="0">
            <a:spAutoFit/>
          </a:bodyPr>
          <a:lstStyle/>
          <a:p>
            <a:r>
              <a:rPr kumimoji="1" lang="ja-JP" altLang="en-US" sz="1600" b="1" dirty="0"/>
              <a:t>資料：　松岡佳孝（済生会熊本病院）</a:t>
            </a:r>
          </a:p>
        </p:txBody>
      </p:sp>
    </p:spTree>
    <p:extLst>
      <p:ext uri="{BB962C8B-B14F-4D97-AF65-F5344CB8AC3E}">
        <p14:creationId xmlns:p14="http://schemas.microsoft.com/office/powerpoint/2010/main" val="2018416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32" name="タイトル 1"/>
          <p:cNvSpPr>
            <a:spLocks noGrp="1"/>
          </p:cNvSpPr>
          <p:nvPr>
            <p:ph type="title"/>
          </p:nvPr>
        </p:nvSpPr>
        <p:spPr>
          <a:xfrm>
            <a:off x="838200" y="365126"/>
            <a:ext cx="10515600" cy="619612"/>
          </a:xfrm>
        </p:spPr>
        <p:txBody>
          <a:bodyPr>
            <a:normAutofit/>
          </a:bodyPr>
          <a:lstStyle/>
          <a:p>
            <a:r>
              <a:rPr kumimoji="1" lang="ja-JP" altLang="en-US" sz="3600" dirty="0"/>
              <a:t>全身麻酔手術の状況　志太榛原医療圏</a:t>
            </a:r>
          </a:p>
        </p:txBody>
      </p:sp>
      <p:pic>
        <p:nvPicPr>
          <p:cNvPr id="1833" name="図 3"/>
          <p:cNvPicPr>
            <a:picLocks noChangeAspect="1"/>
          </p:cNvPicPr>
          <p:nvPr/>
        </p:nvPicPr>
        <p:blipFill>
          <a:blip r:embed="rId1"/>
          <a:stretch>
            <a:fillRect/>
          </a:stretch>
        </p:blipFill>
        <p:spPr>
          <a:xfrm>
            <a:off x="1066112" y="899397"/>
            <a:ext cx="9809974" cy="5958603"/>
          </a:xfrm>
          <a:prstGeom prst="rect">
            <a:avLst/>
          </a:prstGeom>
        </p:spPr>
      </p:pic>
    </p:spTree>
    <p:extLst>
      <p:ext uri="{BB962C8B-B14F-4D97-AF65-F5344CB8AC3E}">
        <p14:creationId xmlns:p14="http://schemas.microsoft.com/office/powerpoint/2010/main" val="2615857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35" name="タイトル 1"/>
          <p:cNvSpPr>
            <a:spLocks noGrp="1"/>
          </p:cNvSpPr>
          <p:nvPr>
            <p:ph type="title"/>
          </p:nvPr>
        </p:nvSpPr>
        <p:spPr>
          <a:xfrm>
            <a:off x="838200" y="365126"/>
            <a:ext cx="10515600" cy="619612"/>
          </a:xfrm>
        </p:spPr>
        <p:txBody>
          <a:bodyPr>
            <a:normAutofit/>
          </a:bodyPr>
          <a:lstStyle/>
          <a:p>
            <a:r>
              <a:rPr kumimoji="1" lang="ja-JP" altLang="en-US" sz="3600" dirty="0"/>
              <a:t>救急車による入院の状況　静岡医療圏</a:t>
            </a:r>
          </a:p>
        </p:txBody>
      </p:sp>
      <p:pic>
        <p:nvPicPr>
          <p:cNvPr id="1836" name="図 3"/>
          <p:cNvPicPr>
            <a:picLocks noChangeAspect="1"/>
          </p:cNvPicPr>
          <p:nvPr/>
        </p:nvPicPr>
        <p:blipFill>
          <a:blip r:embed="rId1"/>
          <a:stretch>
            <a:fillRect/>
          </a:stretch>
        </p:blipFill>
        <p:spPr>
          <a:xfrm>
            <a:off x="419100" y="984738"/>
            <a:ext cx="11353800" cy="5545059"/>
          </a:xfrm>
          <a:prstGeom prst="rect">
            <a:avLst/>
          </a:prstGeom>
        </p:spPr>
      </p:pic>
    </p:spTree>
    <p:extLst>
      <p:ext uri="{BB962C8B-B14F-4D97-AF65-F5344CB8AC3E}">
        <p14:creationId xmlns:p14="http://schemas.microsoft.com/office/powerpoint/2010/main" val="566631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38" name="タイトル 1"/>
          <p:cNvSpPr>
            <a:spLocks noGrp="1"/>
          </p:cNvSpPr>
          <p:nvPr>
            <p:ph type="title"/>
          </p:nvPr>
        </p:nvSpPr>
        <p:spPr>
          <a:xfrm>
            <a:off x="838200" y="365126"/>
            <a:ext cx="10515600" cy="619612"/>
          </a:xfrm>
        </p:spPr>
        <p:txBody>
          <a:bodyPr>
            <a:normAutofit/>
          </a:bodyPr>
          <a:lstStyle/>
          <a:p>
            <a:r>
              <a:rPr kumimoji="1" lang="ja-JP" altLang="en-US" sz="3600" dirty="0"/>
              <a:t>救急車による入院の状況　志太榛原医療圏</a:t>
            </a:r>
          </a:p>
        </p:txBody>
      </p:sp>
      <p:pic>
        <p:nvPicPr>
          <p:cNvPr id="1839" name="図 3"/>
          <p:cNvPicPr>
            <a:picLocks noChangeAspect="1"/>
          </p:cNvPicPr>
          <p:nvPr/>
        </p:nvPicPr>
        <p:blipFill>
          <a:blip r:embed="rId1"/>
          <a:stretch>
            <a:fillRect/>
          </a:stretch>
        </p:blipFill>
        <p:spPr>
          <a:xfrm>
            <a:off x="413238" y="1094457"/>
            <a:ext cx="11060723" cy="5398417"/>
          </a:xfrm>
          <a:prstGeom prst="rect">
            <a:avLst/>
          </a:prstGeom>
        </p:spPr>
      </p:pic>
    </p:spTree>
    <p:extLst>
      <p:ext uri="{BB962C8B-B14F-4D97-AF65-F5344CB8AC3E}">
        <p14:creationId xmlns:p14="http://schemas.microsoft.com/office/powerpoint/2010/main" val="3828058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41" name="タイトル 1"/>
          <p:cNvSpPr>
            <a:spLocks noGrp="1"/>
          </p:cNvSpPr>
          <p:nvPr>
            <p:ph type="title"/>
          </p:nvPr>
        </p:nvSpPr>
        <p:spPr>
          <a:xfrm>
            <a:off x="838200" y="365126"/>
            <a:ext cx="10515600" cy="619612"/>
          </a:xfrm>
        </p:spPr>
        <p:txBody>
          <a:bodyPr>
            <a:normAutofit/>
          </a:bodyPr>
          <a:lstStyle/>
          <a:p>
            <a:r>
              <a:rPr kumimoji="1" lang="ja-JP" altLang="en-US" sz="3600" dirty="0"/>
              <a:t>救急車受入の状況　静岡医療圏</a:t>
            </a:r>
          </a:p>
        </p:txBody>
      </p:sp>
      <p:pic>
        <p:nvPicPr>
          <p:cNvPr id="1842" name="図 3"/>
          <p:cNvPicPr>
            <a:picLocks noChangeAspect="1"/>
          </p:cNvPicPr>
          <p:nvPr/>
        </p:nvPicPr>
        <p:blipFill>
          <a:blip r:embed="rId1"/>
          <a:stretch>
            <a:fillRect/>
          </a:stretch>
        </p:blipFill>
        <p:spPr>
          <a:xfrm>
            <a:off x="1344805" y="984738"/>
            <a:ext cx="9680749" cy="5895698"/>
          </a:xfrm>
          <a:prstGeom prst="rect">
            <a:avLst/>
          </a:prstGeom>
        </p:spPr>
      </p:pic>
    </p:spTree>
    <p:extLst>
      <p:ext uri="{BB962C8B-B14F-4D97-AF65-F5344CB8AC3E}">
        <p14:creationId xmlns:p14="http://schemas.microsoft.com/office/powerpoint/2010/main" val="660588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44" name="タイトル 1"/>
          <p:cNvSpPr>
            <a:spLocks noGrp="1"/>
          </p:cNvSpPr>
          <p:nvPr>
            <p:ph type="title"/>
          </p:nvPr>
        </p:nvSpPr>
        <p:spPr>
          <a:xfrm>
            <a:off x="838200" y="365126"/>
            <a:ext cx="10515600" cy="619612"/>
          </a:xfrm>
        </p:spPr>
        <p:txBody>
          <a:bodyPr>
            <a:normAutofit/>
          </a:bodyPr>
          <a:lstStyle/>
          <a:p>
            <a:r>
              <a:rPr kumimoji="1" lang="ja-JP" altLang="en-US" sz="3600" dirty="0"/>
              <a:t>手術の状況　志太榛原医療圏</a:t>
            </a:r>
          </a:p>
        </p:txBody>
      </p:sp>
      <p:pic>
        <p:nvPicPr>
          <p:cNvPr id="1845" name="図 3"/>
          <p:cNvPicPr>
            <a:picLocks noChangeAspect="1"/>
          </p:cNvPicPr>
          <p:nvPr/>
        </p:nvPicPr>
        <p:blipFill>
          <a:blip r:embed="rId1"/>
          <a:stretch>
            <a:fillRect/>
          </a:stretch>
        </p:blipFill>
        <p:spPr>
          <a:xfrm>
            <a:off x="1217763" y="984738"/>
            <a:ext cx="9491268" cy="5812531"/>
          </a:xfrm>
          <a:prstGeom prst="rect">
            <a:avLst/>
          </a:prstGeom>
        </p:spPr>
      </p:pic>
    </p:spTree>
    <p:extLst>
      <p:ext uri="{BB962C8B-B14F-4D97-AF65-F5344CB8AC3E}">
        <p14:creationId xmlns:p14="http://schemas.microsoft.com/office/powerpoint/2010/main" val="2129468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47" name="タイトル 1"/>
          <p:cNvSpPr>
            <a:spLocks noGrp="1"/>
          </p:cNvSpPr>
          <p:nvPr>
            <p:ph type="title"/>
          </p:nvPr>
        </p:nvSpPr>
        <p:spPr>
          <a:xfrm>
            <a:off x="838200" y="365126"/>
            <a:ext cx="10515600" cy="619612"/>
          </a:xfrm>
        </p:spPr>
        <p:txBody>
          <a:bodyPr>
            <a:normAutofit/>
          </a:bodyPr>
          <a:lstStyle/>
          <a:p>
            <a:r>
              <a:rPr kumimoji="1" lang="ja-JP" altLang="en-US" sz="3600" dirty="0"/>
              <a:t>救急の状況と常勤医割合　静岡医療圏</a:t>
            </a:r>
          </a:p>
        </p:txBody>
      </p:sp>
      <p:pic>
        <p:nvPicPr>
          <p:cNvPr id="1848" name="図 3"/>
          <p:cNvPicPr>
            <a:picLocks noChangeAspect="1"/>
          </p:cNvPicPr>
          <p:nvPr/>
        </p:nvPicPr>
        <p:blipFill>
          <a:blip r:embed="rId1"/>
          <a:stretch>
            <a:fillRect/>
          </a:stretch>
        </p:blipFill>
        <p:spPr>
          <a:xfrm>
            <a:off x="987381" y="984738"/>
            <a:ext cx="9563389" cy="5791198"/>
          </a:xfrm>
          <a:prstGeom prst="rect">
            <a:avLst/>
          </a:prstGeom>
        </p:spPr>
      </p:pic>
    </p:spTree>
    <p:extLst>
      <p:ext uri="{BB962C8B-B14F-4D97-AF65-F5344CB8AC3E}">
        <p14:creationId xmlns:p14="http://schemas.microsoft.com/office/powerpoint/2010/main" val="1863369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50" name="タイトル 1"/>
          <p:cNvSpPr>
            <a:spLocks noGrp="1"/>
          </p:cNvSpPr>
          <p:nvPr>
            <p:ph type="title"/>
          </p:nvPr>
        </p:nvSpPr>
        <p:spPr>
          <a:xfrm>
            <a:off x="838200" y="365126"/>
            <a:ext cx="10515600" cy="619612"/>
          </a:xfrm>
        </p:spPr>
        <p:txBody>
          <a:bodyPr>
            <a:normAutofit/>
          </a:bodyPr>
          <a:lstStyle/>
          <a:p>
            <a:r>
              <a:rPr lang="ja-JP" altLang="en-US" sz="3600" dirty="0"/>
              <a:t>救急</a:t>
            </a:r>
            <a:r>
              <a:rPr kumimoji="1" lang="ja-JP" altLang="en-US" sz="3600" dirty="0"/>
              <a:t>の状況と常勤医割合　志太榛原医療圏</a:t>
            </a:r>
          </a:p>
        </p:txBody>
      </p:sp>
      <p:pic>
        <p:nvPicPr>
          <p:cNvPr id="1851" name="図 3"/>
          <p:cNvPicPr>
            <a:picLocks noChangeAspect="1"/>
          </p:cNvPicPr>
          <p:nvPr/>
        </p:nvPicPr>
        <p:blipFill>
          <a:blip r:embed="rId1"/>
          <a:stretch>
            <a:fillRect/>
          </a:stretch>
        </p:blipFill>
        <p:spPr>
          <a:xfrm>
            <a:off x="1461512" y="1073260"/>
            <a:ext cx="9268975" cy="5696816"/>
          </a:xfrm>
          <a:prstGeom prst="rect">
            <a:avLst/>
          </a:prstGeom>
        </p:spPr>
      </p:pic>
    </p:spTree>
    <p:extLst>
      <p:ext uri="{BB962C8B-B14F-4D97-AF65-F5344CB8AC3E}">
        <p14:creationId xmlns:p14="http://schemas.microsoft.com/office/powerpoint/2010/main" val="3413678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53" name="タイトル 1"/>
          <p:cNvSpPr>
            <a:spLocks noGrp="1"/>
          </p:cNvSpPr>
          <p:nvPr>
            <p:ph type="title"/>
          </p:nvPr>
        </p:nvSpPr>
        <p:spPr>
          <a:xfrm>
            <a:off x="838200" y="365126"/>
            <a:ext cx="10515600" cy="619612"/>
          </a:xfrm>
        </p:spPr>
        <p:txBody>
          <a:bodyPr>
            <a:normAutofit/>
          </a:bodyPr>
          <a:lstStyle/>
          <a:p>
            <a:r>
              <a:rPr kumimoji="1" lang="ja-JP" altLang="en-US" sz="3600" dirty="0"/>
              <a:t>救急の状況と</a:t>
            </a:r>
            <a:r>
              <a:rPr kumimoji="1" lang="en-US" altLang="ja-JP" sz="3600" dirty="0"/>
              <a:t>100</a:t>
            </a:r>
            <a:r>
              <a:rPr kumimoji="1" lang="ja-JP" altLang="en-US" sz="3600" dirty="0"/>
              <a:t>床当たり看護師数　静岡医療圏</a:t>
            </a:r>
          </a:p>
        </p:txBody>
      </p:sp>
      <p:pic>
        <p:nvPicPr>
          <p:cNvPr id="1854" name="図 3"/>
          <p:cNvPicPr>
            <a:picLocks noChangeAspect="1"/>
          </p:cNvPicPr>
          <p:nvPr/>
        </p:nvPicPr>
        <p:blipFill>
          <a:blip r:embed="rId1"/>
          <a:stretch>
            <a:fillRect/>
          </a:stretch>
        </p:blipFill>
        <p:spPr>
          <a:xfrm>
            <a:off x="1130929" y="984738"/>
            <a:ext cx="9657234" cy="5860097"/>
          </a:xfrm>
          <a:prstGeom prst="rect">
            <a:avLst/>
          </a:prstGeom>
        </p:spPr>
      </p:pic>
    </p:spTree>
    <p:extLst>
      <p:ext uri="{BB962C8B-B14F-4D97-AF65-F5344CB8AC3E}">
        <p14:creationId xmlns:p14="http://schemas.microsoft.com/office/powerpoint/2010/main" val="1328410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56" name="タイトル 1"/>
          <p:cNvSpPr>
            <a:spLocks noGrp="1"/>
          </p:cNvSpPr>
          <p:nvPr>
            <p:ph type="title"/>
          </p:nvPr>
        </p:nvSpPr>
        <p:spPr>
          <a:xfrm>
            <a:off x="838200" y="365126"/>
            <a:ext cx="10515600" cy="619612"/>
          </a:xfrm>
        </p:spPr>
        <p:txBody>
          <a:bodyPr>
            <a:normAutofit fontScale="90000"/>
          </a:bodyPr>
          <a:lstStyle/>
          <a:p>
            <a:r>
              <a:rPr kumimoji="1" lang="ja-JP" altLang="en-US" sz="3600" dirty="0"/>
              <a:t>救急の状況と</a:t>
            </a:r>
            <a:r>
              <a:rPr kumimoji="1" lang="en-US" altLang="ja-JP" sz="3600" dirty="0"/>
              <a:t>100</a:t>
            </a:r>
            <a:r>
              <a:rPr kumimoji="1" lang="ja-JP" altLang="en-US" sz="3600" dirty="0"/>
              <a:t>床当たり看護師数　志太榛原医療圏</a:t>
            </a:r>
          </a:p>
        </p:txBody>
      </p:sp>
      <p:pic>
        <p:nvPicPr>
          <p:cNvPr id="1857" name="図 3"/>
          <p:cNvPicPr>
            <a:picLocks noChangeAspect="1"/>
          </p:cNvPicPr>
          <p:nvPr/>
        </p:nvPicPr>
        <p:blipFill>
          <a:blip r:embed="rId1"/>
          <a:stretch>
            <a:fillRect/>
          </a:stretch>
        </p:blipFill>
        <p:spPr>
          <a:xfrm>
            <a:off x="1216230" y="984738"/>
            <a:ext cx="9448839" cy="5704369"/>
          </a:xfrm>
          <a:prstGeom prst="rect">
            <a:avLst/>
          </a:prstGeom>
        </p:spPr>
      </p:pic>
    </p:spTree>
    <p:extLst>
      <p:ext uri="{BB962C8B-B14F-4D97-AF65-F5344CB8AC3E}">
        <p14:creationId xmlns:p14="http://schemas.microsoft.com/office/powerpoint/2010/main" val="1039925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59" name="タイトル 1"/>
          <p:cNvSpPr>
            <a:spLocks noGrp="1"/>
          </p:cNvSpPr>
          <p:nvPr>
            <p:ph type="title"/>
          </p:nvPr>
        </p:nvSpPr>
        <p:spPr>
          <a:xfrm>
            <a:off x="838200" y="3651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機能別病床数と常勤医割合　</a:t>
            </a:r>
            <a:r>
              <a:rPr kumimoji="1" lang="ja-JP" altLang="en-US" sz="3600" dirty="0"/>
              <a:t>静岡医療圏</a:t>
            </a:r>
          </a:p>
        </p:txBody>
      </p:sp>
      <p:pic>
        <p:nvPicPr>
          <p:cNvPr id="1860" name="図 3"/>
          <p:cNvPicPr>
            <a:picLocks noChangeAspect="1"/>
          </p:cNvPicPr>
          <p:nvPr/>
        </p:nvPicPr>
        <p:blipFill>
          <a:blip r:embed="rId1"/>
          <a:stretch>
            <a:fillRect/>
          </a:stretch>
        </p:blipFill>
        <p:spPr>
          <a:xfrm>
            <a:off x="1267037" y="1091952"/>
            <a:ext cx="9450785" cy="5766048"/>
          </a:xfrm>
          <a:prstGeom prst="rect">
            <a:avLst/>
          </a:prstGeom>
        </p:spPr>
      </p:pic>
    </p:spTree>
    <p:extLst>
      <p:ext uri="{BB962C8B-B14F-4D97-AF65-F5344CB8AC3E}">
        <p14:creationId xmlns:p14="http://schemas.microsoft.com/office/powerpoint/2010/main" val="67845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599" name="図 2"/>
          <p:cNvPicPr>
            <a:picLocks noChangeAspect="1"/>
          </p:cNvPicPr>
          <p:nvPr/>
        </p:nvPicPr>
        <p:blipFill>
          <a:blip r:embed="rId1"/>
          <a:stretch>
            <a:fillRect/>
          </a:stretch>
        </p:blipFill>
        <p:spPr>
          <a:xfrm>
            <a:off x="1725741" y="0"/>
            <a:ext cx="9783874" cy="6858000"/>
          </a:xfrm>
          <a:prstGeom prst="rect">
            <a:avLst/>
          </a:prstGeom>
        </p:spPr>
      </p:pic>
      <p:sp>
        <p:nvSpPr>
          <p:cNvPr id="1600" name="テキスト ボックス 1"/>
          <p:cNvSpPr txBox="1"/>
          <p:nvPr/>
        </p:nvSpPr>
        <p:spPr>
          <a:xfrm>
            <a:off x="342901" y="4721468"/>
            <a:ext cx="5424853"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kumimoji="1" lang="ja-JP" altLang="en-US" sz="2400" dirty="0"/>
              <a:t>この制度が効果的に機能するためには函館のような</a:t>
            </a:r>
            <a:r>
              <a:rPr kumimoji="1" lang="en-US" altLang="ja-JP" sz="2400" dirty="0"/>
              <a:t>ICT</a:t>
            </a:r>
            <a:r>
              <a:rPr kumimoji="1" lang="ja-JP" altLang="en-US" sz="2400" dirty="0"/>
              <a:t>を活用した連携体制があることが必要。</a:t>
            </a:r>
            <a:endParaRPr kumimoji="1" lang="en-US" altLang="ja-JP" sz="2400" dirty="0"/>
          </a:p>
          <a:p>
            <a:pPr marL="342900" indent="-342900">
              <a:buFont typeface="Arial" panose="020B0604020202020204" pitchFamily="34" charset="0"/>
              <a:buChar char="•"/>
            </a:pPr>
            <a:r>
              <a:rPr lang="ja-JP" altLang="en-US" sz="2400" dirty="0"/>
              <a:t>またその連携は顔の見える関係を前提に作られていることが不可欠。</a:t>
            </a:r>
            <a:endParaRPr kumimoji="1" lang="ja-JP" altLang="en-US" sz="2400" dirty="0"/>
          </a:p>
        </p:txBody>
      </p:sp>
    </p:spTree>
    <p:extLst>
      <p:ext uri="{BB962C8B-B14F-4D97-AF65-F5344CB8AC3E}">
        <p14:creationId xmlns:p14="http://schemas.microsoft.com/office/powerpoint/2010/main" val="1316287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62" name="タイトル 1"/>
          <p:cNvSpPr>
            <a:spLocks noGrp="1"/>
          </p:cNvSpPr>
          <p:nvPr>
            <p:ph type="title"/>
          </p:nvPr>
        </p:nvSpPr>
        <p:spPr>
          <a:xfrm>
            <a:off x="838200" y="3651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機能別病床数と常勤医割合　</a:t>
            </a:r>
            <a:r>
              <a:rPr kumimoji="1" lang="ja-JP" altLang="en-US" sz="3600" dirty="0"/>
              <a:t>志太榛原医療圏</a:t>
            </a:r>
          </a:p>
        </p:txBody>
      </p:sp>
      <p:pic>
        <p:nvPicPr>
          <p:cNvPr id="1863" name="図 3"/>
          <p:cNvPicPr>
            <a:picLocks noChangeAspect="1"/>
          </p:cNvPicPr>
          <p:nvPr/>
        </p:nvPicPr>
        <p:blipFill>
          <a:blip r:embed="rId1"/>
          <a:stretch>
            <a:fillRect/>
          </a:stretch>
        </p:blipFill>
        <p:spPr>
          <a:xfrm>
            <a:off x="1247235" y="1135805"/>
            <a:ext cx="9426628" cy="5722195"/>
          </a:xfrm>
          <a:prstGeom prst="rect">
            <a:avLst/>
          </a:prstGeom>
        </p:spPr>
      </p:pic>
    </p:spTree>
    <p:extLst>
      <p:ext uri="{BB962C8B-B14F-4D97-AF65-F5344CB8AC3E}">
        <p14:creationId xmlns:p14="http://schemas.microsoft.com/office/powerpoint/2010/main" val="2239687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65" name="タイトル 1"/>
          <p:cNvSpPr>
            <a:spLocks noGrp="1"/>
          </p:cNvSpPr>
          <p:nvPr>
            <p:ph type="title"/>
          </p:nvPr>
        </p:nvSpPr>
        <p:spPr>
          <a:xfrm>
            <a:off x="838200" y="365126"/>
            <a:ext cx="10515600" cy="619612"/>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a:t>
            </a:r>
            <a:r>
              <a:rPr kumimoji="1" lang="en-US" altLang="ja-JP"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100</a:t>
            </a:r>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床あたり総看護師数　</a:t>
            </a:r>
            <a:r>
              <a:rPr kumimoji="1" lang="ja-JP" altLang="en-US" sz="2800" dirty="0"/>
              <a:t>静岡医療圏</a:t>
            </a:r>
          </a:p>
        </p:txBody>
      </p:sp>
      <p:pic>
        <p:nvPicPr>
          <p:cNvPr id="1866" name="図 3"/>
          <p:cNvPicPr>
            <a:picLocks noChangeAspect="1"/>
          </p:cNvPicPr>
          <p:nvPr/>
        </p:nvPicPr>
        <p:blipFill>
          <a:blip r:embed="rId1"/>
          <a:stretch>
            <a:fillRect/>
          </a:stretch>
        </p:blipFill>
        <p:spPr>
          <a:xfrm>
            <a:off x="838200" y="1024122"/>
            <a:ext cx="9718842" cy="5833878"/>
          </a:xfrm>
          <a:prstGeom prst="rect">
            <a:avLst/>
          </a:prstGeom>
        </p:spPr>
      </p:pic>
    </p:spTree>
    <p:extLst>
      <p:ext uri="{BB962C8B-B14F-4D97-AF65-F5344CB8AC3E}">
        <p14:creationId xmlns:p14="http://schemas.microsoft.com/office/powerpoint/2010/main" val="843452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68" name="タイトル 1"/>
          <p:cNvSpPr>
            <a:spLocks noGrp="1"/>
          </p:cNvSpPr>
          <p:nvPr>
            <p:ph type="title"/>
          </p:nvPr>
        </p:nvSpPr>
        <p:spPr>
          <a:xfrm>
            <a:off x="838200" y="365126"/>
            <a:ext cx="10515600" cy="619612"/>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a:t>
            </a:r>
            <a:r>
              <a:rPr kumimoji="1" lang="en-US" altLang="ja-JP"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100</a:t>
            </a:r>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床あたり総看護師数　</a:t>
            </a:r>
            <a:r>
              <a:rPr kumimoji="1" lang="ja-JP" altLang="en-US" sz="2800" dirty="0"/>
              <a:t>志太榛原医療圏</a:t>
            </a:r>
          </a:p>
        </p:txBody>
      </p:sp>
      <p:pic>
        <p:nvPicPr>
          <p:cNvPr id="1869" name="図 5"/>
          <p:cNvPicPr>
            <a:picLocks noChangeAspect="1"/>
          </p:cNvPicPr>
          <p:nvPr/>
        </p:nvPicPr>
        <p:blipFill>
          <a:blip r:embed="rId1"/>
          <a:stretch>
            <a:fillRect/>
          </a:stretch>
        </p:blipFill>
        <p:spPr>
          <a:xfrm>
            <a:off x="838200" y="984738"/>
            <a:ext cx="9695129" cy="5862022"/>
          </a:xfrm>
          <a:prstGeom prst="rect">
            <a:avLst/>
          </a:prstGeom>
        </p:spPr>
      </p:pic>
    </p:spTree>
    <p:extLst>
      <p:ext uri="{BB962C8B-B14F-4D97-AF65-F5344CB8AC3E}">
        <p14:creationId xmlns:p14="http://schemas.microsoft.com/office/powerpoint/2010/main" val="224761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71" name="タイトル 1"/>
          <p:cNvSpPr>
            <a:spLocks noGrp="1"/>
          </p:cNvSpPr>
          <p:nvPr>
            <p:ph type="title"/>
          </p:nvPr>
        </p:nvSpPr>
        <p:spPr>
          <a:xfrm>
            <a:off x="838200" y="3651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機能別病床数と常勤医割合　</a:t>
            </a:r>
            <a:r>
              <a:rPr kumimoji="1" lang="ja-JP" altLang="en-US" sz="3600" dirty="0"/>
              <a:t>中東遠医療圏</a:t>
            </a:r>
          </a:p>
        </p:txBody>
      </p:sp>
      <p:pic>
        <p:nvPicPr>
          <p:cNvPr id="1872" name="図 3"/>
          <p:cNvPicPr>
            <a:picLocks noChangeAspect="1"/>
          </p:cNvPicPr>
          <p:nvPr/>
        </p:nvPicPr>
        <p:blipFill>
          <a:blip r:embed="rId1"/>
          <a:stretch>
            <a:fillRect/>
          </a:stretch>
        </p:blipFill>
        <p:spPr>
          <a:xfrm>
            <a:off x="1224600" y="984738"/>
            <a:ext cx="9537185" cy="5793144"/>
          </a:xfrm>
          <a:prstGeom prst="rect">
            <a:avLst/>
          </a:prstGeom>
        </p:spPr>
      </p:pic>
    </p:spTree>
    <p:extLst>
      <p:ext uri="{BB962C8B-B14F-4D97-AF65-F5344CB8AC3E}">
        <p14:creationId xmlns:p14="http://schemas.microsoft.com/office/powerpoint/2010/main" val="3069528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74" name="タイトル 1"/>
          <p:cNvSpPr>
            <a:spLocks noGrp="1"/>
          </p:cNvSpPr>
          <p:nvPr>
            <p:ph type="title"/>
          </p:nvPr>
        </p:nvSpPr>
        <p:spPr>
          <a:xfrm>
            <a:off x="838200" y="3651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機能別病床数と常勤医割合　</a:t>
            </a:r>
            <a:r>
              <a:rPr kumimoji="1" lang="ja-JP" altLang="en-US" sz="3600" dirty="0"/>
              <a:t>西部医療圏</a:t>
            </a:r>
          </a:p>
        </p:txBody>
      </p:sp>
      <p:pic>
        <p:nvPicPr>
          <p:cNvPr id="1875" name="図 3"/>
          <p:cNvPicPr>
            <a:picLocks noChangeAspect="1"/>
          </p:cNvPicPr>
          <p:nvPr/>
        </p:nvPicPr>
        <p:blipFill>
          <a:blip r:embed="rId1"/>
          <a:stretch>
            <a:fillRect/>
          </a:stretch>
        </p:blipFill>
        <p:spPr>
          <a:xfrm>
            <a:off x="1209720" y="1006516"/>
            <a:ext cx="9613611" cy="5851484"/>
          </a:xfrm>
          <a:prstGeom prst="rect">
            <a:avLst/>
          </a:prstGeom>
        </p:spPr>
      </p:pic>
    </p:spTree>
    <p:extLst>
      <p:ext uri="{BB962C8B-B14F-4D97-AF65-F5344CB8AC3E}">
        <p14:creationId xmlns:p14="http://schemas.microsoft.com/office/powerpoint/2010/main" val="2302584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77" name="タイトル 1"/>
          <p:cNvSpPr>
            <a:spLocks noGrp="1"/>
          </p:cNvSpPr>
          <p:nvPr>
            <p:ph type="title"/>
          </p:nvPr>
        </p:nvSpPr>
        <p:spPr>
          <a:xfrm>
            <a:off x="838200" y="365126"/>
            <a:ext cx="10515600" cy="619612"/>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機能別病床数と手術・救急車受入の状況　</a:t>
            </a:r>
            <a:r>
              <a:rPr kumimoji="1" lang="ja-JP" altLang="en-US" sz="2800" dirty="0"/>
              <a:t>静岡医療圏</a:t>
            </a:r>
          </a:p>
        </p:txBody>
      </p:sp>
      <p:pic>
        <p:nvPicPr>
          <p:cNvPr id="1878" name="図 3"/>
          <p:cNvPicPr>
            <a:picLocks noChangeAspect="1"/>
          </p:cNvPicPr>
          <p:nvPr/>
        </p:nvPicPr>
        <p:blipFill>
          <a:blip r:embed="rId1"/>
          <a:stretch>
            <a:fillRect/>
          </a:stretch>
        </p:blipFill>
        <p:spPr>
          <a:xfrm>
            <a:off x="1074903" y="916776"/>
            <a:ext cx="9563790" cy="5818131"/>
          </a:xfrm>
          <a:prstGeom prst="rect">
            <a:avLst/>
          </a:prstGeom>
        </p:spPr>
      </p:pic>
    </p:spTree>
    <p:extLst>
      <p:ext uri="{BB962C8B-B14F-4D97-AF65-F5344CB8AC3E}">
        <p14:creationId xmlns:p14="http://schemas.microsoft.com/office/powerpoint/2010/main" val="1803716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80" name="タイトル 1"/>
          <p:cNvSpPr>
            <a:spLocks noGrp="1"/>
          </p:cNvSpPr>
          <p:nvPr>
            <p:ph type="title"/>
          </p:nvPr>
        </p:nvSpPr>
        <p:spPr>
          <a:xfrm>
            <a:off x="838200" y="365126"/>
            <a:ext cx="10515600" cy="619612"/>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機能別病床数と手術・救急車受入の状況　</a:t>
            </a:r>
            <a:r>
              <a:rPr kumimoji="1" lang="ja-JP" altLang="en-US" sz="2800" dirty="0"/>
              <a:t>志太榛原医療圏</a:t>
            </a:r>
          </a:p>
        </p:txBody>
      </p:sp>
      <p:pic>
        <p:nvPicPr>
          <p:cNvPr id="1881" name="図 3"/>
          <p:cNvPicPr>
            <a:picLocks noChangeAspect="1"/>
          </p:cNvPicPr>
          <p:nvPr/>
        </p:nvPicPr>
        <p:blipFill>
          <a:blip r:embed="rId1"/>
          <a:stretch>
            <a:fillRect/>
          </a:stretch>
        </p:blipFill>
        <p:spPr>
          <a:xfrm>
            <a:off x="1099238" y="984738"/>
            <a:ext cx="9398778" cy="5689062"/>
          </a:xfrm>
          <a:prstGeom prst="rect">
            <a:avLst/>
          </a:prstGeom>
        </p:spPr>
      </p:pic>
    </p:spTree>
    <p:extLst>
      <p:ext uri="{BB962C8B-B14F-4D97-AF65-F5344CB8AC3E}">
        <p14:creationId xmlns:p14="http://schemas.microsoft.com/office/powerpoint/2010/main" val="1076352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83" name="タイトル 1"/>
          <p:cNvSpPr>
            <a:spLocks noGrp="1"/>
          </p:cNvSpPr>
          <p:nvPr>
            <p:ph type="title"/>
          </p:nvPr>
        </p:nvSpPr>
        <p:spPr>
          <a:xfrm>
            <a:off x="838200" y="3651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画像診断機器</a:t>
            </a:r>
            <a:r>
              <a:rPr kumimoji="1" lang="ja-JP" altLang="en-US" sz="3600" dirty="0"/>
              <a:t>の状況　静岡医療圏</a:t>
            </a:r>
          </a:p>
        </p:txBody>
      </p:sp>
      <p:pic>
        <p:nvPicPr>
          <p:cNvPr id="1884" name="図 3"/>
          <p:cNvPicPr>
            <a:picLocks noChangeAspect="1"/>
          </p:cNvPicPr>
          <p:nvPr/>
        </p:nvPicPr>
        <p:blipFill>
          <a:blip r:embed="rId1"/>
          <a:stretch>
            <a:fillRect/>
          </a:stretch>
        </p:blipFill>
        <p:spPr>
          <a:xfrm>
            <a:off x="0" y="2115910"/>
            <a:ext cx="12192000" cy="2626179"/>
          </a:xfrm>
          <a:prstGeom prst="rect">
            <a:avLst/>
          </a:prstGeom>
        </p:spPr>
      </p:pic>
    </p:spTree>
    <p:extLst>
      <p:ext uri="{BB962C8B-B14F-4D97-AF65-F5344CB8AC3E}">
        <p14:creationId xmlns:p14="http://schemas.microsoft.com/office/powerpoint/2010/main" val="1487844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86" name="タイトル 1"/>
          <p:cNvSpPr>
            <a:spLocks noGrp="1"/>
          </p:cNvSpPr>
          <p:nvPr>
            <p:ph type="title"/>
          </p:nvPr>
        </p:nvSpPr>
        <p:spPr>
          <a:xfrm>
            <a:off x="644769" y="2508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画像診断機器</a:t>
            </a:r>
            <a:r>
              <a:rPr kumimoji="1" lang="ja-JP" altLang="en-US" sz="3600" dirty="0"/>
              <a:t>の状況　志太榛原医療圏</a:t>
            </a:r>
          </a:p>
        </p:txBody>
      </p:sp>
      <p:pic>
        <p:nvPicPr>
          <p:cNvPr id="1887" name="図 3"/>
          <p:cNvPicPr>
            <a:picLocks noChangeAspect="1"/>
          </p:cNvPicPr>
          <p:nvPr/>
        </p:nvPicPr>
        <p:blipFill>
          <a:blip r:embed="rId1"/>
          <a:stretch>
            <a:fillRect/>
          </a:stretch>
        </p:blipFill>
        <p:spPr>
          <a:xfrm>
            <a:off x="0" y="2542123"/>
            <a:ext cx="12192000" cy="1773753"/>
          </a:xfrm>
          <a:prstGeom prst="rect">
            <a:avLst/>
          </a:prstGeom>
        </p:spPr>
      </p:pic>
    </p:spTree>
    <p:extLst>
      <p:ext uri="{BB962C8B-B14F-4D97-AF65-F5344CB8AC3E}">
        <p14:creationId xmlns:p14="http://schemas.microsoft.com/office/powerpoint/2010/main" val="2029219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602" name="図 1"/>
          <p:cNvPicPr>
            <a:picLocks noChangeAspect="1"/>
          </p:cNvPicPr>
          <p:nvPr/>
        </p:nvPicPr>
        <p:blipFill>
          <a:blip r:embed="rId1"/>
          <a:stretch>
            <a:fillRect/>
          </a:stretch>
        </p:blipFill>
        <p:spPr>
          <a:xfrm>
            <a:off x="0" y="1021896"/>
            <a:ext cx="12192000" cy="5728607"/>
          </a:xfrm>
          <a:prstGeom prst="rect">
            <a:avLst/>
          </a:prstGeom>
        </p:spPr>
      </p:pic>
      <p:sp>
        <p:nvSpPr>
          <p:cNvPr id="1603" name="タイトル 2"/>
          <p:cNvSpPr>
            <a:spLocks noGrp="1"/>
          </p:cNvSpPr>
          <p:nvPr>
            <p:ph type="title"/>
          </p:nvPr>
        </p:nvSpPr>
        <p:spPr>
          <a:xfrm>
            <a:off x="457201" y="107497"/>
            <a:ext cx="11450515" cy="789318"/>
          </a:xfrm>
        </p:spPr>
        <p:txBody>
          <a:bodyPr>
            <a:normAutofit/>
          </a:bodyPr>
          <a:lstStyle/>
          <a:p>
            <a:pPr algn="ctr"/>
            <a:r>
              <a:rPr lang="en-US" altLang="ja-JP" sz="3600" dirty="0"/>
              <a:t>65</a:t>
            </a:r>
            <a:r>
              <a:rPr lang="ja-JP" altLang="en-US" sz="3600" dirty="0"/>
              <a:t>才以上入院患者の状況（静岡県・全体・</a:t>
            </a:r>
            <a:r>
              <a:rPr lang="en-US" altLang="ja-JP" sz="3600" dirty="0"/>
              <a:t>R02</a:t>
            </a:r>
            <a:r>
              <a:rPr lang="ja-JP" altLang="en-US" sz="3600" dirty="0"/>
              <a:t>）</a:t>
            </a:r>
          </a:p>
        </p:txBody>
      </p:sp>
    </p:spTree>
    <p:extLst>
      <p:ext uri="{BB962C8B-B14F-4D97-AF65-F5344CB8AC3E}">
        <p14:creationId xmlns:p14="http://schemas.microsoft.com/office/powerpoint/2010/main" val="127484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09" name="タイトル 2"/>
          <p:cNvSpPr>
            <a:spLocks noGrp="1"/>
          </p:cNvSpPr>
          <p:nvPr>
            <p:ph type="title"/>
          </p:nvPr>
        </p:nvSpPr>
        <p:spPr>
          <a:xfrm>
            <a:off x="457201" y="485566"/>
            <a:ext cx="11450515" cy="789318"/>
          </a:xfrm>
        </p:spPr>
        <p:txBody>
          <a:bodyPr>
            <a:normAutofit/>
          </a:bodyPr>
          <a:lstStyle/>
          <a:p>
            <a:pPr algn="ctr"/>
            <a:r>
              <a:rPr lang="en-US" altLang="ja-JP" sz="3600" dirty="0"/>
              <a:t>65</a:t>
            </a:r>
            <a:r>
              <a:rPr lang="ja-JP" altLang="en-US" sz="3600" dirty="0"/>
              <a:t>才以上入院患者の状況（静岡県・施設から・</a:t>
            </a:r>
            <a:r>
              <a:rPr lang="en-US" altLang="ja-JP" sz="3600" dirty="0"/>
              <a:t>R02</a:t>
            </a:r>
            <a:r>
              <a:rPr lang="ja-JP" altLang="en-US" sz="3600" dirty="0"/>
              <a:t>）</a:t>
            </a:r>
          </a:p>
        </p:txBody>
      </p:sp>
      <p:pic>
        <p:nvPicPr>
          <p:cNvPr id="1610" name="図 3"/>
          <p:cNvPicPr>
            <a:picLocks noChangeAspect="1"/>
          </p:cNvPicPr>
          <p:nvPr/>
        </p:nvPicPr>
        <p:blipFill>
          <a:blip r:embed="rId1"/>
          <a:stretch>
            <a:fillRect/>
          </a:stretch>
        </p:blipFill>
        <p:spPr>
          <a:xfrm>
            <a:off x="0" y="2133957"/>
            <a:ext cx="12192000" cy="2590085"/>
          </a:xfrm>
          <a:prstGeom prst="rect">
            <a:avLst/>
          </a:prstGeom>
        </p:spPr>
      </p:pic>
    </p:spTree>
    <p:extLst>
      <p:ext uri="{BB962C8B-B14F-4D97-AF65-F5344CB8AC3E}">
        <p14:creationId xmlns:p14="http://schemas.microsoft.com/office/powerpoint/2010/main" val="383694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16" name="円/楕円 43"/>
          <p:cNvSpPr/>
          <p:nvPr/>
        </p:nvSpPr>
        <p:spPr>
          <a:xfrm>
            <a:off x="1945988" y="3256898"/>
            <a:ext cx="6912768" cy="3572197"/>
          </a:xfrm>
          <a:prstGeom prst="ellipse">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p>
        </p:txBody>
      </p:sp>
      <p:sp>
        <p:nvSpPr>
          <p:cNvPr id="1617" name="矢印: 右 96"/>
          <p:cNvSpPr/>
          <p:nvPr/>
        </p:nvSpPr>
        <p:spPr>
          <a:xfrm rot="12850401">
            <a:off x="4066058" y="5139655"/>
            <a:ext cx="3065045" cy="24568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18" name="タイトル 1"/>
          <p:cNvSpPr>
            <a:spLocks noGrp="1"/>
          </p:cNvSpPr>
          <p:nvPr>
            <p:ph type="title"/>
          </p:nvPr>
        </p:nvSpPr>
        <p:spPr>
          <a:xfrm>
            <a:off x="286248" y="103250"/>
            <a:ext cx="11712270" cy="1008112"/>
          </a:xfrm>
        </p:spPr>
        <p:txBody>
          <a:bodyPr>
            <a:noAutofit/>
          </a:bodyPr>
          <a:lstStyle/>
          <a:p>
            <a:pPr algn="ctr"/>
            <a:r>
              <a:rPr lang="ja-JP" altLang="en-US" sz="2800" b="1" dirty="0"/>
              <a:t>診療所や介護施設を支援する病院を拠点とした</a:t>
            </a:r>
            <a:br>
              <a:rPr lang="en-US" altLang="ja-JP" sz="2800" b="1" dirty="0"/>
            </a:br>
            <a:r>
              <a:rPr lang="ja-JP" altLang="en-US" sz="2800" b="1" dirty="0"/>
              <a:t>ネットワーク化の必要性（</a:t>
            </a:r>
            <a:r>
              <a:rPr lang="ja-JP" altLang="en-US" sz="3200" b="1" dirty="0">
                <a:solidFill>
                  <a:srgbClr val="FF0000"/>
                </a:solidFill>
              </a:rPr>
              <a:t>地域医療構想調整会議</a:t>
            </a:r>
            <a:r>
              <a:rPr lang="ja-JP" altLang="en-US" sz="2800" b="1" dirty="0"/>
              <a:t>で議論すべき内容）</a:t>
            </a:r>
          </a:p>
        </p:txBody>
      </p:sp>
      <p:grpSp>
        <p:nvGrpSpPr>
          <p:cNvPr id="1619" name="Group 13"/>
          <p:cNvGrpSpPr/>
          <p:nvPr/>
        </p:nvGrpSpPr>
        <p:grpSpPr>
          <a:xfrm>
            <a:off x="4936339" y="2530139"/>
            <a:ext cx="1368425" cy="1081087"/>
            <a:chOff x="3470" y="1389"/>
            <a:chExt cx="862" cy="681"/>
          </a:xfrm>
        </p:grpSpPr>
        <p:sp>
          <p:nvSpPr>
            <p:cNvPr id="1620" name="Freeform 14"/>
            <p:cNvSpPr/>
            <p:nvPr/>
          </p:nvSpPr>
          <p:spPr>
            <a:xfrm>
              <a:off x="3470" y="1389"/>
              <a:ext cx="862" cy="681"/>
            </a:xfrm>
            <a:custGeom>
              <a:avLst/>
              <a:gdLst>
                <a:gd name="T0" fmla="*/ 0 w 1488"/>
                <a:gd name="T1" fmla="*/ 0 h 960"/>
                <a:gd name="T2" fmla="*/ 0 w 1488"/>
                <a:gd name="T3" fmla="*/ 243 h 960"/>
                <a:gd name="T4" fmla="*/ 167 w 1488"/>
                <a:gd name="T5" fmla="*/ 243 h 960"/>
                <a:gd name="T6" fmla="*/ 167 w 1488"/>
                <a:gd name="T7" fmla="*/ 73 h 960"/>
                <a:gd name="T8" fmla="*/ 60 w 1488"/>
                <a:gd name="T9" fmla="*/ 73 h 960"/>
                <a:gd name="T10" fmla="*/ 60 w 1488"/>
                <a:gd name="T11" fmla="*/ 0 h 960"/>
                <a:gd name="T12" fmla="*/ 0 w 1488"/>
                <a:gd name="T13" fmla="*/ 0 h 960"/>
                <a:gd name="T14" fmla="*/ 0 60000 65536"/>
                <a:gd name="T15" fmla="*/ 0 60000 65536"/>
                <a:gd name="T16" fmla="*/ 0 60000 65536"/>
                <a:gd name="T17" fmla="*/ 0 60000 65536"/>
                <a:gd name="T18" fmla="*/ 0 60000 65536"/>
                <a:gd name="T19" fmla="*/ 0 60000 65536"/>
                <a:gd name="T20" fmla="*/ 0 60000 65536"/>
                <a:gd name="T21" fmla="*/ 0 w 1488"/>
                <a:gd name="T22" fmla="*/ 0 h 960"/>
                <a:gd name="T23" fmla="*/ 1488 w 1488"/>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960">
                  <a:moveTo>
                    <a:pt x="0" y="0"/>
                  </a:moveTo>
                  <a:lnTo>
                    <a:pt x="0" y="960"/>
                  </a:lnTo>
                  <a:lnTo>
                    <a:pt x="1488" y="960"/>
                  </a:lnTo>
                  <a:lnTo>
                    <a:pt x="1488" y="288"/>
                  </a:lnTo>
                  <a:lnTo>
                    <a:pt x="528" y="288"/>
                  </a:lnTo>
                  <a:lnTo>
                    <a:pt x="528" y="0"/>
                  </a:lnTo>
                  <a:lnTo>
                    <a:pt x="0" y="0"/>
                  </a:lnTo>
                  <a:close/>
                </a:path>
              </a:pathLst>
            </a:custGeom>
            <a:solidFill>
              <a:schemeClr val="bg1"/>
            </a:solidFill>
            <a:ln w="9525">
              <a:solidFill>
                <a:schemeClr val="tx1"/>
              </a:solidFill>
              <a:round/>
              <a:headEnd/>
              <a:tailEnd/>
            </a:ln>
          </p:spPr>
          <p:txBody>
            <a:bodyPr wrap="none" anchor="ctr"/>
            <a:lstStyle/>
            <a:p>
              <a:endParaRPr lang="ja-JP" altLang="ja-JP">
                <a:latin typeface="Calibri" pitchFamily="34" charset="0"/>
              </a:endParaRPr>
            </a:p>
          </p:txBody>
        </p:sp>
        <p:sp>
          <p:nvSpPr>
            <p:cNvPr id="1621" name="Rectangle 16"/>
            <p:cNvSpPr>
              <a:spLocks noChangeArrowheads="1"/>
            </p:cNvSpPr>
            <p:nvPr/>
          </p:nvSpPr>
          <p:spPr>
            <a:xfrm>
              <a:off x="3553"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622" name="Rectangle 17"/>
            <p:cNvSpPr>
              <a:spLocks noChangeArrowheads="1"/>
            </p:cNvSpPr>
            <p:nvPr/>
          </p:nvSpPr>
          <p:spPr>
            <a:xfrm>
              <a:off x="3553"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623" name="Rectangle 18"/>
            <p:cNvSpPr>
              <a:spLocks noChangeArrowheads="1"/>
            </p:cNvSpPr>
            <p:nvPr/>
          </p:nvSpPr>
          <p:spPr>
            <a:xfrm>
              <a:off x="3831" y="187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624" name="Rectangle 19"/>
            <p:cNvSpPr>
              <a:spLocks noChangeArrowheads="1"/>
            </p:cNvSpPr>
            <p:nvPr/>
          </p:nvSpPr>
          <p:spPr>
            <a:xfrm>
              <a:off x="4082"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625" name="Rectangle 20"/>
            <p:cNvSpPr>
              <a:spLocks noChangeArrowheads="1"/>
            </p:cNvSpPr>
            <p:nvPr/>
          </p:nvSpPr>
          <p:spPr>
            <a:xfrm>
              <a:off x="3831" y="170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626" name="Rectangle 21"/>
            <p:cNvSpPr>
              <a:spLocks noChangeArrowheads="1"/>
            </p:cNvSpPr>
            <p:nvPr/>
          </p:nvSpPr>
          <p:spPr>
            <a:xfrm>
              <a:off x="4082"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627" name="Group 47"/>
          <p:cNvGrpSpPr/>
          <p:nvPr/>
        </p:nvGrpSpPr>
        <p:grpSpPr>
          <a:xfrm>
            <a:off x="4882575" y="6088652"/>
            <a:ext cx="1224136" cy="593725"/>
            <a:chOff x="3600" y="3002"/>
            <a:chExt cx="1296" cy="624"/>
          </a:xfrm>
        </p:grpSpPr>
        <p:sp>
          <p:nvSpPr>
            <p:cNvPr id="1628" name="Rectangle 48"/>
            <p:cNvSpPr>
              <a:spLocks noChangeArrowheads="1"/>
            </p:cNvSpPr>
            <p:nvPr/>
          </p:nvSpPr>
          <p:spPr>
            <a:xfrm>
              <a:off x="3829" y="3252"/>
              <a:ext cx="838" cy="374"/>
            </a:xfrm>
            <a:prstGeom prst="rect">
              <a:avLst/>
            </a:prstGeom>
            <a:solidFill>
              <a:schemeClr val="bg1"/>
            </a:solidFill>
            <a:ln w="9525">
              <a:solidFill>
                <a:schemeClr val="tx1"/>
              </a:solidFill>
              <a:miter lim="800000"/>
              <a:headEnd/>
              <a:tailEnd/>
            </a:ln>
          </p:spPr>
          <p:txBody>
            <a:bodyPr wrap="none" anchor="ctr"/>
            <a:lstStyle/>
            <a:p>
              <a:pPr algn="ctr"/>
              <a:r>
                <a:rPr lang="ja-JP" altLang="en-US" sz="1200" dirty="0">
                  <a:latin typeface="Times New Roman" pitchFamily="18" charset="0"/>
                </a:rPr>
                <a:t>患者</a:t>
              </a:r>
            </a:p>
          </p:txBody>
        </p:sp>
        <p:sp>
          <p:nvSpPr>
            <p:cNvPr id="1629" name="AutoShape 49"/>
            <p:cNvSpPr>
              <a:spLocks noChangeArrowheads="1"/>
            </p:cNvSpPr>
            <p:nvPr/>
          </p:nvSpPr>
          <p:spPr>
            <a:xfrm>
              <a:off x="3600" y="3002"/>
              <a:ext cx="1296" cy="2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ja-JP" sz="1200">
                <a:latin typeface="Calibri" pitchFamily="34" charset="0"/>
              </a:endParaRPr>
            </a:p>
          </p:txBody>
        </p:sp>
      </p:grpSp>
      <p:grpSp>
        <p:nvGrpSpPr>
          <p:cNvPr id="1630" name="Group 40"/>
          <p:cNvGrpSpPr/>
          <p:nvPr/>
        </p:nvGrpSpPr>
        <p:grpSpPr>
          <a:xfrm>
            <a:off x="4980386" y="4330339"/>
            <a:ext cx="1081088" cy="700087"/>
            <a:chOff x="4648" y="1570"/>
            <a:chExt cx="681" cy="441"/>
          </a:xfrm>
        </p:grpSpPr>
        <p:sp>
          <p:nvSpPr>
            <p:cNvPr id="1631"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1632"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633" name="Group 40"/>
          <p:cNvGrpSpPr/>
          <p:nvPr/>
        </p:nvGrpSpPr>
        <p:grpSpPr>
          <a:xfrm>
            <a:off x="6598060" y="4330339"/>
            <a:ext cx="1081088" cy="700087"/>
            <a:chOff x="4648" y="1570"/>
            <a:chExt cx="681" cy="441"/>
          </a:xfrm>
        </p:grpSpPr>
        <p:sp>
          <p:nvSpPr>
            <p:cNvPr id="1634"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1635"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636" name="Group 40"/>
          <p:cNvGrpSpPr/>
          <p:nvPr/>
        </p:nvGrpSpPr>
        <p:grpSpPr>
          <a:xfrm>
            <a:off x="2704363" y="4926396"/>
            <a:ext cx="1081088" cy="700087"/>
            <a:chOff x="4648" y="1570"/>
            <a:chExt cx="681" cy="441"/>
          </a:xfrm>
        </p:grpSpPr>
        <p:sp>
          <p:nvSpPr>
            <p:cNvPr id="1637"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1638"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639" name="Group 47"/>
          <p:cNvGrpSpPr/>
          <p:nvPr/>
        </p:nvGrpSpPr>
        <p:grpSpPr>
          <a:xfrm>
            <a:off x="6527020" y="6058531"/>
            <a:ext cx="1185688" cy="593725"/>
            <a:chOff x="3600" y="3002"/>
            <a:chExt cx="1296" cy="624"/>
          </a:xfrm>
        </p:grpSpPr>
        <p:sp>
          <p:nvSpPr>
            <p:cNvPr id="1640" name="Rectangle 48"/>
            <p:cNvSpPr>
              <a:spLocks noChangeArrowheads="1"/>
            </p:cNvSpPr>
            <p:nvPr/>
          </p:nvSpPr>
          <p:spPr>
            <a:xfrm>
              <a:off x="3829" y="3252"/>
              <a:ext cx="838" cy="374"/>
            </a:xfrm>
            <a:prstGeom prst="rect">
              <a:avLst/>
            </a:prstGeom>
            <a:solidFill>
              <a:schemeClr val="bg1"/>
            </a:solidFill>
            <a:ln w="9525">
              <a:solidFill>
                <a:schemeClr val="tx1"/>
              </a:solidFill>
              <a:miter lim="800000"/>
              <a:headEnd/>
              <a:tailEnd/>
            </a:ln>
          </p:spPr>
          <p:txBody>
            <a:bodyPr wrap="none" anchor="ctr"/>
            <a:lstStyle/>
            <a:p>
              <a:pPr algn="ctr"/>
              <a:r>
                <a:rPr lang="ja-JP" altLang="en-US" sz="1200" dirty="0">
                  <a:latin typeface="Times New Roman" pitchFamily="18" charset="0"/>
                </a:rPr>
                <a:t>患者</a:t>
              </a:r>
            </a:p>
          </p:txBody>
        </p:sp>
        <p:sp>
          <p:nvSpPr>
            <p:cNvPr id="1641" name="AutoShape 49"/>
            <p:cNvSpPr>
              <a:spLocks noChangeArrowheads="1"/>
            </p:cNvSpPr>
            <p:nvPr/>
          </p:nvSpPr>
          <p:spPr>
            <a:xfrm>
              <a:off x="3600" y="3002"/>
              <a:ext cx="1296" cy="2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ja-JP" sz="1200">
                <a:latin typeface="Calibri" pitchFamily="34" charset="0"/>
              </a:endParaRPr>
            </a:p>
          </p:txBody>
        </p:sp>
      </p:grpSp>
      <p:cxnSp>
        <p:nvCxnSpPr>
          <p:cNvPr id="1642" name="直線コネクタ 47"/>
          <p:cNvCxnSpPr>
            <a:endCxn id="1638" idx="5"/>
          </p:cNvCxnSpPr>
          <p:nvPr/>
        </p:nvCxnSpPr>
        <p:spPr>
          <a:xfrm flipH="1">
            <a:off x="3515180" y="3611225"/>
            <a:ext cx="2141513" cy="14556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43" name="直線コネクタ 49"/>
          <p:cNvCxnSpPr>
            <a:endCxn id="1632" idx="0"/>
          </p:cNvCxnSpPr>
          <p:nvPr/>
        </p:nvCxnSpPr>
        <p:spPr>
          <a:xfrm>
            <a:off x="4909346" y="3611226"/>
            <a:ext cx="611584" cy="7191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44" name="直線コネクタ 51"/>
          <p:cNvCxnSpPr>
            <a:endCxn id="1635" idx="0"/>
          </p:cNvCxnSpPr>
          <p:nvPr/>
        </p:nvCxnSpPr>
        <p:spPr>
          <a:xfrm>
            <a:off x="5014852" y="3611226"/>
            <a:ext cx="2123752" cy="7191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45" name="直線コネクタ 61"/>
          <p:cNvCxnSpPr/>
          <p:nvPr/>
        </p:nvCxnSpPr>
        <p:spPr>
          <a:xfrm>
            <a:off x="5484789" y="5030426"/>
            <a:ext cx="19708" cy="102810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46" name="直線コネクタ 63"/>
          <p:cNvCxnSpPr/>
          <p:nvPr/>
        </p:nvCxnSpPr>
        <p:spPr>
          <a:xfrm flipH="1">
            <a:off x="7083723" y="5030426"/>
            <a:ext cx="18740" cy="102810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47" name="テキスト ボックス 70"/>
          <p:cNvSpPr txBox="1"/>
          <p:nvPr/>
        </p:nvSpPr>
        <p:spPr>
          <a:xfrm>
            <a:off x="8457008" y="4240184"/>
            <a:ext cx="109036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ja-JP" dirty="0"/>
              <a:t>IT</a:t>
            </a:r>
            <a:r>
              <a:rPr lang="ja-JP" altLang="en-US" dirty="0"/>
              <a:t>の活用</a:t>
            </a:r>
          </a:p>
        </p:txBody>
      </p:sp>
      <p:sp>
        <p:nvSpPr>
          <p:cNvPr id="1648" name="角丸四角形 57"/>
          <p:cNvSpPr/>
          <p:nvPr/>
        </p:nvSpPr>
        <p:spPr>
          <a:xfrm>
            <a:off x="4790111" y="3551645"/>
            <a:ext cx="1817768" cy="45649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400" dirty="0">
                <a:latin typeface="+mn-ea"/>
              </a:rPr>
              <a:t>在宅療養支援部門（訪問看護等）</a:t>
            </a:r>
          </a:p>
        </p:txBody>
      </p:sp>
      <p:sp>
        <p:nvSpPr>
          <p:cNvPr id="1649" name="角丸四角形 14"/>
          <p:cNvSpPr/>
          <p:nvPr/>
        </p:nvSpPr>
        <p:spPr>
          <a:xfrm>
            <a:off x="8421333" y="4625342"/>
            <a:ext cx="2614953" cy="68843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a:t>関係者による調整</a:t>
            </a:r>
            <a:endParaRPr lang="en-US" altLang="ja-JP" dirty="0"/>
          </a:p>
          <a:p>
            <a:pPr algn="ctr"/>
            <a:r>
              <a:rPr lang="ja-JP" altLang="en-US" dirty="0"/>
              <a:t>（特に情報の標準化）</a:t>
            </a:r>
          </a:p>
        </p:txBody>
      </p:sp>
      <p:grpSp>
        <p:nvGrpSpPr>
          <p:cNvPr id="1650" name="Group 13"/>
          <p:cNvGrpSpPr/>
          <p:nvPr/>
        </p:nvGrpSpPr>
        <p:grpSpPr>
          <a:xfrm>
            <a:off x="1018860" y="2102442"/>
            <a:ext cx="1368425" cy="1081087"/>
            <a:chOff x="3470" y="1389"/>
            <a:chExt cx="862" cy="681"/>
          </a:xfrm>
        </p:grpSpPr>
        <p:sp>
          <p:nvSpPr>
            <p:cNvPr id="1651" name="Freeform 14"/>
            <p:cNvSpPr/>
            <p:nvPr/>
          </p:nvSpPr>
          <p:spPr>
            <a:xfrm>
              <a:off x="3470" y="1389"/>
              <a:ext cx="862" cy="681"/>
            </a:xfrm>
            <a:custGeom>
              <a:avLst/>
              <a:gdLst>
                <a:gd name="T0" fmla="*/ 0 w 1488"/>
                <a:gd name="T1" fmla="*/ 0 h 960"/>
                <a:gd name="T2" fmla="*/ 0 w 1488"/>
                <a:gd name="T3" fmla="*/ 243 h 960"/>
                <a:gd name="T4" fmla="*/ 167 w 1488"/>
                <a:gd name="T5" fmla="*/ 243 h 960"/>
                <a:gd name="T6" fmla="*/ 167 w 1488"/>
                <a:gd name="T7" fmla="*/ 73 h 960"/>
                <a:gd name="T8" fmla="*/ 60 w 1488"/>
                <a:gd name="T9" fmla="*/ 73 h 960"/>
                <a:gd name="T10" fmla="*/ 60 w 1488"/>
                <a:gd name="T11" fmla="*/ 0 h 960"/>
                <a:gd name="T12" fmla="*/ 0 w 1488"/>
                <a:gd name="T13" fmla="*/ 0 h 960"/>
                <a:gd name="T14" fmla="*/ 0 60000 65536"/>
                <a:gd name="T15" fmla="*/ 0 60000 65536"/>
                <a:gd name="T16" fmla="*/ 0 60000 65536"/>
                <a:gd name="T17" fmla="*/ 0 60000 65536"/>
                <a:gd name="T18" fmla="*/ 0 60000 65536"/>
                <a:gd name="T19" fmla="*/ 0 60000 65536"/>
                <a:gd name="T20" fmla="*/ 0 60000 65536"/>
                <a:gd name="T21" fmla="*/ 0 w 1488"/>
                <a:gd name="T22" fmla="*/ 0 h 960"/>
                <a:gd name="T23" fmla="*/ 1488 w 1488"/>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960">
                  <a:moveTo>
                    <a:pt x="0" y="0"/>
                  </a:moveTo>
                  <a:lnTo>
                    <a:pt x="0" y="960"/>
                  </a:lnTo>
                  <a:lnTo>
                    <a:pt x="1488" y="960"/>
                  </a:lnTo>
                  <a:lnTo>
                    <a:pt x="1488" y="288"/>
                  </a:lnTo>
                  <a:lnTo>
                    <a:pt x="528" y="288"/>
                  </a:lnTo>
                  <a:lnTo>
                    <a:pt x="528" y="0"/>
                  </a:lnTo>
                  <a:lnTo>
                    <a:pt x="0" y="0"/>
                  </a:lnTo>
                  <a:close/>
                </a:path>
              </a:pathLst>
            </a:custGeom>
            <a:solidFill>
              <a:schemeClr val="bg1"/>
            </a:solidFill>
            <a:ln w="9525">
              <a:solidFill>
                <a:schemeClr val="tx1"/>
              </a:solidFill>
              <a:round/>
              <a:headEnd/>
              <a:tailEnd/>
            </a:ln>
          </p:spPr>
          <p:txBody>
            <a:bodyPr wrap="none" anchor="ctr"/>
            <a:lstStyle/>
            <a:p>
              <a:endParaRPr lang="ja-JP" altLang="ja-JP">
                <a:latin typeface="Calibri" pitchFamily="34" charset="0"/>
              </a:endParaRPr>
            </a:p>
          </p:txBody>
        </p:sp>
        <p:sp>
          <p:nvSpPr>
            <p:cNvPr id="1652" name="Rectangle 16"/>
            <p:cNvSpPr>
              <a:spLocks noChangeArrowheads="1"/>
            </p:cNvSpPr>
            <p:nvPr/>
          </p:nvSpPr>
          <p:spPr>
            <a:xfrm>
              <a:off x="3553"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653" name="Rectangle 17"/>
            <p:cNvSpPr>
              <a:spLocks noChangeArrowheads="1"/>
            </p:cNvSpPr>
            <p:nvPr/>
          </p:nvSpPr>
          <p:spPr>
            <a:xfrm>
              <a:off x="3553"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654" name="Rectangle 18"/>
            <p:cNvSpPr>
              <a:spLocks noChangeArrowheads="1"/>
            </p:cNvSpPr>
            <p:nvPr/>
          </p:nvSpPr>
          <p:spPr>
            <a:xfrm>
              <a:off x="3831" y="187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655" name="Rectangle 19"/>
            <p:cNvSpPr>
              <a:spLocks noChangeArrowheads="1"/>
            </p:cNvSpPr>
            <p:nvPr/>
          </p:nvSpPr>
          <p:spPr>
            <a:xfrm>
              <a:off x="4082"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656" name="Rectangle 20"/>
            <p:cNvSpPr>
              <a:spLocks noChangeArrowheads="1"/>
            </p:cNvSpPr>
            <p:nvPr/>
          </p:nvSpPr>
          <p:spPr>
            <a:xfrm>
              <a:off x="3831" y="170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657" name="Rectangle 21"/>
            <p:cNvSpPr>
              <a:spLocks noChangeArrowheads="1"/>
            </p:cNvSpPr>
            <p:nvPr/>
          </p:nvSpPr>
          <p:spPr>
            <a:xfrm>
              <a:off x="4082"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grpSp>
      <p:sp>
        <p:nvSpPr>
          <p:cNvPr id="1658" name="テキスト ボックス 73"/>
          <p:cNvSpPr txBox="1"/>
          <p:nvPr/>
        </p:nvSpPr>
        <p:spPr>
          <a:xfrm>
            <a:off x="592850" y="1710067"/>
            <a:ext cx="1620957" cy="338554"/>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ja-JP" altLang="en-US" sz="1600" dirty="0"/>
              <a:t>急性期中核病院</a:t>
            </a:r>
            <a:endParaRPr lang="en-US" altLang="ja-JP" sz="1600" dirty="0"/>
          </a:p>
        </p:txBody>
      </p:sp>
      <p:sp>
        <p:nvSpPr>
          <p:cNvPr id="1659" name="下矢印 36"/>
          <p:cNvSpPr/>
          <p:nvPr/>
        </p:nvSpPr>
        <p:spPr>
          <a:xfrm rot="8852772">
            <a:off x="1706469" y="3140705"/>
            <a:ext cx="624108" cy="115026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p>
        </p:txBody>
      </p:sp>
      <p:sp>
        <p:nvSpPr>
          <p:cNvPr id="1660" name="角丸四角形 46"/>
          <p:cNvSpPr/>
          <p:nvPr/>
        </p:nvSpPr>
        <p:spPr>
          <a:xfrm>
            <a:off x="286249" y="1473856"/>
            <a:ext cx="6350696" cy="291464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1661" name="テキスト ボックス 48"/>
          <p:cNvSpPr txBox="1"/>
          <p:nvPr/>
        </p:nvSpPr>
        <p:spPr>
          <a:xfrm>
            <a:off x="592850" y="1214865"/>
            <a:ext cx="572464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ja-JP" altLang="en-US" dirty="0"/>
              <a:t>地域によっては同一施設がこの機能を担うことも可能</a:t>
            </a:r>
            <a:endParaRPr lang="en-US" altLang="ja-JP" dirty="0"/>
          </a:p>
        </p:txBody>
      </p:sp>
      <p:sp>
        <p:nvSpPr>
          <p:cNvPr id="1662" name="テキスト ボックス 33"/>
          <p:cNvSpPr txBox="1"/>
          <p:nvPr/>
        </p:nvSpPr>
        <p:spPr>
          <a:xfrm>
            <a:off x="6323637" y="2727059"/>
            <a:ext cx="5314275"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ja-JP" altLang="en-US" sz="1600" b="1" dirty="0"/>
              <a:t>（急性期の受け皿、在宅復帰、在宅支援・レスパイト）</a:t>
            </a:r>
            <a:endParaRPr lang="en-US" altLang="ja-JP" sz="1600" b="1" dirty="0"/>
          </a:p>
          <a:p>
            <a:r>
              <a:rPr lang="ja-JP" altLang="en-US" sz="1600" b="1" dirty="0"/>
              <a:t>総合的な窓口、医療と介護の連結点としての機能</a:t>
            </a:r>
          </a:p>
        </p:txBody>
      </p:sp>
      <p:sp>
        <p:nvSpPr>
          <p:cNvPr id="1663" name="テキスト ボックス 66"/>
          <p:cNvSpPr txBox="1"/>
          <p:nvPr/>
        </p:nvSpPr>
        <p:spPr>
          <a:xfrm>
            <a:off x="5621939" y="1853304"/>
            <a:ext cx="452105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600" dirty="0"/>
              <a:t>在宅療養を支援する病院・介護事業所における医療を日常的に支える病院</a:t>
            </a:r>
            <a:endParaRPr lang="en-US" altLang="ja-JP" sz="1600" dirty="0"/>
          </a:p>
          <a:p>
            <a:pPr algn="ctr"/>
            <a:r>
              <a:rPr lang="ja-JP" altLang="en-US" sz="1600" dirty="0"/>
              <a:t>（地域包括ケア病棟・療養病床）</a:t>
            </a:r>
          </a:p>
        </p:txBody>
      </p:sp>
      <p:sp>
        <p:nvSpPr>
          <p:cNvPr id="1664" name="正方形/長方形 30"/>
          <p:cNvSpPr/>
          <p:nvPr/>
        </p:nvSpPr>
        <p:spPr>
          <a:xfrm>
            <a:off x="5192480" y="4675849"/>
            <a:ext cx="800219" cy="338554"/>
          </a:xfrm>
          <a:prstGeom prst="rect">
            <a:avLst/>
          </a:prstGeom>
        </p:spPr>
        <p:txBody>
          <a:bodyPr wrap="none">
            <a:spAutoFit/>
          </a:bodyPr>
          <a:lstStyle/>
          <a:p>
            <a:pPr algn="ctr"/>
            <a:r>
              <a:rPr lang="ja-JP" altLang="en-US" sz="1600" dirty="0">
                <a:latin typeface="Times New Roman" pitchFamily="18" charset="0"/>
              </a:rPr>
              <a:t>診療所</a:t>
            </a:r>
            <a:endParaRPr lang="ja-JP" altLang="ja-JP" sz="1600" dirty="0">
              <a:latin typeface="Times New Roman" pitchFamily="18" charset="0"/>
            </a:endParaRPr>
          </a:p>
        </p:txBody>
      </p:sp>
      <p:sp>
        <p:nvSpPr>
          <p:cNvPr id="1665" name="正方形/長方形 76"/>
          <p:cNvSpPr/>
          <p:nvPr/>
        </p:nvSpPr>
        <p:spPr>
          <a:xfrm>
            <a:off x="6752496" y="4653136"/>
            <a:ext cx="800219" cy="338554"/>
          </a:xfrm>
          <a:prstGeom prst="rect">
            <a:avLst/>
          </a:prstGeom>
        </p:spPr>
        <p:txBody>
          <a:bodyPr wrap="none">
            <a:spAutoFit/>
          </a:bodyPr>
          <a:lstStyle/>
          <a:p>
            <a:pPr algn="ctr"/>
            <a:r>
              <a:rPr lang="ja-JP" altLang="en-US" sz="1600" dirty="0">
                <a:latin typeface="Times New Roman" pitchFamily="18" charset="0"/>
              </a:rPr>
              <a:t>診療所</a:t>
            </a:r>
            <a:endParaRPr lang="ja-JP" altLang="ja-JP" sz="1600" dirty="0">
              <a:latin typeface="Times New Roman" pitchFamily="18" charset="0"/>
            </a:endParaRPr>
          </a:p>
        </p:txBody>
      </p:sp>
      <p:sp>
        <p:nvSpPr>
          <p:cNvPr id="1666" name="テキスト ボックス 35"/>
          <p:cNvSpPr txBox="1"/>
          <p:nvPr/>
        </p:nvSpPr>
        <p:spPr>
          <a:xfrm>
            <a:off x="1078920" y="2156233"/>
            <a:ext cx="362600" cy="369332"/>
          </a:xfrm>
          <a:prstGeom prst="rect">
            <a:avLst/>
          </a:prstGeom>
          <a:noFill/>
        </p:spPr>
        <p:txBody>
          <a:bodyPr wrap="none" rtlCol="0">
            <a:spAutoFit/>
          </a:bodyPr>
          <a:lstStyle/>
          <a:p>
            <a:r>
              <a:rPr lang="ja-JP" altLang="en-US" b="1" dirty="0">
                <a:solidFill>
                  <a:srgbClr val="0070C0"/>
                </a:solidFill>
                <a:latin typeface="HGP創英角ｺﾞｼｯｸUB" panose="020B0900000000000000" pitchFamily="50" charset="-128"/>
                <a:ea typeface="HGP創英角ｺﾞｼｯｸUB" panose="020B0900000000000000" pitchFamily="50" charset="-128"/>
              </a:rPr>
              <a:t>Ｈ</a:t>
            </a:r>
          </a:p>
        </p:txBody>
      </p:sp>
      <p:sp>
        <p:nvSpPr>
          <p:cNvPr id="1667" name="テキスト ボックス 77"/>
          <p:cNvSpPr txBox="1"/>
          <p:nvPr/>
        </p:nvSpPr>
        <p:spPr>
          <a:xfrm>
            <a:off x="5008619" y="2483604"/>
            <a:ext cx="362600" cy="369332"/>
          </a:xfrm>
          <a:prstGeom prst="rect">
            <a:avLst/>
          </a:prstGeom>
          <a:noFill/>
        </p:spPr>
        <p:txBody>
          <a:bodyPr wrap="none" rtlCol="0">
            <a:spAutoFit/>
          </a:bodyPr>
          <a:lstStyle/>
          <a:p>
            <a:r>
              <a:rPr lang="ja-JP" altLang="en-US" b="1" dirty="0">
                <a:solidFill>
                  <a:srgbClr val="0070C0"/>
                </a:solidFill>
                <a:latin typeface="HGP創英角ｺﾞｼｯｸUB" panose="020B0900000000000000" pitchFamily="50" charset="-128"/>
                <a:ea typeface="HGP創英角ｺﾞｼｯｸUB" panose="020B0900000000000000" pitchFamily="50" charset="-128"/>
              </a:rPr>
              <a:t>Ｈ</a:t>
            </a:r>
          </a:p>
        </p:txBody>
      </p:sp>
      <p:sp>
        <p:nvSpPr>
          <p:cNvPr id="1668" name="テキスト ボックス 78"/>
          <p:cNvSpPr txBox="1"/>
          <p:nvPr/>
        </p:nvSpPr>
        <p:spPr>
          <a:xfrm>
            <a:off x="7602019" y="3653115"/>
            <a:ext cx="165507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dirty="0"/>
              <a:t>日常生活圏域</a:t>
            </a:r>
          </a:p>
        </p:txBody>
      </p:sp>
      <p:sp>
        <p:nvSpPr>
          <p:cNvPr id="1669" name="テキスト ボックス 71"/>
          <p:cNvSpPr txBox="1"/>
          <p:nvPr/>
        </p:nvSpPr>
        <p:spPr>
          <a:xfrm>
            <a:off x="76673" y="4867212"/>
            <a:ext cx="225432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ja-JP" altLang="en-US" dirty="0"/>
              <a:t>アライアンス</a:t>
            </a:r>
            <a:endParaRPr lang="en-US" altLang="ja-JP" dirty="0"/>
          </a:p>
          <a:p>
            <a:pPr marL="285750" indent="-285750">
              <a:buFont typeface="Arial" panose="020B0604020202020204" pitchFamily="34" charset="0"/>
              <a:buChar char="•"/>
            </a:pPr>
            <a:r>
              <a:rPr lang="ja-JP" altLang="en-US" dirty="0"/>
              <a:t>ケアミックス化</a:t>
            </a:r>
          </a:p>
        </p:txBody>
      </p:sp>
      <p:pic>
        <p:nvPicPr>
          <p:cNvPr id="1670" name="図 4"/>
          <p:cNvPicPr>
            <a:picLocks noChangeAspect="1"/>
          </p:cNvPicPr>
          <p:nvPr/>
        </p:nvPicPr>
        <p:blipFill>
          <a:blip r:embed="rId1"/>
          <a:stretch>
            <a:fillRect/>
          </a:stretch>
        </p:blipFill>
        <p:spPr>
          <a:xfrm>
            <a:off x="9778443" y="5416932"/>
            <a:ext cx="1238680" cy="873106"/>
          </a:xfrm>
          <a:prstGeom prst="rect">
            <a:avLst/>
          </a:prstGeom>
        </p:spPr>
      </p:pic>
      <p:pic>
        <p:nvPicPr>
          <p:cNvPr id="1671" name="図 18"/>
          <p:cNvPicPr>
            <a:picLocks noChangeAspect="1"/>
          </p:cNvPicPr>
          <p:nvPr/>
        </p:nvPicPr>
        <p:blipFill>
          <a:blip r:embed="rId2"/>
          <a:stretch>
            <a:fillRect/>
          </a:stretch>
        </p:blipFill>
        <p:spPr>
          <a:xfrm>
            <a:off x="8412803" y="5399870"/>
            <a:ext cx="1214442" cy="931922"/>
          </a:xfrm>
          <a:prstGeom prst="rect">
            <a:avLst/>
          </a:prstGeom>
        </p:spPr>
      </p:pic>
      <p:sp>
        <p:nvSpPr>
          <p:cNvPr id="1672" name="テキスト ボックス 19"/>
          <p:cNvSpPr txBox="1"/>
          <p:nvPr/>
        </p:nvSpPr>
        <p:spPr>
          <a:xfrm>
            <a:off x="8980072" y="6358014"/>
            <a:ext cx="1620957" cy="30777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1400" dirty="0"/>
              <a:t>生活支援サービス</a:t>
            </a:r>
          </a:p>
        </p:txBody>
      </p:sp>
      <p:pic>
        <p:nvPicPr>
          <p:cNvPr id="1673" name="図 20"/>
          <p:cNvPicPr>
            <a:picLocks noChangeAspect="1"/>
          </p:cNvPicPr>
          <p:nvPr/>
        </p:nvPicPr>
        <p:blipFill>
          <a:blip r:embed="rId3"/>
          <a:stretch>
            <a:fillRect/>
          </a:stretch>
        </p:blipFill>
        <p:spPr>
          <a:xfrm>
            <a:off x="1836281" y="5775633"/>
            <a:ext cx="1329396" cy="990949"/>
          </a:xfrm>
          <a:prstGeom prst="rect">
            <a:avLst/>
          </a:prstGeom>
        </p:spPr>
      </p:pic>
      <p:sp>
        <p:nvSpPr>
          <p:cNvPr id="1674" name="テキスト ボックス 72"/>
          <p:cNvSpPr txBox="1"/>
          <p:nvPr/>
        </p:nvSpPr>
        <p:spPr>
          <a:xfrm>
            <a:off x="637852" y="6374600"/>
            <a:ext cx="1082348" cy="30777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1400" dirty="0"/>
              <a:t>高齢者住宅</a:t>
            </a:r>
            <a:endParaRPr kumimoji="1" lang="en-US" altLang="ja-JP" sz="1400" dirty="0"/>
          </a:p>
        </p:txBody>
      </p:sp>
      <p:cxnSp>
        <p:nvCxnSpPr>
          <p:cNvPr id="1675" name="直線コネクタ 80"/>
          <p:cNvCxnSpPr>
            <a:cxnSpLocks/>
            <a:endCxn id="1673" idx="3"/>
          </p:cNvCxnSpPr>
          <p:nvPr/>
        </p:nvCxnSpPr>
        <p:spPr>
          <a:xfrm flipH="1">
            <a:off x="3165677" y="4858037"/>
            <a:ext cx="1968547" cy="14130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76" name="直線コネクタ 81"/>
          <p:cNvCxnSpPr>
            <a:stCxn id="1648" idx="0"/>
            <a:endCxn id="1673" idx="3"/>
          </p:cNvCxnSpPr>
          <p:nvPr/>
        </p:nvCxnSpPr>
        <p:spPr>
          <a:xfrm flipH="1">
            <a:off x="3165677" y="3551645"/>
            <a:ext cx="2533318" cy="27194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77" name="直線コネクタ 82"/>
          <p:cNvCxnSpPr>
            <a:stCxn id="1631" idx="1"/>
            <a:endCxn id="1690" idx="3"/>
          </p:cNvCxnSpPr>
          <p:nvPr/>
        </p:nvCxnSpPr>
        <p:spPr>
          <a:xfrm flipH="1">
            <a:off x="3665894" y="4820876"/>
            <a:ext cx="1504992" cy="59605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78" name="テキスト ボックス 67"/>
          <p:cNvSpPr txBox="1"/>
          <p:nvPr/>
        </p:nvSpPr>
        <p:spPr>
          <a:xfrm>
            <a:off x="4909346" y="5217889"/>
            <a:ext cx="140037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dirty="0"/>
              <a:t>在宅医療</a:t>
            </a:r>
          </a:p>
        </p:txBody>
      </p:sp>
      <p:sp>
        <p:nvSpPr>
          <p:cNvPr id="1679" name="スライド番号プレースホルダー 21"/>
          <p:cNvSpPr>
            <a:spLocks noGrp="1"/>
          </p:cNvSpPr>
          <p:nvPr>
            <p:ph type="sldNum" sz="quarter" idx="12"/>
          </p:nvPr>
        </p:nvSpPr>
        <p:spPr/>
        <p:txBody>
          <a:bodyPr/>
          <a:lstStyle/>
          <a:p>
            <a:fld id="{EB664308-C38D-490A-97C3-201DB74E37D4}" type="slidenum">
              <a:rPr kumimoji="1" lang="ja-JP" altLang="en-US" smtClean="0"/>
              <a:t>8</a:t>
            </a:fld>
            <a:endParaRPr kumimoji="1" lang="ja-JP" altLang="en-US"/>
          </a:p>
        </p:txBody>
      </p:sp>
      <p:sp>
        <p:nvSpPr>
          <p:cNvPr id="1680" name="矢印: 右 52"/>
          <p:cNvSpPr/>
          <p:nvPr/>
        </p:nvSpPr>
        <p:spPr>
          <a:xfrm rot="13337585">
            <a:off x="2164047" y="3398040"/>
            <a:ext cx="1256417" cy="26300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81" name="四角形: 角を丸くする 58"/>
          <p:cNvSpPr/>
          <p:nvPr/>
        </p:nvSpPr>
        <p:spPr>
          <a:xfrm>
            <a:off x="2775830" y="1615537"/>
            <a:ext cx="2260912" cy="32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医師の働き方改革</a:t>
            </a:r>
          </a:p>
        </p:txBody>
      </p:sp>
      <p:sp>
        <p:nvSpPr>
          <p:cNvPr id="1682" name="四角形: 角を丸くする 83"/>
          <p:cNvSpPr/>
          <p:nvPr/>
        </p:nvSpPr>
        <p:spPr>
          <a:xfrm>
            <a:off x="8354547" y="4154427"/>
            <a:ext cx="2912451" cy="1220886"/>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1683" name="直線コネクタ 85"/>
          <p:cNvCxnSpPr/>
          <p:nvPr/>
        </p:nvCxnSpPr>
        <p:spPr>
          <a:xfrm>
            <a:off x="4702191" y="1015946"/>
            <a:ext cx="403505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84" name="正方形/長方形 87"/>
          <p:cNvSpPr/>
          <p:nvPr/>
        </p:nvSpPr>
        <p:spPr>
          <a:xfrm>
            <a:off x="8906634" y="1177674"/>
            <a:ext cx="2982297" cy="6463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kumimoji="1" lang="ja-JP" altLang="en-US" sz="1600" b="1" dirty="0"/>
              <a:t>既存データの活用</a:t>
            </a:r>
            <a:endParaRPr kumimoji="1" lang="en-US" altLang="ja-JP" sz="1600" b="1" dirty="0"/>
          </a:p>
          <a:p>
            <a:pPr marL="285750" indent="-285750">
              <a:buFont typeface="Arial" panose="020B0604020202020204" pitchFamily="34" charset="0"/>
              <a:buChar char="•"/>
            </a:pPr>
            <a:r>
              <a:rPr kumimoji="1" lang="ja-JP" altLang="en-US" sz="1600" b="1" dirty="0"/>
              <a:t>必要なデータの開示と活用</a:t>
            </a:r>
            <a:endParaRPr kumimoji="1" lang="en-US" altLang="ja-JP" sz="1600" b="1" dirty="0"/>
          </a:p>
        </p:txBody>
      </p:sp>
      <p:sp>
        <p:nvSpPr>
          <p:cNvPr id="1685" name="矢印: 右 84"/>
          <p:cNvSpPr/>
          <p:nvPr/>
        </p:nvSpPr>
        <p:spPr>
          <a:xfrm rot="11706812">
            <a:off x="2359311" y="3059076"/>
            <a:ext cx="2561662" cy="359298"/>
          </a:xfrm>
          <a:prstGeom prst="rightArrow">
            <a:avLst>
              <a:gd name="adj1" fmla="val 34152"/>
              <a:gd name="adj2" fmla="val 645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86" name="矢印: 右 90"/>
          <p:cNvSpPr/>
          <p:nvPr/>
        </p:nvSpPr>
        <p:spPr>
          <a:xfrm rot="917907">
            <a:off x="2449357" y="2771199"/>
            <a:ext cx="2561662" cy="359298"/>
          </a:xfrm>
          <a:prstGeom prst="rightArrow">
            <a:avLst>
              <a:gd name="adj1" fmla="val 34152"/>
              <a:gd name="adj2" fmla="val 645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cxnSp>
        <p:nvCxnSpPr>
          <p:cNvPr id="1687" name="直線矢印コネクタ 34"/>
          <p:cNvCxnSpPr>
            <a:cxnSpLocks/>
          </p:cNvCxnSpPr>
          <p:nvPr/>
        </p:nvCxnSpPr>
        <p:spPr>
          <a:xfrm>
            <a:off x="2387285" y="2463630"/>
            <a:ext cx="2495741" cy="1750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88" name="矢印: 右 92"/>
          <p:cNvSpPr/>
          <p:nvPr/>
        </p:nvSpPr>
        <p:spPr>
          <a:xfrm rot="16200000">
            <a:off x="3064656" y="4573143"/>
            <a:ext cx="384982" cy="35618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89" name="テキスト ボックス 74"/>
          <p:cNvSpPr txBox="1"/>
          <p:nvPr/>
        </p:nvSpPr>
        <p:spPr>
          <a:xfrm>
            <a:off x="2769660" y="2238690"/>
            <a:ext cx="1980030"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ja-JP" altLang="en-US" sz="1400" dirty="0"/>
              <a:t>連携（アライアンス）</a:t>
            </a:r>
          </a:p>
        </p:txBody>
      </p:sp>
      <p:sp>
        <p:nvSpPr>
          <p:cNvPr id="1690" name="テキスト ボックス 32"/>
          <p:cNvSpPr txBox="1"/>
          <p:nvPr/>
        </p:nvSpPr>
        <p:spPr>
          <a:xfrm>
            <a:off x="2865675" y="5278433"/>
            <a:ext cx="800219" cy="276999"/>
          </a:xfrm>
          <a:prstGeom prst="rect">
            <a:avLst/>
          </a:prstGeom>
          <a:noFill/>
        </p:spPr>
        <p:txBody>
          <a:bodyPr wrap="none" rtlCol="0">
            <a:spAutoFit/>
          </a:bodyPr>
          <a:lstStyle/>
          <a:p>
            <a:r>
              <a:rPr lang="ja-JP" altLang="en-US" sz="1200" dirty="0"/>
              <a:t>介護施設</a:t>
            </a:r>
          </a:p>
        </p:txBody>
      </p:sp>
      <p:sp>
        <p:nvSpPr>
          <p:cNvPr id="1691" name="矢印: 右 94"/>
          <p:cNvSpPr/>
          <p:nvPr/>
        </p:nvSpPr>
        <p:spPr>
          <a:xfrm rot="13586678" flipV="1">
            <a:off x="3528062" y="5176178"/>
            <a:ext cx="2086092" cy="32519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92" name="テキスト ボックス 93"/>
          <p:cNvSpPr txBox="1"/>
          <p:nvPr/>
        </p:nvSpPr>
        <p:spPr>
          <a:xfrm>
            <a:off x="6807300" y="5212543"/>
            <a:ext cx="6959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dirty="0"/>
              <a:t>外来</a:t>
            </a:r>
          </a:p>
        </p:txBody>
      </p:sp>
      <p:sp>
        <p:nvSpPr>
          <p:cNvPr id="1693" name="矢印: 右 97"/>
          <p:cNvSpPr/>
          <p:nvPr/>
        </p:nvSpPr>
        <p:spPr>
          <a:xfrm rot="20374091">
            <a:off x="3688243" y="3655652"/>
            <a:ext cx="1256417" cy="26300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94" name="四角形: 角を丸くする 45"/>
          <p:cNvSpPr/>
          <p:nvPr/>
        </p:nvSpPr>
        <p:spPr>
          <a:xfrm>
            <a:off x="2649281" y="3885066"/>
            <a:ext cx="2519626" cy="8041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a:t>高齢者救急</a:t>
            </a:r>
            <a:endParaRPr kumimoji="1" lang="en-US" altLang="ja-JP" sz="1600" b="1" dirty="0"/>
          </a:p>
          <a:p>
            <a:pPr algn="ctr"/>
            <a:r>
              <a:rPr lang="ja-JP" altLang="en-US" b="1" dirty="0"/>
              <a:t>（</a:t>
            </a:r>
            <a:r>
              <a:rPr lang="ja-JP" altLang="en-US" sz="1100" b="1" dirty="0"/>
              <a:t>一次救急のバッファー、</a:t>
            </a:r>
            <a:endParaRPr lang="en-US" altLang="ja-JP" sz="1100" b="1" dirty="0"/>
          </a:p>
          <a:p>
            <a:pPr algn="ctr"/>
            <a:r>
              <a:rPr lang="ja-JP" altLang="en-US" sz="1100" b="1" dirty="0"/>
              <a:t>トリアージ機能の整備</a:t>
            </a:r>
            <a:r>
              <a:rPr lang="ja-JP" altLang="en-US" sz="1600" b="1" dirty="0"/>
              <a:t>）</a:t>
            </a:r>
            <a:endParaRPr kumimoji="1" lang="ja-JP" altLang="en-US" b="1" dirty="0"/>
          </a:p>
        </p:txBody>
      </p:sp>
      <p:sp>
        <p:nvSpPr>
          <p:cNvPr id="1695" name="テキスト ボックス 44"/>
          <p:cNvSpPr txBox="1"/>
          <p:nvPr/>
        </p:nvSpPr>
        <p:spPr>
          <a:xfrm>
            <a:off x="313213" y="3885066"/>
            <a:ext cx="1741142" cy="307777"/>
          </a:xfrm>
          <a:prstGeom prst="rect">
            <a:avLst/>
          </a:prstGeom>
          <a:noFill/>
        </p:spPr>
        <p:txBody>
          <a:bodyPr wrap="square" rtlCol="0">
            <a:spAutoFit/>
          </a:bodyPr>
          <a:lstStyle/>
          <a:p>
            <a:pPr algn="ctr"/>
            <a:r>
              <a:rPr lang="ja-JP" altLang="en-US" sz="1400" dirty="0"/>
              <a:t>（二次）三次救急</a:t>
            </a:r>
          </a:p>
        </p:txBody>
      </p:sp>
      <p:sp>
        <p:nvSpPr>
          <p:cNvPr id="1696" name="テキスト ボックス 25"/>
          <p:cNvSpPr txBox="1"/>
          <p:nvPr/>
        </p:nvSpPr>
        <p:spPr>
          <a:xfrm>
            <a:off x="121236" y="2262366"/>
            <a:ext cx="764953" cy="110799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6600" b="1" dirty="0">
                <a:solidFill>
                  <a:srgbClr val="FF0000"/>
                </a:solidFill>
              </a:rPr>
              <a:t>A</a:t>
            </a:r>
            <a:endParaRPr kumimoji="1" lang="ja-JP" altLang="en-US" sz="6600" b="1" dirty="0">
              <a:solidFill>
                <a:srgbClr val="FF0000"/>
              </a:solidFill>
            </a:endParaRPr>
          </a:p>
        </p:txBody>
      </p:sp>
      <p:sp>
        <p:nvSpPr>
          <p:cNvPr id="1697" name="テキスト ボックス 29"/>
          <p:cNvSpPr txBox="1"/>
          <p:nvPr/>
        </p:nvSpPr>
        <p:spPr>
          <a:xfrm>
            <a:off x="5478515" y="2200550"/>
            <a:ext cx="784189" cy="110799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6600" b="1" dirty="0">
                <a:solidFill>
                  <a:srgbClr val="00B050"/>
                </a:solidFill>
              </a:rPr>
              <a:t>B</a:t>
            </a:r>
            <a:endParaRPr kumimoji="1" lang="ja-JP" altLang="en-US" sz="6600" b="1" dirty="0">
              <a:solidFill>
                <a:srgbClr val="00B050"/>
              </a:solidFill>
            </a:endParaRPr>
          </a:p>
        </p:txBody>
      </p:sp>
    </p:spTree>
    <p:extLst>
      <p:ext uri="{BB962C8B-B14F-4D97-AF65-F5344CB8AC3E}">
        <p14:creationId xmlns:p14="http://schemas.microsoft.com/office/powerpoint/2010/main" val="354462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03" name="タイトル 1"/>
          <p:cNvSpPr>
            <a:spLocks noGrp="1"/>
          </p:cNvSpPr>
          <p:nvPr>
            <p:ph type="title"/>
          </p:nvPr>
        </p:nvSpPr>
        <p:spPr>
          <a:xfrm>
            <a:off x="838200" y="365126"/>
            <a:ext cx="10515600" cy="909760"/>
          </a:xfrm>
        </p:spPr>
        <p:txBody>
          <a:bodyPr/>
          <a:lstStyle/>
          <a:p>
            <a:r>
              <a:rPr kumimoji="1" lang="ja-JP" altLang="en-US" dirty="0"/>
              <a:t>新しい地域医療構想の議論のポイント</a:t>
            </a:r>
          </a:p>
        </p:txBody>
      </p:sp>
      <p:sp>
        <p:nvSpPr>
          <p:cNvPr id="1704" name="コンテンツ プレースホルダー 2"/>
          <p:cNvSpPr>
            <a:spLocks noGrp="1"/>
          </p:cNvSpPr>
          <p:nvPr>
            <p:ph idx="1"/>
          </p:nvPr>
        </p:nvSpPr>
        <p:spPr>
          <a:xfrm>
            <a:off x="838200" y="1978269"/>
            <a:ext cx="10515600" cy="4334607"/>
          </a:xfrm>
        </p:spPr>
        <p:txBody>
          <a:bodyPr>
            <a:normAutofit/>
          </a:bodyPr>
          <a:lstStyle/>
          <a:p>
            <a:pPr>
              <a:lnSpc>
                <a:spcPct val="100000"/>
              </a:lnSpc>
            </a:pPr>
            <a:r>
              <a:rPr kumimoji="1" lang="en-US" altLang="ja-JP" dirty="0"/>
              <a:t>A</a:t>
            </a:r>
            <a:r>
              <a:rPr kumimoji="1" lang="ja-JP" altLang="en-US" dirty="0"/>
              <a:t>の機能をもつ病院に求められること</a:t>
            </a:r>
            <a:endParaRPr kumimoji="1" lang="en-US" altLang="ja-JP" dirty="0"/>
          </a:p>
          <a:p>
            <a:pPr lvl="1">
              <a:lnSpc>
                <a:spcPct val="100000"/>
              </a:lnSpc>
            </a:pPr>
            <a:r>
              <a:rPr lang="ja-JP" altLang="en-US" dirty="0"/>
              <a:t>広域で急性期機能（がん診療、手術、救急、周産期、医師派遣など）を持つこと</a:t>
            </a:r>
            <a:endParaRPr lang="en-US" altLang="ja-JP" dirty="0"/>
          </a:p>
          <a:p>
            <a:pPr lvl="1">
              <a:lnSpc>
                <a:spcPct val="100000"/>
              </a:lnSpc>
            </a:pPr>
            <a:r>
              <a:rPr kumimoji="1" lang="ja-JP" altLang="en-US" dirty="0"/>
              <a:t>その機能を２４時間３６５日体制で担える人的資源、物的資源があること</a:t>
            </a:r>
            <a:endParaRPr kumimoji="1" lang="en-US" altLang="ja-JP" dirty="0"/>
          </a:p>
          <a:p>
            <a:pPr>
              <a:lnSpc>
                <a:spcPct val="100000"/>
              </a:lnSpc>
            </a:pPr>
            <a:r>
              <a:rPr lang="en-US" altLang="ja-JP" dirty="0"/>
              <a:t>B</a:t>
            </a:r>
            <a:r>
              <a:rPr kumimoji="1" lang="ja-JP" altLang="en-US" dirty="0"/>
              <a:t>の機能をもつ病院に求められること</a:t>
            </a:r>
            <a:endParaRPr kumimoji="1" lang="en-US" altLang="ja-JP" dirty="0"/>
          </a:p>
          <a:p>
            <a:pPr lvl="1">
              <a:lnSpc>
                <a:spcPct val="100000"/>
              </a:lnSpc>
            </a:pPr>
            <a:r>
              <a:rPr lang="ja-JP" altLang="en-US" dirty="0"/>
              <a:t>介護施設や在宅医療を担う診療所を支える機能</a:t>
            </a:r>
            <a:endParaRPr lang="en-US" altLang="ja-JP" dirty="0"/>
          </a:p>
          <a:p>
            <a:pPr lvl="1">
              <a:lnSpc>
                <a:spcPct val="100000"/>
              </a:lnSpc>
            </a:pPr>
            <a:r>
              <a:rPr kumimoji="1" lang="ja-JP" altLang="en-US" dirty="0"/>
              <a:t>高齢者救急への対応（一次対応、調整、下り搬送の受け皿）</a:t>
            </a:r>
            <a:endParaRPr kumimoji="1" lang="en-US" altLang="ja-JP" dirty="0"/>
          </a:p>
          <a:p>
            <a:pPr lvl="2">
              <a:lnSpc>
                <a:spcPct val="100000"/>
              </a:lnSpc>
            </a:pPr>
            <a:r>
              <a:rPr kumimoji="1" lang="ja-JP" altLang="en-US" dirty="0"/>
              <a:t>肺炎、心不全、尿路感染症、脱水、・・・</a:t>
            </a:r>
            <a:endParaRPr kumimoji="1" lang="en-US" altLang="ja-JP" dirty="0"/>
          </a:p>
          <a:p>
            <a:pPr lvl="1">
              <a:lnSpc>
                <a:spcPct val="100000"/>
              </a:lnSpc>
            </a:pPr>
            <a:r>
              <a:rPr lang="ja-JP" altLang="en-US" dirty="0"/>
              <a:t>地域における医療介護連携の中核としての調整機能を持つこと</a:t>
            </a:r>
            <a:endParaRPr kumimoji="1" lang="ja-JP" altLang="en-US" dirty="0"/>
          </a:p>
        </p:txBody>
      </p:sp>
      <p:sp>
        <p:nvSpPr>
          <p:cNvPr id="1705" name="テキスト ボックス 3"/>
          <p:cNvSpPr txBox="1"/>
          <p:nvPr/>
        </p:nvSpPr>
        <p:spPr>
          <a:xfrm>
            <a:off x="838200" y="1338879"/>
            <a:ext cx="7184980" cy="369332"/>
          </a:xfrm>
          <a:prstGeom prst="rect">
            <a:avLst/>
          </a:prstGeom>
          <a:noFill/>
        </p:spPr>
        <p:txBody>
          <a:bodyPr wrap="none" rtlCol="0">
            <a:spAutoFit/>
          </a:bodyPr>
          <a:lstStyle/>
          <a:p>
            <a:r>
              <a:rPr kumimoji="1" lang="ja-JP" altLang="en-US" dirty="0"/>
              <a:t>各地域で</a:t>
            </a:r>
            <a:r>
              <a:rPr kumimoji="1" lang="en-US" altLang="ja-JP" dirty="0"/>
              <a:t>A</a:t>
            </a:r>
            <a:r>
              <a:rPr kumimoji="1" lang="ja-JP" altLang="en-US" dirty="0"/>
              <a:t>の機能を果たす病院と</a:t>
            </a:r>
            <a:r>
              <a:rPr kumimoji="1" lang="en-US" altLang="ja-JP" dirty="0"/>
              <a:t>B</a:t>
            </a:r>
            <a:r>
              <a:rPr kumimoji="1" lang="ja-JP" altLang="en-US" dirty="0"/>
              <a:t>の機能を果たす病院を決めること</a:t>
            </a:r>
          </a:p>
        </p:txBody>
      </p:sp>
    </p:spTree>
    <p:extLst>
      <p:ext uri="{BB962C8B-B14F-4D97-AF65-F5344CB8AC3E}">
        <p14:creationId xmlns:p14="http://schemas.microsoft.com/office/powerpoint/2010/main" val="41219084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vt="http://schemas.openxmlformats.org/officeDocument/2006/docPropsVTypes" xmlns="http://schemas.openxmlformats.org/officeDocument/2006/extended-properties">
  <TotalTime>435</TotalTime>
  <Words>4172</Words>
  <Application>JUST Focus</Application>
  <Paragraphs>527</Paragraph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203</vt:i4>
      </vt:variant>
    </vt:vector>
  </HeadingPairs>
  <TitlesOfParts>
    <vt:vector size="211" baseType="lpstr">
      <vt:lpstr>HGP創英角ｺﾞｼｯｸUB</vt:lpstr>
      <vt:lpstr>HG丸ｺﾞｼｯｸM-PRO</vt:lpstr>
      <vt:lpstr>游ゴシック</vt:lpstr>
      <vt:lpstr>游ゴシック Light</vt:lpstr>
      <vt:lpstr>Arial</vt:lpstr>
      <vt:lpstr>Calibri</vt:lpstr>
      <vt:lpstr>Times New Roman</vt:lpstr>
      <vt:lpstr>Office テーマ</vt:lpstr>
      <vt:lpstr>静岡県地域医療構想研修会</vt:lpstr>
      <vt:lpstr>診療所や介護施設を支援する病院を拠点とした ネットワーク化の必要性（地域医療構想調整会議で議論すべき内容）</vt:lpstr>
      <vt:lpstr>新しい地域医療構想の議論のポイント</vt:lpstr>
      <vt:lpstr>救急に関しては</vt:lpstr>
      <vt:lpstr>PowerPoint プレゼンテーション</vt:lpstr>
      <vt:lpstr>PowerPoint プレゼンテーション</vt:lpstr>
      <vt:lpstr>65才以上入院患者の状況（静岡県・全体・R02）</vt:lpstr>
      <vt:lpstr>65才以上入院患者の状況（静岡県・施設から・R02）</vt:lpstr>
      <vt:lpstr>PowerPoint プレゼンテーション</vt:lpstr>
      <vt:lpstr>道南MedIka (ID-Link活用した連携システム)の概要</vt:lpstr>
      <vt:lpstr>診療の状況　賀茂医療圏（全体）</vt:lpstr>
      <vt:lpstr>診療の状況　賀茂医療圏（MDC04）</vt:lpstr>
      <vt:lpstr>手術の状況　賀茂医療圏(MDC05)</vt:lpstr>
      <vt:lpstr>診療の状況　賀茂医療圏(MDC11)</vt:lpstr>
      <vt:lpstr>診療の状況　熱海伊東医療圏（全体）</vt:lpstr>
      <vt:lpstr>診療の状況　熱海伊東医療圏（MDC04）</vt:lpstr>
      <vt:lpstr>診療の状況　熱海伊東医療圏(MDC05)</vt:lpstr>
      <vt:lpstr>診療の状況　熱海伊東医療圏(MDC11)</vt:lpstr>
      <vt:lpstr>診療の状況　駿東田方医療圏（全体）</vt:lpstr>
      <vt:lpstr>診療の状況　駿東田方医療圏（MDC04）</vt:lpstr>
      <vt:lpstr>診療の状況　駿東田方医療圏(MDC05)</vt:lpstr>
      <vt:lpstr>診療の状況　駿東田方医療圏(MDC11)</vt:lpstr>
      <vt:lpstr>診療の状況　富士医療圏(全体)</vt:lpstr>
      <vt:lpstr>診療の状況　富士医療圏(MDC04)</vt:lpstr>
      <vt:lpstr>診療の状況　富士医療圏(MDC05)</vt:lpstr>
      <vt:lpstr>診療の状況　富士医療圏(MDC11)</vt:lpstr>
      <vt:lpstr>手術の状況　賀茂医療圏</vt:lpstr>
      <vt:lpstr>手術の状況　熱海伊東医療圏</vt:lpstr>
      <vt:lpstr>手術の状況　駿東田方医療圏</vt:lpstr>
      <vt:lpstr>手術の状況　富士医療圏</vt:lpstr>
      <vt:lpstr>入院経路　賀茂医療圏　R03　高度急性期・急性期</vt:lpstr>
      <vt:lpstr>入院経路　熱海伊東医療圏　R3　高度急性期・急性期</vt:lpstr>
      <vt:lpstr>入院経路　駿東田方医療圏　R3　高度急性期・急性期</vt:lpstr>
      <vt:lpstr>入院経路　富士医療圏　R3　高度急性期・急性期</vt:lpstr>
      <vt:lpstr>退院経路　賀茂医療圏　R03　高度急性期・急性期</vt:lpstr>
      <vt:lpstr>退院経路　熱海伊東医療圏　R3　高度急性期・急性期</vt:lpstr>
      <vt:lpstr>退院経路　駿東田方医療圏　R3　高度急性期・急性期</vt:lpstr>
      <vt:lpstr>退院経路　富士医療圏　R3　高度急性期・急性期</vt:lpstr>
      <vt:lpstr>重症度、医療看護必要度（急性期一般）賀茂医療圏　R03　高度急性期・急性期</vt:lpstr>
      <vt:lpstr>重症度、医療看護必要度（急性期一般）熱海伊東医療圏　R03　高度急性期・急性期</vt:lpstr>
      <vt:lpstr>重症度、医療看護必要度（急性期一般）駿東田方医療圏　R03　高度急性期・急性期</vt:lpstr>
      <vt:lpstr>重症度、医療看護必要度（急性期一般）富士医療圏　R03　高度急性期・急性期</vt:lpstr>
      <vt:lpstr>悪性腫瘍診療の状況　賀茂医療圏</vt:lpstr>
      <vt:lpstr>悪性腫瘍診療の状況　熱海伊東医療圏</vt:lpstr>
      <vt:lpstr>手術の状況　駿東田方医療圏</vt:lpstr>
      <vt:lpstr>悪性腫瘍診療の状況　駿東田方医療圏（再掲）</vt:lpstr>
      <vt:lpstr>悪性腫瘍診療の状況　富士医療圏</vt:lpstr>
      <vt:lpstr>悪性腫瘍手術の状況　賀茂医療圏</vt:lpstr>
      <vt:lpstr>悪性腫瘍手術の状況　熱海伊東医療圏</vt:lpstr>
      <vt:lpstr>悪性腫瘍手術の状況　駿東田方医療圏</vt:lpstr>
      <vt:lpstr>悪性腫瘍手術の状況　富士医療圏</vt:lpstr>
      <vt:lpstr>化学療法の状況　賀茂医療圏</vt:lpstr>
      <vt:lpstr>化学療法の状況　熱海伊東医療圏</vt:lpstr>
      <vt:lpstr>化学療法の状況　駿東田方医療圏</vt:lpstr>
      <vt:lpstr>化学療法の状況　富士医療圏</vt:lpstr>
      <vt:lpstr>全身麻酔手術の状況　賀茂医療圏</vt:lpstr>
      <vt:lpstr>全身麻酔手術の状況　熱海伊東医療圏</vt:lpstr>
      <vt:lpstr>全身麻酔手術の状況　駿東田方医療圏</vt:lpstr>
      <vt:lpstr>全身麻酔手術の状況　富士医療圏</vt:lpstr>
      <vt:lpstr>救急車による入院の状況　賀茂医療圏</vt:lpstr>
      <vt:lpstr>救急車による入院の状況　熱海伊東医療圏</vt:lpstr>
      <vt:lpstr>救急車による入院の状況　駿東田方医療圏</vt:lpstr>
      <vt:lpstr>救急車による入院の状況　富士医療圏</vt:lpstr>
      <vt:lpstr>救急車受入の状況　賀茂医療圏</vt:lpstr>
      <vt:lpstr>救急車受入の状況　熱海伊東医療圏</vt:lpstr>
      <vt:lpstr>救急車受入の状況　駿東田方医療圏</vt:lpstr>
      <vt:lpstr>救急車受入の状況　富士医療圏</vt:lpstr>
      <vt:lpstr>救急の状況と常勤医割合　賀茂医療圏</vt:lpstr>
      <vt:lpstr>救急の状況と常勤医割合　熱海伊東医療圏</vt:lpstr>
      <vt:lpstr>救急の状況と常勤医割合　駿東田方医療圏</vt:lpstr>
      <vt:lpstr>救急の状況と常勤医割合　富士医療圏</vt:lpstr>
      <vt:lpstr>救急の状況と100床当たり看護師数　賀茂医療圏</vt:lpstr>
      <vt:lpstr>救急の状況と100床当たり看護師数　熱海伊東医療圏</vt:lpstr>
      <vt:lpstr>救急の状況と100床当たり看護師数　駿東田方医療圏</vt:lpstr>
      <vt:lpstr>救急の状況と100床たり看護師数　富士医療圏</vt:lpstr>
      <vt:lpstr>機能別病床数と常勤医割合　賀茂医療圏</vt:lpstr>
      <vt:lpstr>機能別病床数と常勤医割合　熱海伊東医療圏</vt:lpstr>
      <vt:lpstr>機能別病床数と常勤医割合　駿東田方医療圏</vt:lpstr>
      <vt:lpstr>機能別病床数と常勤医割合　富士医療圏</vt:lpstr>
      <vt:lpstr>機能別病床数と100床あたり総看護師数　賀茂医療圏</vt:lpstr>
      <vt:lpstr>機能別病床数と100床あたり総看護師数　熱海伊東医療圏</vt:lpstr>
      <vt:lpstr>機能別病床数と100床あたり総看護師数　駿東田方医療圏</vt:lpstr>
      <vt:lpstr>機能別病床数と100床あたり総看護師数　富士医療圏</vt:lpstr>
      <vt:lpstr>機能別病床数と手術・救急車受入の状況　賀茂医療圏</vt:lpstr>
      <vt:lpstr>機能別病床数と手術・救急車受入の状況　熱海伊東医療圏</vt:lpstr>
      <vt:lpstr>機能別病床数と手術・救急車受入の状況　駿東田方医療圏</vt:lpstr>
      <vt:lpstr>機能別病床数と手術・救急車受入の状況　富士医療圏</vt:lpstr>
      <vt:lpstr>画像診断機器の状況　賀茂医療圏</vt:lpstr>
      <vt:lpstr>画像診断機器の状況　熱海伊東医療圏</vt:lpstr>
      <vt:lpstr>画像診断機器の状況　駿東田方医療圏</vt:lpstr>
      <vt:lpstr>画像診断機器の状況　富士医療圏</vt:lpstr>
      <vt:lpstr>静岡県地域医療構想研修会</vt:lpstr>
      <vt:lpstr>診療所や介護施設を支援する病院を拠点とした ネットワーク化の必要性（地域医療構想調整会議で議論すべき内容）</vt:lpstr>
      <vt:lpstr>新しい地域医療構想の議論のポイント</vt:lpstr>
      <vt:lpstr>PowerPoint プレゼンテーション</vt:lpstr>
      <vt:lpstr>PowerPoint プレゼンテーション</vt:lpstr>
      <vt:lpstr>65才以上入院患者の状況（静岡県・全体・R02）</vt:lpstr>
      <vt:lpstr>65才以上入院患者の状況（静岡県・施設から・R02）</vt:lpstr>
      <vt:lpstr>診療所や介護施設を支援する病院を拠点とした ネットワーク化の必要性（地域医療構想調整会議で議論すべき内容）</vt:lpstr>
      <vt:lpstr>新しい地域医療構想の議論のポイント</vt:lpstr>
      <vt:lpstr>救急に関しては</vt:lpstr>
      <vt:lpstr>PowerPoint プレゼンテーション</vt:lpstr>
      <vt:lpstr>PowerPoint プレゼンテーション</vt:lpstr>
      <vt:lpstr>65才以上入院患者の状況（静岡県・全体・R02）</vt:lpstr>
      <vt:lpstr>65才以上入院患者の状況（静岡県・施設から・R02）</vt:lpstr>
      <vt:lpstr>PowerPoint プレゼンテーション</vt:lpstr>
      <vt:lpstr>道南MedIka (ID-Link活用した連携システム)の概要</vt:lpstr>
      <vt:lpstr>診療の状況　静岡医療圏(全体)</vt:lpstr>
      <vt:lpstr>診療の状況　静岡医療圏(MDC04)</vt:lpstr>
      <vt:lpstr>診療の状況　静岡医療圏(MDC05)</vt:lpstr>
      <vt:lpstr>診療の状況　静岡医療圏(MDC11)</vt:lpstr>
      <vt:lpstr>診療の状況　志太榛原医療圏（全体）</vt:lpstr>
      <vt:lpstr>診療の状況　志太榛原医療圏（MDC04）</vt:lpstr>
      <vt:lpstr>診療の状況　志太榛原医療圏（MDC05）</vt:lpstr>
      <vt:lpstr>診療の状況　志太榛原医療圏（MDC11）</vt:lpstr>
      <vt:lpstr>手術の状況　静岡医療圏</vt:lpstr>
      <vt:lpstr>手術の状況　志太榛原医療圏</vt:lpstr>
      <vt:lpstr>入院経路　静岡医療圏　R3　高度急性期・急性期</vt:lpstr>
      <vt:lpstr>入院経路　志太榛原医療圏　R3　高度急性期・急性期</vt:lpstr>
      <vt:lpstr>退院経路　静岡医療圏　R3　高度急性期・急性期</vt:lpstr>
      <vt:lpstr>退院経路　志太榛原医療圏　R3　高度急性期・急性期</vt:lpstr>
      <vt:lpstr>重症度、医療看護必要度（急性期一般）静岡医療圏　R03　高度急性期・急性期</vt:lpstr>
      <vt:lpstr>重症度、医療看護必要度（急性期一般）志太榛原医療圏　R03　高度急性期・急性期</vt:lpstr>
      <vt:lpstr>悪性腫瘍診療の状況　静岡医療圏</vt:lpstr>
      <vt:lpstr>悪性腫瘍診療の状況　志太榛原医療圏</vt:lpstr>
      <vt:lpstr>悪性腫瘍手術の状況　静岡医療圏</vt:lpstr>
      <vt:lpstr>悪性腫瘍手術の状況　志太榛原医療圏</vt:lpstr>
      <vt:lpstr>化学療法の状況　静岡医療圏</vt:lpstr>
      <vt:lpstr>化学療法の状況　志太榛原医療圏</vt:lpstr>
      <vt:lpstr>全身麻酔手術の状況　静岡医療圏</vt:lpstr>
      <vt:lpstr>全身麻酔手術の状況　志太榛原医療圏</vt:lpstr>
      <vt:lpstr>救急車による入院の状況　静岡医療圏</vt:lpstr>
      <vt:lpstr>救急車による入院の状況　志太榛原医療圏</vt:lpstr>
      <vt:lpstr>救急車受入の状況　静岡医療圏</vt:lpstr>
      <vt:lpstr>手術の状況　志太榛原医療圏</vt:lpstr>
      <vt:lpstr>救急の状況と常勤医割合　静岡医療圏</vt:lpstr>
      <vt:lpstr>救急の状況と常勤医割合　志太榛原医療圏</vt:lpstr>
      <vt:lpstr>救急の状況と100床当たり看護師数　静岡医療圏</vt:lpstr>
      <vt:lpstr>救急の状況と100床当たり看護師数　志太榛原医療圏</vt:lpstr>
      <vt:lpstr>機能別病床数と常勤医割合　静岡医療圏</vt:lpstr>
      <vt:lpstr>機能別病床数と常勤医割合　志太榛原医療圏</vt:lpstr>
      <vt:lpstr>機能別病床数と100床あたり総看護師数　静岡医療圏</vt:lpstr>
      <vt:lpstr>機能別病床数と100床あたり総看護師数　志太榛原医療圏</vt:lpstr>
      <vt:lpstr>機能別病床数と常勤医割合　中東遠医療圏</vt:lpstr>
      <vt:lpstr>機能別病床数と常勤医割合　西部医療圏</vt:lpstr>
      <vt:lpstr>機能別病床数と手術・救急車受入の状況　静岡医療圏</vt:lpstr>
      <vt:lpstr>機能別病床数と手術・救急車受入の状況　志太榛原医療圏</vt:lpstr>
      <vt:lpstr>画像診断機器の状況　静岡医療圏</vt:lpstr>
      <vt:lpstr>画像診断機器の状況　志太榛原医療圏</vt:lpstr>
      <vt:lpstr>静岡県地域医療構想研修会</vt:lpstr>
      <vt:lpstr>診療所や介護施設を支援する病院を拠点とした ネットワーク化の必要性（地域医療構想調整会議で議論すべき内容）</vt:lpstr>
      <vt:lpstr>新しい地域医療構想の議論のポイント</vt:lpstr>
      <vt:lpstr>PowerPoint プレゼンテーション</vt:lpstr>
      <vt:lpstr>PowerPoint プレゼンテーション</vt:lpstr>
      <vt:lpstr>65才以上入院患者の状況（静岡県・全体・R02）</vt:lpstr>
      <vt:lpstr>65才以上入院患者の状況（静岡県・施設から・R02）</vt:lpstr>
      <vt:lpstr>診療所や介護施設を支援する病院を拠点とした ネットワーク化の必要性（地域医療構想調整会議で議論すべき内容）</vt:lpstr>
      <vt:lpstr>新しい地域医療構想の議論のポイント</vt:lpstr>
      <vt:lpstr>救急に関しては</vt:lpstr>
      <vt:lpstr>PowerPoint プレゼンテーション</vt:lpstr>
      <vt:lpstr>PowerPoint プレゼンテーション</vt:lpstr>
      <vt:lpstr>65才以上入院患者の状況（静岡県・全体・R02）</vt:lpstr>
      <vt:lpstr>65才以上入院患者の状況（静岡県・施設から・R02）</vt:lpstr>
      <vt:lpstr>PowerPoint プレゼンテーション</vt:lpstr>
      <vt:lpstr>道南MedIka (ID-Link活用した連携システム)の概要</vt:lpstr>
      <vt:lpstr>診療の状況　中東遠医療圏(全体)</vt:lpstr>
      <vt:lpstr>診療の状況　中東遠医療圏(MDC04)</vt:lpstr>
      <vt:lpstr>診療の状況　中東遠医療圏(MDC05)</vt:lpstr>
      <vt:lpstr>診療の状況　中東遠医療圏(MDC11)</vt:lpstr>
      <vt:lpstr>診療の状況　西部医療圏(全体)</vt:lpstr>
      <vt:lpstr>診療の状況　西部医療圏(MDC04)</vt:lpstr>
      <vt:lpstr>診療の状況　西部医療圏(MDC05)</vt:lpstr>
      <vt:lpstr>診療の状況　西部医療圏(MDC11)</vt:lpstr>
      <vt:lpstr>手術の状況　中東遠医療圏</vt:lpstr>
      <vt:lpstr>手術の状況　西部医療圏</vt:lpstr>
      <vt:lpstr>入院経路　中東遠医療圏　R3　高度急性期・急性期</vt:lpstr>
      <vt:lpstr>入院経路　西部医療圏　R3　高度急性期・急性期</vt:lpstr>
      <vt:lpstr>退院経路　中東遠医療圏　R3　高度急性期・急性期</vt:lpstr>
      <vt:lpstr>退院経路　西部医療圏　R3　高度急性期・急性期</vt:lpstr>
      <vt:lpstr>重症度、医療看護必要度（急性期一般）中東遠医療圏　R03　高度急性期・急性期</vt:lpstr>
      <vt:lpstr>重症度、医療看護必要度（急性期一般）西部医療圏　R03　高度急性期・急性期</vt:lpstr>
      <vt:lpstr>悪性腫瘍診療の状況　中東遠医療圏</vt:lpstr>
      <vt:lpstr>悪性腫瘍診療の状況　西部医療圏</vt:lpstr>
      <vt:lpstr>悪性腫瘍手術の状況　中東遠医療圏</vt:lpstr>
      <vt:lpstr>悪性腫瘍手術の状況　西部医療圏</vt:lpstr>
      <vt:lpstr>化学療法の状況　中東遠医療圏</vt:lpstr>
      <vt:lpstr>化学療法の状況　西部医療圏</vt:lpstr>
      <vt:lpstr>全身麻酔手術の状況　中東遠医療圏</vt:lpstr>
      <vt:lpstr>全身麻酔手術の状況　西部医療圏</vt:lpstr>
      <vt:lpstr>救急車による入院の状況　中東遠医療圏</vt:lpstr>
      <vt:lpstr>救急車による入院の状況　西部医療圏</vt:lpstr>
      <vt:lpstr>救急車受入の状況　中東遠医療圏</vt:lpstr>
      <vt:lpstr>救急車受入の状況　西部医療圏</vt:lpstr>
      <vt:lpstr>救急の状況と常勤医割合　中東遠医療圏</vt:lpstr>
      <vt:lpstr>救急の状況と常勤医割合　西部医療圏</vt:lpstr>
      <vt:lpstr>救急の状況と100床当たり看護師数　中東遠医療圏</vt:lpstr>
      <vt:lpstr>救急の状況と100床当たり看護師数　西部医療圏</vt:lpstr>
      <vt:lpstr>機能別病床数と100床あたり総看護師数　中東遠医療圏</vt:lpstr>
      <vt:lpstr>機能別病床数と100床あたり総看護師数　西部医療圏</vt:lpstr>
      <vt:lpstr>機能別病床数と手術・救急車受入の状況　中東遠医療圏</vt:lpstr>
      <vt:lpstr>機能別病床数と手術・救急車受入の状況　西部医療圏</vt:lpstr>
      <vt:lpstr>画像診断機器の状況　中東遠医療圏</vt:lpstr>
      <vt:lpstr>画像診断機器の状況　西部医療圏</vt:lpstr>
    </vt:vector>
  </TitlesOfParts>
  <LinksUpToDate>false</LinksUpToDate>
  <SharedDoc>false</SharedDoc>
  <HyperlinksChanged>false</HyperlinksChanged>
  <AppVersion>4.1.6</AppVersion>
  <PresentationFormat>ユーザー設定</PresentationFormat>
  <Slides>58</Slides>
  <Notes>6</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松田 晋哉</dc:creator>
  <cp:lastModifiedBy>真野　安彩萌</cp:lastModifiedBy>
  <dcterms:created xsi:type="dcterms:W3CDTF">2024-10-16T08:03:51Z</dcterms:created>
  <dcterms:modified xsi:type="dcterms:W3CDTF">2024-11-06T08:21:04Z</dcterms:modified>
  <cp:revision>17</cp:revision>
</cp:coreProperties>
</file>

<file path=docProps/custom.xml><?xml version="1.0" encoding="utf-8"?>
<Properties xmlns:vt="http://schemas.openxmlformats.org/officeDocument/2006/docPropsVTypes" xmlns="http://schemas.openxmlformats.org/officeDocument/2006/custom-properties"/>
</file>