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Relationship Id="rId5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3"/>
  </p:notesMasterIdLst>
  <p:handoutMasterIdLst>
    <p:handoutMasterId r:id="rId4"/>
  </p:handoutMasterIdLst>
  <p:sldIdLst>
    <p:sldId id="306" r:id="rId5"/>
    <p:sldId id="318" r:id="rId6"/>
    <p:sldId id="319" r:id="rId7"/>
  </p:sldIdLst>
  <p:sldSz cx="9144000" cy="6858000" type="screen4x3"/>
  <p:notesSz cx="9866313" cy="6735763"/>
  <p:defaultTextStyle>
    <a:defPPr>
      <a:defRPr lang="ja-JP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">
          <p15:clr>
            <a:srgbClr val="A4A3A4"/>
          </p15:clr>
        </p15:guide>
        <p15:guide id="2" orient="horz" pos="2162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AD4"/>
    <a:srgbClr val="FFFFFF"/>
    <a:srgbClr val="CC0000"/>
    <a:srgbClr val="F87FAC"/>
    <a:srgbClr val="FF1332"/>
    <a:srgbClr val="FF4C76"/>
    <a:srgbClr val="FF5386"/>
    <a:srgbClr val="F8B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/表のグリッド線なし">
    <a:wholeTbl>
      <a:tcTxStyle>
        <a:fontRef idx="minor">
          <a:srgbClr val="00000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20"/>
    <p:restoredTop sz="77617"/>
  </p:normalViewPr>
  <p:slideViewPr>
    <p:cSldViewPr snapToGrid="0">
      <p:cViewPr varScale="1">
        <p:scale>
          <a:sx n="55" d="100"/>
          <a:sy n="55" d="100"/>
        </p:scale>
        <p:origin x="-2010" y="-78"/>
      </p:cViewPr>
      <p:guideLst>
        <p:guide orient="horz" pos="274"/>
        <p:guide orient="horz" pos="216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presProps" Target="presProps.xml" /><Relationship Id="rId9" Type="http://schemas.openxmlformats.org/officeDocument/2006/relationships/viewProps" Target="viewProps.xml" /><Relationship Id="rId10" Type="http://schemas.openxmlformats.org/officeDocument/2006/relationships/tableStyles" Target="tableStyles.xml" /></Relationships>
</file>

<file path=ppt/handoutMasters/_rels/handoutMaster1.xml.rels><?xml version="1.0" encoding="UTF-8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4276255" cy="33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ja-JP"/>
          </a:p>
        </p:txBody>
      </p:sp>
      <p:sp>
        <p:nvSpPr>
          <p:cNvPr id="105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5587733" y="0"/>
            <a:ext cx="4276254" cy="33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88A36E0-D311-4F33-A8E7-55B118FBED4D}" type="datetimeFigureOut">
              <a:rPr lang="ja-JP" altLang="en-US"/>
              <a:pPr/>
              <a:t>2020/8/19</a:t>
            </a:fld>
            <a:endParaRPr lang="en-US" altLang="ja-JP"/>
          </a:p>
        </p:txBody>
      </p:sp>
      <p:sp>
        <p:nvSpPr>
          <p:cNvPr id="1055" name="Rectangle 4"/>
          <p:cNvSpPr>
            <a:spLocks noGrp="1" noChangeArrowheads="1"/>
          </p:cNvSpPr>
          <p:nvPr>
            <p:ph type="ftr" sz="quarter" idx="2"/>
          </p:nvPr>
        </p:nvSpPr>
        <p:spPr>
          <a:xfrm>
            <a:off x="0" y="6397620"/>
            <a:ext cx="4276255" cy="33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ja-JP"/>
          </a:p>
        </p:txBody>
      </p:sp>
      <p:sp>
        <p:nvSpPr>
          <p:cNvPr id="1056" name="Rectangle 5"/>
          <p:cNvSpPr>
            <a:spLocks noGrp="1" noChangeArrowheads="1"/>
          </p:cNvSpPr>
          <p:nvPr>
            <p:ph type="sldNum" sz="quarter" idx="3"/>
          </p:nvPr>
        </p:nvSpPr>
        <p:spPr>
          <a:xfrm>
            <a:off x="5587733" y="6397620"/>
            <a:ext cx="4276254" cy="33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97C1E7D-52C4-4A59-8D68-211387F9EBB2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047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628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2020/8/19</a:t>
            </a:fld>
            <a:endParaRPr kumimoji="1" lang="ja-JP" altLang="en-US"/>
          </a:p>
        </p:txBody>
      </p:sp>
      <p:sp>
        <p:nvSpPr>
          <p:cNvPr id="1048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49217" y="505182"/>
            <a:ext cx="3367882" cy="252591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049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1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50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051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628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<?xml version="1.0" encoding="UTF-8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<?xml version="1.0" encoding="UTF-8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四角形 1069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65" name="四角形 1070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がんは予防できるのかということについては、</a:t>
            </a:r>
          </a:p>
        </p:txBody>
      </p:sp>
      <p:sp>
        <p:nvSpPr>
          <p:cNvPr id="1066" name="四角形 1071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四角形 1072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80" name="四角形 1073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予防できるといわれています。がんになる原因には、いろいろありますが、生活習慣も影響しており、生活習慣の改善で、がんになるリスクを減らすことができると言われています。</a:t>
            </a:r>
            <a:endParaRPr kumimoji="1" lang="ja-JP" altLang="en-US"/>
          </a:p>
          <a:p>
            <a:r>
              <a:rPr lang="ja-JP" altLang="en-US" sz="1050" dirty="0">
                <a:latin typeface="メイリオ"/>
                <a:ea typeface="メイリオ"/>
                <a:cs typeface="メイリオ"/>
              </a:rPr>
              <a:t>がん研究振興財団から、</a:t>
            </a:r>
            <a:r>
              <a:rPr kumimoji="1" lang="ja-JP" altLang="en-US"/>
              <a:t>「がんを防ぐための新2か条」も出ています。</a:t>
            </a:r>
            <a:r>
              <a:rPr kumimoji="1" lang="ja-JP" altLang="en-US"/>
              <a:t>正しい生活習慣を身につけることは、がんを防ぐことにも繋がっていきます。</a:t>
            </a:r>
            <a:endParaRPr kumimoji="1" lang="ja-JP" altLang="en-US"/>
          </a:p>
        </p:txBody>
      </p:sp>
      <p:sp>
        <p:nvSpPr>
          <p:cNvPr id="1081" name="四角形 1074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四角形 1075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103" name="四角形 1076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104" name="四角形 1077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slideMaster" Target="../slideMasters/slideMaster1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図 14" descr="master_01.png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テキスト ボックス 15"/>
          <p:cNvSpPr txBox="1"/>
          <p:nvPr userDrawn="1"/>
        </p:nvSpPr>
        <p:spPr>
          <a:xfrm>
            <a:off x="5114925" y="6078538"/>
            <a:ext cx="2876550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いきがいと健康づくりイメージキャラクター</a:t>
            </a:r>
            <a:endParaRPr lang="en-US" altLang="ja-JP" sz="1050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 err="1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ちゃっぴ</a:t>
            </a:r>
            <a:r>
              <a:rPr lang="ja-JP" altLang="en-US" sz="105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ー</a:t>
            </a:r>
            <a:r>
              <a:rPr lang="en-US" altLang="ja-JP" sz="105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©</a:t>
            </a:r>
            <a:r>
              <a:rPr lang="ja-JP" altLang="en-US" sz="105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静岡県</a:t>
            </a:r>
          </a:p>
        </p:txBody>
      </p:sp>
      <p:sp>
        <p:nvSpPr>
          <p:cNvPr id="1033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 b="1" i="0">
                <a:latin typeface="メイリオ"/>
                <a:ea typeface="メイリオ"/>
                <a:cs typeface="メイリオ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34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メイリオ"/>
                <a:ea typeface="メイリオ"/>
                <a:cs typeface="メイリオ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1035" name="スライド番号プレースホルダー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07045-0546-46B2-BEDC-53FBB5DFB3AA}" type="slidenum">
              <a:rPr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_01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図 7" descr="master_02.png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11C70-47DB-4E33-9A42-108C6E044182}" type="slidenum">
              <a:rPr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_02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図 1" descr="master_05.png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1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6D1A4-D6A6-4C82-86CC-3A516B55DA08}" type="slidenum">
              <a:rPr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_03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図 1" descr="master_04.png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0647B-34BF-4DA9-B5D4-4E04B0E20718}" type="slidenum">
              <a:rPr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6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7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28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2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E02837C-2C42-4F53-9602-A97721F5C21D}" type="slidenum">
              <a:rPr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image" Target="../media/image6.png" /><Relationship Id="rId3" Type="http://schemas.openxmlformats.org/officeDocument/2006/relationships/slideLayout" Target="../slideLayouts/slideLayout3.xml" /><Relationship Id="rId4" Type="http://schemas.openxmlformats.org/officeDocument/2006/relationships/notesSlide" Target="../notesSlides/notesSlide1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image" Target="../media/image7.png" /><Relationship Id="rId2" Type="http://schemas.openxmlformats.org/officeDocument/2006/relationships/image" Target="../media/image8.png" /><Relationship Id="rId3" Type="http://schemas.openxmlformats.org/officeDocument/2006/relationships/image" Target="../media/image9.png" /><Relationship Id="rId4" Type="http://schemas.openxmlformats.org/officeDocument/2006/relationships/image" Target="../media/image10.png" /><Relationship Id="rId5" Type="http://schemas.openxmlformats.org/officeDocument/2006/relationships/image" Target="../media/image11.png" /><Relationship Id="rId6" Type="http://schemas.openxmlformats.org/officeDocument/2006/relationships/image" Target="../media/image5.png" /><Relationship Id="rId7" Type="http://schemas.openxmlformats.org/officeDocument/2006/relationships/slideLayout" Target="../slideLayouts/slideLayout3.xml" /><Relationship Id="rId8" Type="http://schemas.openxmlformats.org/officeDocument/2006/relationships/notesSlide" Target="../notesSlides/notesSlide2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image" Target="../media/image12.png" /><Relationship Id="rId2" Type="http://schemas.openxmlformats.org/officeDocument/2006/relationships/image" Target="../media/image13.png" /><Relationship Id="rId3" Type="http://schemas.openxmlformats.org/officeDocument/2006/relationships/image" Target="../media/image14.png" /><Relationship Id="rId4" Type="http://schemas.openxmlformats.org/officeDocument/2006/relationships/image" Target="../media/image15.png" /><Relationship Id="rId5" Type="http://schemas.openxmlformats.org/officeDocument/2006/relationships/image" Target="../media/image16.png" /><Relationship Id="rId6" Type="http://schemas.openxmlformats.org/officeDocument/2006/relationships/image" Target="../media/image17.png" /><Relationship Id="rId7" Type="http://schemas.openxmlformats.org/officeDocument/2006/relationships/image" Target="../media/image18.png" /><Relationship Id="rId8" Type="http://schemas.openxmlformats.org/officeDocument/2006/relationships/image" Target="../media/image19.png" /><Relationship Id="rId9" Type="http://schemas.openxmlformats.org/officeDocument/2006/relationships/image" Target="../media/image20.png" /><Relationship Id="rId10" Type="http://schemas.openxmlformats.org/officeDocument/2006/relationships/image" Target="../media/image21.png" /><Relationship Id="rId11" Type="http://schemas.openxmlformats.org/officeDocument/2006/relationships/slideLayout" Target="../slideLayouts/slideLayout3.xml" /><Relationship Id="rId12" Type="http://schemas.openxmlformats.org/officeDocument/2006/relationships/notesSlide" Target="../notesSlides/notesSlide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8" name="図 5" descr="chappy_0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07213" y="3765550"/>
            <a:ext cx="1652587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9" name="図 1" descr="circle_q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25" y="338138"/>
            <a:ext cx="1208088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0" name="テキスト ボックス 2"/>
          <p:cNvSpPr txBox="1">
            <a:spLocks noChangeArrowheads="1"/>
          </p:cNvSpPr>
          <p:nvPr/>
        </p:nvSpPr>
        <p:spPr>
          <a:xfrm>
            <a:off x="549512" y="635000"/>
            <a:ext cx="921865" cy="58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3200" b="1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Q４</a:t>
            </a:r>
            <a:endParaRPr lang="ja-JP" altLang="en-US" sz="3200" b="1">
              <a:solidFill>
                <a:srgbClr val="FFFFFF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61" name="テキスト ボックス 3"/>
          <p:cNvSpPr txBox="1">
            <a:spLocks noChangeArrowheads="1"/>
          </p:cNvSpPr>
          <p:nvPr/>
        </p:nvSpPr>
        <p:spPr>
          <a:xfrm>
            <a:off x="2673350" y="3195638"/>
            <a:ext cx="415925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31800" indent="-457200">
              <a:lnSpc>
                <a:spcPts val="4638"/>
              </a:lnSpc>
              <a:spcAft>
                <a:spcPts val="3600"/>
              </a:spcAft>
            </a:pPr>
            <a:r>
              <a:rPr lang="en-US" altLang="ja-JP" sz="4000" b="1">
                <a:solidFill>
                  <a:srgbClr val="008AD4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①</a:t>
            </a:r>
            <a:r>
              <a:rPr lang="ja-JP" altLang="en-US" sz="4000" b="1">
                <a:solidFill>
                  <a:srgbClr val="008AD4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予防できる</a:t>
            </a:r>
            <a:endParaRPr lang="en-US" altLang="ja-JP" sz="4000" b="1">
              <a:solidFill>
                <a:srgbClr val="008AD4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431800" indent="-457200">
              <a:lnSpc>
                <a:spcPts val="4638"/>
              </a:lnSpc>
              <a:spcAft>
                <a:spcPts val="3600"/>
              </a:spcAft>
            </a:pPr>
            <a:r>
              <a:rPr lang="en-US" altLang="ja-JP" sz="4000" b="1">
                <a:solidFill>
                  <a:srgbClr val="008AD4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②</a:t>
            </a:r>
            <a:r>
              <a:rPr lang="ja-JP" altLang="en-US" sz="4000" b="1">
                <a:solidFill>
                  <a:srgbClr val="008AD4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予防できない</a:t>
            </a:r>
          </a:p>
        </p:txBody>
      </p:sp>
      <p:sp>
        <p:nvSpPr>
          <p:cNvPr id="1062" name="テキスト ボックス 4"/>
          <p:cNvSpPr txBox="1">
            <a:spLocks noChangeArrowheads="1"/>
          </p:cNvSpPr>
          <p:nvPr/>
        </p:nvSpPr>
        <p:spPr>
          <a:xfrm>
            <a:off x="1620838" y="1611313"/>
            <a:ext cx="59229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5600"/>
              </a:lnSpc>
            </a:pPr>
            <a:r>
              <a:rPr lang="ja-JP" altLang="en-US" sz="4000" b="1">
                <a:solidFill>
                  <a:srgbClr val="F87FA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がんは予防できるの？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8" name="図 1" descr="circle_a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38138"/>
            <a:ext cx="1208088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テキスト ボックス 2"/>
          <p:cNvSpPr txBox="1">
            <a:spLocks noChangeArrowheads="1"/>
          </p:cNvSpPr>
          <p:nvPr/>
        </p:nvSpPr>
        <p:spPr>
          <a:xfrm>
            <a:off x="561534" y="635000"/>
            <a:ext cx="897819" cy="58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3200" b="1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A４</a:t>
            </a:r>
            <a:endParaRPr lang="ja-JP" altLang="en-US" sz="3200" b="1">
              <a:solidFill>
                <a:srgbClr val="FFFFFF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70" name="テキスト ボックス 3"/>
          <p:cNvSpPr txBox="1">
            <a:spLocks noChangeArrowheads="1"/>
          </p:cNvSpPr>
          <p:nvPr/>
        </p:nvSpPr>
        <p:spPr>
          <a:xfrm>
            <a:off x="2197100" y="661988"/>
            <a:ext cx="47879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4800" b="1">
                <a:solidFill>
                  <a:srgbClr val="F87FA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①</a:t>
            </a:r>
            <a:r>
              <a:rPr lang="ja-JP" altLang="en-US" sz="4800" b="1">
                <a:solidFill>
                  <a:srgbClr val="F87FA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予防できる</a:t>
            </a:r>
          </a:p>
        </p:txBody>
      </p:sp>
      <p:sp>
        <p:nvSpPr>
          <p:cNvPr id="1071" name="テキスト ボックス 7"/>
          <p:cNvSpPr txBox="1">
            <a:spLocks noChangeArrowheads="1"/>
          </p:cNvSpPr>
          <p:nvPr/>
        </p:nvSpPr>
        <p:spPr>
          <a:xfrm>
            <a:off x="1063507" y="1492250"/>
            <a:ext cx="7497533" cy="181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ja-JP" altLang="en-US" sz="2800" b="1">
                <a:solidFill>
                  <a:srgbClr val="008AD4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がんになる原因はいろいろありますが、</a:t>
            </a:r>
            <a:r>
              <a:rPr lang="ja-JP" altLang="en-US" sz="2800" b="1">
                <a:solidFill>
                  <a:srgbClr val="008AD4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生活習慣も</a:t>
            </a:r>
            <a:r>
              <a:rPr lang="ja-JP" altLang="en-US" sz="2800" b="1">
                <a:solidFill>
                  <a:srgbClr val="008AD4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影響しています。</a:t>
            </a:r>
            <a:endParaRPr lang="ja-JP" altLang="en-US" sz="2800" b="1">
              <a:solidFill>
                <a:srgbClr val="008AD4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>
              <a:lnSpc>
                <a:spcPct val="100000"/>
              </a:lnSpc>
            </a:pPr>
            <a:r>
              <a:rPr lang="ja-JP" altLang="en-US" sz="2800" b="1">
                <a:solidFill>
                  <a:srgbClr val="008AD4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生活習慣の改善で、がんになるリスクを</a:t>
            </a:r>
            <a:endParaRPr lang="ja-JP" altLang="en-US" sz="2800" b="1">
              <a:solidFill>
                <a:srgbClr val="008AD4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>
              <a:lnSpc>
                <a:spcPct val="100000"/>
              </a:lnSpc>
            </a:pPr>
            <a:r>
              <a:rPr lang="ja-JP" altLang="en-US" sz="2800" b="1">
                <a:solidFill>
                  <a:srgbClr val="008AD4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減らすことができると</a:t>
            </a:r>
            <a:r>
              <a:rPr lang="ja-JP" altLang="en-US" sz="2800" b="1">
                <a:solidFill>
                  <a:srgbClr val="008AD4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いわれています。</a:t>
            </a:r>
            <a:endParaRPr lang="ja-JP" altLang="en-US" sz="2800" b="1">
              <a:solidFill>
                <a:srgbClr val="008AD4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072" name="図 8" descr="family_syokutak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00" y="3347695"/>
            <a:ext cx="1365912" cy="127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3" name="図 10" descr="walking_wom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54" y="3525723"/>
            <a:ext cx="777201" cy="124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4" name="図 11" descr="hashiru_bo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79" y="4753872"/>
            <a:ext cx="1127121" cy="128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" name="図 12" descr="suimin_ma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261" y="4796929"/>
            <a:ext cx="1345475" cy="119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6" name="図 41" descr="chappy_0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5621" y="4769244"/>
            <a:ext cx="822698" cy="135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7" name="図形 42"/>
          <p:cNvSpPr/>
          <p:nvPr/>
        </p:nvSpPr>
        <p:spPr>
          <a:xfrm>
            <a:off x="4365736" y="3307239"/>
            <a:ext cx="4002583" cy="1318721"/>
          </a:xfrm>
          <a:prstGeom prst="wedgeRoundRectCallout">
            <a:avLst>
              <a:gd name="adj1" fmla="val 32599"/>
              <a:gd name="adj2" fmla="val 8137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Overflow="overflow" horzOverflow="overflow"/>
          <a:p>
            <a:pPr/>
            <a:r>
              <a:rPr lang="ja-JP" altLang="en-US" sz="1800" b="1">
                <a:solidFill>
                  <a:srgbClr val="008AD4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がんになった人のうち、</a:t>
            </a:r>
          </a:p>
          <a:p>
            <a:pPr/>
            <a:r>
              <a:rPr lang="ja-JP" altLang="en-US" sz="1800" b="1">
                <a:solidFill>
                  <a:srgbClr val="008AD4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男性では約５割、女性では約３割は予防できたかもしれないという研究結果もあるんだよ！</a:t>
            </a:r>
            <a:endParaRPr lang="ja-JP" altLang="en-US" sz="1800" b="1">
              <a:solidFill>
                <a:srgbClr val="008AD4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テキスト ボックス 1"/>
          <p:cNvSpPr txBox="1">
            <a:spLocks noChangeArrowheads="1"/>
          </p:cNvSpPr>
          <p:nvPr/>
        </p:nvSpPr>
        <p:spPr>
          <a:xfrm>
            <a:off x="579438" y="842963"/>
            <a:ext cx="8013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3000"/>
              </a:spcAft>
            </a:pPr>
            <a:r>
              <a:rPr lang="ja-JP" altLang="en-US" sz="4000" b="1">
                <a:solidFill>
                  <a:srgbClr val="008AD4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がんを防ぐための</a:t>
            </a:r>
            <a:r>
              <a:rPr lang="en-US" altLang="ja-JP" sz="4000" b="1">
                <a:solidFill>
                  <a:srgbClr val="008AD4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12</a:t>
            </a:r>
            <a:r>
              <a:rPr lang="ja-JP" altLang="en-US" sz="4000" b="1">
                <a:solidFill>
                  <a:srgbClr val="008AD4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か条</a:t>
            </a:r>
          </a:p>
        </p:txBody>
      </p:sp>
      <p:pic>
        <p:nvPicPr>
          <p:cNvPr id="1084" name="図 2" descr="kinen_ojisan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3538" y="1890713"/>
            <a:ext cx="14478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" name="図 3" descr="bunen_tabako_tobacc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825" y="1836738"/>
            <a:ext cx="2027238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6" name="図 4" descr="world_germany_diandl.png"/>
          <p:cNvPicPr>
            <a:picLocks noChangeAspect="1"/>
          </p:cNvPicPr>
          <p:nvPr/>
        </p:nvPicPr>
        <p:blipFill>
          <a:blip r:embed="rId3"/>
          <a:srcRect b="26810"/>
          <a:stretch>
            <a:fillRect/>
          </a:stretch>
        </p:blipFill>
        <p:spPr>
          <a:xfrm>
            <a:off x="6311900" y="1936750"/>
            <a:ext cx="1366838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7" name="図 10" descr="teisyoku_hiyayakk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138" y="4081463"/>
            <a:ext cx="19145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8" name="図 11" descr="sashimi_maguro_akam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6663" y="4040188"/>
            <a:ext cx="9652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9" name="図 12" descr="syoyu_zar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4225" y="4937125"/>
            <a:ext cx="6508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0" name="図 13" descr="cooking_syouyu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4251285">
            <a:off x="5004594" y="4199731"/>
            <a:ext cx="70802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1" name="図 14" descr="vegetabl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9675" y="4083050"/>
            <a:ext cx="1787525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2" name="図 15" descr="fruit_ringo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75550" y="4902200"/>
            <a:ext cx="4683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3" name="図 16" descr="fruit_oran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9150" y="5072063"/>
            <a:ext cx="39211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4" name="テキスト ボックス 17"/>
          <p:cNvSpPr txBox="1">
            <a:spLocks noChangeArrowheads="1"/>
          </p:cNvSpPr>
          <p:nvPr/>
        </p:nvSpPr>
        <p:spPr>
          <a:xfrm>
            <a:off x="1117600" y="3395663"/>
            <a:ext cx="1973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F87FA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1400">
                <a:solidFill>
                  <a:srgbClr val="F87FA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条 </a:t>
            </a:r>
            <a:r>
              <a:rPr lang="ja-JP" altLang="en-US" sz="14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たばこは吸わない</a:t>
            </a:r>
          </a:p>
        </p:txBody>
      </p:sp>
      <p:sp>
        <p:nvSpPr>
          <p:cNvPr id="1095" name="テキスト ボックス 18"/>
          <p:cNvSpPr txBox="1">
            <a:spLocks noChangeArrowheads="1"/>
          </p:cNvSpPr>
          <p:nvPr/>
        </p:nvSpPr>
        <p:spPr>
          <a:xfrm>
            <a:off x="3394075" y="3395663"/>
            <a:ext cx="21526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F87FA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</a:t>
            </a:r>
            <a:r>
              <a:rPr lang="ja-JP" altLang="en-US" sz="1400">
                <a:solidFill>
                  <a:srgbClr val="F87FA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条</a:t>
            </a:r>
            <a:r>
              <a:rPr lang="en-US" altLang="ja-JP" sz="1400">
                <a:solidFill>
                  <a:srgbClr val="F87FA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ja-JP" altLang="en-US" sz="14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他人のたばこの煙を</a:t>
            </a:r>
            <a:endParaRPr lang="en-US" altLang="ja-JP" sz="140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ja-JP" sz="14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4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できるだけ避ける</a:t>
            </a:r>
          </a:p>
        </p:txBody>
      </p:sp>
      <p:sp>
        <p:nvSpPr>
          <p:cNvPr id="1096" name="テキスト ボックス 19"/>
          <p:cNvSpPr txBox="1">
            <a:spLocks noChangeArrowheads="1"/>
          </p:cNvSpPr>
          <p:nvPr/>
        </p:nvSpPr>
        <p:spPr>
          <a:xfrm>
            <a:off x="6037263" y="3395663"/>
            <a:ext cx="19732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F87FA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</a:t>
            </a:r>
            <a:r>
              <a:rPr lang="ja-JP" altLang="en-US" sz="1400">
                <a:solidFill>
                  <a:srgbClr val="F87FA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条</a:t>
            </a:r>
            <a:r>
              <a:rPr lang="en-US" altLang="ja-JP" sz="1400">
                <a:solidFill>
                  <a:srgbClr val="F87FA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ja-JP" altLang="en-US" sz="14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お酒はほどほどに</a:t>
            </a:r>
          </a:p>
        </p:txBody>
      </p:sp>
      <p:sp>
        <p:nvSpPr>
          <p:cNvPr id="1097" name="テキスト ボックス 20"/>
          <p:cNvSpPr txBox="1">
            <a:spLocks noChangeArrowheads="1"/>
          </p:cNvSpPr>
          <p:nvPr/>
        </p:nvSpPr>
        <p:spPr>
          <a:xfrm>
            <a:off x="1117600" y="5478463"/>
            <a:ext cx="19732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F87FA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</a:t>
            </a:r>
            <a:r>
              <a:rPr lang="ja-JP" altLang="en-US" sz="1400">
                <a:solidFill>
                  <a:srgbClr val="F87FA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条</a:t>
            </a:r>
            <a:r>
              <a:rPr lang="en-US" altLang="ja-JP" sz="1400">
                <a:solidFill>
                  <a:srgbClr val="F87FA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ja-JP" altLang="en-US" sz="14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バランスのとれた</a:t>
            </a:r>
            <a:endParaRPr lang="en-US" altLang="ja-JP" sz="140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sz="14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    </a:t>
            </a:r>
            <a:r>
              <a:rPr lang="ja-JP" altLang="en-US" sz="14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食生活を</a:t>
            </a:r>
          </a:p>
        </p:txBody>
      </p:sp>
      <p:sp>
        <p:nvSpPr>
          <p:cNvPr id="1098" name="テキスト ボックス 21"/>
          <p:cNvSpPr txBox="1">
            <a:spLocks noChangeArrowheads="1"/>
          </p:cNvSpPr>
          <p:nvPr/>
        </p:nvSpPr>
        <p:spPr>
          <a:xfrm>
            <a:off x="3394075" y="5478463"/>
            <a:ext cx="2332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F87FA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ja-JP" altLang="en-US" sz="1400">
                <a:solidFill>
                  <a:srgbClr val="F87FA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条</a:t>
            </a:r>
            <a:r>
              <a:rPr lang="en-US" altLang="ja-JP" sz="1400">
                <a:solidFill>
                  <a:srgbClr val="F87FA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ja-JP" altLang="en-US" sz="14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塩辛い食品は控えめに</a:t>
            </a:r>
          </a:p>
        </p:txBody>
      </p:sp>
      <p:sp>
        <p:nvSpPr>
          <p:cNvPr id="1099" name="テキスト ボックス 22"/>
          <p:cNvSpPr txBox="1">
            <a:spLocks noChangeArrowheads="1"/>
          </p:cNvSpPr>
          <p:nvPr/>
        </p:nvSpPr>
        <p:spPr>
          <a:xfrm>
            <a:off x="6037263" y="5478463"/>
            <a:ext cx="2152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F87FA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6</a:t>
            </a:r>
            <a:r>
              <a:rPr lang="ja-JP" altLang="en-US" sz="1400">
                <a:solidFill>
                  <a:srgbClr val="F87FA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条</a:t>
            </a:r>
            <a:r>
              <a:rPr lang="en-US" altLang="ja-JP" sz="1400">
                <a:solidFill>
                  <a:srgbClr val="F87FA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ja-JP" altLang="en-US" sz="14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野菜や果物は豊富に</a:t>
            </a:r>
          </a:p>
        </p:txBody>
      </p:sp>
      <p:sp>
        <p:nvSpPr>
          <p:cNvPr id="1100" name="テキスト ボックス 24"/>
          <p:cNvSpPr txBox="1"/>
          <p:nvPr/>
        </p:nvSpPr>
        <p:spPr>
          <a:xfrm>
            <a:off x="3386138" y="1481138"/>
            <a:ext cx="398780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latin typeface="メイリオ"/>
                <a:ea typeface="メイリオ"/>
                <a:cs typeface="メイリオ"/>
              </a:rPr>
              <a:t>※</a:t>
            </a:r>
            <a:r>
              <a:rPr lang="ja-JP" altLang="en-US" sz="1050" dirty="0">
                <a:latin typeface="メイリオ"/>
                <a:ea typeface="メイリオ"/>
                <a:cs typeface="メイリオ"/>
              </a:rPr>
              <a:t>（財）がん研究振興財団「がんを防ぐための新</a:t>
            </a:r>
            <a:r>
              <a:rPr lang="en-US" altLang="ja-JP" sz="1050" dirty="0">
                <a:latin typeface="メイリオ"/>
                <a:ea typeface="メイリオ"/>
                <a:cs typeface="メイリオ"/>
              </a:rPr>
              <a:t>12</a:t>
            </a:r>
            <a:r>
              <a:rPr lang="ja-JP" altLang="en-US" sz="1050" dirty="0">
                <a:latin typeface="メイリオ"/>
                <a:ea typeface="メイリオ"/>
                <a:cs typeface="メイリオ"/>
              </a:rPr>
              <a:t>か条」より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atMod val="130000"/>
              </a:schemeClr>
            </a:gs>
            <a:gs pos="100000">
              <a:schemeClr val="phClr">
                <a:tint val="5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custGeom>
          <a:avLst/>
          <a:gdLst/>
          <a:ahLst/>
          <a:cxnLst/>
          <a:rect l="l" t="t" r="r" b="b"/>
          <a:pathLst/>
        </a:custGeom>
      </a:spPr>
      <a:bodyPr vertOverflow="overflow" horzOverflow="overflow"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custGeom>
          <a:avLst/>
          <a:gdLst/>
          <a:ahLst/>
          <a:cxnLst/>
          <a:rect l="l" t="t" r="r" b="b"/>
          <a:pathLst/>
        </a:custGeom>
      </a:spPr>
      <a:bodyPr vertOverflow="overflow" horzOverflow="overflow"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cu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ocu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TotalTime>3247</TotalTime>
  <Words>175</Words>
  <Application>JUST Focus</Application>
  <Paragraphs>25</Paragraph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メイリオ</vt:lpstr>
      <vt:lpstr>Arial</vt:lpstr>
      <vt:lpstr>Calibri</vt:lpstr>
      <vt:lpstr>ホワイト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4.1.6</AppVersion>
  <PresentationFormat>ユーザー設定</PresentationFormat>
  <Slides>3</Slides>
  <Notes>3</Notes>
  <HiddenSlides>0</HiddenSlides>
  <MMClips>0</MMClip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プレゼンテーション</dc:title>
  <dc:creator>Nakamichi Mayumi</dc:creator>
  <cp:lastModifiedBy>仁藤　ほなみ</cp:lastModifiedBy>
  <cp:lastPrinted>2015-10-23T00:34:03Z</cp:lastPrinted>
  <dcterms:created xsi:type="dcterms:W3CDTF">2015-10-17T04:23:46Z</dcterms:created>
  <dcterms:modified xsi:type="dcterms:W3CDTF">2023-10-06T01:39:34Z</dcterms:modified>
  <cp:revision>216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