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60" r:id="rId2"/>
    <p:sldMasterId id="2147483672" r:id="rId3"/>
  </p:sldMasterIdLst>
  <p:notesMasterIdLst>
    <p:notesMasterId r:id="rId4"/>
  </p:notesMasterIdLst>
  <p:sldIdLst>
    <p:sldId id="256" r:id="rId5"/>
    <p:sldId id="272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97"/>
    <p:restoredTop sz="94660"/>
  </p:normalViewPr>
  <p:slideViewPr>
    <p:cSldViewPr snapToGrid="0">
      <p:cViewPr>
        <p:scale>
          <a:sx n="100" d="100"/>
          <a:sy n="100" d="100"/>
        </p:scale>
        <p:origin x="-2586" y="12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slideMaster" Target="slideMasters/slideMaster2.xml" /><Relationship Id="rId4" Type="http://schemas.openxmlformats.org/officeDocument/2006/relationships/notesMaster" Target="notesMasters/notesMaster1.xml" /><Relationship Id="rId5" Type="http://schemas.openxmlformats.org/officeDocument/2006/relationships/slide" Target="slides/slide1.xml" /><Relationship Id="rId6" Type="http://schemas.openxmlformats.org/officeDocument/2006/relationships/slide" Target="slides/slide2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6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6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2038" y="685800"/>
            <a:ext cx="2373922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6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6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6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5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B97C-50E5-44B2-A7DD-8293FC9736BB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1A2E-90A6-48BF-934E-C18B8B352E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457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B97C-50E5-44B2-A7DD-8293FC9736BB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1A2E-90A6-48BF-934E-C18B8B352E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377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B97C-50E5-44B2-A7DD-8293FC9736BB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1A2E-90A6-48BF-934E-C18B8B352E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008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4F2DB-6BA2-4F2C-B9B2-DD929C28B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05" name="図プレースホルダー 8"/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6858000" cy="1193800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7366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4F2DB-6BA2-4F2C-B9B2-DD929C28B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4423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10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1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57475" y="9663813"/>
            <a:ext cx="1543050" cy="231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0A54F2DB-6BA2-4F2C-B9B2-DD929C28BE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70131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15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1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1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4F2DB-6BA2-4F2C-B9B2-DD929C28B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967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B97C-50E5-44B2-A7DD-8293FC9736BB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1A2E-90A6-48BF-934E-C18B8B352E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2424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7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B97C-50E5-44B2-A7DD-8293FC9736BB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1A2E-90A6-48BF-934E-C18B8B352E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8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B97C-50E5-44B2-A7DD-8293FC9736BB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1A2E-90A6-48BF-934E-C18B8B352E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6404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6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6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B97C-50E5-44B2-A7DD-8293FC9736BB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1A2E-90A6-48BF-934E-C18B8B352E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601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B97C-50E5-44B2-A7DD-8293FC9736BB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1A2E-90A6-48BF-934E-C18B8B352E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436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B97C-50E5-44B2-A7DD-8293FC9736BB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1A2E-90A6-48BF-934E-C18B8B352E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570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B97C-50E5-44B2-A7DD-8293FC9736BB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1A2E-90A6-48BF-934E-C18B8B352E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5678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0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B97C-50E5-44B2-A7DD-8293FC9736BB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1A2E-90A6-48BF-934E-C18B8B352E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299893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_rels/slideMaster2.xml.rels><?xml version="1.0" encoding="UTF-8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14.xml" /><Relationship Id="rId4" Type="http://schemas.openxmlformats.org/officeDocument/2006/relationships/slideLayout" Target="../slideLayouts/slideLayout15.xml" /><Relationship Id="rId5" Type="http://schemas.openxmlformats.org/officeDocument/2006/relationships/theme" Target="../theme/theme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EB97C-50E5-44B2-A7DD-8293FC9736BB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A1A2E-90A6-48BF-934E-C18B8B352E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104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Title Placeholder 1"/>
          <p:cNvSpPr>
            <a:spLocks noGrp="1"/>
          </p:cNvSpPr>
          <p:nvPr>
            <p:ph type="title"/>
          </p:nvPr>
        </p:nvSpPr>
        <p:spPr>
          <a:xfrm>
            <a:off x="471489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01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0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57475" y="9663813"/>
            <a:ext cx="1543050" cy="231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0A54F2DB-6BA2-4F2C-B9B2-DD929C28BE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599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image" Target="../media/image3.png" /><Relationship Id="rId4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テキスト ボックス 3"/>
          <p:cNvSpPr txBox="1"/>
          <p:nvPr/>
        </p:nvSpPr>
        <p:spPr>
          <a:xfrm>
            <a:off x="1169581" y="118431"/>
            <a:ext cx="4526025" cy="645438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　～静岡県</a:t>
            </a:r>
            <a:r>
              <a:rPr kumimoji="1" lang="en-US" altLang="ja-JP" b="1" dirty="0"/>
              <a:t>IoT</a:t>
            </a:r>
            <a:r>
              <a:rPr kumimoji="1" lang="ja-JP" altLang="en-US" b="1" dirty="0"/>
              <a:t>導入推進コンソーシアム～</a:t>
            </a:r>
          </a:p>
          <a:p>
            <a:r>
              <a:rPr kumimoji="1" lang="ja-JP" altLang="en-US" b="1" dirty="0"/>
              <a:t>静岡県</a:t>
            </a:r>
            <a:r>
              <a:rPr kumimoji="1" lang="en-US" altLang="ja-JP" b="1" dirty="0"/>
              <a:t>IoT</a:t>
            </a:r>
            <a:r>
              <a:rPr kumimoji="1" lang="ja-JP" altLang="en-US" b="1" dirty="0"/>
              <a:t>サポートカンパニー　募集</a:t>
            </a:r>
            <a:r>
              <a:rPr kumimoji="1" lang="en-US" altLang="ja-JP" b="1" dirty="0"/>
              <a:t>!</a:t>
            </a:r>
            <a:endParaRPr kumimoji="1" lang="ja-JP" altLang="en-US" b="1" dirty="0"/>
          </a:p>
        </p:txBody>
      </p:sp>
      <p:sp>
        <p:nvSpPr>
          <p:cNvPr id="1120" name="テキスト ボックス 4"/>
          <p:cNvSpPr txBox="1"/>
          <p:nvPr/>
        </p:nvSpPr>
        <p:spPr>
          <a:xfrm>
            <a:off x="209551" y="778529"/>
            <a:ext cx="6324600" cy="1014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静岡県</a:t>
            </a:r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IoT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導入推進コンソーシアムでは県内企業の</a:t>
            </a:r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IoT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化推進のため、</a:t>
            </a:r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IoT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導入診断アドバイザーによる</a:t>
            </a:r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IoT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導入に向けた現場診断～導入の提案を実施しています。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相談企業が提案書に基づき、具体的に</a:t>
            </a:r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IT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化・</a:t>
            </a:r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IoT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化を進めるため</a:t>
            </a:r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IoT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サポートカンパニーとのマッチング支援を行います。そのため</a:t>
            </a:r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IoT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サービスを提案する</a:t>
            </a:r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IT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ベンダーを「静岡県</a:t>
            </a:r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IoT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サポートカンパニー」として登録していただくため募集します。</a:t>
            </a:r>
            <a:endParaRPr kumimoji="1" lang="ja-JP" altLang="en-US" sz="1200" dirty="0"/>
          </a:p>
        </p:txBody>
      </p:sp>
      <p:sp>
        <p:nvSpPr>
          <p:cNvPr id="1121" name="図形 208"/>
          <p:cNvSpPr/>
          <p:nvPr/>
        </p:nvSpPr>
        <p:spPr>
          <a:xfrm>
            <a:off x="321165" y="2091503"/>
            <a:ext cx="1076755" cy="325629"/>
          </a:xfrm>
          <a:prstGeom prst="round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82953" tIns="41476" rIns="82953" bIns="41476" numCol="1" spcCol="0" anchor="ctr" anchorCtr="0">
            <a:noAutofit/>
          </a:bodyPr>
          <a:lstStyle/>
          <a:p>
            <a:pPr algn="ctr" defTabSz="829544">
              <a:defRPr lang="ja-JP" altLang="en-US"/>
            </a:pPr>
            <a:r>
              <a:rPr lang="en-US" altLang="ja-JP" sz="1089" b="1" dirty="0">
                <a:solidFill>
                  <a:schemeClr val="tx1"/>
                </a:solidFill>
                <a:latin typeface="Meiryo UI"/>
                <a:ea typeface="Meiryo UI"/>
              </a:rPr>
              <a:t>IoT</a:t>
            </a:r>
            <a:r>
              <a:rPr lang="ja-JP" altLang="en-US" sz="1089" b="1" dirty="0">
                <a:solidFill>
                  <a:schemeClr val="tx1"/>
                </a:solidFill>
                <a:latin typeface="Meiryo UI"/>
                <a:ea typeface="Meiryo UI"/>
              </a:rPr>
              <a:t>導入推進コンソーシアム</a:t>
            </a:r>
          </a:p>
        </p:txBody>
      </p:sp>
      <p:grpSp>
        <p:nvGrpSpPr>
          <p:cNvPr id="1122" name="グループ 210"/>
          <p:cNvGrpSpPr/>
          <p:nvPr/>
        </p:nvGrpSpPr>
        <p:grpSpPr>
          <a:xfrm>
            <a:off x="384692" y="2761992"/>
            <a:ext cx="797442" cy="325629"/>
            <a:chOff x="-1656860" y="651640"/>
            <a:chExt cx="1584000" cy="864000"/>
          </a:xfrm>
        </p:grpSpPr>
        <p:sp>
          <p:nvSpPr>
            <p:cNvPr id="1123" name="図形 208"/>
            <p:cNvSpPr/>
            <p:nvPr/>
          </p:nvSpPr>
          <p:spPr>
            <a:xfrm>
              <a:off x="-1656860" y="651640"/>
              <a:ext cx="1584000" cy="864000"/>
            </a:xfrm>
            <a:prstGeom prst="roundRect">
              <a:avLst/>
            </a:prstGeom>
            <a:solidFill>
              <a:schemeClr val="accent2"/>
            </a:solidFill>
            <a:ln w="12700" cap="flat" cmpd="sng" algn="ctr">
              <a:noFill/>
              <a:prstDash val="solid"/>
              <a:miter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lIns="82953" tIns="41476" rIns="82953" bIns="41476" numCol="1" spcCol="0" anchor="ctr" anchorCtr="0">
              <a:noAutofit/>
            </a:bodyPr>
            <a:lstStyle/>
            <a:p>
              <a:pPr algn="ctr" defTabSz="829544">
                <a:defRPr lang="ja-JP" altLang="en-US"/>
              </a:pPr>
              <a:r>
                <a:rPr lang="ja-JP" altLang="en-US" sz="1089" b="1" dirty="0">
                  <a:solidFill>
                    <a:prstClr val="white"/>
                  </a:solidFill>
                  <a:latin typeface="Meiryo UI"/>
                  <a:ea typeface="Meiryo UI"/>
                </a:rPr>
                <a:t>企業</a:t>
              </a:r>
            </a:p>
          </p:txBody>
        </p:sp>
      </p:grpSp>
      <p:grpSp>
        <p:nvGrpSpPr>
          <p:cNvPr id="1124" name="グループ 218"/>
          <p:cNvGrpSpPr/>
          <p:nvPr/>
        </p:nvGrpSpPr>
        <p:grpSpPr>
          <a:xfrm>
            <a:off x="384692" y="3350539"/>
            <a:ext cx="1258622" cy="314015"/>
            <a:chOff x="-1293015" y="985562"/>
            <a:chExt cx="1584000" cy="1924909"/>
          </a:xfrm>
        </p:grpSpPr>
        <p:sp>
          <p:nvSpPr>
            <p:cNvPr id="1125" name="図形 208"/>
            <p:cNvSpPr/>
            <p:nvPr/>
          </p:nvSpPr>
          <p:spPr>
            <a:xfrm>
              <a:off x="-1293015" y="985562"/>
              <a:ext cx="1584000" cy="1924909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miter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lIns="82953" tIns="41476" rIns="82953" bIns="41476" numCol="1" spcCol="0" anchor="ctr" anchorCtr="0">
              <a:noAutofit/>
            </a:bodyPr>
            <a:lstStyle/>
            <a:p>
              <a:pPr algn="ctr" defTabSz="829544">
                <a:defRPr lang="ja-JP" altLang="en-US"/>
              </a:pPr>
              <a:r>
                <a:rPr lang="ja-JP" altLang="en-US" sz="1089" b="1" dirty="0">
                  <a:solidFill>
                    <a:schemeClr val="tx1"/>
                  </a:solidFill>
                  <a:latin typeface="Meiryo UI"/>
                  <a:ea typeface="Meiryo UI"/>
                </a:rPr>
                <a:t>IoTアドバイザー</a:t>
              </a:r>
            </a:p>
          </p:txBody>
        </p:sp>
      </p:grpSp>
      <p:pic>
        <p:nvPicPr>
          <p:cNvPr id="1126" name="図 9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88773" y="2529741"/>
            <a:ext cx="497357" cy="623162"/>
          </a:xfrm>
          <a:prstGeom prst="rect">
            <a:avLst/>
          </a:prstGeom>
        </p:spPr>
      </p:pic>
      <p:sp>
        <p:nvSpPr>
          <p:cNvPr id="1127" name="図形 103"/>
          <p:cNvSpPr/>
          <p:nvPr/>
        </p:nvSpPr>
        <p:spPr>
          <a:xfrm>
            <a:off x="1734275" y="2149782"/>
            <a:ext cx="651485" cy="963072"/>
          </a:xfrm>
          <a:prstGeom prst="upArrow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/>
              </a:gs>
            </a:gsLst>
            <a:path path="circle">
              <a:fillToRect l="50000" t="-80000" r="50000" b="180000"/>
            </a:path>
            <a:tileRect/>
          </a:gra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 defTabSz="829544">
              <a:defRPr lang="ja-JP" altLang="en-US"/>
            </a:pPr>
            <a:r>
              <a:rPr lang="ja-JP" altLang="en-US" sz="1089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①困りごと</a:t>
            </a:r>
            <a:endParaRPr lang="en-US" altLang="ja-JP" sz="1089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defTabSz="829544">
              <a:defRPr lang="ja-JP" altLang="en-US"/>
            </a:pPr>
            <a:r>
              <a:rPr lang="ja-JP" altLang="en-US" sz="1089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・相談</a:t>
            </a:r>
          </a:p>
        </p:txBody>
      </p:sp>
      <p:sp>
        <p:nvSpPr>
          <p:cNvPr id="1128" name="図形 94"/>
          <p:cNvSpPr/>
          <p:nvPr/>
        </p:nvSpPr>
        <p:spPr>
          <a:xfrm>
            <a:off x="2402895" y="2194414"/>
            <a:ext cx="448916" cy="1266526"/>
          </a:xfrm>
          <a:prstGeom prst="downArrow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/>
              </a:gs>
            </a:gsLst>
            <a:path path="circle">
              <a:fillToRect l="50000" t="-80000" r="50000" b="180000"/>
            </a:path>
            <a:tileRect/>
          </a:gra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 defTabSz="829544">
              <a:defRPr lang="ja-JP" altLang="en-US"/>
            </a:pPr>
            <a:r>
              <a:rPr lang="ja-JP" altLang="en-US" sz="1089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②アドバイザー選定</a:t>
            </a:r>
          </a:p>
        </p:txBody>
      </p:sp>
      <p:sp>
        <p:nvSpPr>
          <p:cNvPr id="1129" name="図形 418"/>
          <p:cNvSpPr/>
          <p:nvPr/>
        </p:nvSpPr>
        <p:spPr>
          <a:xfrm>
            <a:off x="2809294" y="2733733"/>
            <a:ext cx="507763" cy="844450"/>
          </a:xfrm>
          <a:prstGeom prst="upArrow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/>
              </a:gs>
            </a:gsLst>
            <a:path path="circle">
              <a:fillToRect l="50000" t="-80000" r="50000" b="180000"/>
            </a:path>
            <a:tileRect/>
          </a:gra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 defTabSz="829544">
              <a:defRPr lang="ja-JP" altLang="en-US"/>
            </a:pPr>
            <a:r>
              <a:rPr lang="ja-JP" altLang="en-US" sz="1089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③現場訪問</a:t>
            </a:r>
          </a:p>
        </p:txBody>
      </p:sp>
      <p:sp>
        <p:nvSpPr>
          <p:cNvPr id="1130" name="直線 88"/>
          <p:cNvSpPr/>
          <p:nvPr/>
        </p:nvSpPr>
        <p:spPr>
          <a:xfrm flipV="1">
            <a:off x="131207" y="2614115"/>
            <a:ext cx="6334147" cy="33112"/>
          </a:xfrm>
          <a:prstGeom prst="line">
            <a:avLst/>
          </a:prstGeom>
          <a:ln w="22225" cap="flat" cmpd="sng" algn="ctr">
            <a:solidFill>
              <a:schemeClr val="accent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31" name="直線 88"/>
          <p:cNvSpPr/>
          <p:nvPr/>
        </p:nvSpPr>
        <p:spPr>
          <a:xfrm flipV="1">
            <a:off x="119640" y="3191267"/>
            <a:ext cx="6334147" cy="33112"/>
          </a:xfrm>
          <a:prstGeom prst="line">
            <a:avLst/>
          </a:prstGeom>
          <a:ln w="22225" cap="flat" cmpd="sng" algn="ctr">
            <a:solidFill>
              <a:schemeClr val="accent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32" name="図形 420"/>
          <p:cNvSpPr/>
          <p:nvPr/>
        </p:nvSpPr>
        <p:spPr>
          <a:xfrm>
            <a:off x="3355668" y="2733157"/>
            <a:ext cx="507763" cy="870853"/>
          </a:xfrm>
          <a:prstGeom prst="upArrow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/>
              </a:gs>
            </a:gsLst>
            <a:path path="circle">
              <a:fillToRect l="50000" t="-80000" r="50000" b="180000"/>
            </a:path>
            <a:tileRect/>
          </a:gra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 defTabSz="829544">
              <a:defRPr lang="ja-JP" altLang="en-US"/>
            </a:pPr>
            <a:r>
              <a:rPr lang="ja-JP" altLang="en-US" sz="1089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④提案・検証</a:t>
            </a:r>
          </a:p>
        </p:txBody>
      </p:sp>
      <p:sp>
        <p:nvSpPr>
          <p:cNvPr id="1133" name="図形 107"/>
          <p:cNvSpPr/>
          <p:nvPr/>
        </p:nvSpPr>
        <p:spPr>
          <a:xfrm>
            <a:off x="5074073" y="2788993"/>
            <a:ext cx="448916" cy="1346417"/>
          </a:xfrm>
          <a:prstGeom prst="upDownArrow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/>
              </a:gs>
            </a:gsLst>
            <a:path path="circle">
              <a:fillToRect l="50000" t="-80000" r="50000" b="180000"/>
            </a:path>
            <a:tileRect/>
          </a:gra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 defTabSz="829544">
              <a:defRPr lang="ja-JP" altLang="en-US"/>
            </a:pPr>
            <a:r>
              <a:rPr lang="ja-JP" altLang="en-US" sz="1089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⑦マッチング</a:t>
            </a:r>
          </a:p>
        </p:txBody>
      </p:sp>
      <p:sp>
        <p:nvSpPr>
          <p:cNvPr id="1134" name="図形 422"/>
          <p:cNvSpPr/>
          <p:nvPr/>
        </p:nvSpPr>
        <p:spPr>
          <a:xfrm>
            <a:off x="5629580" y="2811350"/>
            <a:ext cx="536417" cy="878287"/>
          </a:xfrm>
          <a:prstGeom prst="upArrow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/>
              </a:gs>
            </a:gsLst>
            <a:path path="circle">
              <a:fillToRect l="50000" t="-80000" r="50000" b="180000"/>
            </a:path>
            <a:tileRect/>
          </a:gra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 defTabSz="829544">
              <a:defRPr lang="ja-JP" altLang="en-US"/>
            </a:pPr>
            <a:r>
              <a:rPr lang="ja-JP" altLang="en-US" sz="1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⑧フォロー</a:t>
            </a:r>
            <a:endParaRPr lang="en-US" altLang="ja-JP" sz="1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defTabSz="829544">
              <a:defRPr lang="ja-JP" altLang="en-US"/>
            </a:pPr>
            <a:r>
              <a:rPr lang="ja-JP" altLang="en-US" sz="1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アップ</a:t>
            </a:r>
          </a:p>
        </p:txBody>
      </p:sp>
      <p:sp>
        <p:nvSpPr>
          <p:cNvPr id="1135" name="図形 572"/>
          <p:cNvSpPr/>
          <p:nvPr/>
        </p:nvSpPr>
        <p:spPr>
          <a:xfrm>
            <a:off x="384692" y="3907833"/>
            <a:ext cx="1261764" cy="370718"/>
          </a:xfrm>
          <a:prstGeom prst="roundRect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82953" tIns="41476" rIns="82953" bIns="41476" numCol="1" spcCol="0" anchor="ctr" anchorCtr="0">
            <a:noAutofit/>
          </a:bodyPr>
          <a:lstStyle/>
          <a:p>
            <a:pPr algn="ctr" defTabSz="829544">
              <a:defRPr lang="ja-JP" altLang="en-US"/>
            </a:pPr>
            <a:r>
              <a:rPr lang="ja-JP" altLang="en-US" sz="1089" b="1" dirty="0">
                <a:solidFill>
                  <a:schemeClr val="tx1"/>
                </a:solidFill>
                <a:latin typeface="Meiryo UI"/>
                <a:ea typeface="Meiryo UI"/>
              </a:rPr>
              <a:t>IoTサポート</a:t>
            </a:r>
          </a:p>
          <a:p>
            <a:pPr defTabSz="829544">
              <a:defRPr lang="ja-JP" altLang="en-US"/>
            </a:pPr>
            <a:r>
              <a:rPr lang="ja-JP" altLang="en-US" sz="1089" b="1" dirty="0">
                <a:solidFill>
                  <a:schemeClr val="tx1"/>
                </a:solidFill>
                <a:latin typeface="Meiryo UI"/>
                <a:ea typeface="Meiryo UI"/>
              </a:rPr>
              <a:t>　 カンパニー</a:t>
            </a:r>
          </a:p>
        </p:txBody>
      </p:sp>
      <p:sp>
        <p:nvSpPr>
          <p:cNvPr id="1136" name="直線 88"/>
          <p:cNvSpPr/>
          <p:nvPr/>
        </p:nvSpPr>
        <p:spPr>
          <a:xfrm flipV="1">
            <a:off x="119640" y="3789970"/>
            <a:ext cx="6334147" cy="33112"/>
          </a:xfrm>
          <a:prstGeom prst="line">
            <a:avLst/>
          </a:prstGeom>
          <a:ln w="22225" cap="flat" cmpd="sng" algn="ctr">
            <a:solidFill>
              <a:schemeClr val="accent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pic>
        <p:nvPicPr>
          <p:cNvPr id="1137" name="図 9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2801" y="2090155"/>
            <a:ext cx="962806" cy="463544"/>
          </a:xfrm>
          <a:prstGeom prst="rect">
            <a:avLst/>
          </a:prstGeom>
        </p:spPr>
      </p:pic>
      <p:pic>
        <p:nvPicPr>
          <p:cNvPr id="1138" name="図 10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7896" y="2259854"/>
            <a:ext cx="962807" cy="566179"/>
          </a:xfrm>
          <a:prstGeom prst="rect">
            <a:avLst/>
          </a:prstGeom>
        </p:spPr>
      </p:pic>
      <p:grpSp>
        <p:nvGrpSpPr>
          <p:cNvPr id="1139" name="グループ 93"/>
          <p:cNvGrpSpPr/>
          <p:nvPr/>
        </p:nvGrpSpPr>
        <p:grpSpPr>
          <a:xfrm>
            <a:off x="119642" y="1754453"/>
            <a:ext cx="6595585" cy="288433"/>
            <a:chOff x="2026375" y="-3935410"/>
            <a:chExt cx="1584000" cy="491414"/>
          </a:xfrm>
        </p:grpSpPr>
        <p:sp>
          <p:nvSpPr>
            <p:cNvPr id="1140" name="図形 208"/>
            <p:cNvSpPr/>
            <p:nvPr/>
          </p:nvSpPr>
          <p:spPr>
            <a:xfrm>
              <a:off x="2026375" y="-3935410"/>
              <a:ext cx="1584000" cy="491414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82953" tIns="41476" rIns="82953" bIns="41476" numCol="1" spcCol="0" anchor="ctr" anchorCtr="0">
              <a:noAutofit/>
            </a:bodyPr>
            <a:lstStyle/>
            <a:p>
              <a:pPr defTabSz="829544">
                <a:defRPr lang="ja-JP" altLang="en-US"/>
              </a:pPr>
              <a:r>
                <a:rPr lang="ja-JP" altLang="en-US" sz="1452" b="1" dirty="0">
                  <a:solidFill>
                    <a:prstClr val="white"/>
                  </a:solidFill>
                  <a:latin typeface="Meiryo UI"/>
                  <a:ea typeface="Meiryo UI"/>
                </a:rPr>
                <a:t>☆支援</a:t>
              </a:r>
              <a:r>
                <a:rPr lang="en-US" altLang="ja-JP" sz="1452" b="1" dirty="0">
                  <a:solidFill>
                    <a:prstClr val="white"/>
                  </a:solidFill>
                  <a:latin typeface="Meiryo UI"/>
                  <a:ea typeface="Meiryo UI"/>
                </a:rPr>
                <a:t>(</a:t>
              </a:r>
              <a:r>
                <a:rPr lang="ja-JP" altLang="en-US" sz="1452" b="1" dirty="0">
                  <a:solidFill>
                    <a:prstClr val="white"/>
                  </a:solidFill>
                  <a:latin typeface="Meiryo UI"/>
                  <a:ea typeface="Meiryo UI"/>
                </a:rPr>
                <a:t>マッチング</a:t>
              </a:r>
              <a:r>
                <a:rPr lang="en-US" altLang="ja-JP" sz="1452" b="1" dirty="0">
                  <a:solidFill>
                    <a:prstClr val="white"/>
                  </a:solidFill>
                  <a:latin typeface="Meiryo UI"/>
                  <a:ea typeface="Meiryo UI"/>
                </a:rPr>
                <a:t>)</a:t>
              </a:r>
              <a:r>
                <a:rPr lang="ja-JP" altLang="en-US" sz="1452" b="1" dirty="0">
                  <a:solidFill>
                    <a:prstClr val="white"/>
                  </a:solidFill>
                  <a:latin typeface="Meiryo UI"/>
                  <a:ea typeface="Meiryo UI"/>
                </a:rPr>
                <a:t>フロー</a:t>
              </a:r>
              <a:endParaRPr lang="ja-JP" altLang="en-US" sz="1270" b="1" dirty="0">
                <a:solidFill>
                  <a:prstClr val="white"/>
                </a:solidFill>
                <a:latin typeface="Meiryo UI"/>
                <a:ea typeface="Meiryo UI"/>
              </a:endParaRPr>
            </a:p>
          </p:txBody>
        </p:sp>
      </p:grpSp>
      <p:sp>
        <p:nvSpPr>
          <p:cNvPr id="1141" name="図形 109"/>
          <p:cNvSpPr/>
          <p:nvPr/>
        </p:nvSpPr>
        <p:spPr>
          <a:xfrm>
            <a:off x="3909054" y="2392630"/>
            <a:ext cx="492698" cy="1702894"/>
          </a:xfrm>
          <a:prstGeom prst="downArrow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/>
              </a:gs>
            </a:gsLst>
            <a:path path="circle">
              <a:fillToRect l="50000" t="-80000" r="50000" b="180000"/>
            </a:path>
            <a:tileRect/>
          </a:gradFill>
          <a:ln w="12700" cap="flat" cmpd="sng" algn="ctr">
            <a:noFill/>
            <a:prstDash val="solid"/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square" lIns="82953" tIns="41476" rIns="82953" bIns="41476" numCol="1" spcCol="0" anchor="ctr" anchorCtr="0">
            <a:noAutofit/>
          </a:bodyPr>
          <a:lstStyle/>
          <a:p>
            <a:pPr algn="ctr" defTabSz="829544">
              <a:defRPr lang="ja-JP" altLang="en-US"/>
            </a:pPr>
            <a:r>
              <a:rPr lang="ja-JP" altLang="en-US" sz="1089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⑤提案書照会</a:t>
            </a:r>
          </a:p>
        </p:txBody>
      </p:sp>
      <p:sp>
        <p:nvSpPr>
          <p:cNvPr id="1142" name="図形 115"/>
          <p:cNvSpPr/>
          <p:nvPr/>
        </p:nvSpPr>
        <p:spPr>
          <a:xfrm>
            <a:off x="4429203" y="2826033"/>
            <a:ext cx="492698" cy="1236379"/>
          </a:xfrm>
          <a:prstGeom prst="upArrow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/>
              </a:gs>
            </a:gsLst>
            <a:path path="circle">
              <a:fillToRect l="50000" t="-80000" r="50000" b="180000"/>
            </a:path>
            <a:tileRect/>
          </a:gra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 defTabSz="829544">
              <a:defRPr lang="ja-JP" altLang="en-US"/>
            </a:pPr>
            <a:r>
              <a:rPr lang="ja-JP" altLang="en-US" sz="1089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⑥サービス提案</a:t>
            </a:r>
          </a:p>
        </p:txBody>
      </p:sp>
      <p:grpSp>
        <p:nvGrpSpPr>
          <p:cNvPr id="1143" name="グループ 93"/>
          <p:cNvGrpSpPr/>
          <p:nvPr/>
        </p:nvGrpSpPr>
        <p:grpSpPr>
          <a:xfrm>
            <a:off x="112157" y="4448809"/>
            <a:ext cx="6595585" cy="288433"/>
            <a:chOff x="2019042" y="-3647752"/>
            <a:chExt cx="1584000" cy="491414"/>
          </a:xfrm>
        </p:grpSpPr>
        <p:sp>
          <p:nvSpPr>
            <p:cNvPr id="1144" name="図形 208"/>
            <p:cNvSpPr/>
            <p:nvPr/>
          </p:nvSpPr>
          <p:spPr>
            <a:xfrm>
              <a:off x="2019042" y="-3647752"/>
              <a:ext cx="1584000" cy="491414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82953" tIns="41476" rIns="82953" bIns="41476" numCol="1" spcCol="0" anchor="ctr" anchorCtr="0">
              <a:noAutofit/>
            </a:bodyPr>
            <a:lstStyle/>
            <a:p>
              <a:pPr defTabSz="829544">
                <a:defRPr lang="ja-JP" altLang="en-US"/>
              </a:pPr>
              <a:r>
                <a:rPr lang="ja-JP" altLang="en-US" sz="1452" b="1" dirty="0">
                  <a:solidFill>
                    <a:prstClr val="white"/>
                  </a:solidFill>
                  <a:latin typeface="Meiryo UI"/>
                  <a:ea typeface="Meiryo UI"/>
                </a:rPr>
                <a:t>☆概要</a:t>
              </a:r>
              <a:endParaRPr lang="ja-JP" altLang="en-US" sz="1270" b="1" dirty="0">
                <a:solidFill>
                  <a:prstClr val="white"/>
                </a:solidFill>
                <a:latin typeface="Meiryo UI"/>
                <a:ea typeface="Meiryo UI"/>
              </a:endParaRPr>
            </a:p>
          </p:txBody>
        </p:sp>
      </p:grpSp>
      <p:sp>
        <p:nvSpPr>
          <p:cNvPr id="1145" name="テキスト 99"/>
          <p:cNvSpPr txBox="1"/>
          <p:nvPr/>
        </p:nvSpPr>
        <p:spPr>
          <a:xfrm>
            <a:off x="169307" y="4734057"/>
            <a:ext cx="6595585" cy="1384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29544">
              <a:defRPr lang="ja-JP" altLang="en-US"/>
            </a:pPr>
            <a:r>
              <a:rPr lang="ja-JP" altLang="en-US" sz="12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・IoTサービスを提供するベンダー企業を公募し、「IoTサポートカンパニー」を選定登録</a:t>
            </a:r>
            <a:endParaRPr lang="en-US" altLang="ja-JP" sz="1200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defTabSz="829544">
              <a:defRPr lang="ja-JP" altLang="en-US"/>
            </a:pPr>
            <a:r>
              <a:rPr lang="ja-JP" altLang="en-US" sz="12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静岡県</a:t>
            </a:r>
            <a:r>
              <a:rPr lang="en-US" altLang="ja-JP" sz="12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IoT</a:t>
            </a:r>
            <a:r>
              <a:rPr lang="ja-JP" altLang="en-US" sz="12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推進ラボ出展企業は優先的に選定。</a:t>
            </a:r>
          </a:p>
          <a:p>
            <a:pPr defTabSz="829544">
              <a:defRPr lang="ja-JP" altLang="en-US"/>
            </a:pPr>
            <a:r>
              <a:rPr lang="ja-JP" altLang="en-US" sz="12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en-US" altLang="ja-JP" sz="12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IoT</a:t>
            </a:r>
            <a:r>
              <a:rPr lang="ja-JP" altLang="en-US" sz="12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サポートカンパニーは「静岡県</a:t>
            </a:r>
            <a:r>
              <a:rPr lang="en-US" altLang="ja-JP" sz="12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IoT</a:t>
            </a:r>
            <a:r>
              <a:rPr lang="ja-JP" altLang="en-US" sz="12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導入推進コンソーシアム」会員登録</a:t>
            </a:r>
            <a:r>
              <a:rPr lang="en-US" altLang="ja-JP" sz="12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lang="ja-JP" altLang="en-US" sz="12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無料</a:t>
            </a:r>
            <a:r>
              <a:rPr lang="en-US" altLang="ja-JP" sz="12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r>
              <a:rPr lang="ja-JP" altLang="en-US" sz="12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をすること</a:t>
            </a:r>
          </a:p>
          <a:p>
            <a:pPr defTabSz="829544">
              <a:defRPr lang="ja-JP" altLang="en-US"/>
            </a:pPr>
            <a:r>
              <a:rPr lang="ja-JP" altLang="en-US" sz="12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・IoTアドバイザーを派遣した企業のRFP(提案書)に対し、「</a:t>
            </a:r>
            <a:r>
              <a:rPr lang="en-US" altLang="ja-JP" sz="12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IoT</a:t>
            </a:r>
            <a:r>
              <a:rPr lang="ja-JP" altLang="en-US" sz="12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サポートカンパニー」は</a:t>
            </a:r>
            <a:endParaRPr lang="en-US" altLang="ja-JP" sz="1200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defTabSz="829544">
              <a:defRPr lang="ja-JP" altLang="en-US"/>
            </a:pPr>
            <a:r>
              <a:rPr lang="ja-JP" altLang="en-US" sz="12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具体的なIoTサービスを提案。</a:t>
            </a:r>
            <a:endParaRPr lang="en-US" altLang="ja-JP" sz="1200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defTabSz="829544">
              <a:defRPr lang="ja-JP" altLang="en-US"/>
            </a:pPr>
            <a:r>
              <a:rPr lang="ja-JP" altLang="en-US" sz="12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・マッチングへの参加は無料</a:t>
            </a:r>
            <a:endParaRPr lang="en-US" altLang="ja-JP" sz="1200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defTabSz="829544">
              <a:defRPr lang="ja-JP" altLang="en-US"/>
            </a:pPr>
            <a:r>
              <a:rPr lang="en-US" altLang="ja-JP" sz="1100" b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lang="ja-JP" altLang="en-US" sz="1100" b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登録によりマッチングを保証するものではありません</a:t>
            </a:r>
            <a:r>
              <a:rPr lang="ja-JP" altLang="en-US" sz="12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。</a:t>
            </a:r>
          </a:p>
        </p:txBody>
      </p:sp>
      <p:grpSp>
        <p:nvGrpSpPr>
          <p:cNvPr id="1146" name="グループ 93"/>
          <p:cNvGrpSpPr/>
          <p:nvPr/>
        </p:nvGrpSpPr>
        <p:grpSpPr>
          <a:xfrm>
            <a:off x="131207" y="6090565"/>
            <a:ext cx="6595585" cy="288433"/>
            <a:chOff x="2019042" y="-3989592"/>
            <a:chExt cx="1584000" cy="491414"/>
          </a:xfrm>
        </p:grpSpPr>
        <p:sp>
          <p:nvSpPr>
            <p:cNvPr id="1147" name="図形 208"/>
            <p:cNvSpPr/>
            <p:nvPr/>
          </p:nvSpPr>
          <p:spPr>
            <a:xfrm>
              <a:off x="2019042" y="-3989592"/>
              <a:ext cx="1584000" cy="491414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82953" tIns="41476" rIns="82953" bIns="41476" numCol="1" spcCol="0" anchor="ctr" anchorCtr="0">
              <a:noAutofit/>
            </a:bodyPr>
            <a:lstStyle/>
            <a:p>
              <a:pPr defTabSz="829544">
                <a:defRPr lang="ja-JP" altLang="en-US"/>
              </a:pPr>
              <a:r>
                <a:rPr lang="ja-JP" altLang="en-US" sz="1452" b="1" dirty="0">
                  <a:solidFill>
                    <a:prstClr val="white"/>
                  </a:solidFill>
                  <a:latin typeface="Meiryo UI"/>
                  <a:ea typeface="Meiryo UI"/>
                </a:rPr>
                <a:t>☆</a:t>
              </a:r>
              <a:r>
                <a:rPr lang="en-US" altLang="ja-JP" sz="1452" b="1" dirty="0">
                  <a:solidFill>
                    <a:prstClr val="white"/>
                  </a:solidFill>
                  <a:latin typeface="Meiryo UI"/>
                  <a:ea typeface="Meiryo UI"/>
                </a:rPr>
                <a:t>IoT</a:t>
              </a:r>
              <a:r>
                <a:rPr lang="ja-JP" altLang="en-US" sz="1452" b="1" dirty="0">
                  <a:solidFill>
                    <a:prstClr val="white"/>
                  </a:solidFill>
                  <a:latin typeface="Meiryo UI"/>
                  <a:ea typeface="Meiryo UI"/>
                </a:rPr>
                <a:t>サポートカンパニーの登録希望申込について</a:t>
              </a:r>
              <a:endParaRPr lang="ja-JP" altLang="en-US" sz="1270" b="1" dirty="0">
                <a:solidFill>
                  <a:prstClr val="white"/>
                </a:solidFill>
                <a:latin typeface="Meiryo UI"/>
                <a:ea typeface="Meiryo UI"/>
              </a:endParaRPr>
            </a:p>
          </p:txBody>
        </p:sp>
      </p:grpSp>
      <p:graphicFrame>
        <p:nvGraphicFramePr>
          <p:cNvPr id="1148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551184"/>
              </p:ext>
            </p:extLst>
          </p:nvPr>
        </p:nvGraphicFramePr>
        <p:xfrm>
          <a:off x="276226" y="6769934"/>
          <a:ext cx="6223362" cy="30437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1336"/>
                <a:gridCol w="4772026"/>
              </a:tblGrid>
              <a:tr h="342112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申込企業名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42112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住所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42112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ホームページ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6396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連絡担当者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(</a:t>
                      </a:r>
                      <a:r>
                        <a:rPr kumimoji="1" lang="ja-JP" altLang="en-US" dirty="0"/>
                        <a:t>所属部署</a:t>
                      </a:r>
                      <a:r>
                        <a:rPr kumimoji="1" lang="en-US" altLang="ja-JP" dirty="0"/>
                        <a:t>)</a:t>
                      </a:r>
                      <a:r>
                        <a:rPr kumimoji="1" lang="ja-JP" altLang="en-US" dirty="0"/>
                        <a:t>　　　　　　</a:t>
                      </a:r>
                    </a:p>
                    <a:p>
                      <a:r>
                        <a:rPr kumimoji="1" lang="en-US" altLang="ja-JP" dirty="0"/>
                        <a:t>(</a:t>
                      </a:r>
                      <a:r>
                        <a:rPr kumimoji="1" lang="ja-JP" altLang="en-US" dirty="0"/>
                        <a:t>氏　　名</a:t>
                      </a:r>
                      <a:r>
                        <a:rPr kumimoji="1" lang="en-US" altLang="ja-JP" dirty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274158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担当者メール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274158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電話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87478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登録したい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ソリューション</a:t>
                      </a:r>
                    </a:p>
                    <a:p>
                      <a:r>
                        <a:rPr kumimoji="1" lang="ja-JP" altLang="en-US" dirty="0"/>
                        <a:t>技術・製品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49" name="テキスト ボックス 24"/>
          <p:cNvSpPr txBox="1"/>
          <p:nvPr/>
        </p:nvSpPr>
        <p:spPr>
          <a:xfrm>
            <a:off x="6998123" y="8810883"/>
            <a:ext cx="6341500" cy="860881"/>
          </a:xfrm>
          <a:prstGeom prst="rect">
            <a:avLst/>
          </a:prstGeom>
          <a:noFill/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申込み・問合せ</a:t>
            </a:r>
            <a:r>
              <a:rPr kumimoji="1"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〒</a:t>
            </a:r>
            <a:r>
              <a:rPr kumimoji="1"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420-0853</a:t>
            </a:r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静岡市葵区追手町9-6</a:t>
            </a:r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ja-JP" altLang="en-US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経済産業部　産業革新局　産業イノベーション推進課</a:t>
            </a:r>
          </a:p>
          <a:p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電話054-221-2609　</a:t>
            </a:r>
            <a:r>
              <a:rPr kumimoji="1"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FAX054-221-2698　</a:t>
            </a:r>
            <a:endParaRPr kumimoji="1" lang="ja-JP" altLang="en-US" sz="1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 ﾒｰﾙ</a:t>
            </a:r>
            <a:r>
              <a:rPr kumimoji="1"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</a:t>
            </a:r>
            <a:r>
              <a:rPr kumimoji="1"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sangyo-innovation@pref.shizuoka.lg.jp</a:t>
            </a:r>
            <a:endParaRPr kumimoji="1"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50" name="テキスト ボックス 34"/>
          <p:cNvSpPr txBox="1"/>
          <p:nvPr/>
        </p:nvSpPr>
        <p:spPr>
          <a:xfrm>
            <a:off x="297868" y="6350924"/>
            <a:ext cx="4991405" cy="4299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下記内容記入の上、別紙製品概要を記入し、申込ください。</a:t>
            </a:r>
            <a:endParaRPr kumimoji="1" lang="en-US" altLang="ja-JP" sz="11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また、会社案内・製品パンフレットなどある場合は郵送ください。</a:t>
            </a:r>
            <a:endParaRPr kumimoji="1" lang="en-US" altLang="ja-JP" sz="11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7994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" name="スライド番号プレースホルダー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4F2DB-6BA2-4F2C-B9B2-DD929C28BED0}" type="slidenum">
              <a:rPr kumimoji="1" lang="ja-JP" alt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pPr/>
              <a:t>2</a:t>
            </a:fld>
            <a:endParaRPr kumimoji="1" lang="ja-JP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153" name="テキスト ボックス 22"/>
          <p:cNvSpPr txBox="1"/>
          <p:nvPr/>
        </p:nvSpPr>
        <p:spPr>
          <a:xfrm>
            <a:off x="161970" y="209601"/>
            <a:ext cx="6487224" cy="101477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  <a:latin typeface="Calibri" panose="020F0502020204030204"/>
                <a:ea typeface="游ゴシック" panose="020B0400000000000000" pitchFamily="50" charset="-128"/>
              </a:rPr>
              <a:t>会社名　〇〇〇〇〇〇〇</a:t>
            </a:r>
          </a:p>
          <a:p>
            <a:r>
              <a:rPr kumimoji="1" lang="ja-JP" altLang="en-US" b="1" dirty="0">
                <a:solidFill>
                  <a:srgbClr val="FF0000"/>
                </a:solidFill>
                <a:latin typeface="Calibri" panose="020F0502020204030204"/>
                <a:ea typeface="游ゴシック" panose="020B0400000000000000" pitchFamily="50" charset="-128"/>
              </a:rPr>
              <a:t>ｿﾘｭｰｼｮﾝ製品・技術名　　　</a:t>
            </a:r>
          </a:p>
          <a:p>
            <a:endParaRPr kumimoji="1" lang="en-US" altLang="ja-JP" b="1" dirty="0">
              <a:solidFill>
                <a:srgbClr val="FF0000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154" name="テキスト ボックス 25"/>
          <p:cNvSpPr txBox="1"/>
          <p:nvPr/>
        </p:nvSpPr>
        <p:spPr>
          <a:xfrm>
            <a:off x="161925" y="8356368"/>
            <a:ext cx="6488777" cy="13841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kumimoji="1" lang="en-US" altLang="ja-JP" sz="14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【</a:t>
            </a:r>
            <a:r>
              <a:rPr kumimoji="1" lang="ja-JP" altLang="en-US" sz="14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問合せ先</a:t>
            </a:r>
            <a:r>
              <a:rPr kumimoji="1" lang="en-US" altLang="ja-JP" sz="14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】</a:t>
            </a:r>
          </a:p>
          <a:p>
            <a:r>
              <a:rPr kumimoji="1" lang="ja-JP" altLang="en-US" sz="14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会社名　</a:t>
            </a:r>
            <a:endParaRPr kumimoji="1" lang="en-US" altLang="ja-JP" sz="1400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  <a:p>
            <a:r>
              <a:rPr kumimoji="1" lang="en-US" altLang="ja-JP" sz="14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WEB</a:t>
            </a:r>
            <a:endParaRPr kumimoji="1" lang="ja-JP" altLang="en-US" sz="1400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  <a:p>
            <a:r>
              <a:rPr kumimoji="1" lang="ja-JP" altLang="en-US" sz="14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担当者・部署など</a:t>
            </a:r>
            <a:endParaRPr kumimoji="1" lang="en-US" altLang="ja-JP" sz="1400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  <a:p>
            <a:r>
              <a:rPr kumimoji="1" lang="ja-JP" altLang="en-US" sz="14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電話番号　　　　　　　　　</a:t>
            </a:r>
          </a:p>
          <a:p>
            <a:r>
              <a:rPr kumimoji="1" lang="en-US" altLang="ja-JP" sz="14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E-mail</a:t>
            </a:r>
            <a:endParaRPr kumimoji="1" lang="ja-JP" altLang="en-US" sz="1400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graphicFrame>
        <p:nvGraphicFramePr>
          <p:cNvPr id="115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112933"/>
              </p:ext>
            </p:extLst>
          </p:nvPr>
        </p:nvGraphicFramePr>
        <p:xfrm>
          <a:off x="161925" y="1231779"/>
          <a:ext cx="6487224" cy="14947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5805"/>
                <a:gridCol w="5401419"/>
              </a:tblGrid>
              <a:tr h="1494783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sz="1400" dirty="0"/>
                    </a:p>
                    <a:p>
                      <a:r>
                        <a:rPr kumimoji="1" lang="ja-JP" altLang="en-US" sz="1400" dirty="0"/>
                        <a:t>製品</a:t>
                      </a:r>
                      <a:endParaRPr kumimoji="1" lang="en-US" altLang="ja-JP" sz="1400" dirty="0"/>
                    </a:p>
                    <a:p>
                      <a:r>
                        <a:rPr kumimoji="1" lang="ja-JP" altLang="en-US" sz="1400" dirty="0"/>
                        <a:t>技術</a:t>
                      </a:r>
                    </a:p>
                    <a:p>
                      <a:r>
                        <a:rPr kumimoji="1" lang="ja-JP" altLang="en-US" sz="1400" dirty="0"/>
                        <a:t>特徴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ツールの説明　　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以下例です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どのような課題を解決するか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想定される導入効果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どのような仕組みで動くツールなのか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導入時にユーザー企業側が準備する必要のある環境や、導入条件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どれぐらいの期間で導入可能か（導入から運用までのスケジュール）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56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409637"/>
              </p:ext>
            </p:extLst>
          </p:nvPr>
        </p:nvGraphicFramePr>
        <p:xfrm>
          <a:off x="161970" y="2726562"/>
          <a:ext cx="6487224" cy="12108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5330"/>
                <a:gridCol w="5391894"/>
              </a:tblGrid>
              <a:tr h="1210870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r>
                        <a:rPr kumimoji="1" lang="ja-JP" altLang="en-US" sz="1400" dirty="0"/>
                        <a:t>導入</a:t>
                      </a:r>
                    </a:p>
                    <a:p>
                      <a:r>
                        <a:rPr kumimoji="1" lang="ja-JP" altLang="en-US" sz="1400" dirty="0"/>
                        <a:t>事例</a:t>
                      </a:r>
                    </a:p>
                    <a:p>
                      <a:r>
                        <a:rPr kumimoji="1" lang="ja-JP" altLang="en-US" sz="1400" dirty="0"/>
                        <a:t>実績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dirty="0">
                          <a:solidFill>
                            <a:prstClr val="black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企業名の公開の場合は導入企業には掲載許可をとってください</a:t>
                      </a:r>
                      <a:endParaRPr kumimoji="1" lang="en-US" altLang="ja-JP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57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134559"/>
              </p:ext>
            </p:extLst>
          </p:nvPr>
        </p:nvGraphicFramePr>
        <p:xfrm>
          <a:off x="157534" y="3937432"/>
          <a:ext cx="6491659" cy="4422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8904"/>
                <a:gridCol w="5382755"/>
              </a:tblGrid>
              <a:tr h="4422185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r>
                        <a:rPr kumimoji="1" lang="ja-JP" altLang="en-US" sz="1400" dirty="0"/>
                        <a:t>製品画像・フロー・</a:t>
                      </a:r>
                      <a:endParaRPr kumimoji="1" lang="en-US" altLang="ja-JP" sz="1400" dirty="0"/>
                    </a:p>
                    <a:p>
                      <a:r>
                        <a:rPr kumimoji="1" lang="ja-JP" altLang="en-US" sz="1400" dirty="0"/>
                        <a:t>概要図など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58" name="テキスト ボックス 1"/>
          <p:cNvSpPr txBox="1"/>
          <p:nvPr/>
        </p:nvSpPr>
        <p:spPr>
          <a:xfrm>
            <a:off x="-1371600" y="268175"/>
            <a:ext cx="1219200" cy="1630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FF0000"/>
                </a:solidFill>
              </a:rPr>
              <a:t>★当製品・技術情報はホームページなどで公開する予定です。わかりやすく作成してください。</a:t>
            </a:r>
          </a:p>
          <a:p>
            <a:r>
              <a:rPr kumimoji="1" lang="ja-JP" altLang="en-US" sz="1000" b="1" dirty="0">
                <a:solidFill>
                  <a:srgbClr val="FF0000"/>
                </a:solidFill>
              </a:rPr>
              <a:t>★各項目の記入スペースは各社の都合に合わせてください。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499781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4.1.6</AppVersion>
  <PresentationFormat>ユーザー設定</PresentationFormat>
  <Slides>2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lastModifiedBy>竹田　竜也</cp:lastModifiedBy>
  <dcterms:created xsi:type="dcterms:W3CDTF">2023-09-01T04:42:08Z</dcterms:created>
  <dcterms:modified xsi:type="dcterms:W3CDTF">2023-09-01T04:42:08Z</dcterms:modified>
  <cp:revision>1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