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57" r:id="rId2"/>
  </p:sldMasterIdLst>
  <p:notesMasterIdLst>
    <p:notesMasterId r:id="rId3"/>
  </p:notesMasterIdLst>
  <p:handoutMasterIdLst>
    <p:handoutMasterId r:id="rId4"/>
  </p:handoutMasterIdLst>
  <p:sldIdLst>
    <p:sldId id="265" r:id="rId5"/>
    <p:sldId id="271" r:id="rId6"/>
    <p:sldId id="261" r:id="rId7"/>
    <p:sldId id="272" r:id="rId8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Nと省エネ特例（2枚）" id="{E45E4150-E1C1-4A5B-A50E-7E31C754F3A0}">
          <p14:sldIdLst>
            <p14:sldId id="265"/>
            <p14:sldId id="271"/>
          </p14:sldIdLst>
        </p14:section>
        <p14:section name="省エネ特例" id="{4EE6B46A-E368-48FC-87C6-ED5AFB2FD057}">
          <p14:sldIdLst>
            <p14:sldId id="26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5050"/>
    <a:srgbClr val="FF9999"/>
    <a:srgbClr val="FFCCFF"/>
    <a:srgbClr val="FF99FF"/>
    <a:srgbClr val="FFFF00"/>
    <a:srgbClr val="E4007F"/>
    <a:srgbClr val="000000"/>
    <a:srgbClr val="00A0E9"/>
    <a:srgbClr val="007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05"/>
    <p:restoredTop sz="96327" autoAdjust="0"/>
  </p:normalViewPr>
  <p:slideViewPr>
    <p:cSldViewPr>
      <p:cViewPr varScale="0">
        <p:scale>
          <a:sx n="110" d="100"/>
          <a:sy n="110" d="100"/>
        </p:scale>
        <p:origin x="-1962" y="1800"/>
      </p:cViewPr>
      <p:guideLst>
        <p:guide pos="2160"/>
        <p:guide orient="horz" pos="312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600" y="102"/>
      </p:cViewPr>
      <p:guideLst>
        <p:guide orient="horz" pos="3108"/>
        <p:guide pos="2122"/>
      </p:guideLst>
    </p:cSldViewPr>
  </p:notes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presProps" Target="presProps.xml" /><Relationship Id="rId10" Type="http://schemas.openxmlformats.org/officeDocument/2006/relationships/viewProps" Target="viewProps.xml" /><Relationship Id="rId11" Type="http://schemas.openxmlformats.org/officeDocument/2006/relationships/tableStyles" Target="tableStyles.xml" /></Relationships>
</file>

<file path=ppt/charts/_rels/chart1.xml.rels><?xml version="1.0" encoding="UTF-8"?><Relationships xmlns="http://schemas.openxmlformats.org/package/2006/relationships"><Relationship Id="rId1" Type="http://schemas.openxmlformats.org/officeDocument/2006/relationships/package" Target="../embeddings/Microsoft_Excel_Worksheet.xlsx" /><Relationship Id="rId2" Type="http://schemas.openxmlformats.org/officeDocument/2006/relationships/chartUserShapes" Target="../drawings/drawing2.xml" /><Relationship Id="rId3" Type="http://schemas.microsoft.com/office/2011/relationships/chartColorStyle" Target="colors1.xml" /><Relationship Id="rId4" Type="http://schemas.microsoft.com/office/2011/relationships/chartStyle" Target="style1.xml" /></Relationships>
</file>

<file path=ppt/charts/_rels/chart2.xml.rels><?xml version="1.0" encoding="UTF-8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<?xml version="1.0" encoding="UTF-8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openxmlformats.org/officeDocument/2006/relationships/chartUserShapes" Target="../drawings/drawing1.xml" /><Relationship Id="rId3" Type="http://schemas.microsoft.com/office/2011/relationships/chartColorStyle" Target="colors3.xml" /><Relationship Id="rId4" Type="http://schemas.microsoft.com/office/2011/relationships/chartStyle" Target="style3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1430481162991"/>
          <c:y val="0.10478980155947028"/>
          <c:w val="0.78977139037674016"/>
          <c:h val="0.6025642083482754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加入</c:v>
                </c:pt>
                <c:pt idx="1">
                  <c:v>１年</c:v>
                </c:pt>
                <c:pt idx="2">
                  <c:v>２年</c:v>
                </c:pt>
                <c:pt idx="3">
                  <c:v>３年</c:v>
                </c:pt>
                <c:pt idx="4">
                  <c:v>４年</c:v>
                </c:pt>
                <c:pt idx="5">
                  <c:v>５年</c:v>
                </c:pt>
                <c:pt idx="6">
                  <c:v>６年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30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</c:ser>
        <c:dLbls>
          <c:txPr>
            <a:bodyPr rot="0" spcFirstLastPara="1" vertOverflow="ellipsis" wrap="square" anchor="ctr" anchorCtr="1">
              <a:spAutoFit/>
            </a:bodyPr>
            <a:lstStyle/>
            <a:p>
              <a:pPr algn="ctr" rtl="0">
                <a:defRPr lang="ja-JP" altLang="en-US" sz="1000">
                  <a:solidFill>
                    <a:schemeClr val="tx1"/>
                  </a:solidFill>
                </a:defRPr>
              </a:pPr>
              <a:endParaRPr lang="ja-JP" altLang="en-US"/>
            </a:p>
          </c:txPr>
          <c:showLegendKey val="0"/>
          <c:showVal val="0"/>
          <c:showCatName val="0"/>
          <c:showSerName val="0"/>
          <c:showPercent val="0"/>
          <c:showBubbleSize val="0"/>
        </c:dLbls>
        <c:axId val="1"/>
        <c:axId val="2"/>
      </c:areaChart>
      <c:catAx>
        <c:axId val="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wrap="square" anchor="ctr" anchorCtr="1"/>
          <a:lstStyle/>
          <a:p>
            <a:pPr algn="ctr" rtl="0">
              <a:defRPr lang="ja-JP" altLang="en-US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 altLang="en-US"/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  <c:max val="30"/>
        </c:scaling>
        <c:delete val="1"/>
        <c:axPos val="l"/>
        <c:majorGridlines>
          <c:spPr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1" vertOverflow="ellipsis" wrap="square" anchor="ctr" anchorCtr="1"/>
          <a:lstStyle/>
          <a:p>
            <a:pPr algn="ctr" rtl="0">
              <a:defRPr lang="ja-JP" altLang="en-US" sz="1197">
                <a:solidFill>
                  <a:schemeClr val="tx1"/>
                </a:solidFill>
              </a:defRPr>
            </a:pPr>
            <a:endParaRPr lang="ja-JP" altLang="en-US" sz="1197"/>
          </a:p>
        </c:txPr>
        <c:crossAx val="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uri="{56B9EC1D-385E-4148-901F-78D8002777C0}">
        <c16r3:dataDisplayOptions16 xmlns:c16r3="http://schemas.microsoft.com/office/drawing/2017/03/chart">
          <c16r3:dispNaAsBlank c16r3:val="1"/>
        </c16r3:dataDisplayOptions16>
      </c:ext>
    </c:extLst>
    <c:showDLblsOverMax val="0"/>
  </c:chart>
  <c:spPr>
    <a:noFill/>
    <a:ln>
      <a:noFill/>
    </a:ln>
    <a:effectLst/>
  </c:spPr>
  <c:txPr>
    <a:bodyPr vertOverflow="overflow" horzOverflow="overflow" anchor="ctr" anchorCtr="1"/>
    <a:lstStyle/>
    <a:p>
      <a:pPr algn="ctr" rtl="0">
        <a:defRPr lang="ja-JP" altLang="en-US" sz="1000"/>
      </a:pPr>
      <a:endParaRPr lang="ja-JP" altLang="en-US"/>
    </a:p>
  </c:txPr>
  <c:externalData r:id="rId1">
    <c:autoUpdate val="0"/>
  </c:externalData>
  <c:userShapes xmlns:c="http://schemas.openxmlformats.org/drawingml/2006/chart" xmlns:r="http://schemas.openxmlformats.org/officeDocument/2006/relationships" r:id="rId2"/>
  <c:extLst>
    <c:ext xmlns:c14="http://schemas.microsoft.com/office/drawing/2007/8/2/chart" uri="{781A3756-C4B2-4CAC-9D66-4F8BD8637D16}"/>
  </c:extLst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19712572546163e-002"/>
          <c:y val="6.7146952427177276e-002"/>
          <c:w val="0.90536057485490762"/>
          <c:h val="0.85227670466020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  <c:pt idx="6">
                  <c:v>4月</c:v>
                </c:pt>
                <c:pt idx="7">
                  <c:v>5月</c:v>
                </c:pt>
                <c:pt idx="8">
                  <c:v>6月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81.599999999999994</c:v>
                </c:pt>
                <c:pt idx="1">
                  <c:v>76</c:v>
                </c:pt>
                <c:pt idx="2">
                  <c:v>70</c:v>
                </c:pt>
                <c:pt idx="3">
                  <c:v>80</c:v>
                </c:pt>
                <c:pt idx="4">
                  <c:v>81.599999999999994</c:v>
                </c:pt>
                <c:pt idx="5">
                  <c:v>81.599999999999994</c:v>
                </c:pt>
                <c:pt idx="6">
                  <c:v>81.599999999999994</c:v>
                </c:pt>
                <c:pt idx="7">
                  <c:v>81.599999999999994</c:v>
                </c:pt>
                <c:pt idx="8">
                  <c:v>81.599999999999994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補填単価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  <c:pt idx="6">
                  <c:v>4月</c:v>
                </c:pt>
                <c:pt idx="7">
                  <c:v>5月</c:v>
                </c:pt>
                <c:pt idx="8">
                  <c:v>6月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</c:v>
                </c:pt>
                <c:pt idx="4">
                  <c:v>15</c:v>
                </c:pt>
                <c:pt idx="5">
                  <c:v>25</c:v>
                </c:pt>
                <c:pt idx="6">
                  <c:v>40</c:v>
                </c:pt>
                <c:pt idx="7">
                  <c:v>55</c:v>
                </c:pt>
                <c:pt idx="8">
                  <c:v>30</c:v>
                </c:pt>
              </c:numCache>
            </c:numRef>
          </c:val>
        </c:ser>
        <c:dLbls>
          <c:txPr>
            <a:bodyPr rot="0" spcFirstLastPara="1" vertOverflow="ellipsis" wrap="square" anchor="ctr" anchorCtr="1">
              <a:spAutoFit/>
            </a:bodyPr>
            <a:lstStyle/>
            <a:p>
              <a:pPr algn="ctr" rtl="0">
                <a:defRPr lang="ja-JP" altLang="en-US" sz="1000">
                  <a:solidFill>
                    <a:schemeClr val="tx1"/>
                  </a:solidFill>
                </a:defRPr>
              </a:pPr>
              <a:endParaRPr lang="ja-JP" altLang="en-US"/>
            </a:p>
          </c:txPr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"/>
        <c:axId val="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発動基準価格</c:v>
                </c:pt>
              </c:strCache>
            </c:strRef>
          </c:tx>
          <c:spPr>
            <a:noFill/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txPr>
              <a:bodyPr rot="0" spcFirstLastPara="1" vertOverflow="ellipsis" wrap="square" anchor="ctr" anchorCtr="1">
                <a:spAutoFit/>
              </a:bodyPr>
              <a:lstStyle/>
              <a:p>
                <a:pPr algn="ctr" rtl="0">
                  <a:defRPr lang="ja-JP" altLang="en-US" sz="1000">
                    <a:solidFill>
                      <a:schemeClr val="tx1"/>
                    </a:solidFill>
                  </a:defRPr>
                </a:pPr>
                <a:endParaRPr lang="ja-JP" alt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Sheet1!$A$2:$A$10</c:f>
              <c:strCache>
                <c:ptCount val="9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  <c:pt idx="6">
                  <c:v>4月</c:v>
                </c:pt>
                <c:pt idx="7">
                  <c:v>5月</c:v>
                </c:pt>
                <c:pt idx="8">
                  <c:v>6月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81.599999999999994</c:v>
                </c:pt>
                <c:pt idx="1">
                  <c:v>81.599999999999994</c:v>
                </c:pt>
                <c:pt idx="2">
                  <c:v>81.599999999999994</c:v>
                </c:pt>
                <c:pt idx="3">
                  <c:v>81.599999999999994</c:v>
                </c:pt>
                <c:pt idx="4">
                  <c:v>81.599999999999994</c:v>
                </c:pt>
                <c:pt idx="5">
                  <c:v>81.599999999999994</c:v>
                </c:pt>
                <c:pt idx="6">
                  <c:v>81.599999999999994</c:v>
                </c:pt>
                <c:pt idx="7">
                  <c:v>81.599999999999994</c:v>
                </c:pt>
                <c:pt idx="8">
                  <c:v>81.599999999999994</c:v>
                </c:pt>
              </c:numCache>
            </c:numRef>
          </c:val>
          <c:smooth val="0"/>
        </c:ser>
        <c:dLbls>
          <c:txPr>
            <a:bodyPr rot="0" spcFirstLastPara="1" vertOverflow="ellipsis" wrap="square" anchor="ctr" anchorCtr="1">
              <a:spAutoFit/>
            </a:bodyPr>
            <a:lstStyle/>
            <a:p>
              <a:pPr algn="ctr" rtl="0">
                <a:defRPr lang="ja-JP" altLang="en-US" sz="1000">
                  <a:solidFill>
                    <a:schemeClr val="tx1"/>
                  </a:solidFill>
                </a:defRPr>
              </a:pPr>
              <a:endParaRPr lang="ja-JP" altLang="en-US"/>
            </a:p>
          </c:txPr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"/>
        <c:axId val="2"/>
      </c:lineChart>
      <c:catAx>
        <c:axId val="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1" vertOverflow="ellipsis" wrap="square" anchor="ctr" anchorCtr="1"/>
          <a:lstStyle/>
          <a:p>
            <a:pPr algn="ctr" rtl="0">
              <a:defRPr lang="ja-JP" altLang="en-US" sz="1000">
                <a:solidFill>
                  <a:schemeClr val="tx1"/>
                </a:solidFill>
              </a:defRPr>
            </a:pPr>
            <a:endParaRPr lang="ja-JP" altLang="en-US"/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</c:scaling>
        <c:delete val="1"/>
        <c:axPos val="l"/>
        <c:majorGridlines>
          <c:spPr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1" vertOverflow="ellipsis" wrap="square" anchor="ctr" anchorCtr="1"/>
          <a:lstStyle/>
          <a:p>
            <a:pPr algn="ctr" rtl="0">
              <a:defRPr lang="ja-JP" altLang="en-US" sz="1197">
                <a:solidFill>
                  <a:schemeClr val="tx1"/>
                </a:solidFill>
              </a:defRPr>
            </a:pPr>
            <a:endParaRPr lang="ja-JP" altLang="en-US" sz="1197"/>
          </a:p>
        </c:txPr>
        <c:crossAx val="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uri="{56B9EC1D-385E-4148-901F-78D8002777C0}">
        <c16r3:dataDisplayOptions16 xmlns:c16r3="http://schemas.microsoft.com/office/drawing/2017/03/chart">
          <c16r3:dispNaAsBlank c16r3:val="1"/>
        </c16r3:dataDisplayOptions16>
      </c:ext>
    </c:extLst>
    <c:showDLblsOverMax val="0"/>
  </c:chart>
  <c:spPr>
    <a:noFill/>
    <a:ln>
      <a:noFill/>
    </a:ln>
    <a:effectLst/>
  </c:spPr>
  <c:txPr>
    <a:bodyPr vertOverflow="overflow" horzOverflow="overflow" anchor="ctr" anchorCtr="1"/>
    <a:lstStyle/>
    <a:p>
      <a:pPr algn="ctr" rtl="0">
        <a:defRPr lang="ja-JP" altLang="en-US" sz="1000"/>
      </a:pPr>
      <a:endParaRPr lang="ja-JP" altLang="en-US"/>
    </a:p>
  </c:txPr>
  <c:externalData r:id="rId1">
    <c:autoUpdate val="0"/>
  </c:externalData>
  <c:extLst>
    <c:ext xmlns:c14="http://schemas.microsoft.com/office/drawing/2007/8/2/chart" uri="{781A3756-C4B2-4CAC-9D66-4F8BD8637D16}"/>
  </c:extLst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1430481162991"/>
          <c:y val="0.10478980155947028"/>
          <c:w val="0.78977139037674016"/>
          <c:h val="0.6025642083482754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cat>
            <c:strRef>
              <c:f>Sheet1!$A$6:$A$8</c:f>
              <c:strCache>
                <c:ptCount val="3"/>
                <c:pt idx="0">
                  <c:v>1年</c:v>
                </c:pt>
                <c:pt idx="1">
                  <c:v>2年</c:v>
                </c:pt>
                <c:pt idx="2">
                  <c:v>3年</c:v>
                </c:pt>
              </c:strCache>
            </c:strRef>
          </c:cat>
          <c:val>
            <c:numRef>
              <c:f>Sheet1!$B$6:$B$8</c:f>
              <c:numCache>
                <c:formatCode>General</c:formatCode>
                <c:ptCount val="3"/>
                <c:pt idx="0">
                  <c:v>30</c:v>
                </c:pt>
                <c:pt idx="1">
                  <c:v>15</c:v>
                </c:pt>
                <c:pt idx="2">
                  <c:v>0</c:v>
                </c:pt>
              </c:numCache>
            </c:numRef>
          </c:val>
        </c:ser>
        <c:dLbls>
          <c:txPr>
            <a:bodyPr rot="0" spcFirstLastPara="1" vertOverflow="ellipsis" wrap="square" anchor="ctr" anchorCtr="1">
              <a:spAutoFit/>
            </a:bodyPr>
            <a:lstStyle/>
            <a:p>
              <a:pPr algn="ctr" rtl="0">
                <a:defRPr lang="ja-JP" altLang="en-US" sz="1000">
                  <a:solidFill>
                    <a:schemeClr val="tx1"/>
                  </a:solidFill>
                </a:defRPr>
              </a:pPr>
              <a:endParaRPr lang="ja-JP" altLang="en-US"/>
            </a:p>
          </c:txPr>
          <c:showLegendKey val="0"/>
          <c:showVal val="0"/>
          <c:showCatName val="0"/>
          <c:showSerName val="0"/>
          <c:showPercent val="0"/>
          <c:showBubbleSize val="0"/>
        </c:dLbls>
        <c:axId val="1"/>
        <c:axId val="2"/>
      </c:areaChart>
      <c:catAx>
        <c:axId val="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wrap="square" anchor="ctr" anchorCtr="1"/>
          <a:lstStyle/>
          <a:p>
            <a:pPr algn="ctr" rtl="0">
              <a:defRPr lang="ja-JP" altLang="en-US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 altLang="en-US"/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  <c:max val="30"/>
        </c:scaling>
        <c:delete val="1"/>
        <c:axPos val="l"/>
        <c:majorGridlines>
          <c:spPr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1" vertOverflow="ellipsis" wrap="square" anchor="ctr" anchorCtr="1"/>
          <a:lstStyle/>
          <a:p>
            <a:pPr algn="ctr" rtl="0">
              <a:defRPr lang="ja-JP" altLang="en-US" sz="1197">
                <a:solidFill>
                  <a:schemeClr val="tx1"/>
                </a:solidFill>
              </a:defRPr>
            </a:pPr>
            <a:endParaRPr lang="ja-JP" altLang="en-US" sz="1197"/>
          </a:p>
        </c:txPr>
        <c:crossAx val="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uri="{56B9EC1D-385E-4148-901F-78D8002777C0}">
        <c16r3:dataDisplayOptions16 xmlns:c16r3="http://schemas.microsoft.com/office/drawing/2017/03/chart">
          <c16r3:dispNaAsBlank c16r3:val="1"/>
        </c16r3:dataDisplayOptions16>
      </c:ext>
    </c:extLst>
    <c:showDLblsOverMax val="0"/>
  </c:chart>
  <c:spPr>
    <a:noFill/>
    <a:ln>
      <a:noFill/>
    </a:ln>
    <a:effectLst/>
  </c:spPr>
  <c:txPr>
    <a:bodyPr vertOverflow="overflow" horzOverflow="overflow" anchor="ctr" anchorCtr="1"/>
    <a:lstStyle/>
    <a:p>
      <a:pPr algn="ctr" rtl="0">
        <a:defRPr lang="ja-JP" altLang="en-US" sz="1000"/>
      </a:pPr>
      <a:endParaRPr lang="ja-JP" altLang="en-US"/>
    </a:p>
  </c:txPr>
  <c:externalData r:id="rId1">
    <c:autoUpdate val="0"/>
  </c:externalData>
  <c:userShapes xmlns:c="http://schemas.openxmlformats.org/drawingml/2006/chart" xmlns:r="http://schemas.openxmlformats.org/officeDocument/2006/relationships" r:id="rId2"/>
  <c:extLst>
    <c:ext xmlns:c14="http://schemas.microsoft.com/office/drawing/2007/8/2/chart" uri="{781A3756-C4B2-4CAC-9D66-4F8BD8637D16}"/>
  </c:extLst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cs="http://schemas.microsoft.com/office/drawing/2012/chartStyle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vertOverflow="clip" horzOverflow="clip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vertOverflow="clip" horzOverflow="clip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cs="http://schemas.microsoft.com/office/drawing/2012/chartStyle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vertOverflow="clip" horzOverflow="clip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0.502</cdr:x>
      <cdr:y>7.5249999999999997e-002</cdr:y>
    </cdr:from>
    <cdr:to>
      <cdr:x>0.502</cdr:x>
      <cdr:y>0.75275000000000003</cdr:y>
    </cdr:to>
    <cdr:sp macro="" textlink="">
      <cdr:nvSpPr>
        <cdr:cNvPr id="4" name="直線コネクタ 3"/>
        <cdr:cNvSpPr/>
      </cdr:nvSpPr>
      <cdr:spPr>
        <a:xfrm xmlns:a="http://schemas.openxmlformats.org/drawingml/2006/main" flipH="1" flipV="1">
          <a:off x="1880105" y="159741"/>
          <a:ext cx="0" cy="1438200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0.49975000000000003</cdr:x>
      <cdr:y>9.7250000000000003e-002</cdr:y>
    </cdr:from>
    <cdr:to>
      <cdr:x>0.49975000000000003</cdr:x>
      <cdr:y>0.74299999999999999</cdr:y>
    </cdr:to>
    <cdr:sp macro="" textlink="">
      <cdr:nvSpPr>
        <cdr:cNvPr id="4" name="直線コネクタ 3"/>
        <cdr:cNvSpPr/>
      </cdr:nvSpPr>
      <cdr:spPr>
        <a:xfrm xmlns:a="http://schemas.openxmlformats.org/drawingml/2006/main" flipV="1">
          <a:off x="1800911" y="168278"/>
          <a:ext cx="0" cy="1117389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</c:userShapes>
</file>

<file path=ppt/handoutMasters/_rels/handout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18830" cy="493316"/>
          </a:xfrm>
          <a:prstGeom prst="rect">
            <a:avLst/>
          </a:prstGeom>
        </p:spPr>
        <p:txBody>
          <a:bodyPr vert="horz" lIns="90747" tIns="45374" rIns="90747" bIns="4537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99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7" y="3"/>
            <a:ext cx="2918830" cy="493316"/>
          </a:xfrm>
          <a:prstGeom prst="rect">
            <a:avLst/>
          </a:prstGeom>
        </p:spPr>
        <p:txBody>
          <a:bodyPr vert="horz" lIns="90747" tIns="45374" rIns="90747" bIns="45374" rtlCol="0"/>
          <a:lstStyle>
            <a:lvl1pPr algn="r">
              <a:defRPr sz="1200"/>
            </a:lvl1pPr>
          </a:lstStyle>
          <a:p>
            <a:fld id="{116CA9A1-49A5-4813-BE73-64411D697E83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1100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287"/>
            <a:ext cx="2918830" cy="493316"/>
          </a:xfrm>
          <a:prstGeom prst="rect">
            <a:avLst/>
          </a:prstGeom>
        </p:spPr>
        <p:txBody>
          <a:bodyPr vert="horz" lIns="90747" tIns="45374" rIns="90747" bIns="4537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7" y="9371287"/>
            <a:ext cx="2918830" cy="493316"/>
          </a:xfrm>
          <a:prstGeom prst="rect">
            <a:avLst/>
          </a:prstGeom>
        </p:spPr>
        <p:txBody>
          <a:bodyPr vert="horz" lIns="90747" tIns="45374" rIns="90747" bIns="45374" rtlCol="0" anchor="b"/>
          <a:lstStyle>
            <a:lvl1pPr algn="r">
              <a:defRPr sz="1200"/>
            </a:lvl1pPr>
          </a:lstStyle>
          <a:p>
            <a:fld id="{AA2E35D2-4F1F-4BDF-88EC-2B2C6B449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4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18830" cy="493316"/>
          </a:xfrm>
          <a:prstGeom prst="rect">
            <a:avLst/>
          </a:prstGeom>
        </p:spPr>
        <p:txBody>
          <a:bodyPr vert="horz" lIns="90747" tIns="45374" rIns="90747" bIns="4537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92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3"/>
            <a:ext cx="2918830" cy="493316"/>
          </a:xfrm>
          <a:prstGeom prst="rect">
            <a:avLst/>
          </a:prstGeom>
        </p:spPr>
        <p:txBody>
          <a:bodyPr vert="horz" lIns="90747" tIns="45374" rIns="90747" bIns="45374" rtlCol="0"/>
          <a:lstStyle>
            <a:lvl1pPr algn="r">
              <a:defRPr sz="1200"/>
            </a:lvl1pPr>
          </a:lstStyle>
          <a:p>
            <a:fld id="{BB218005-AB2E-4230-9CBF-EC876F8C3946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1093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7" tIns="45374" rIns="90747" bIns="45374" rtlCol="0" anchor="ctr"/>
          <a:lstStyle/>
          <a:p>
            <a:endParaRPr lang="ja-JP" altLang="en-US"/>
          </a:p>
        </p:txBody>
      </p:sp>
      <p:sp>
        <p:nvSpPr>
          <p:cNvPr id="1094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0"/>
          </a:xfrm>
          <a:prstGeom prst="rect">
            <a:avLst/>
          </a:prstGeom>
        </p:spPr>
        <p:txBody>
          <a:bodyPr vert="horz" lIns="90747" tIns="45374" rIns="90747" bIns="4537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5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7"/>
            <a:ext cx="2918830" cy="493316"/>
          </a:xfrm>
          <a:prstGeom prst="rect">
            <a:avLst/>
          </a:prstGeom>
        </p:spPr>
        <p:txBody>
          <a:bodyPr vert="horz" lIns="90747" tIns="45374" rIns="90747" bIns="4537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96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1287"/>
            <a:ext cx="2918830" cy="493316"/>
          </a:xfrm>
          <a:prstGeom prst="rect">
            <a:avLst/>
          </a:prstGeom>
        </p:spPr>
        <p:txBody>
          <a:bodyPr vert="horz" lIns="90747" tIns="45374" rIns="90747" bIns="45374" rtlCol="0" anchor="b"/>
          <a:lstStyle>
            <a:lvl1pPr algn="r">
              <a:defRPr sz="1200"/>
            </a:lvl1pPr>
          </a:lstStyle>
          <a:p>
            <a:fld id="{AF6E3972-898B-454C-95F2-E930BA80A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73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6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67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E3972-898B-454C-95F2-E930BA80A49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942394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タイトル 1"/>
          <p:cNvSpPr>
            <a:spLocks noGrp="1"/>
          </p:cNvSpPr>
          <p:nvPr>
            <p:ph type="ctrTitle"/>
          </p:nvPr>
        </p:nvSpPr>
        <p:spPr>
          <a:xfrm>
            <a:off x="562528" y="4249005"/>
            <a:ext cx="5732585" cy="421847"/>
          </a:xfrm>
        </p:spPr>
        <p:txBody>
          <a:bodyPr wrap="square">
            <a:spAutoFit/>
          </a:bodyPr>
          <a:lstStyle>
            <a:lvl1pPr algn="ctr">
              <a:lnSpc>
                <a:spcPct val="110000"/>
              </a:lnSpc>
              <a:defRPr sz="2492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28" name="円/楕円 2"/>
          <p:cNvSpPr/>
          <p:nvPr userDrawn="1"/>
        </p:nvSpPr>
        <p:spPr>
          <a:xfrm>
            <a:off x="0" y="4901006"/>
            <a:ext cx="6858000" cy="156000"/>
          </a:xfrm>
          <a:prstGeom prst="ellipse">
            <a:avLst/>
          </a:prstGeom>
          <a:solidFill>
            <a:schemeClr val="accent2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74769" tIns="74769" rIns="74769" bIns="623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kumimoji="1" lang="ja-JP" altLang="en-US" sz="1108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29" name="テキスト プレースホルダー 5"/>
          <p:cNvSpPr>
            <a:spLocks noGrp="1"/>
          </p:cNvSpPr>
          <p:nvPr>
            <p:ph type="body" sz="quarter" idx="10"/>
          </p:nvPr>
        </p:nvSpPr>
        <p:spPr>
          <a:xfrm>
            <a:off x="1359945" y="7709306"/>
            <a:ext cx="4138111" cy="77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38"/>
            </a:lvl1pPr>
            <a:lvl2pPr marL="31652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5797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サブカラー｜メイン）"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AutoShape 3"/>
          <p:cNvSpPr>
            <a:spLocks noChangeArrowheads="1"/>
          </p:cNvSpPr>
          <p:nvPr/>
        </p:nvSpPr>
        <p:spPr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1078" name="AutoShape 3"/>
          <p:cNvSpPr>
            <a:spLocks noChangeArrowheads="1"/>
          </p:cNvSpPr>
          <p:nvPr/>
        </p:nvSpPr>
        <p:spPr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1079" name="タイトル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80" name="フッター プレースホルダー 2"/>
          <p:cNvSpPr>
            <a:spLocks noGrp="1"/>
          </p:cNvSpPr>
          <p:nvPr>
            <p:ph type="ftr" sz="quarter" idx="3"/>
          </p:nvPr>
        </p:nvSpPr>
        <p:spPr bwMode="gray">
          <a:xfrm>
            <a:off x="64011" y="9497384"/>
            <a:ext cx="437778" cy="292153"/>
          </a:xfrm>
          <a:prstGeom prst="rect">
            <a:avLst/>
          </a:prstGeom>
          <a:solidFill>
            <a:srgbClr val="FFFFFF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1081" name="スライド番号プレースホルダー 5"/>
          <p:cNvSpPr>
            <a:spLocks noGrp="1"/>
          </p:cNvSpPr>
          <p:nvPr>
            <p:ph type="sldNum" sz="quarter" idx="4"/>
          </p:nvPr>
        </p:nvSpPr>
        <p:spPr bwMode="gray"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82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440271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メインカラー）"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AutoShape 3"/>
          <p:cNvSpPr>
            <a:spLocks noChangeArrowheads="1"/>
          </p:cNvSpPr>
          <p:nvPr/>
        </p:nvSpPr>
        <p:spPr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1085" name="AutoShape 3"/>
          <p:cNvSpPr>
            <a:spLocks noChangeArrowheads="1"/>
          </p:cNvSpPr>
          <p:nvPr/>
        </p:nvSpPr>
        <p:spPr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1086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1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87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64011" y="9497384"/>
            <a:ext cx="437778" cy="292153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1088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89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617543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">
    <p:bg>
      <p:bgRef idx="1001">
        <a:schemeClr val="bg2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562708" y="4714145"/>
            <a:ext cx="5732585" cy="421847"/>
          </a:xfrm>
        </p:spPr>
        <p:txBody>
          <a:bodyPr wrap="square">
            <a:spAutoFit/>
          </a:bodyPr>
          <a:lstStyle>
            <a:lvl1pPr algn="ctr">
              <a:lnSpc>
                <a:spcPct val="110000"/>
              </a:lnSpc>
              <a:defRPr sz="2492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5530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次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6"/>
          <p:cNvSpPr>
            <a:spLocks noChangeArrowheads="1"/>
          </p:cNvSpPr>
          <p:nvPr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035" name="タイトル 1"/>
          <p:cNvSpPr>
            <a:spLocks noGrp="1"/>
          </p:cNvSpPr>
          <p:nvPr>
            <p:ph type="title"/>
          </p:nvPr>
        </p:nvSpPr>
        <p:spPr bwMode="gray">
          <a:xfrm>
            <a:off x="1634954" y="1518400"/>
            <a:ext cx="4660338" cy="57206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3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37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64011" y="9497384"/>
            <a:ext cx="437778" cy="29215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1038" name="Rectangle 6"/>
          <p:cNvSpPr>
            <a:spLocks noChangeArrowheads="1"/>
          </p:cNvSpPr>
          <p:nvPr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039" name="Rectangle 6"/>
          <p:cNvSpPr>
            <a:spLocks noChangeArrowheads="1"/>
          </p:cNvSpPr>
          <p:nvPr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040" name="Rectangle 6"/>
          <p:cNvSpPr>
            <a:spLocks noChangeArrowheads="1"/>
          </p:cNvSpPr>
          <p:nvPr userDrawn="1"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57881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中扉"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6"/>
          <p:cNvSpPr>
            <a:spLocks noChangeArrowheads="1"/>
          </p:cNvSpPr>
          <p:nvPr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043" name="Rectangle 6"/>
          <p:cNvSpPr>
            <a:spLocks noChangeArrowheads="1"/>
          </p:cNvSpPr>
          <p:nvPr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044" name="Rectangle 6"/>
          <p:cNvSpPr>
            <a:spLocks noChangeArrowheads="1"/>
          </p:cNvSpPr>
          <p:nvPr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045" name="タイトル 1"/>
          <p:cNvSpPr>
            <a:spLocks noGrp="1"/>
          </p:cNvSpPr>
          <p:nvPr>
            <p:ph type="title"/>
          </p:nvPr>
        </p:nvSpPr>
        <p:spPr>
          <a:xfrm>
            <a:off x="437899" y="4537401"/>
            <a:ext cx="5982203" cy="779197"/>
          </a:xfrm>
          <a:ln w="6350">
            <a:solidFill>
              <a:schemeClr val="tx2"/>
            </a:solidFill>
          </a:ln>
        </p:spPr>
        <p:txBody>
          <a:bodyPr wrap="square" lIns="251999" tIns="251999" rIns="251999" bIns="180000">
            <a:spAutoFit/>
          </a:bodyPr>
          <a:lstStyle>
            <a:lvl1pPr algn="ctr">
              <a:lnSpc>
                <a:spcPct val="120000"/>
              </a:lnSpc>
              <a:defRPr sz="1938" b="0"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46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64011" y="9497384"/>
            <a:ext cx="437778" cy="292153"/>
          </a:xfrm>
          <a:prstGeom prst="rect">
            <a:avLst/>
          </a:prstGeom>
          <a:solidFill>
            <a:schemeClr val="bg1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tx2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2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48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224129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="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51" name="Rectangle 10"/>
          <p:cNvSpPr>
            <a:spLocks noChangeArrowheads="1"/>
          </p:cNvSpPr>
          <p:nvPr/>
        </p:nvSpPr>
        <p:spPr>
          <a:xfrm>
            <a:off x="0" y="924102"/>
            <a:ext cx="6858000" cy="527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05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69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53" name="Rectangle 10"/>
          <p:cNvSpPr>
            <a:spLocks noChangeArrowheads="1"/>
          </p:cNvSpPr>
          <p:nvPr/>
        </p:nvSpPr>
        <p:spPr>
          <a:xfrm>
            <a:off x="0" y="924102"/>
            <a:ext cx="6858000" cy="52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054" name="Rectangle 10"/>
          <p:cNvSpPr>
            <a:spLocks noChangeArrowheads="1"/>
          </p:cNvSpPr>
          <p:nvPr/>
        </p:nvSpPr>
        <p:spPr>
          <a:xfrm>
            <a:off x="0" y="924102"/>
            <a:ext cx="6858000" cy="52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055" name="Rectangle 10"/>
          <p:cNvSpPr>
            <a:spLocks noChangeArrowheads="1"/>
          </p:cNvSpPr>
          <p:nvPr userDrawn="1"/>
        </p:nvSpPr>
        <p:spPr>
          <a:xfrm>
            <a:off x="0" y="924102"/>
            <a:ext cx="6858000" cy="527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056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188640" y="1260590"/>
            <a:ext cx="6480720" cy="728790"/>
          </a:xfrm>
          <a:prstGeom prst="roundRect">
            <a:avLst>
              <a:gd name="adj" fmla="val 10799"/>
            </a:avLst>
          </a:prstGeom>
          <a:ln>
            <a:solidFill>
              <a:schemeClr val="tx1"/>
            </a:solidFill>
          </a:ln>
        </p:spPr>
        <p:txBody>
          <a:bodyPr tIns="108000" bIns="72000">
            <a:spAutoFit/>
          </a:bodyPr>
          <a:lstStyle>
            <a:lvl1pPr marL="237390" indent="-237390">
              <a:buFont typeface="メイリオ" panose="020B0604030504040204" pitchFamily="50" charset="-128"/>
              <a:buChar char="○"/>
              <a:defRPr sz="969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724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補足#1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59" name="角丸四角形 7"/>
          <p:cNvSpPr/>
          <p:nvPr/>
        </p:nvSpPr>
        <p:spPr>
          <a:xfrm>
            <a:off x="-755" y="770"/>
            <a:ext cx="6858000" cy="948555"/>
          </a:xfrm>
          <a:prstGeom prst="roundRect">
            <a:avLst>
              <a:gd name="adj" fmla="val 0"/>
            </a:avLst>
          </a:prstGeom>
          <a:solidFill>
            <a:srgbClr val="777777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kumimoji="1" lang="ja-JP" altLang="en-US" sz="1108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60" name="タイトル 1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10000"/>
              </a:lnSpc>
              <a:defRPr sz="1662"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61" name="角丸四角形 6"/>
          <p:cNvSpPr/>
          <p:nvPr userDrawn="1"/>
        </p:nvSpPr>
        <p:spPr>
          <a:xfrm>
            <a:off x="0" y="2"/>
            <a:ext cx="6858000" cy="948555"/>
          </a:xfrm>
          <a:prstGeom prst="roundRect">
            <a:avLst>
              <a:gd name="adj" fmla="val 0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kumimoji="1" lang="ja-JP" altLang="en-US" sz="1108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29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補足#2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角丸四角形 6"/>
          <p:cNvSpPr/>
          <p:nvPr/>
        </p:nvSpPr>
        <p:spPr>
          <a:xfrm>
            <a:off x="0" y="0"/>
            <a:ext cx="6862165" cy="9906000"/>
          </a:xfrm>
          <a:prstGeom prst="frame">
            <a:avLst>
              <a:gd name="adj1" fmla="val 1174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64" name="タイトル 1"/>
          <p:cNvSpPr>
            <a:spLocks noGrp="1"/>
          </p:cNvSpPr>
          <p:nvPr>
            <p:ph type="title"/>
          </p:nvPr>
        </p:nvSpPr>
        <p:spPr>
          <a:xfrm>
            <a:off x="213566" y="584514"/>
            <a:ext cx="6405942" cy="572064"/>
          </a:xfrm>
        </p:spPr>
        <p:txBody>
          <a:bodyPr/>
          <a:lstStyle>
            <a:lvl1pPr algn="ctr">
              <a:lnSpc>
                <a:spcPct val="110000"/>
              </a:lnSpc>
              <a:defRPr b="0"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6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074106" y="9262136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5895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ベースカラー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6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14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サブカラー｜無彩色）">
    <p:bg bwMode="gray"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AutoShape 3"/>
          <p:cNvSpPr>
            <a:spLocks noChangeArrowheads="1"/>
          </p:cNvSpPr>
          <p:nvPr/>
        </p:nvSpPr>
        <p:spPr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1071" name="AutoShape 3"/>
          <p:cNvSpPr>
            <a:spLocks noChangeArrowheads="1"/>
          </p:cNvSpPr>
          <p:nvPr/>
        </p:nvSpPr>
        <p:spPr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1072" name="タイトル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73" name="フッター プレースホルダー 2"/>
          <p:cNvSpPr>
            <a:spLocks noGrp="1"/>
          </p:cNvSpPr>
          <p:nvPr>
            <p:ph type="ftr" sz="quarter" idx="3"/>
          </p:nvPr>
        </p:nvSpPr>
        <p:spPr bwMode="gray">
          <a:xfrm>
            <a:off x="64011" y="9497384"/>
            <a:ext cx="437778" cy="292153"/>
          </a:xfrm>
          <a:prstGeom prst="rect">
            <a:avLst/>
          </a:prstGeom>
          <a:solidFill>
            <a:srgbClr val="FFFFFF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1074" name="スライド番号プレースホルダー 5"/>
          <p:cNvSpPr>
            <a:spLocks noGrp="1"/>
          </p:cNvSpPr>
          <p:nvPr>
            <p:ph type="sldNum" sz="quarter" idx="4"/>
          </p:nvPr>
        </p:nvSpPr>
        <p:spPr bwMode="gray"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75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28326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88640" y="220474"/>
            <a:ext cx="6480720" cy="5720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7124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71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633039" rtl="0" eaLnBrk="1" latinLnBrk="0" hangingPunct="1">
        <a:lnSpc>
          <a:spcPct val="110000"/>
        </a:lnSpc>
        <a:spcBef>
          <a:spcPct val="0"/>
        </a:spcBef>
        <a:buNone/>
        <a:defRPr kumimoji="1" sz="1662" kern="1200">
          <a:solidFill>
            <a:schemeClr val="tx1"/>
          </a:solidFill>
          <a:latin typeface="+mj-ea"/>
          <a:ea typeface="+mj-ea"/>
          <a:cs typeface="メイリオ" pitchFamily="50" charset="-128"/>
        </a:defRPr>
      </a:lvl1pPr>
    </p:titleStyle>
    <p:bodyStyle>
      <a:lvl1pPr marL="237390" indent="-23739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44" indent="-197825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spcBef>
          <a:spcPct val="20000"/>
        </a:spcBef>
        <a:buFont typeface="Arial" pitchFamily="34" charset="0"/>
        <a:buChar char="»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3120" userDrawn="1">
          <p15:clr>
            <a:srgbClr val="F26B43"/>
          </p15:clr>
        </p15:guide>
        <p15:guide id="1" pos="2160" userDrawn="1">
          <p15:clr>
            <a:srgbClr val="F26B43"/>
          </p15:clr>
        </p15:guide>
        <p15:guide id="2" pos="2035" userDrawn="1">
          <p15:clr>
            <a:srgbClr val="F26B43"/>
          </p15:clr>
        </p15:guide>
        <p15:guide id="3" pos="2285" userDrawn="1">
          <p15:clr>
            <a:srgbClr val="F26B43"/>
          </p15:clr>
        </p15:guide>
        <p15:guide id="4" orient="horz" pos="1712" userDrawn="1">
          <p15:clr>
            <a:srgbClr val="F26B43"/>
          </p15:clr>
        </p15:guide>
        <p15:guide id="5" orient="horz" pos="4528" userDrawn="1">
          <p15:clr>
            <a:srgbClr val="F26B43"/>
          </p15:clr>
        </p15:guide>
        <p15:guide id="6" orient="horz" pos="5642" userDrawn="1">
          <p15:clr>
            <a:srgbClr val="F26B43"/>
          </p15:clr>
        </p15:guide>
        <p15:guide id="7" orient="horz" pos="59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2835" userDrawn="1">
          <p15:clr>
            <a:srgbClr val="F26B43"/>
          </p15:clr>
        </p15:guide>
        <p15:guide id="10" pos="3966" userDrawn="1">
          <p15:clr>
            <a:srgbClr val="F26B43"/>
          </p15:clr>
        </p15:guide>
        <p15:guide id="11" pos="354" userDrawn="1">
          <p15:clr>
            <a:srgbClr val="F26B43"/>
          </p15:clr>
        </p15:guide>
      </p15:sldGuideLst>
    </p:ext>
  </p:extLst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chart" Target="../charts/chart1.xml" /><Relationship Id="rId2" Type="http://schemas.openxmlformats.org/officeDocument/2006/relationships/image" Target="../media/svg1.svg" /><Relationship Id="rId3" Type="http://schemas.openxmlformats.org/officeDocument/2006/relationships/image" Target="../media/image1.png" /><Relationship Id="rId4" Type="http://schemas.openxmlformats.org/officeDocument/2006/relationships/image" Target="../media/image2.jpe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svg2.svg" /><Relationship Id="rId9" Type="http://schemas.openxmlformats.org/officeDocument/2006/relationships/chart" Target="../charts/chart2.xml" /><Relationship Id="rId10" Type="http://schemas.openxmlformats.org/officeDocument/2006/relationships/image" Target="../media/image6.png" /><Relationship Id="rId11" Type="http://schemas.openxmlformats.org/officeDocument/2006/relationships/slideLayout" Target="../slideLayouts/slideLayout7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chart" Target="../charts/chart3.xml" /><Relationship Id="rId2" Type="http://schemas.openxmlformats.org/officeDocument/2006/relationships/image" Target="../media/svg1.svg" /><Relationship Id="rId3" Type="http://schemas.openxmlformats.org/officeDocument/2006/relationships/image" Target="../media/image1.png" /><Relationship Id="rId4" Type="http://schemas.openxmlformats.org/officeDocument/2006/relationships/image" Target="../media/image2.jpe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svg2.svg" /><Relationship Id="rId9" Type="http://schemas.openxmlformats.org/officeDocument/2006/relationships/image" Target="../media/image6.png" /><Relationship Id="rId10" Type="http://schemas.openxmlformats.org/officeDocument/2006/relationships/slideLayout" Target="../slideLayouts/slideLayout8.xml" /><Relationship Id="rId11" Type="http://schemas.openxmlformats.org/officeDocument/2006/relationships/notesSlide" Target="../notesSlides/notesSlid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フローチャート: 書類 15"/>
          <p:cNvSpPr/>
          <p:nvPr/>
        </p:nvSpPr>
        <p:spPr>
          <a:xfrm>
            <a:off x="0" y="0"/>
            <a:ext cx="6865620" cy="287785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24"/>
              <a:gd name="connsiteY0" fmla="*/ 0 h 21834"/>
              <a:gd name="connsiteX1" fmla="*/ 21600 w 21624"/>
              <a:gd name="connsiteY1" fmla="*/ 0 h 21834"/>
              <a:gd name="connsiteX2" fmla="*/ 21624 w 21624"/>
              <a:gd name="connsiteY2" fmla="*/ 20157 h 21834"/>
              <a:gd name="connsiteX3" fmla="*/ 0 w 21624"/>
              <a:gd name="connsiteY3" fmla="*/ 20172 h 21834"/>
              <a:gd name="connsiteX4" fmla="*/ 0 w 21624"/>
              <a:gd name="connsiteY4" fmla="*/ 0 h 2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4" h="21834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624" y="14383"/>
                  <a:pt x="21624" y="20157"/>
                </a:cubicBezTo>
                <a:cubicBezTo>
                  <a:pt x="10824" y="20157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04" name="四角形: 角を丸くする 5"/>
          <p:cNvSpPr/>
          <p:nvPr/>
        </p:nvSpPr>
        <p:spPr>
          <a:xfrm>
            <a:off x="71691" y="3512560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対象期間</a:t>
            </a:r>
          </a:p>
        </p:txBody>
      </p:sp>
      <p:sp>
        <p:nvSpPr>
          <p:cNvPr id="1105" name="四角形: 角を丸くする 10"/>
          <p:cNvSpPr/>
          <p:nvPr/>
        </p:nvSpPr>
        <p:spPr>
          <a:xfrm>
            <a:off x="3473171" y="2971616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対象燃料</a:t>
            </a:r>
          </a:p>
        </p:txBody>
      </p:sp>
      <p:sp>
        <p:nvSpPr>
          <p:cNvPr id="1106" name="四角形: 角を丸くする 11"/>
          <p:cNvSpPr/>
          <p:nvPr/>
        </p:nvSpPr>
        <p:spPr>
          <a:xfrm>
            <a:off x="71691" y="2971616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申込期限</a:t>
            </a:r>
          </a:p>
        </p:txBody>
      </p:sp>
      <p:sp>
        <p:nvSpPr>
          <p:cNvPr id="1107" name="四角形: 角を丸くする 12"/>
          <p:cNvSpPr/>
          <p:nvPr/>
        </p:nvSpPr>
        <p:spPr>
          <a:xfrm>
            <a:off x="71691" y="4035737"/>
            <a:ext cx="1069830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加入要件</a:t>
            </a:r>
          </a:p>
        </p:txBody>
      </p:sp>
      <p:sp>
        <p:nvSpPr>
          <p:cNvPr id="1108" name="正方形/長方形 13"/>
          <p:cNvSpPr/>
          <p:nvPr/>
        </p:nvSpPr>
        <p:spPr>
          <a:xfrm>
            <a:off x="0" y="9231909"/>
            <a:ext cx="6858000" cy="676775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09" name="タイトル 2"/>
          <p:cNvSpPr>
            <a:spLocks noGrp="1"/>
          </p:cNvSpPr>
          <p:nvPr>
            <p:ph type="title"/>
          </p:nvPr>
        </p:nvSpPr>
        <p:spPr>
          <a:xfrm>
            <a:off x="126085" y="285950"/>
            <a:ext cx="6480720" cy="379810"/>
          </a:xfrm>
        </p:spPr>
        <p:txBody>
          <a:bodyPr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令和８事業年度「施設園芸セーフティネット構築事業」加入募集のご案内</a:t>
            </a:r>
          </a:p>
        </p:txBody>
      </p:sp>
      <p:sp>
        <p:nvSpPr>
          <p:cNvPr id="1110" name="タイトル 2"/>
          <p:cNvSpPr txBox="1"/>
          <p:nvPr/>
        </p:nvSpPr>
        <p:spPr>
          <a:xfrm>
            <a:off x="126085" y="757009"/>
            <a:ext cx="6570720" cy="1250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ja-JP" altLang="en-US" sz="3200" b="1" dirty="0">
                <a:solidFill>
                  <a:schemeClr val="bg1"/>
                </a:solidFill>
              </a:rPr>
              <a:t>省エネ化とセーフティネットで</a:t>
            </a:r>
            <a:br>
              <a:rPr lang="en-US" altLang="ja-JP" sz="3200" b="1" dirty="0">
                <a:solidFill>
                  <a:schemeClr val="bg1"/>
                </a:solidFill>
              </a:rPr>
            </a:br>
            <a:r>
              <a:rPr lang="ja-JP" altLang="en-US" sz="3200" b="1" dirty="0">
                <a:solidFill>
                  <a:schemeClr val="bg1"/>
                </a:solidFill>
              </a:rPr>
              <a:t>燃料価格高騰に備えましょう</a:t>
            </a:r>
          </a:p>
          <a:p>
            <a:pPr algn="ctr">
              <a:lnSpc>
                <a:spcPts val="4500"/>
              </a:lnSpc>
            </a:pP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1111" name="タイトル 2"/>
          <p:cNvSpPr txBox="1"/>
          <p:nvPr/>
        </p:nvSpPr>
        <p:spPr>
          <a:xfrm>
            <a:off x="233183" y="1406226"/>
            <a:ext cx="6463622" cy="15406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ja-JP" altLang="en-US" sz="1400" b="1" dirty="0">
                <a:solidFill>
                  <a:schemeClr val="bg1"/>
                </a:solidFill>
              </a:rPr>
              <a:t>国と農業者で積立てを行い、燃料価格高騰時に補填金をお支払いします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ja-JP" altLang="en-US" sz="1400" b="1" dirty="0">
                <a:solidFill>
                  <a:schemeClr val="bg1"/>
                </a:solidFill>
              </a:rPr>
              <a:t>　（自身の積立金の２倍を限度に補填）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ja-JP" altLang="en-US" sz="1400" b="1" dirty="0">
                <a:solidFill>
                  <a:schemeClr val="bg1"/>
                </a:solidFill>
              </a:rPr>
              <a:t>補填に使用されなかった皆様の積立金は、事業終了後に還付されます</a:t>
            </a:r>
            <a:br>
              <a:rPr lang="en-US" altLang="ja-JP" sz="1400" b="1" dirty="0">
                <a:solidFill>
                  <a:schemeClr val="bg1"/>
                </a:solidFill>
              </a:rPr>
            </a:br>
            <a:r>
              <a:rPr lang="ja-JP" altLang="en-US" sz="1400" b="1" dirty="0">
                <a:solidFill>
                  <a:schemeClr val="bg1"/>
                </a:solidFill>
              </a:rPr>
              <a:t>（掛け捨てではありません）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1112" name="テキスト ボックス 23"/>
          <p:cNvSpPr txBox="1"/>
          <p:nvPr/>
        </p:nvSpPr>
        <p:spPr>
          <a:xfrm>
            <a:off x="3569256" y="3324262"/>
            <a:ext cx="3067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施設園芸（野菜、果樹、花き</a:t>
            </a:r>
            <a:r>
              <a:rPr kumimoji="1" lang="ja-JP" altLang="en-US" sz="1100" dirty="0"/>
              <a:t>の栽培）の用に供する</a:t>
            </a:r>
            <a:r>
              <a:rPr kumimoji="1" lang="en-US" altLang="ja-JP" sz="1400" b="1" dirty="0"/>
              <a:t>A</a:t>
            </a:r>
            <a:r>
              <a:rPr kumimoji="1" lang="ja-JP" altLang="en-US" sz="1400" b="1" dirty="0"/>
              <a:t>重油</a:t>
            </a:r>
            <a:r>
              <a:rPr kumimoji="1" lang="ja-JP" altLang="en-US" sz="1100" dirty="0"/>
              <a:t>、</a:t>
            </a:r>
            <a:r>
              <a:rPr kumimoji="1" lang="ja-JP" altLang="en-US" sz="1400" b="1" dirty="0"/>
              <a:t>灯油、ＬＰガス</a:t>
            </a:r>
            <a:r>
              <a:rPr kumimoji="1" lang="ja-JP" altLang="en-US" sz="1400" dirty="0"/>
              <a:t>、</a:t>
            </a:r>
            <a:r>
              <a:rPr kumimoji="1" lang="ja-JP" altLang="en-US" sz="1400" b="1" dirty="0"/>
              <a:t>ＬＮＧ</a:t>
            </a:r>
            <a:endParaRPr kumimoji="1" lang="ja-JP" altLang="en-US" sz="1100" dirty="0"/>
          </a:p>
        </p:txBody>
      </p:sp>
      <p:sp>
        <p:nvSpPr>
          <p:cNvPr id="1113" name="テキスト ボックス 26"/>
          <p:cNvSpPr txBox="1"/>
          <p:nvPr/>
        </p:nvSpPr>
        <p:spPr>
          <a:xfrm>
            <a:off x="12502" y="4438783"/>
            <a:ext cx="346067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600"/>
              </a:spcAft>
            </a:pPr>
            <a:r>
              <a:rPr kumimoji="1" lang="ja-JP" altLang="en-US" sz="1400" dirty="0"/>
              <a:t>□ </a:t>
            </a:r>
            <a:r>
              <a:rPr kumimoji="1" lang="ja-JP" altLang="en-US" sz="1100" dirty="0"/>
              <a:t>施設園芸農家</a:t>
            </a:r>
            <a:r>
              <a:rPr kumimoji="1" lang="ja-JP" altLang="en-US" sz="1400" b="1" dirty="0"/>
              <a:t>３戸以上</a:t>
            </a:r>
            <a:r>
              <a:rPr kumimoji="1" lang="en-US" altLang="ja-JP" sz="1200" b="1" baseline="-25000" dirty="0"/>
              <a:t>※</a:t>
            </a:r>
            <a:r>
              <a:rPr kumimoji="1" lang="ja-JP" altLang="en-US" sz="1100" dirty="0"/>
              <a:t>又は農業従事者</a:t>
            </a:r>
            <a:r>
              <a:rPr kumimoji="1" lang="ja-JP" altLang="en-US" sz="1400" b="1" dirty="0"/>
              <a:t>５名以上</a:t>
            </a:r>
            <a:r>
              <a:rPr kumimoji="1" lang="ja-JP" altLang="en-US" sz="1100" dirty="0"/>
              <a:t>で構成する農業者団体等</a:t>
            </a:r>
            <a:endParaRPr kumimoji="1"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lang="ja-JP" altLang="en-US" sz="1100" dirty="0"/>
              <a:t>　</a:t>
            </a:r>
            <a:r>
              <a:rPr lang="en-US" altLang="ja-JP" sz="1100" dirty="0"/>
              <a:t>※</a:t>
            </a:r>
            <a:r>
              <a:rPr lang="ja-JP" altLang="en-US" sz="1100" dirty="0"/>
              <a:t>同一県内の３戸以上の農家</a:t>
            </a:r>
            <a:endParaRPr kumimoji="1"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lang="ja-JP" altLang="en-US" sz="1400" dirty="0"/>
              <a:t>□</a:t>
            </a:r>
            <a:r>
              <a:rPr lang="ja-JP" altLang="en-US" sz="1400" b="1" dirty="0"/>
              <a:t> ３年間</a:t>
            </a:r>
            <a:r>
              <a:rPr lang="ja-JP" altLang="en-US" sz="1100" dirty="0"/>
              <a:t>で燃料使用量を</a:t>
            </a:r>
            <a:r>
              <a:rPr lang="en-US" altLang="ja-JP" sz="1400" b="1" dirty="0"/>
              <a:t>15</a:t>
            </a:r>
            <a:r>
              <a:rPr lang="ja-JP" altLang="en-US" sz="1400" b="1" dirty="0"/>
              <a:t>％以上削減</a:t>
            </a:r>
            <a:r>
              <a:rPr lang="ja-JP" altLang="en-US" sz="1100" dirty="0"/>
              <a:t>する計画（省エネルギー等推進計画）の作成</a:t>
            </a:r>
            <a:endParaRPr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kumimoji="1" lang="ja-JP" altLang="en-US" sz="1400" dirty="0"/>
              <a:t>□ </a:t>
            </a:r>
            <a:r>
              <a:rPr kumimoji="1" lang="ja-JP" altLang="en-US" sz="1100" dirty="0"/>
              <a:t>目標の立て方は、裏面をご覧ください。</a:t>
            </a:r>
          </a:p>
        </p:txBody>
      </p:sp>
      <p:sp>
        <p:nvSpPr>
          <p:cNvPr id="1114" name="テキスト ボックス 27"/>
          <p:cNvSpPr txBox="1"/>
          <p:nvPr/>
        </p:nvSpPr>
        <p:spPr>
          <a:xfrm>
            <a:off x="1174423" y="3498563"/>
            <a:ext cx="1829812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10</a:t>
            </a:r>
            <a:r>
              <a:rPr kumimoji="1" lang="ja-JP" altLang="en-US" sz="1600" b="1" dirty="0"/>
              <a:t>月</a:t>
            </a:r>
            <a:r>
              <a:rPr kumimoji="1" lang="ja-JP" altLang="en-US" sz="1050" dirty="0"/>
              <a:t>から</a:t>
            </a:r>
            <a:r>
              <a:rPr kumimoji="1" lang="ja-JP" altLang="en-US" sz="1600" b="1" dirty="0"/>
              <a:t>翌６月</a:t>
            </a:r>
            <a:r>
              <a:rPr kumimoji="1" lang="ja-JP" altLang="en-US" sz="1050" dirty="0"/>
              <a:t>まで</a:t>
            </a:r>
            <a:endParaRPr kumimoji="1" lang="en-US" altLang="ja-JP" sz="1050" dirty="0"/>
          </a:p>
          <a:p>
            <a:r>
              <a:rPr kumimoji="1" lang="ja-JP" altLang="en-US" sz="1050" dirty="0"/>
              <a:t>の間から選択</a:t>
            </a:r>
            <a:endParaRPr kumimoji="1" lang="ja-JP" altLang="en-US" sz="1100" b="1" dirty="0"/>
          </a:p>
        </p:txBody>
      </p:sp>
      <p:sp>
        <p:nvSpPr>
          <p:cNvPr id="1115" name="四角形: 角を丸くする 28"/>
          <p:cNvSpPr/>
          <p:nvPr/>
        </p:nvSpPr>
        <p:spPr>
          <a:xfrm>
            <a:off x="76179" y="5961144"/>
            <a:ext cx="1152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補填積立金</a:t>
            </a:r>
            <a:endParaRPr kumimoji="1" lang="ja-JP" altLang="en-US" sz="1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16" name="テキスト ボックス 29"/>
          <p:cNvSpPr txBox="1"/>
          <p:nvPr/>
        </p:nvSpPr>
        <p:spPr>
          <a:xfrm>
            <a:off x="271639" y="7545288"/>
            <a:ext cx="6373622" cy="1617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tIns="72000" bIns="36000" rtlCol="0">
            <a:spAutoFit/>
          </a:bodyPr>
          <a:lstStyle/>
          <a:p>
            <a:endParaRPr lang="en-US" altLang="ja-JP" sz="1400" dirty="0"/>
          </a:p>
          <a:p>
            <a:endParaRPr lang="en-US" altLang="ja-JP" sz="1400" dirty="0"/>
          </a:p>
          <a:p>
            <a:r>
              <a:rPr lang="ja-JP" altLang="en-US" sz="1400" dirty="0"/>
              <a:t>補填単価は、積立コースにかかわらず、同額です。</a:t>
            </a:r>
            <a:endParaRPr lang="en-US" altLang="ja-JP" sz="1400" dirty="0"/>
          </a:p>
          <a:p>
            <a:r>
              <a:rPr lang="en-US" altLang="ja-JP" sz="1400" dirty="0"/>
              <a:t>※</a:t>
            </a:r>
            <a:r>
              <a:rPr lang="ja-JP" altLang="en-US" sz="1400" dirty="0"/>
              <a:t>１　補填単価＝各月の指標価格ー発動基準価格</a:t>
            </a:r>
            <a:endParaRPr lang="en-US" altLang="ja-JP" sz="1400" dirty="0"/>
          </a:p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２　価格急騰時等には、</a:t>
            </a:r>
            <a:r>
              <a:rPr kumimoji="1" lang="en-US" altLang="ja-JP" sz="1400" dirty="0"/>
              <a:t>100</a:t>
            </a:r>
            <a:r>
              <a:rPr kumimoji="1" lang="ja-JP" altLang="en-US" sz="1400" dirty="0"/>
              <a:t>％に引き上げられます。</a:t>
            </a:r>
            <a:endParaRPr kumimoji="1" lang="en-US" altLang="ja-JP" sz="1400" dirty="0"/>
          </a:p>
          <a:p>
            <a:r>
              <a:rPr kumimoji="1" lang="ja-JP" altLang="en-US" sz="1400" dirty="0"/>
              <a:t>　　　省エネ機器を導入し燃料使用量を</a:t>
            </a:r>
            <a:r>
              <a:rPr kumimoji="1" lang="en-US" altLang="ja-JP" sz="1400" dirty="0"/>
              <a:t>50</a:t>
            </a:r>
            <a:r>
              <a:rPr kumimoji="1" lang="ja-JP" altLang="en-US" sz="1400" dirty="0"/>
              <a:t>％</a:t>
            </a:r>
            <a:r>
              <a:rPr lang="ja-JP" altLang="en-US" sz="1400" dirty="0"/>
              <a:t>以上削減する場合にも</a:t>
            </a:r>
            <a:r>
              <a:rPr lang="en-US" altLang="ja-JP" sz="1400" dirty="0"/>
              <a:t>100</a:t>
            </a:r>
            <a:r>
              <a:rPr lang="ja-JP" altLang="en-US" sz="1400" dirty="0"/>
              <a:t>％に</a:t>
            </a:r>
            <a:endParaRPr lang="en-US" altLang="ja-JP" sz="1400" dirty="0"/>
          </a:p>
          <a:p>
            <a:r>
              <a:rPr lang="ja-JP" altLang="en-US" sz="1400" dirty="0"/>
              <a:t>　　　引き上げられます。（詳細は裏面下部をご確認ください）</a:t>
            </a:r>
            <a:endParaRPr kumimoji="1" lang="ja-JP" altLang="en-US" sz="1400" dirty="0"/>
          </a:p>
        </p:txBody>
      </p:sp>
      <p:sp>
        <p:nvSpPr>
          <p:cNvPr id="1117" name="テキスト ボックス 31"/>
          <p:cNvSpPr txBox="1"/>
          <p:nvPr/>
        </p:nvSpPr>
        <p:spPr>
          <a:xfrm>
            <a:off x="953160" y="2973508"/>
            <a:ext cx="2475840" cy="4992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　令和８年５月29</a:t>
            </a:r>
            <a:r>
              <a:rPr kumimoji="1" lang="ja-JP" altLang="en-US" sz="1600" dirty="0">
                <a:solidFill>
                  <a:srgbClr val="FF0000"/>
                </a:solidFill>
              </a:rPr>
              <a:t>日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　  </a:t>
            </a:r>
            <a:r>
              <a:rPr lang="en-US" altLang="ja-JP" sz="1050" dirty="0">
                <a:solidFill>
                  <a:srgbClr val="FF0000"/>
                </a:solidFill>
              </a:rPr>
              <a:t>※農林事務所</a:t>
            </a:r>
            <a:r>
              <a:rPr lang="ja-JP" altLang="en-US" sz="1050" dirty="0">
                <a:solidFill>
                  <a:srgbClr val="FF0000"/>
                </a:solidFill>
              </a:rPr>
              <a:t>への提出締切</a:t>
            </a:r>
          </a:p>
        </p:txBody>
      </p:sp>
      <p:graphicFrame>
        <p:nvGraphicFramePr>
          <p:cNvPr id="1118" name="表 10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772204"/>
              </p:ext>
            </p:extLst>
          </p:nvPr>
        </p:nvGraphicFramePr>
        <p:xfrm>
          <a:off x="3429000" y="5000860"/>
          <a:ext cx="3223096" cy="2344320"/>
        </p:xfrm>
        <a:graphic>
          <a:graphicData uri="http://schemas.openxmlformats.org/drawingml/2006/table">
            <a:tbl>
              <a:tblPr bandRow="1"/>
              <a:tblGrid>
                <a:gridCol w="767936">
                  <a:extLst>
                    <a:ext uri="{9D8B030D-6E8A-4147-A177-3AD203B41FA5}"/>
                  </a:extLst>
                </a:gridCol>
                <a:gridCol w="613790">
                  <a:extLst>
                    <a:ext uri="{9D8B030D-6E8A-4147-A177-3AD203B41FA5}"/>
                  </a:extLst>
                </a:gridCol>
                <a:gridCol w="613790">
                  <a:extLst>
                    <a:ext uri="{9D8B030D-6E8A-4147-A177-3AD203B41FA5}"/>
                  </a:extLst>
                </a:gridCol>
                <a:gridCol w="613790">
                  <a:extLst>
                    <a:ext uri="{9D8B030D-6E8A-4147-A177-3AD203B41FA5}"/>
                  </a:extLst>
                </a:gridCol>
                <a:gridCol w="613790">
                  <a:extLst>
                    <a:ext uri="{9D8B030D-6E8A-4147-A177-3AD203B41FA5}"/>
                  </a:extLst>
                </a:gridCol>
              </a:tblGrid>
              <a:tr h="213571">
                <a:tc row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積立コース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積立単価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marT="72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marT="36000" marB="180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marT="36000" marB="18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784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A</a:t>
                      </a:r>
                      <a:r>
                        <a:rPr kumimoji="1" lang="ja-JP" altLang="en-US" sz="1200" dirty="0"/>
                        <a:t>重油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灯油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ＬＰガス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LNG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115</a:t>
                      </a:r>
                      <a:r>
                        <a:rPr kumimoji="1" lang="ja-JP" altLang="en-US" sz="1200" dirty="0"/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15.0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15.9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19.7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/kg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12.1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130</a:t>
                      </a:r>
                      <a:r>
                        <a:rPr kumimoji="1" lang="ja-JP" altLang="en-US" sz="1200" dirty="0"/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30.1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31.9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39.3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/kg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24.2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150</a:t>
                      </a:r>
                      <a:r>
                        <a:rPr kumimoji="1" lang="ja-JP" altLang="en-US" sz="1200" dirty="0"/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50.1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53.1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65.6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/kg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40.3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170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70.1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/L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74.3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/L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91.8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/kg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56.4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19" name="テキスト ボックス 33"/>
          <p:cNvSpPr txBox="1"/>
          <p:nvPr/>
        </p:nvSpPr>
        <p:spPr>
          <a:xfrm>
            <a:off x="39447" y="6263079"/>
            <a:ext cx="352980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積立金　</a:t>
            </a:r>
          </a:p>
          <a:p>
            <a:r>
              <a:rPr lang="ja-JP" altLang="en-US" sz="1400" dirty="0"/>
              <a:t>＝積立単価</a:t>
            </a:r>
            <a:r>
              <a:rPr lang="en-US" altLang="ja-JP" sz="1400" dirty="0"/>
              <a:t>×</a:t>
            </a:r>
            <a:r>
              <a:rPr lang="ja-JP" altLang="en-US" sz="1400" dirty="0"/>
              <a:t>年間燃料購入予定数量</a:t>
            </a:r>
            <a:r>
              <a:rPr lang="en-US" altLang="ja-JP" sz="1400" dirty="0"/>
              <a:t>×1/2</a:t>
            </a:r>
          </a:p>
          <a:p>
            <a:r>
              <a:rPr lang="ja-JP" altLang="en-US" sz="1200" dirty="0"/>
              <a:t>（例）</a:t>
            </a:r>
            <a:endParaRPr lang="en-US" altLang="ja-JP" sz="1200" dirty="0"/>
          </a:p>
          <a:p>
            <a:r>
              <a:rPr lang="ja-JP" altLang="en-US" sz="1200" dirty="0"/>
              <a:t>　</a:t>
            </a:r>
            <a:r>
              <a:rPr lang="en-US" altLang="ja-JP" sz="1200" dirty="0"/>
              <a:t>A</a:t>
            </a:r>
            <a:r>
              <a:rPr lang="ja-JP" altLang="en-US" sz="1200" dirty="0"/>
              <a:t>重油を年間</a:t>
            </a:r>
            <a:r>
              <a:rPr lang="en-US" altLang="ja-JP" sz="1200" dirty="0"/>
              <a:t>10,000L</a:t>
            </a:r>
            <a:r>
              <a:rPr lang="ja-JP" altLang="en-US" sz="1200" dirty="0"/>
              <a:t>購入予定の方が</a:t>
            </a:r>
            <a:r>
              <a:rPr lang="en-US" altLang="ja-JP" sz="1200" dirty="0"/>
              <a:t>130</a:t>
            </a:r>
            <a:r>
              <a:rPr lang="ja-JP" altLang="en-US" sz="1200" dirty="0"/>
              <a:t>％コースに申し込む場合</a:t>
            </a:r>
            <a:br>
              <a:rPr lang="en-US" altLang="ja-JP" sz="1200" dirty="0"/>
            </a:br>
            <a:r>
              <a:rPr lang="ja-JP" altLang="en-US" sz="1200" dirty="0"/>
              <a:t>　</a:t>
            </a:r>
            <a:r>
              <a:rPr lang="en-US" altLang="ja-JP" sz="1200" dirty="0"/>
              <a:t>30.1×10,000×1/2</a:t>
            </a:r>
            <a:r>
              <a:rPr lang="ja-JP" altLang="en-US" sz="1200" dirty="0"/>
              <a:t>＝</a:t>
            </a:r>
            <a:r>
              <a:rPr lang="en-US" altLang="ja-JP" sz="1200" dirty="0"/>
              <a:t>150,500</a:t>
            </a:r>
            <a:r>
              <a:rPr lang="ja-JP" altLang="en-US" sz="1600" dirty="0"/>
              <a:t>円</a:t>
            </a:r>
          </a:p>
        </p:txBody>
      </p:sp>
      <p:sp>
        <p:nvSpPr>
          <p:cNvPr id="1120" name="テキスト ボックス 34"/>
          <p:cNvSpPr txBox="1"/>
          <p:nvPr/>
        </p:nvSpPr>
        <p:spPr>
          <a:xfrm>
            <a:off x="3356992" y="4412940"/>
            <a:ext cx="346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Ａ</a:t>
            </a:r>
            <a:r>
              <a:rPr kumimoji="1" lang="ja-JP" altLang="en-US" sz="1200" b="1" dirty="0"/>
              <a:t>重油：</a:t>
            </a:r>
            <a:r>
              <a:rPr kumimoji="1" lang="en-US" altLang="ja-JP" sz="1200" b="1" dirty="0"/>
              <a:t>100.2</a:t>
            </a:r>
            <a:r>
              <a:rPr kumimoji="1" lang="ja-JP" altLang="en-US" sz="1200" b="1" dirty="0"/>
              <a:t>円</a:t>
            </a:r>
            <a:r>
              <a:rPr kumimoji="1" lang="en-US" altLang="ja-JP" sz="1200" b="1" dirty="0"/>
              <a:t>/L</a:t>
            </a:r>
            <a:r>
              <a:rPr kumimoji="1" lang="ja-JP" altLang="en-US" sz="1200" b="1" dirty="0"/>
              <a:t>　ＬＰガス：</a:t>
            </a:r>
            <a:r>
              <a:rPr kumimoji="1" lang="en-US" altLang="ja-JP" sz="1200" b="1" dirty="0"/>
              <a:t>131.1</a:t>
            </a:r>
            <a:r>
              <a:rPr kumimoji="1" lang="ja-JP" altLang="en-US" sz="1200" b="1" dirty="0"/>
              <a:t>円</a:t>
            </a:r>
            <a:r>
              <a:rPr kumimoji="1" lang="en-US" altLang="ja-JP" sz="1200" b="1" dirty="0"/>
              <a:t>/kg</a:t>
            </a:r>
          </a:p>
          <a:p>
            <a:r>
              <a:rPr lang="ja-JP" altLang="en-US" sz="1200" b="1" dirty="0"/>
              <a:t>灯　油：</a:t>
            </a:r>
            <a:r>
              <a:rPr lang="en-US" altLang="ja-JP" sz="1200" b="1" dirty="0"/>
              <a:t>106.2</a:t>
            </a:r>
            <a:r>
              <a:rPr lang="ja-JP" altLang="en-US" sz="1200" b="1" dirty="0"/>
              <a:t>円</a:t>
            </a:r>
            <a:r>
              <a:rPr lang="en-US" altLang="ja-JP" sz="1200" b="1" dirty="0"/>
              <a:t>/L   </a:t>
            </a:r>
            <a:r>
              <a:rPr lang="ja-JP" altLang="en-US" sz="1200" b="1" dirty="0"/>
              <a:t>Ｌ Ｎ Ｇ ：</a:t>
            </a:r>
            <a:r>
              <a:rPr lang="en-US" altLang="ja-JP" sz="1200" b="1" dirty="0"/>
              <a:t>80.5</a:t>
            </a:r>
            <a:r>
              <a:rPr lang="ja-JP" altLang="en-US" sz="1200" b="1" dirty="0"/>
              <a:t>円</a:t>
            </a:r>
            <a:r>
              <a:rPr lang="en-US" altLang="ja-JP" sz="1200" b="1" dirty="0"/>
              <a:t>/</a:t>
            </a:r>
            <a:r>
              <a:rPr lang="ja-JP" altLang="en-US" sz="1200" b="1" dirty="0"/>
              <a:t>㎥</a:t>
            </a:r>
            <a:endParaRPr lang="en-US" altLang="ja-JP" sz="1200" b="1" dirty="0"/>
          </a:p>
        </p:txBody>
      </p:sp>
      <p:sp>
        <p:nvSpPr>
          <p:cNvPr id="1121" name="四角形: 角を丸くする 35"/>
          <p:cNvSpPr/>
          <p:nvPr/>
        </p:nvSpPr>
        <p:spPr>
          <a:xfrm>
            <a:off x="3473171" y="4033770"/>
            <a:ext cx="2088232" cy="32449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基準単価、積立コース</a:t>
            </a:r>
          </a:p>
        </p:txBody>
      </p:sp>
      <p:sp>
        <p:nvSpPr>
          <p:cNvPr id="1122" name="テキスト ボックス 3"/>
          <p:cNvSpPr txBox="1"/>
          <p:nvPr/>
        </p:nvSpPr>
        <p:spPr>
          <a:xfrm>
            <a:off x="373616" y="7653300"/>
            <a:ext cx="60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1" dirty="0"/>
              <a:t>補填金＝</a:t>
            </a:r>
            <a:r>
              <a:rPr kumimoji="1" lang="ja-JP" altLang="en-US" sz="1800" b="1" u="sng" dirty="0"/>
              <a:t>補填単価</a:t>
            </a:r>
            <a:r>
              <a:rPr kumimoji="1" lang="en-US" altLang="ja-JP" sz="1800" b="1" u="sng" baseline="30000" dirty="0"/>
              <a:t>※</a:t>
            </a:r>
            <a:r>
              <a:rPr kumimoji="1" lang="ja-JP" altLang="en-US" sz="1800" b="1" u="sng" baseline="30000" dirty="0"/>
              <a:t>１</a:t>
            </a:r>
            <a:r>
              <a:rPr kumimoji="1" lang="en-US" altLang="ja-JP" sz="1800" b="1" dirty="0"/>
              <a:t>×</a:t>
            </a:r>
            <a:r>
              <a:rPr kumimoji="1" lang="ja-JP" altLang="en-US" sz="1800" b="1" dirty="0"/>
              <a:t>当月燃料購入数量</a:t>
            </a:r>
            <a:r>
              <a:rPr kumimoji="1" lang="en-US" altLang="ja-JP" sz="1800" b="1" dirty="0"/>
              <a:t>×</a:t>
            </a:r>
            <a:r>
              <a:rPr lang="en-US" altLang="ja-JP" sz="1800" b="1" dirty="0"/>
              <a:t>70</a:t>
            </a:r>
            <a:r>
              <a:rPr lang="ja-JP" altLang="en-US" sz="1800" b="1" dirty="0"/>
              <a:t>％</a:t>
            </a:r>
            <a:r>
              <a:rPr lang="en-US" altLang="ja-JP" sz="1800" b="1" baseline="30000" dirty="0"/>
              <a:t>※</a:t>
            </a:r>
            <a:r>
              <a:rPr lang="ja-JP" altLang="en-US" sz="1800" b="1" baseline="30000" dirty="0"/>
              <a:t>２</a:t>
            </a:r>
            <a:endParaRPr kumimoji="1" lang="en-US" altLang="ja-JP" sz="1800" b="1" baseline="30000" dirty="0"/>
          </a:p>
        </p:txBody>
      </p:sp>
      <p:sp>
        <p:nvSpPr>
          <p:cNvPr id="1123" name="テキスト ボックス 1"/>
          <p:cNvSpPr txBox="1"/>
          <p:nvPr/>
        </p:nvSpPr>
        <p:spPr>
          <a:xfrm>
            <a:off x="85773" y="9273000"/>
            <a:ext cx="4137123" cy="645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静岡県農業再生協議会</a:t>
            </a:r>
            <a:endParaRPr lang="ja-JP" altLang="en-US" dirty="0"/>
          </a:p>
          <a:p>
            <a:r>
              <a:rPr kumimoji="1" lang="ja-JP" altLang="en-US" sz="1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（静岡県○○農林事務所○○課）</a:t>
            </a:r>
            <a:endParaRPr kumimoji="1" lang="ja-JP" altLang="en-US" sz="1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24" name="タイトル 2"/>
          <p:cNvSpPr txBox="1"/>
          <p:nvPr/>
        </p:nvSpPr>
        <p:spPr>
          <a:xfrm>
            <a:off x="4640885" y="9406565"/>
            <a:ext cx="2217116" cy="3933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/>
            <a:r>
              <a:rPr lang="en-US" altLang="ja-JP" sz="2000" b="1" dirty="0">
                <a:solidFill>
                  <a:schemeClr val="bg1"/>
                </a:solidFill>
              </a:rPr>
              <a:t>00-0000-0000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125" name="Freeform 18"/>
          <p:cNvSpPr>
            <a:spLocks noChangeAspect="1" noEditPoints="1"/>
          </p:cNvSpPr>
          <p:nvPr/>
        </p:nvSpPr>
        <p:spPr>
          <a:xfrm>
            <a:off x="4222896" y="9400721"/>
            <a:ext cx="502248" cy="360000"/>
          </a:xfrm>
          <a:custGeom>
            <a:avLst/>
            <a:gdLst>
              <a:gd name="T0" fmla="*/ 828 w 1074"/>
              <a:gd name="T1" fmla="*/ 828 h 925"/>
              <a:gd name="T2" fmla="*/ 781 w 1074"/>
              <a:gd name="T3" fmla="*/ 921 h 925"/>
              <a:gd name="T4" fmla="*/ 688 w 1074"/>
              <a:gd name="T5" fmla="*/ 876 h 925"/>
              <a:gd name="T6" fmla="*/ 736 w 1074"/>
              <a:gd name="T7" fmla="*/ 783 h 925"/>
              <a:gd name="T8" fmla="*/ 596 w 1074"/>
              <a:gd name="T9" fmla="*/ 809 h 925"/>
              <a:gd name="T10" fmla="*/ 579 w 1074"/>
              <a:gd name="T11" fmla="*/ 911 h 925"/>
              <a:gd name="T12" fmla="*/ 476 w 1074"/>
              <a:gd name="T13" fmla="*/ 896 h 925"/>
              <a:gd name="T14" fmla="*/ 494 w 1074"/>
              <a:gd name="T15" fmla="*/ 792 h 925"/>
              <a:gd name="T16" fmla="*/ 357 w 1074"/>
              <a:gd name="T17" fmla="*/ 792 h 925"/>
              <a:gd name="T18" fmla="*/ 372 w 1074"/>
              <a:gd name="T19" fmla="*/ 896 h 925"/>
              <a:gd name="T20" fmla="*/ 270 w 1074"/>
              <a:gd name="T21" fmla="*/ 911 h 925"/>
              <a:gd name="T22" fmla="*/ 255 w 1074"/>
              <a:gd name="T23" fmla="*/ 809 h 925"/>
              <a:gd name="T24" fmla="*/ 781 w 1074"/>
              <a:gd name="T25" fmla="*/ 560 h 925"/>
              <a:gd name="T26" fmla="*/ 828 w 1074"/>
              <a:gd name="T27" fmla="*/ 652 h 925"/>
              <a:gd name="T28" fmla="*/ 736 w 1074"/>
              <a:gd name="T29" fmla="*/ 700 h 925"/>
              <a:gd name="T30" fmla="*/ 688 w 1074"/>
              <a:gd name="T31" fmla="*/ 607 h 925"/>
              <a:gd name="T32" fmla="*/ 535 w 1074"/>
              <a:gd name="T33" fmla="*/ 556 h 925"/>
              <a:gd name="T34" fmla="*/ 609 w 1074"/>
              <a:gd name="T35" fmla="*/ 630 h 925"/>
              <a:gd name="T36" fmla="*/ 535 w 1074"/>
              <a:gd name="T37" fmla="*/ 703 h 925"/>
              <a:gd name="T38" fmla="*/ 463 w 1074"/>
              <a:gd name="T39" fmla="*/ 630 h 925"/>
              <a:gd name="T40" fmla="*/ 535 w 1074"/>
              <a:gd name="T41" fmla="*/ 556 h 925"/>
              <a:gd name="T42" fmla="*/ 384 w 1074"/>
              <a:gd name="T43" fmla="*/ 607 h 925"/>
              <a:gd name="T44" fmla="*/ 337 w 1074"/>
              <a:gd name="T45" fmla="*/ 700 h 925"/>
              <a:gd name="T46" fmla="*/ 244 w 1074"/>
              <a:gd name="T47" fmla="*/ 652 h 925"/>
              <a:gd name="T48" fmla="*/ 291 w 1074"/>
              <a:gd name="T49" fmla="*/ 560 h 925"/>
              <a:gd name="T50" fmla="*/ 817 w 1074"/>
              <a:gd name="T51" fmla="*/ 365 h 925"/>
              <a:gd name="T52" fmla="*/ 802 w 1074"/>
              <a:gd name="T53" fmla="*/ 467 h 925"/>
              <a:gd name="T54" fmla="*/ 700 w 1074"/>
              <a:gd name="T55" fmla="*/ 450 h 925"/>
              <a:gd name="T56" fmla="*/ 715 w 1074"/>
              <a:gd name="T57" fmla="*/ 348 h 925"/>
              <a:gd name="T58" fmla="*/ 579 w 1074"/>
              <a:gd name="T59" fmla="*/ 348 h 925"/>
              <a:gd name="T60" fmla="*/ 596 w 1074"/>
              <a:gd name="T61" fmla="*/ 450 h 925"/>
              <a:gd name="T62" fmla="*/ 494 w 1074"/>
              <a:gd name="T63" fmla="*/ 467 h 925"/>
              <a:gd name="T64" fmla="*/ 476 w 1074"/>
              <a:gd name="T65" fmla="*/ 365 h 925"/>
              <a:gd name="T66" fmla="*/ 337 w 1074"/>
              <a:gd name="T67" fmla="*/ 338 h 925"/>
              <a:gd name="T68" fmla="*/ 384 w 1074"/>
              <a:gd name="T69" fmla="*/ 431 h 925"/>
              <a:gd name="T70" fmla="*/ 291 w 1074"/>
              <a:gd name="T71" fmla="*/ 476 h 925"/>
              <a:gd name="T72" fmla="*/ 244 w 1074"/>
              <a:gd name="T73" fmla="*/ 384 h 925"/>
              <a:gd name="T74" fmla="*/ 531 w 1074"/>
              <a:gd name="T75" fmla="*/ 0 h 925"/>
              <a:gd name="T76" fmla="*/ 792 w 1074"/>
              <a:gd name="T77" fmla="*/ 21 h 925"/>
              <a:gd name="T78" fmla="*/ 928 w 1074"/>
              <a:gd name="T79" fmla="*/ 64 h 925"/>
              <a:gd name="T80" fmla="*/ 1061 w 1074"/>
              <a:gd name="T81" fmla="*/ 149 h 925"/>
              <a:gd name="T82" fmla="*/ 1066 w 1074"/>
              <a:gd name="T83" fmla="*/ 234 h 925"/>
              <a:gd name="T84" fmla="*/ 762 w 1074"/>
              <a:gd name="T85" fmla="*/ 198 h 925"/>
              <a:gd name="T86" fmla="*/ 792 w 1074"/>
              <a:gd name="T87" fmla="*/ 140 h 925"/>
              <a:gd name="T88" fmla="*/ 788 w 1074"/>
              <a:gd name="T89" fmla="*/ 134 h 925"/>
              <a:gd name="T90" fmla="*/ 626 w 1074"/>
              <a:gd name="T91" fmla="*/ 79 h 925"/>
              <a:gd name="T92" fmla="*/ 531 w 1074"/>
              <a:gd name="T93" fmla="*/ 74 h 925"/>
              <a:gd name="T94" fmla="*/ 354 w 1074"/>
              <a:gd name="T95" fmla="*/ 104 h 925"/>
              <a:gd name="T96" fmla="*/ 291 w 1074"/>
              <a:gd name="T97" fmla="*/ 128 h 925"/>
              <a:gd name="T98" fmla="*/ 286 w 1074"/>
              <a:gd name="T99" fmla="*/ 134 h 925"/>
              <a:gd name="T100" fmla="*/ 308 w 1074"/>
              <a:gd name="T101" fmla="*/ 180 h 925"/>
              <a:gd name="T102" fmla="*/ 11 w 1074"/>
              <a:gd name="T103" fmla="*/ 246 h 925"/>
              <a:gd name="T104" fmla="*/ 0 w 1074"/>
              <a:gd name="T105" fmla="*/ 187 h 925"/>
              <a:gd name="T106" fmla="*/ 134 w 1074"/>
              <a:gd name="T107" fmla="*/ 70 h 925"/>
              <a:gd name="T108" fmla="*/ 244 w 1074"/>
              <a:gd name="T109" fmla="*/ 36 h 925"/>
              <a:gd name="T110" fmla="*/ 531 w 1074"/>
              <a:gd name="T111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74" h="925">
                <a:moveTo>
                  <a:pt x="758" y="779"/>
                </a:moveTo>
                <a:lnTo>
                  <a:pt x="781" y="783"/>
                </a:lnTo>
                <a:lnTo>
                  <a:pt x="802" y="792"/>
                </a:lnTo>
                <a:lnTo>
                  <a:pt x="817" y="809"/>
                </a:lnTo>
                <a:lnTo>
                  <a:pt x="828" y="828"/>
                </a:lnTo>
                <a:lnTo>
                  <a:pt x="832" y="853"/>
                </a:lnTo>
                <a:lnTo>
                  <a:pt x="828" y="876"/>
                </a:lnTo>
                <a:lnTo>
                  <a:pt x="817" y="896"/>
                </a:lnTo>
                <a:lnTo>
                  <a:pt x="802" y="911"/>
                </a:lnTo>
                <a:lnTo>
                  <a:pt x="781" y="921"/>
                </a:lnTo>
                <a:lnTo>
                  <a:pt x="758" y="925"/>
                </a:lnTo>
                <a:lnTo>
                  <a:pt x="736" y="921"/>
                </a:lnTo>
                <a:lnTo>
                  <a:pt x="715" y="911"/>
                </a:lnTo>
                <a:lnTo>
                  <a:pt x="700" y="896"/>
                </a:lnTo>
                <a:lnTo>
                  <a:pt x="688" y="876"/>
                </a:lnTo>
                <a:lnTo>
                  <a:pt x="684" y="853"/>
                </a:lnTo>
                <a:lnTo>
                  <a:pt x="688" y="828"/>
                </a:lnTo>
                <a:lnTo>
                  <a:pt x="700" y="809"/>
                </a:lnTo>
                <a:lnTo>
                  <a:pt x="715" y="792"/>
                </a:lnTo>
                <a:lnTo>
                  <a:pt x="736" y="783"/>
                </a:lnTo>
                <a:lnTo>
                  <a:pt x="758" y="779"/>
                </a:lnTo>
                <a:close/>
                <a:moveTo>
                  <a:pt x="535" y="779"/>
                </a:moveTo>
                <a:lnTo>
                  <a:pt x="560" y="783"/>
                </a:lnTo>
                <a:lnTo>
                  <a:pt x="579" y="792"/>
                </a:lnTo>
                <a:lnTo>
                  <a:pt x="596" y="809"/>
                </a:lnTo>
                <a:lnTo>
                  <a:pt x="605" y="828"/>
                </a:lnTo>
                <a:lnTo>
                  <a:pt x="609" y="853"/>
                </a:lnTo>
                <a:lnTo>
                  <a:pt x="605" y="876"/>
                </a:lnTo>
                <a:lnTo>
                  <a:pt x="596" y="896"/>
                </a:lnTo>
                <a:lnTo>
                  <a:pt x="579" y="911"/>
                </a:lnTo>
                <a:lnTo>
                  <a:pt x="560" y="921"/>
                </a:lnTo>
                <a:lnTo>
                  <a:pt x="535" y="925"/>
                </a:lnTo>
                <a:lnTo>
                  <a:pt x="512" y="921"/>
                </a:lnTo>
                <a:lnTo>
                  <a:pt x="494" y="911"/>
                </a:lnTo>
                <a:lnTo>
                  <a:pt x="476" y="896"/>
                </a:lnTo>
                <a:lnTo>
                  <a:pt x="467" y="876"/>
                </a:lnTo>
                <a:lnTo>
                  <a:pt x="463" y="853"/>
                </a:lnTo>
                <a:lnTo>
                  <a:pt x="467" y="828"/>
                </a:lnTo>
                <a:lnTo>
                  <a:pt x="476" y="809"/>
                </a:lnTo>
                <a:lnTo>
                  <a:pt x="494" y="792"/>
                </a:lnTo>
                <a:lnTo>
                  <a:pt x="512" y="783"/>
                </a:lnTo>
                <a:lnTo>
                  <a:pt x="535" y="779"/>
                </a:lnTo>
                <a:close/>
                <a:moveTo>
                  <a:pt x="314" y="779"/>
                </a:moveTo>
                <a:lnTo>
                  <a:pt x="337" y="783"/>
                </a:lnTo>
                <a:lnTo>
                  <a:pt x="357" y="792"/>
                </a:lnTo>
                <a:lnTo>
                  <a:pt x="372" y="809"/>
                </a:lnTo>
                <a:lnTo>
                  <a:pt x="384" y="828"/>
                </a:lnTo>
                <a:lnTo>
                  <a:pt x="388" y="853"/>
                </a:lnTo>
                <a:lnTo>
                  <a:pt x="384" y="876"/>
                </a:lnTo>
                <a:lnTo>
                  <a:pt x="372" y="896"/>
                </a:lnTo>
                <a:lnTo>
                  <a:pt x="357" y="911"/>
                </a:lnTo>
                <a:lnTo>
                  <a:pt x="337" y="921"/>
                </a:lnTo>
                <a:lnTo>
                  <a:pt x="314" y="925"/>
                </a:lnTo>
                <a:lnTo>
                  <a:pt x="291" y="921"/>
                </a:lnTo>
                <a:lnTo>
                  <a:pt x="270" y="911"/>
                </a:lnTo>
                <a:lnTo>
                  <a:pt x="255" y="896"/>
                </a:lnTo>
                <a:lnTo>
                  <a:pt x="244" y="876"/>
                </a:lnTo>
                <a:lnTo>
                  <a:pt x="240" y="853"/>
                </a:lnTo>
                <a:lnTo>
                  <a:pt x="244" y="828"/>
                </a:lnTo>
                <a:lnTo>
                  <a:pt x="255" y="809"/>
                </a:lnTo>
                <a:lnTo>
                  <a:pt x="270" y="792"/>
                </a:lnTo>
                <a:lnTo>
                  <a:pt x="291" y="783"/>
                </a:lnTo>
                <a:lnTo>
                  <a:pt x="314" y="779"/>
                </a:lnTo>
                <a:close/>
                <a:moveTo>
                  <a:pt x="758" y="556"/>
                </a:moveTo>
                <a:lnTo>
                  <a:pt x="781" y="560"/>
                </a:lnTo>
                <a:lnTo>
                  <a:pt x="802" y="571"/>
                </a:lnTo>
                <a:lnTo>
                  <a:pt x="817" y="586"/>
                </a:lnTo>
                <a:lnTo>
                  <a:pt x="828" y="607"/>
                </a:lnTo>
                <a:lnTo>
                  <a:pt x="832" y="630"/>
                </a:lnTo>
                <a:lnTo>
                  <a:pt x="828" y="652"/>
                </a:lnTo>
                <a:lnTo>
                  <a:pt x="817" y="673"/>
                </a:lnTo>
                <a:lnTo>
                  <a:pt x="802" y="688"/>
                </a:lnTo>
                <a:lnTo>
                  <a:pt x="781" y="700"/>
                </a:lnTo>
                <a:lnTo>
                  <a:pt x="758" y="703"/>
                </a:lnTo>
                <a:lnTo>
                  <a:pt x="736" y="700"/>
                </a:lnTo>
                <a:lnTo>
                  <a:pt x="715" y="688"/>
                </a:lnTo>
                <a:lnTo>
                  <a:pt x="700" y="673"/>
                </a:lnTo>
                <a:lnTo>
                  <a:pt x="688" y="652"/>
                </a:lnTo>
                <a:lnTo>
                  <a:pt x="684" y="630"/>
                </a:lnTo>
                <a:lnTo>
                  <a:pt x="688" y="607"/>
                </a:lnTo>
                <a:lnTo>
                  <a:pt x="700" y="586"/>
                </a:lnTo>
                <a:lnTo>
                  <a:pt x="715" y="571"/>
                </a:lnTo>
                <a:lnTo>
                  <a:pt x="736" y="560"/>
                </a:lnTo>
                <a:lnTo>
                  <a:pt x="758" y="556"/>
                </a:lnTo>
                <a:close/>
                <a:moveTo>
                  <a:pt x="535" y="556"/>
                </a:moveTo>
                <a:lnTo>
                  <a:pt x="560" y="560"/>
                </a:lnTo>
                <a:lnTo>
                  <a:pt x="579" y="571"/>
                </a:lnTo>
                <a:lnTo>
                  <a:pt x="596" y="586"/>
                </a:lnTo>
                <a:lnTo>
                  <a:pt x="605" y="607"/>
                </a:lnTo>
                <a:lnTo>
                  <a:pt x="609" y="630"/>
                </a:lnTo>
                <a:lnTo>
                  <a:pt x="605" y="652"/>
                </a:lnTo>
                <a:lnTo>
                  <a:pt x="596" y="673"/>
                </a:lnTo>
                <a:lnTo>
                  <a:pt x="579" y="688"/>
                </a:lnTo>
                <a:lnTo>
                  <a:pt x="560" y="700"/>
                </a:lnTo>
                <a:lnTo>
                  <a:pt x="535" y="703"/>
                </a:lnTo>
                <a:lnTo>
                  <a:pt x="512" y="700"/>
                </a:lnTo>
                <a:lnTo>
                  <a:pt x="494" y="688"/>
                </a:lnTo>
                <a:lnTo>
                  <a:pt x="476" y="673"/>
                </a:lnTo>
                <a:lnTo>
                  <a:pt x="467" y="652"/>
                </a:lnTo>
                <a:lnTo>
                  <a:pt x="463" y="630"/>
                </a:lnTo>
                <a:lnTo>
                  <a:pt x="467" y="607"/>
                </a:lnTo>
                <a:lnTo>
                  <a:pt x="476" y="586"/>
                </a:lnTo>
                <a:lnTo>
                  <a:pt x="494" y="571"/>
                </a:lnTo>
                <a:lnTo>
                  <a:pt x="512" y="560"/>
                </a:lnTo>
                <a:lnTo>
                  <a:pt x="535" y="556"/>
                </a:lnTo>
                <a:close/>
                <a:moveTo>
                  <a:pt x="314" y="556"/>
                </a:moveTo>
                <a:lnTo>
                  <a:pt x="337" y="560"/>
                </a:lnTo>
                <a:lnTo>
                  <a:pt x="357" y="571"/>
                </a:lnTo>
                <a:lnTo>
                  <a:pt x="372" y="586"/>
                </a:lnTo>
                <a:lnTo>
                  <a:pt x="384" y="607"/>
                </a:lnTo>
                <a:lnTo>
                  <a:pt x="388" y="630"/>
                </a:lnTo>
                <a:lnTo>
                  <a:pt x="384" y="652"/>
                </a:lnTo>
                <a:lnTo>
                  <a:pt x="372" y="673"/>
                </a:lnTo>
                <a:lnTo>
                  <a:pt x="357" y="688"/>
                </a:lnTo>
                <a:lnTo>
                  <a:pt x="337" y="700"/>
                </a:lnTo>
                <a:lnTo>
                  <a:pt x="314" y="703"/>
                </a:lnTo>
                <a:lnTo>
                  <a:pt x="291" y="700"/>
                </a:lnTo>
                <a:lnTo>
                  <a:pt x="270" y="688"/>
                </a:lnTo>
                <a:lnTo>
                  <a:pt x="255" y="673"/>
                </a:lnTo>
                <a:lnTo>
                  <a:pt x="244" y="652"/>
                </a:lnTo>
                <a:lnTo>
                  <a:pt x="240" y="630"/>
                </a:lnTo>
                <a:lnTo>
                  <a:pt x="244" y="607"/>
                </a:lnTo>
                <a:lnTo>
                  <a:pt x="255" y="586"/>
                </a:lnTo>
                <a:lnTo>
                  <a:pt x="270" y="571"/>
                </a:lnTo>
                <a:lnTo>
                  <a:pt x="291" y="560"/>
                </a:lnTo>
                <a:lnTo>
                  <a:pt x="314" y="556"/>
                </a:lnTo>
                <a:close/>
                <a:moveTo>
                  <a:pt x="758" y="335"/>
                </a:moveTo>
                <a:lnTo>
                  <a:pt x="781" y="338"/>
                </a:lnTo>
                <a:lnTo>
                  <a:pt x="802" y="348"/>
                </a:lnTo>
                <a:lnTo>
                  <a:pt x="817" y="365"/>
                </a:lnTo>
                <a:lnTo>
                  <a:pt x="828" y="384"/>
                </a:lnTo>
                <a:lnTo>
                  <a:pt x="832" y="406"/>
                </a:lnTo>
                <a:lnTo>
                  <a:pt x="828" y="431"/>
                </a:lnTo>
                <a:lnTo>
                  <a:pt x="817" y="450"/>
                </a:lnTo>
                <a:lnTo>
                  <a:pt x="802" y="467"/>
                </a:lnTo>
                <a:lnTo>
                  <a:pt x="781" y="476"/>
                </a:lnTo>
                <a:lnTo>
                  <a:pt x="758" y="480"/>
                </a:lnTo>
                <a:lnTo>
                  <a:pt x="736" y="476"/>
                </a:lnTo>
                <a:lnTo>
                  <a:pt x="715" y="467"/>
                </a:lnTo>
                <a:lnTo>
                  <a:pt x="700" y="450"/>
                </a:lnTo>
                <a:lnTo>
                  <a:pt x="688" y="431"/>
                </a:lnTo>
                <a:lnTo>
                  <a:pt x="684" y="406"/>
                </a:lnTo>
                <a:lnTo>
                  <a:pt x="688" y="384"/>
                </a:lnTo>
                <a:lnTo>
                  <a:pt x="700" y="365"/>
                </a:lnTo>
                <a:lnTo>
                  <a:pt x="715" y="348"/>
                </a:lnTo>
                <a:lnTo>
                  <a:pt x="736" y="338"/>
                </a:lnTo>
                <a:lnTo>
                  <a:pt x="758" y="335"/>
                </a:lnTo>
                <a:close/>
                <a:moveTo>
                  <a:pt x="535" y="335"/>
                </a:moveTo>
                <a:lnTo>
                  <a:pt x="560" y="338"/>
                </a:lnTo>
                <a:lnTo>
                  <a:pt x="579" y="348"/>
                </a:lnTo>
                <a:lnTo>
                  <a:pt x="596" y="365"/>
                </a:lnTo>
                <a:lnTo>
                  <a:pt x="605" y="384"/>
                </a:lnTo>
                <a:lnTo>
                  <a:pt x="609" y="406"/>
                </a:lnTo>
                <a:lnTo>
                  <a:pt x="605" y="431"/>
                </a:lnTo>
                <a:lnTo>
                  <a:pt x="596" y="450"/>
                </a:lnTo>
                <a:lnTo>
                  <a:pt x="579" y="467"/>
                </a:lnTo>
                <a:lnTo>
                  <a:pt x="560" y="476"/>
                </a:lnTo>
                <a:lnTo>
                  <a:pt x="535" y="480"/>
                </a:lnTo>
                <a:lnTo>
                  <a:pt x="512" y="476"/>
                </a:lnTo>
                <a:lnTo>
                  <a:pt x="494" y="467"/>
                </a:lnTo>
                <a:lnTo>
                  <a:pt x="476" y="450"/>
                </a:lnTo>
                <a:lnTo>
                  <a:pt x="467" y="431"/>
                </a:lnTo>
                <a:lnTo>
                  <a:pt x="463" y="406"/>
                </a:lnTo>
                <a:lnTo>
                  <a:pt x="467" y="384"/>
                </a:lnTo>
                <a:lnTo>
                  <a:pt x="476" y="365"/>
                </a:lnTo>
                <a:lnTo>
                  <a:pt x="494" y="348"/>
                </a:lnTo>
                <a:lnTo>
                  <a:pt x="512" y="338"/>
                </a:lnTo>
                <a:lnTo>
                  <a:pt x="535" y="335"/>
                </a:lnTo>
                <a:close/>
                <a:moveTo>
                  <a:pt x="314" y="335"/>
                </a:moveTo>
                <a:lnTo>
                  <a:pt x="337" y="338"/>
                </a:lnTo>
                <a:lnTo>
                  <a:pt x="357" y="348"/>
                </a:lnTo>
                <a:lnTo>
                  <a:pt x="372" y="365"/>
                </a:lnTo>
                <a:lnTo>
                  <a:pt x="384" y="384"/>
                </a:lnTo>
                <a:lnTo>
                  <a:pt x="388" y="406"/>
                </a:lnTo>
                <a:lnTo>
                  <a:pt x="384" y="431"/>
                </a:lnTo>
                <a:lnTo>
                  <a:pt x="372" y="450"/>
                </a:lnTo>
                <a:lnTo>
                  <a:pt x="357" y="467"/>
                </a:lnTo>
                <a:lnTo>
                  <a:pt x="337" y="476"/>
                </a:lnTo>
                <a:lnTo>
                  <a:pt x="314" y="480"/>
                </a:lnTo>
                <a:lnTo>
                  <a:pt x="291" y="476"/>
                </a:lnTo>
                <a:lnTo>
                  <a:pt x="270" y="467"/>
                </a:lnTo>
                <a:lnTo>
                  <a:pt x="255" y="450"/>
                </a:lnTo>
                <a:lnTo>
                  <a:pt x="244" y="431"/>
                </a:lnTo>
                <a:lnTo>
                  <a:pt x="240" y="406"/>
                </a:lnTo>
                <a:lnTo>
                  <a:pt x="244" y="384"/>
                </a:lnTo>
                <a:lnTo>
                  <a:pt x="255" y="365"/>
                </a:lnTo>
                <a:lnTo>
                  <a:pt x="270" y="348"/>
                </a:lnTo>
                <a:lnTo>
                  <a:pt x="291" y="338"/>
                </a:lnTo>
                <a:lnTo>
                  <a:pt x="314" y="335"/>
                </a:lnTo>
                <a:close/>
                <a:moveTo>
                  <a:pt x="531" y="0"/>
                </a:moveTo>
                <a:lnTo>
                  <a:pt x="539" y="0"/>
                </a:lnTo>
                <a:lnTo>
                  <a:pt x="616" y="2"/>
                </a:lnTo>
                <a:lnTo>
                  <a:pt x="684" y="7"/>
                </a:lnTo>
                <a:lnTo>
                  <a:pt x="743" y="13"/>
                </a:lnTo>
                <a:lnTo>
                  <a:pt x="792" y="21"/>
                </a:lnTo>
                <a:lnTo>
                  <a:pt x="834" y="30"/>
                </a:lnTo>
                <a:lnTo>
                  <a:pt x="868" y="40"/>
                </a:lnTo>
                <a:lnTo>
                  <a:pt x="894" y="49"/>
                </a:lnTo>
                <a:lnTo>
                  <a:pt x="915" y="58"/>
                </a:lnTo>
                <a:lnTo>
                  <a:pt x="928" y="64"/>
                </a:lnTo>
                <a:lnTo>
                  <a:pt x="938" y="68"/>
                </a:lnTo>
                <a:lnTo>
                  <a:pt x="940" y="70"/>
                </a:lnTo>
                <a:lnTo>
                  <a:pt x="1017" y="111"/>
                </a:lnTo>
                <a:lnTo>
                  <a:pt x="1044" y="130"/>
                </a:lnTo>
                <a:lnTo>
                  <a:pt x="1061" y="149"/>
                </a:lnTo>
                <a:lnTo>
                  <a:pt x="1070" y="168"/>
                </a:lnTo>
                <a:lnTo>
                  <a:pt x="1074" y="187"/>
                </a:lnTo>
                <a:lnTo>
                  <a:pt x="1074" y="206"/>
                </a:lnTo>
                <a:lnTo>
                  <a:pt x="1072" y="221"/>
                </a:lnTo>
                <a:lnTo>
                  <a:pt x="1066" y="234"/>
                </a:lnTo>
                <a:lnTo>
                  <a:pt x="1063" y="242"/>
                </a:lnTo>
                <a:lnTo>
                  <a:pt x="1063" y="246"/>
                </a:lnTo>
                <a:lnTo>
                  <a:pt x="1014" y="336"/>
                </a:lnTo>
                <a:lnTo>
                  <a:pt x="758" y="202"/>
                </a:lnTo>
                <a:lnTo>
                  <a:pt x="762" y="198"/>
                </a:lnTo>
                <a:lnTo>
                  <a:pt x="766" y="191"/>
                </a:lnTo>
                <a:lnTo>
                  <a:pt x="773" y="178"/>
                </a:lnTo>
                <a:lnTo>
                  <a:pt x="783" y="162"/>
                </a:lnTo>
                <a:lnTo>
                  <a:pt x="790" y="144"/>
                </a:lnTo>
                <a:lnTo>
                  <a:pt x="792" y="140"/>
                </a:lnTo>
                <a:lnTo>
                  <a:pt x="794" y="138"/>
                </a:lnTo>
                <a:lnTo>
                  <a:pt x="794" y="136"/>
                </a:lnTo>
                <a:lnTo>
                  <a:pt x="792" y="138"/>
                </a:lnTo>
                <a:lnTo>
                  <a:pt x="790" y="136"/>
                </a:lnTo>
                <a:lnTo>
                  <a:pt x="788" y="134"/>
                </a:lnTo>
                <a:lnTo>
                  <a:pt x="762" y="117"/>
                </a:lnTo>
                <a:lnTo>
                  <a:pt x="730" y="102"/>
                </a:lnTo>
                <a:lnTo>
                  <a:pt x="694" y="93"/>
                </a:lnTo>
                <a:lnTo>
                  <a:pt x="660" y="85"/>
                </a:lnTo>
                <a:lnTo>
                  <a:pt x="626" y="79"/>
                </a:lnTo>
                <a:lnTo>
                  <a:pt x="596" y="75"/>
                </a:lnTo>
                <a:lnTo>
                  <a:pt x="571" y="74"/>
                </a:lnTo>
                <a:lnTo>
                  <a:pt x="554" y="74"/>
                </a:lnTo>
                <a:lnTo>
                  <a:pt x="548" y="74"/>
                </a:lnTo>
                <a:lnTo>
                  <a:pt x="531" y="74"/>
                </a:lnTo>
                <a:lnTo>
                  <a:pt x="492" y="75"/>
                </a:lnTo>
                <a:lnTo>
                  <a:pt x="454" y="79"/>
                </a:lnTo>
                <a:lnTo>
                  <a:pt x="418" y="87"/>
                </a:lnTo>
                <a:lnTo>
                  <a:pt x="384" y="96"/>
                </a:lnTo>
                <a:lnTo>
                  <a:pt x="354" y="104"/>
                </a:lnTo>
                <a:lnTo>
                  <a:pt x="329" y="113"/>
                </a:lnTo>
                <a:lnTo>
                  <a:pt x="310" y="119"/>
                </a:lnTo>
                <a:lnTo>
                  <a:pt x="297" y="125"/>
                </a:lnTo>
                <a:lnTo>
                  <a:pt x="293" y="127"/>
                </a:lnTo>
                <a:lnTo>
                  <a:pt x="291" y="128"/>
                </a:lnTo>
                <a:lnTo>
                  <a:pt x="289" y="128"/>
                </a:lnTo>
                <a:lnTo>
                  <a:pt x="287" y="128"/>
                </a:lnTo>
                <a:lnTo>
                  <a:pt x="286" y="130"/>
                </a:lnTo>
                <a:lnTo>
                  <a:pt x="286" y="132"/>
                </a:lnTo>
                <a:lnTo>
                  <a:pt x="286" y="134"/>
                </a:lnTo>
                <a:lnTo>
                  <a:pt x="287" y="138"/>
                </a:lnTo>
                <a:lnTo>
                  <a:pt x="289" y="142"/>
                </a:lnTo>
                <a:lnTo>
                  <a:pt x="295" y="153"/>
                </a:lnTo>
                <a:lnTo>
                  <a:pt x="301" y="166"/>
                </a:lnTo>
                <a:lnTo>
                  <a:pt x="308" y="180"/>
                </a:lnTo>
                <a:lnTo>
                  <a:pt x="314" y="191"/>
                </a:lnTo>
                <a:lnTo>
                  <a:pt x="320" y="198"/>
                </a:lnTo>
                <a:lnTo>
                  <a:pt x="321" y="202"/>
                </a:lnTo>
                <a:lnTo>
                  <a:pt x="57" y="336"/>
                </a:lnTo>
                <a:lnTo>
                  <a:pt x="11" y="246"/>
                </a:lnTo>
                <a:lnTo>
                  <a:pt x="11" y="242"/>
                </a:lnTo>
                <a:lnTo>
                  <a:pt x="8" y="234"/>
                </a:lnTo>
                <a:lnTo>
                  <a:pt x="2" y="221"/>
                </a:lnTo>
                <a:lnTo>
                  <a:pt x="0" y="206"/>
                </a:lnTo>
                <a:lnTo>
                  <a:pt x="0" y="187"/>
                </a:lnTo>
                <a:lnTo>
                  <a:pt x="4" y="168"/>
                </a:lnTo>
                <a:lnTo>
                  <a:pt x="13" y="149"/>
                </a:lnTo>
                <a:lnTo>
                  <a:pt x="30" y="130"/>
                </a:lnTo>
                <a:lnTo>
                  <a:pt x="57" y="111"/>
                </a:lnTo>
                <a:lnTo>
                  <a:pt x="134" y="70"/>
                </a:lnTo>
                <a:lnTo>
                  <a:pt x="140" y="68"/>
                </a:lnTo>
                <a:lnTo>
                  <a:pt x="153" y="64"/>
                </a:lnTo>
                <a:lnTo>
                  <a:pt x="176" y="55"/>
                </a:lnTo>
                <a:lnTo>
                  <a:pt x="206" y="45"/>
                </a:lnTo>
                <a:lnTo>
                  <a:pt x="244" y="36"/>
                </a:lnTo>
                <a:lnTo>
                  <a:pt x="289" y="24"/>
                </a:lnTo>
                <a:lnTo>
                  <a:pt x="340" y="15"/>
                </a:lnTo>
                <a:lnTo>
                  <a:pt x="399" y="7"/>
                </a:lnTo>
                <a:lnTo>
                  <a:pt x="463" y="2"/>
                </a:lnTo>
                <a:lnTo>
                  <a:pt x="5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048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テキスト ボックス 12"/>
          <p:cNvSpPr txBox="1"/>
          <p:nvPr/>
        </p:nvSpPr>
        <p:spPr>
          <a:xfrm>
            <a:off x="74613" y="1279555"/>
            <a:ext cx="346249" cy="7655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400"/>
            <a:r>
              <a:rPr lang="ja-JP" altLang="en-US" sz="1050" dirty="0"/>
              <a:t>燃料使用量</a:t>
            </a:r>
          </a:p>
        </p:txBody>
      </p:sp>
      <p:graphicFrame>
        <p:nvGraphicFramePr>
          <p:cNvPr id="1128" name="グラフ 14"/>
          <p:cNvGraphicFramePr/>
          <p:nvPr/>
        </p:nvGraphicFramePr>
        <p:xfrm>
          <a:off x="19933" y="939168"/>
          <a:ext cx="3582032" cy="166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29" name="AutoShape 3"/>
          <p:cNvSpPr>
            <a:spLocks noChangeArrowheads="1"/>
          </p:cNvSpPr>
          <p:nvPr/>
        </p:nvSpPr>
        <p:spPr bwMode="gray">
          <a:xfrm>
            <a:off x="163610" y="8760281"/>
            <a:ext cx="6480000" cy="293721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6350">
            <a:solidFill>
              <a:schemeClr val="tx2"/>
            </a:solidFill>
          </a:ln>
          <a:effectLst/>
        </p:spPr>
        <p:txBody>
          <a:bodyPr wrap="square" lIns="180000" tIns="72000" rIns="180000" bIns="3600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 dirty="0">
                <a:solidFill>
                  <a:prstClr val="white"/>
                </a:solidFill>
                <a:latin typeface="+mn-ea"/>
              </a:rPr>
              <a:t>省エネや生産性向上の取組に活用可能な補助事業</a:t>
            </a:r>
          </a:p>
        </p:txBody>
      </p:sp>
      <p:pic>
        <p:nvPicPr>
          <p:cNvPr id="1130" name="グラフィックス 18" descr="クリップボード: チェックマーク 枠線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7171" y="1374861"/>
            <a:ext cx="470737" cy="470737"/>
          </a:xfrm>
          <a:prstGeom prst="rect">
            <a:avLst/>
          </a:prstGeom>
        </p:spPr>
      </p:pic>
      <p:pic>
        <p:nvPicPr>
          <p:cNvPr id="1131" name="図 10" descr="ヒートポンプ図（室内・室外機）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406" y="1251640"/>
            <a:ext cx="562408" cy="5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20" y="1378185"/>
            <a:ext cx="534955" cy="5586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133" name="テキスト ボックス 21"/>
          <p:cNvSpPr txBox="1"/>
          <p:nvPr/>
        </p:nvSpPr>
        <p:spPr>
          <a:xfrm>
            <a:off x="339143" y="1071732"/>
            <a:ext cx="989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/>
              <a:t>省エネチェックシートの実践</a:t>
            </a:r>
            <a:endParaRPr kumimoji="1" lang="ja-JP" altLang="en-US" sz="800" dirty="0"/>
          </a:p>
        </p:txBody>
      </p:sp>
      <p:sp>
        <p:nvSpPr>
          <p:cNvPr id="1134" name="テキスト ボックス 22"/>
          <p:cNvSpPr txBox="1"/>
          <p:nvPr/>
        </p:nvSpPr>
        <p:spPr>
          <a:xfrm>
            <a:off x="169945" y="9093508"/>
            <a:ext cx="6480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rmAutofit/>
          </a:bodyPr>
          <a:lstStyle/>
          <a:p>
            <a:r>
              <a:rPr lang="ja-JP" altLang="en-US" sz="1200" dirty="0">
                <a:latin typeface="+mn-ea"/>
              </a:rPr>
              <a:t>〇　産地生産基盤パワーアップ事業　施設園芸エネルギー転換枠等</a:t>
            </a:r>
            <a:endParaRPr lang="en-US" altLang="ja-JP" sz="1200" dirty="0">
              <a:latin typeface="+mn-ea"/>
            </a:endParaRPr>
          </a:p>
        </p:txBody>
      </p:sp>
      <p:sp>
        <p:nvSpPr>
          <p:cNvPr id="1135" name="Text Box 2"/>
          <p:cNvSpPr txBox="1">
            <a:spLocks noChangeArrowheads="1"/>
          </p:cNvSpPr>
          <p:nvPr/>
        </p:nvSpPr>
        <p:spPr>
          <a:xfrm>
            <a:off x="3981990" y="5457056"/>
            <a:ext cx="1186104" cy="2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▲省エネ通知のページＱ</a:t>
            </a:r>
            <a:r>
              <a:rPr lang="en-US" altLang="ja-JP" sz="800" dirty="0"/>
              <a:t>R</a:t>
            </a:r>
            <a:r>
              <a:rPr lang="ja-JP" altLang="en-US" sz="800" dirty="0"/>
              <a:t>コード</a:t>
            </a:r>
            <a:endParaRPr lang="en-US" altLang="ja-JP" sz="800" dirty="0"/>
          </a:p>
        </p:txBody>
      </p:sp>
      <p:sp>
        <p:nvSpPr>
          <p:cNvPr id="1136" name="テキスト ボックス 29"/>
          <p:cNvSpPr txBox="1"/>
          <p:nvPr/>
        </p:nvSpPr>
        <p:spPr>
          <a:xfrm>
            <a:off x="831024" y="1934727"/>
            <a:ext cx="1016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/>
              <a:t>省エネ効果のある資材等を導入</a:t>
            </a:r>
            <a:endParaRPr kumimoji="1" lang="ja-JP" altLang="en-US" sz="800" dirty="0"/>
          </a:p>
        </p:txBody>
      </p:sp>
      <p:sp>
        <p:nvSpPr>
          <p:cNvPr id="1137" name="テキスト ボックス 30"/>
          <p:cNvSpPr txBox="1"/>
          <p:nvPr/>
        </p:nvSpPr>
        <p:spPr>
          <a:xfrm>
            <a:off x="2019085" y="1788582"/>
            <a:ext cx="997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/>
              <a:t>ヒートポンプ等</a:t>
            </a:r>
            <a:endParaRPr lang="en-US" altLang="ja-JP" sz="800" dirty="0"/>
          </a:p>
          <a:p>
            <a:pPr algn="ctr"/>
            <a:r>
              <a:rPr lang="ja-JP" altLang="en-US" sz="800" dirty="0"/>
              <a:t>省エネ機器の導入</a:t>
            </a:r>
            <a:endParaRPr kumimoji="1" lang="ja-JP" altLang="en-US" sz="800" dirty="0"/>
          </a:p>
        </p:txBody>
      </p:sp>
      <p:sp>
        <p:nvSpPr>
          <p:cNvPr id="1138" name="矢印: 下 31"/>
          <p:cNvSpPr/>
          <p:nvPr/>
        </p:nvSpPr>
        <p:spPr>
          <a:xfrm>
            <a:off x="1622916" y="1113044"/>
            <a:ext cx="396169" cy="504191"/>
          </a:xfrm>
          <a:prstGeom prst="downArrow">
            <a:avLst/>
          </a:prstGeom>
          <a:solidFill>
            <a:srgbClr val="FFCCFF"/>
          </a:solidFill>
          <a:ln w="6350">
            <a:noFill/>
          </a:ln>
          <a:effectLst/>
        </p:spPr>
        <p:txBody>
          <a:bodyPr rot="0" spcFirstLastPara="0" vertOverflow="overflow" horzOverflow="overflow" vert="horz" wrap="non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9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15%</a:t>
            </a:r>
          </a:p>
          <a:p>
            <a:pPr algn="ctr">
              <a:lnSpc>
                <a:spcPts val="9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削減</a:t>
            </a:r>
            <a:endParaRPr lang="en-US" altLang="ja-JP" sz="11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39" name="正方形/長方形 32"/>
          <p:cNvSpPr/>
          <p:nvPr/>
        </p:nvSpPr>
        <p:spPr>
          <a:xfrm>
            <a:off x="311989" y="2547633"/>
            <a:ext cx="1509012" cy="2100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05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１期目</a:t>
            </a:r>
          </a:p>
        </p:txBody>
      </p:sp>
      <p:sp>
        <p:nvSpPr>
          <p:cNvPr id="1140" name="正方形/長方形 33"/>
          <p:cNvSpPr/>
          <p:nvPr/>
        </p:nvSpPr>
        <p:spPr>
          <a:xfrm>
            <a:off x="1821000" y="2546548"/>
            <a:ext cx="1434421" cy="2100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05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期目</a:t>
            </a:r>
          </a:p>
        </p:txBody>
      </p:sp>
      <p:sp>
        <p:nvSpPr>
          <p:cNvPr id="1141" name="矢印: 下 15"/>
          <p:cNvSpPr/>
          <p:nvPr/>
        </p:nvSpPr>
        <p:spPr>
          <a:xfrm>
            <a:off x="3021282" y="1113044"/>
            <a:ext cx="396169" cy="1000643"/>
          </a:xfrm>
          <a:prstGeom prst="downArrow">
            <a:avLst/>
          </a:prstGeom>
          <a:solidFill>
            <a:srgbClr val="FFCCFF"/>
          </a:solidFill>
          <a:ln w="6350">
            <a:noFill/>
          </a:ln>
          <a:effectLst/>
        </p:spPr>
        <p:txBody>
          <a:bodyPr rot="0" spcFirstLastPara="0" vertOverflow="overflow" horzOverflow="overflow" vert="horz" wrap="non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合計</a:t>
            </a:r>
            <a:endParaRPr lang="en-US" altLang="ja-JP" sz="11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30%</a:t>
            </a:r>
          </a:p>
        </p:txBody>
      </p:sp>
      <p:sp>
        <p:nvSpPr>
          <p:cNvPr id="1142" name="タイトル 2"/>
          <p:cNvSpPr>
            <a:spLocks noGrp="1"/>
          </p:cNvSpPr>
          <p:nvPr>
            <p:ph type="title"/>
          </p:nvPr>
        </p:nvSpPr>
        <p:spPr>
          <a:xfrm>
            <a:off x="0" y="56456"/>
            <a:ext cx="6858000" cy="35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施設園芸セーフティネット構築事業加入に向けたヒント</a:t>
            </a:r>
          </a:p>
        </p:txBody>
      </p:sp>
      <p:pic>
        <p:nvPicPr>
          <p:cNvPr id="1143" name="図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681" y="3078804"/>
            <a:ext cx="834039" cy="969150"/>
          </a:xfrm>
          <a:prstGeom prst="rect">
            <a:avLst/>
          </a:prstGeom>
        </p:spPr>
      </p:pic>
      <p:pic>
        <p:nvPicPr>
          <p:cNvPr id="1144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884" y="4340932"/>
            <a:ext cx="847187" cy="1140588"/>
          </a:xfrm>
          <a:prstGeom prst="rect">
            <a:avLst/>
          </a:prstGeom>
        </p:spPr>
      </p:pic>
      <p:pic>
        <p:nvPicPr>
          <p:cNvPr id="1145" name="図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6170" y="3078678"/>
            <a:ext cx="1470255" cy="969276"/>
          </a:xfrm>
          <a:prstGeom prst="rect">
            <a:avLst/>
          </a:prstGeom>
        </p:spPr>
      </p:pic>
      <p:sp>
        <p:nvSpPr>
          <p:cNvPr id="1146" name="四角形: 角を丸くする 27"/>
          <p:cNvSpPr/>
          <p:nvPr/>
        </p:nvSpPr>
        <p:spPr>
          <a:xfrm>
            <a:off x="3531121" y="563079"/>
            <a:ext cx="2258764" cy="25075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セーフティネットの仕組み</a:t>
            </a:r>
          </a:p>
        </p:txBody>
      </p:sp>
      <p:sp>
        <p:nvSpPr>
          <p:cNvPr id="1147" name="四角形: 角を丸くする 49"/>
          <p:cNvSpPr/>
          <p:nvPr/>
        </p:nvSpPr>
        <p:spPr>
          <a:xfrm>
            <a:off x="179258" y="562477"/>
            <a:ext cx="2258764" cy="252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省エネ計画のイメージ</a:t>
            </a:r>
          </a:p>
        </p:txBody>
      </p:sp>
      <p:sp>
        <p:nvSpPr>
          <p:cNvPr id="1148" name="Text Box 2"/>
          <p:cNvSpPr txBox="1">
            <a:spLocks noChangeArrowheads="1"/>
          </p:cNvSpPr>
          <p:nvPr/>
        </p:nvSpPr>
        <p:spPr>
          <a:xfrm>
            <a:off x="3896162" y="4163973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▲省エネチェックシート</a:t>
            </a:r>
            <a:endParaRPr lang="en-US" altLang="ja-JP" sz="800" dirty="0"/>
          </a:p>
        </p:txBody>
      </p:sp>
      <p:sp>
        <p:nvSpPr>
          <p:cNvPr id="1149" name="Text Box 2"/>
          <p:cNvSpPr txBox="1">
            <a:spLocks noChangeArrowheads="1"/>
          </p:cNvSpPr>
          <p:nvPr/>
        </p:nvSpPr>
        <p:spPr>
          <a:xfrm>
            <a:off x="5241682" y="4091551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▲省エネマニュアル</a:t>
            </a:r>
            <a:endParaRPr lang="en-US" altLang="ja-JP" sz="800" dirty="0"/>
          </a:p>
        </p:txBody>
      </p:sp>
      <p:sp>
        <p:nvSpPr>
          <p:cNvPr id="1150" name="Text Box 2"/>
          <p:cNvSpPr txBox="1">
            <a:spLocks noChangeArrowheads="1"/>
          </p:cNvSpPr>
          <p:nvPr/>
        </p:nvSpPr>
        <p:spPr>
          <a:xfrm>
            <a:off x="5168094" y="5564523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▲省エネで収益力向上を</a:t>
            </a:r>
            <a:endParaRPr lang="en-US" altLang="ja-JP" sz="800" dirty="0"/>
          </a:p>
        </p:txBody>
      </p:sp>
      <p:sp>
        <p:nvSpPr>
          <p:cNvPr id="1151" name="四角形: 角を丸くする 4"/>
          <p:cNvSpPr/>
          <p:nvPr/>
        </p:nvSpPr>
        <p:spPr>
          <a:xfrm>
            <a:off x="5558177" y="9129508"/>
            <a:ext cx="955897" cy="3600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6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検索</a:t>
            </a:r>
          </a:p>
        </p:txBody>
      </p:sp>
      <p:pic>
        <p:nvPicPr>
          <p:cNvPr id="1152" name="グラフィックス 6" descr="拡大鏡 単色塗りつぶし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7625" y="9174764"/>
            <a:ext cx="285571" cy="285571"/>
          </a:xfrm>
          <a:prstGeom prst="rect">
            <a:avLst/>
          </a:prstGeom>
        </p:spPr>
      </p:pic>
      <p:graphicFrame>
        <p:nvGraphicFramePr>
          <p:cNvPr id="1153" name="グラフ 5"/>
          <p:cNvGraphicFramePr/>
          <p:nvPr/>
        </p:nvGraphicFramePr>
        <p:xfrm>
          <a:off x="3648997" y="976368"/>
          <a:ext cx="2920218" cy="183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54" name="テキスト ボックス 7"/>
          <p:cNvSpPr txBox="1"/>
          <p:nvPr/>
        </p:nvSpPr>
        <p:spPr>
          <a:xfrm>
            <a:off x="6470485" y="1462808"/>
            <a:ext cx="346249" cy="9541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050" dirty="0"/>
              <a:t>発動基準価格</a:t>
            </a:r>
            <a:endParaRPr kumimoji="1" lang="ja-JP" altLang="en-US" sz="1050" dirty="0"/>
          </a:p>
        </p:txBody>
      </p:sp>
      <p:sp>
        <p:nvSpPr>
          <p:cNvPr id="1155" name="二等辺三角形 8"/>
          <p:cNvSpPr/>
          <p:nvPr/>
        </p:nvSpPr>
        <p:spPr>
          <a:xfrm rot="16200000">
            <a:off x="6320037" y="1799106"/>
            <a:ext cx="184599" cy="51189"/>
          </a:xfrm>
          <a:prstGeom prst="triangle">
            <a:avLst/>
          </a:prstGeom>
          <a:solidFill>
            <a:schemeClr val="tx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56" name="正方形/長方形 9"/>
          <p:cNvSpPr/>
          <p:nvPr/>
        </p:nvSpPr>
        <p:spPr>
          <a:xfrm>
            <a:off x="3770647" y="1046000"/>
            <a:ext cx="346249" cy="178351"/>
          </a:xfrm>
          <a:prstGeom prst="rect">
            <a:avLst/>
          </a:prstGeom>
          <a:solidFill>
            <a:srgbClr val="FF9999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57" name="テキスト ボックス 13"/>
          <p:cNvSpPr txBox="1"/>
          <p:nvPr/>
        </p:nvSpPr>
        <p:spPr>
          <a:xfrm>
            <a:off x="4091368" y="1023363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=</a:t>
            </a:r>
            <a:r>
              <a:rPr lang="ja-JP" altLang="en-US" sz="1050" dirty="0"/>
              <a:t>補填分</a:t>
            </a:r>
            <a:endParaRPr kumimoji="1" lang="ja-JP" altLang="en-US" sz="1050" dirty="0"/>
          </a:p>
        </p:txBody>
      </p:sp>
      <p:sp>
        <p:nvSpPr>
          <p:cNvPr id="1158" name="テキスト ボックス 28"/>
          <p:cNvSpPr txBox="1"/>
          <p:nvPr/>
        </p:nvSpPr>
        <p:spPr>
          <a:xfrm>
            <a:off x="4963082" y="839553"/>
            <a:ext cx="165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価格上昇分を補填し、経営への影響を緩和</a:t>
            </a:r>
          </a:p>
        </p:txBody>
      </p:sp>
      <p:sp>
        <p:nvSpPr>
          <p:cNvPr id="1159" name="四角形: 角を丸くする 36"/>
          <p:cNvSpPr/>
          <p:nvPr/>
        </p:nvSpPr>
        <p:spPr>
          <a:xfrm>
            <a:off x="177298" y="2900772"/>
            <a:ext cx="1234422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申請手続</a:t>
            </a:r>
          </a:p>
        </p:txBody>
      </p:sp>
      <p:sp>
        <p:nvSpPr>
          <p:cNvPr id="1160" name="テキスト ボックス 39"/>
          <p:cNvSpPr txBox="1"/>
          <p:nvPr/>
        </p:nvSpPr>
        <p:spPr>
          <a:xfrm>
            <a:off x="161624" y="3260175"/>
            <a:ext cx="326737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 dirty="0"/>
              <a:t>申請には、下記の書類が必要です。</a:t>
            </a:r>
            <a:endParaRPr kumimoji="1" lang="en-US" altLang="ja-JP" sz="1050" dirty="0"/>
          </a:p>
          <a:p>
            <a:r>
              <a:rPr lang="ja-JP" altLang="en-US" sz="1050" dirty="0"/>
              <a:t>地域によって必要な書類が異なる場合がありますので、</a:t>
            </a:r>
            <a:r>
              <a:rPr lang="ja-JP" altLang="en-US" sz="1050" b="1" dirty="0"/>
              <a:t>都道府県協議会</a:t>
            </a:r>
            <a:r>
              <a:rPr lang="ja-JP" altLang="en-US" sz="1050" dirty="0"/>
              <a:t>にご確認下さい。</a:t>
            </a:r>
            <a:endParaRPr kumimoji="1" lang="en-US" altLang="ja-JP" sz="1050" dirty="0"/>
          </a:p>
        </p:txBody>
      </p:sp>
      <p:sp>
        <p:nvSpPr>
          <p:cNvPr id="1161" name="円柱 1"/>
          <p:cNvSpPr/>
          <p:nvPr/>
        </p:nvSpPr>
        <p:spPr>
          <a:xfrm>
            <a:off x="5135111" y="6931011"/>
            <a:ext cx="502514" cy="1116445"/>
          </a:xfrm>
          <a:prstGeom prst="can">
            <a:avLst/>
          </a:prstGeom>
          <a:solidFill>
            <a:srgbClr val="FFCCCC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36000" tIns="108000" rIns="36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ja-JP" sz="1100" b="1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1162" name="円柱 2"/>
          <p:cNvSpPr/>
          <p:nvPr/>
        </p:nvSpPr>
        <p:spPr>
          <a:xfrm>
            <a:off x="3874654" y="6916468"/>
            <a:ext cx="502514" cy="1111655"/>
          </a:xfrm>
          <a:prstGeom prst="can">
            <a:avLst/>
          </a:prstGeom>
          <a:solidFill>
            <a:srgbClr val="FFCCCC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36000" tIns="108000" rIns="36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1100" b="1" kern="0">
                <a:solidFill>
                  <a:srgbClr val="4D4D4D"/>
                </a:solidFill>
                <a:cs typeface="メイリオ" pitchFamily="50" charset="-128"/>
              </a:rPr>
              <a:t>100L</a:t>
            </a:r>
            <a:endParaRPr lang="ja-JP" altLang="en-US" sz="1100" b="1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1163" name="矢印: 右 3"/>
          <p:cNvSpPr/>
          <p:nvPr/>
        </p:nvSpPr>
        <p:spPr>
          <a:xfrm>
            <a:off x="4573009" y="7095383"/>
            <a:ext cx="377367" cy="313582"/>
          </a:xfrm>
          <a:prstGeom prst="rightArrow">
            <a:avLst/>
          </a:prstGeom>
          <a:solidFill>
            <a:srgbClr val="FFFFFF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ja-JP" altLang="en-US" sz="1600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1164" name="円柱 10"/>
          <p:cNvSpPr/>
          <p:nvPr/>
        </p:nvSpPr>
        <p:spPr>
          <a:xfrm>
            <a:off x="5135529" y="6935197"/>
            <a:ext cx="502096" cy="584672"/>
          </a:xfrm>
          <a:prstGeom prst="can">
            <a:avLst/>
          </a:prstGeom>
          <a:solidFill>
            <a:srgbClr val="FFFFFF">
              <a:lumMod val="85000"/>
            </a:srgbClr>
          </a:solidFill>
          <a:ln w="6350">
            <a:solidFill>
              <a:srgbClr val="373737"/>
            </a:solidFill>
            <a:prstDash val="dash"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ja-JP" altLang="en-US" sz="1600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1165" name="テキスト ボックス 25"/>
          <p:cNvSpPr txBox="1"/>
          <p:nvPr/>
        </p:nvSpPr>
        <p:spPr>
          <a:xfrm>
            <a:off x="3767412" y="8047456"/>
            <a:ext cx="7169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基準量</a:t>
            </a:r>
          </a:p>
        </p:txBody>
      </p:sp>
      <p:sp>
        <p:nvSpPr>
          <p:cNvPr id="1166" name="右中かっこ 34"/>
          <p:cNvSpPr/>
          <p:nvPr/>
        </p:nvSpPr>
        <p:spPr>
          <a:xfrm>
            <a:off x="5711904" y="6976187"/>
            <a:ext cx="145215" cy="471135"/>
          </a:xfrm>
          <a:prstGeom prst="rightBrace">
            <a:avLst/>
          </a:prstGeom>
          <a:noFill/>
          <a:ln w="6350" cap="flat" cmpd="sng" algn="ctr">
            <a:solidFill>
              <a:srgbClr val="37373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1167" name="テキスト ボックス 43"/>
          <p:cNvSpPr txBox="1"/>
          <p:nvPr/>
        </p:nvSpPr>
        <p:spPr>
          <a:xfrm>
            <a:off x="5666964" y="7090992"/>
            <a:ext cx="9186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削減量</a:t>
            </a:r>
          </a:p>
        </p:txBody>
      </p:sp>
      <p:sp>
        <p:nvSpPr>
          <p:cNvPr id="1168" name="テキスト ボックス 44"/>
          <p:cNvSpPr txBox="1"/>
          <p:nvPr/>
        </p:nvSpPr>
        <p:spPr>
          <a:xfrm>
            <a:off x="5184349" y="7626903"/>
            <a:ext cx="457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50L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1169" name="テキスト ボックス 45"/>
          <p:cNvSpPr txBox="1"/>
          <p:nvPr/>
        </p:nvSpPr>
        <p:spPr>
          <a:xfrm>
            <a:off x="4355640" y="7478780"/>
            <a:ext cx="83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ヒートポンプ等を導入</a:t>
            </a:r>
            <a:endParaRPr kumimoji="0" lang="en-US" altLang="ja-JP" sz="9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1170" name="右中かっこ 46"/>
          <p:cNvSpPr/>
          <p:nvPr/>
        </p:nvSpPr>
        <p:spPr>
          <a:xfrm>
            <a:off x="5705980" y="7450842"/>
            <a:ext cx="179099" cy="568264"/>
          </a:xfrm>
          <a:prstGeom prst="rightBrace">
            <a:avLst/>
          </a:prstGeom>
          <a:noFill/>
          <a:ln w="6350" cap="flat" cmpd="sng" algn="ctr">
            <a:solidFill>
              <a:srgbClr val="37373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1171" name="テキスト ボックス 47"/>
          <p:cNvSpPr txBox="1"/>
          <p:nvPr/>
        </p:nvSpPr>
        <p:spPr>
          <a:xfrm>
            <a:off x="5857120" y="7555873"/>
            <a:ext cx="91863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100</a:t>
            </a:r>
            <a:r>
              <a:rPr kumimoji="0" lang="ja-JP" altLang="en-US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％補填</a:t>
            </a:r>
            <a:endParaRPr kumimoji="0" lang="en-US" altLang="ja-JP" sz="9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特例適用</a:t>
            </a:r>
          </a:p>
        </p:txBody>
      </p:sp>
      <p:sp>
        <p:nvSpPr>
          <p:cNvPr id="1172" name="テキスト ボックス 48"/>
          <p:cNvSpPr txBox="1"/>
          <p:nvPr/>
        </p:nvSpPr>
        <p:spPr>
          <a:xfrm>
            <a:off x="5187648" y="7146919"/>
            <a:ext cx="479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50L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1173" name="テキスト ボックス 50"/>
          <p:cNvSpPr txBox="1"/>
          <p:nvPr/>
        </p:nvSpPr>
        <p:spPr>
          <a:xfrm>
            <a:off x="5832982" y="7871899"/>
            <a:ext cx="970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spcAft>
                <a:spcPts val="300"/>
              </a:spcAft>
            </a:pPr>
            <a:r>
              <a:rPr kumimoji="1" lang="en-US" altLang="ja-JP" sz="1000" dirty="0"/>
              <a:t>※</a:t>
            </a:r>
            <a:r>
              <a:rPr lang="ja-JP" altLang="en-US" sz="1000" dirty="0"/>
              <a:t>通常</a:t>
            </a:r>
            <a:r>
              <a:rPr lang="en-US" altLang="ja-JP" sz="1000" dirty="0"/>
              <a:t>70</a:t>
            </a:r>
            <a:r>
              <a:rPr lang="ja-JP" altLang="en-US" sz="1000" dirty="0"/>
              <a:t>％</a:t>
            </a:r>
            <a:endParaRPr kumimoji="1" lang="ja-JP" altLang="en-US" sz="1000" dirty="0"/>
          </a:p>
        </p:txBody>
      </p:sp>
      <p:sp>
        <p:nvSpPr>
          <p:cNvPr id="1174" name="テキスト ボックス 51"/>
          <p:cNvSpPr txBox="1"/>
          <p:nvPr/>
        </p:nvSpPr>
        <p:spPr>
          <a:xfrm>
            <a:off x="3695019" y="8193013"/>
            <a:ext cx="3076229" cy="447609"/>
          </a:xfrm>
          <a:prstGeom prst="rect">
            <a:avLst/>
          </a:prstGeom>
          <a:noFill/>
          <a:ln w="28575">
            <a:noFill/>
          </a:ln>
        </p:spPr>
        <p:txBody>
          <a:bodyPr wrap="square" tIns="72000" bIns="36000" rtlCol="0" anchor="ctr">
            <a:spAutoFit/>
          </a:bodyPr>
          <a:lstStyle/>
          <a:p>
            <a:r>
              <a:rPr lang="en-US" altLang="ja-JP" sz="1100" dirty="0"/>
              <a:t>※</a:t>
            </a:r>
            <a:r>
              <a:rPr lang="ja-JP" altLang="en-US" sz="1100" dirty="0"/>
              <a:t>基準量の</a:t>
            </a:r>
            <a:r>
              <a:rPr lang="en-US" altLang="ja-JP" sz="1100" dirty="0"/>
              <a:t>50</a:t>
            </a:r>
            <a:r>
              <a:rPr lang="ja-JP" altLang="en-US" sz="1100" dirty="0"/>
              <a:t>％の数量を上限とする</a:t>
            </a:r>
            <a:endParaRPr lang="en-US" altLang="ja-JP" sz="1100" dirty="0"/>
          </a:p>
          <a:p>
            <a:r>
              <a:rPr lang="en-US" altLang="ja-JP" sz="1100" dirty="0"/>
              <a:t>※</a:t>
            </a:r>
            <a:r>
              <a:rPr lang="ja-JP" altLang="en-US" sz="1100" dirty="0"/>
              <a:t>特例分（</a:t>
            </a:r>
            <a:r>
              <a:rPr lang="en-US" altLang="ja-JP" sz="1100" dirty="0"/>
              <a:t>30</a:t>
            </a:r>
            <a:r>
              <a:rPr lang="ja-JP" altLang="en-US" sz="1100" dirty="0"/>
              <a:t>％）は事業年度末に一括交付</a:t>
            </a:r>
            <a:endParaRPr lang="en-US" altLang="ja-JP" sz="1100" dirty="0"/>
          </a:p>
        </p:txBody>
      </p:sp>
      <p:sp>
        <p:nvSpPr>
          <p:cNvPr id="1175" name="四角形: 角を丸くする 52"/>
          <p:cNvSpPr/>
          <p:nvPr/>
        </p:nvSpPr>
        <p:spPr>
          <a:xfrm>
            <a:off x="3751524" y="6495621"/>
            <a:ext cx="2232248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省エネ加速化特例の仕組み</a:t>
            </a:r>
          </a:p>
        </p:txBody>
      </p:sp>
      <p:sp>
        <p:nvSpPr>
          <p:cNvPr id="1176" name="四角形: 角を丸くする 53"/>
          <p:cNvSpPr/>
          <p:nvPr/>
        </p:nvSpPr>
        <p:spPr>
          <a:xfrm>
            <a:off x="227625" y="7401272"/>
            <a:ext cx="1069830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加入要件</a:t>
            </a:r>
          </a:p>
        </p:txBody>
      </p:sp>
      <p:sp>
        <p:nvSpPr>
          <p:cNvPr id="1177" name="テキスト ボックス 55"/>
          <p:cNvSpPr txBox="1"/>
          <p:nvPr/>
        </p:nvSpPr>
        <p:spPr>
          <a:xfrm>
            <a:off x="163640" y="7689304"/>
            <a:ext cx="35533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600"/>
              </a:spcAft>
            </a:pPr>
            <a:r>
              <a:rPr kumimoji="1" lang="ja-JP" altLang="en-US" sz="1400" dirty="0"/>
              <a:t>□ </a:t>
            </a:r>
            <a:r>
              <a:rPr lang="ja-JP" altLang="en-US" sz="1100" dirty="0"/>
              <a:t>特例適用の事業初年度に</a:t>
            </a:r>
            <a:r>
              <a:rPr lang="ja-JP" altLang="en-US" sz="1400" b="1" dirty="0"/>
              <a:t>省エネ機器を導入</a:t>
            </a:r>
            <a:r>
              <a:rPr lang="ja-JP" altLang="en-US" sz="1100" dirty="0"/>
              <a:t>する者又は</a:t>
            </a:r>
            <a:r>
              <a:rPr lang="ja-JP" altLang="en-US" sz="1400" b="1" dirty="0"/>
              <a:t>既に省エネ機器を導入</a:t>
            </a:r>
            <a:r>
              <a:rPr lang="ja-JP" altLang="en-US" sz="1100" dirty="0"/>
              <a:t>している者</a:t>
            </a:r>
            <a:endParaRPr kumimoji="1"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lang="ja-JP" altLang="en-US" sz="1400" dirty="0"/>
              <a:t>□</a:t>
            </a:r>
            <a:r>
              <a:rPr lang="ja-JP" altLang="en-US" sz="1400" b="1" dirty="0"/>
              <a:t> ３年間</a:t>
            </a:r>
            <a:r>
              <a:rPr lang="ja-JP" altLang="en-US" sz="1100" dirty="0"/>
              <a:t>で燃料使用量を</a:t>
            </a:r>
            <a:r>
              <a:rPr lang="en-US" altLang="ja-JP" sz="1400" b="1" dirty="0"/>
              <a:t>50</a:t>
            </a:r>
            <a:r>
              <a:rPr lang="ja-JP" altLang="en-US" sz="1400" b="1" dirty="0"/>
              <a:t>％以上削減</a:t>
            </a:r>
            <a:r>
              <a:rPr lang="ja-JP" altLang="en-US" sz="1100" dirty="0"/>
              <a:t>する計画（省エネルギー等取組計画）の作成</a:t>
            </a:r>
            <a:endParaRPr lang="en-US" altLang="ja-JP" sz="1100" dirty="0"/>
          </a:p>
        </p:txBody>
      </p:sp>
      <p:sp>
        <p:nvSpPr>
          <p:cNvPr id="1178" name="フレーム 58"/>
          <p:cNvSpPr/>
          <p:nvPr/>
        </p:nvSpPr>
        <p:spPr>
          <a:xfrm>
            <a:off x="111861" y="5909480"/>
            <a:ext cx="6604107" cy="2791606"/>
          </a:xfrm>
          <a:prstGeom prst="frame">
            <a:avLst>
              <a:gd name="adj1" fmla="val 1528"/>
            </a:avLst>
          </a:prstGeom>
          <a:solidFill>
            <a:schemeClr val="accent1">
              <a:lumMod val="75000"/>
              <a:lumOff val="2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79" name="四角形: 角を丸くする 59"/>
          <p:cNvSpPr/>
          <p:nvPr/>
        </p:nvSpPr>
        <p:spPr>
          <a:xfrm>
            <a:off x="191853" y="6491015"/>
            <a:ext cx="1080000" cy="2875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実施</a:t>
            </a: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期間</a:t>
            </a:r>
          </a:p>
        </p:txBody>
      </p:sp>
      <p:sp>
        <p:nvSpPr>
          <p:cNvPr id="1180" name="テキスト ボックス 60"/>
          <p:cNvSpPr txBox="1"/>
          <p:nvPr/>
        </p:nvSpPr>
        <p:spPr>
          <a:xfrm>
            <a:off x="1271853" y="6490436"/>
            <a:ext cx="1971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/>
              <a:t>令和９事業年度まで</a:t>
            </a:r>
            <a:endParaRPr kumimoji="1" lang="ja-JP" altLang="en-US" sz="1100" b="1"/>
          </a:p>
        </p:txBody>
      </p:sp>
      <p:sp>
        <p:nvSpPr>
          <p:cNvPr id="1181" name="テキスト ボックス 61"/>
          <p:cNvSpPr txBox="1"/>
          <p:nvPr/>
        </p:nvSpPr>
        <p:spPr>
          <a:xfrm>
            <a:off x="169945" y="6833663"/>
            <a:ext cx="355339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/>
            <a:r>
              <a:rPr lang="en-US" altLang="ja-JP" sz="1050" dirty="0">
                <a:latin typeface="+mn-ea"/>
              </a:rPr>
              <a:t>※</a:t>
            </a:r>
            <a:r>
              <a:rPr lang="ja-JP" altLang="en-US" sz="1050" dirty="0">
                <a:latin typeface="+mn-ea"/>
              </a:rPr>
              <a:t>一人一期（最大</a:t>
            </a:r>
            <a:r>
              <a:rPr lang="en-US" altLang="ja-JP" sz="1050" dirty="0">
                <a:latin typeface="+mn-ea"/>
              </a:rPr>
              <a:t>3</a:t>
            </a:r>
            <a:r>
              <a:rPr lang="ja-JP" altLang="en-US" sz="1050" dirty="0">
                <a:latin typeface="+mn-ea"/>
              </a:rPr>
              <a:t>年間）までです。</a:t>
            </a:r>
          </a:p>
          <a:p>
            <a:pPr marL="92075" indent="-92075"/>
            <a:r>
              <a:rPr lang="en-US" altLang="ja-JP" sz="1050" dirty="0">
                <a:latin typeface="+mn-ea"/>
              </a:rPr>
              <a:t>※</a:t>
            </a:r>
            <a:r>
              <a:rPr lang="ja-JP" altLang="en-US" sz="1050" dirty="0">
                <a:latin typeface="+mn-ea"/>
              </a:rPr>
              <a:t>申込期限は令和８事業年度までです。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令和８事業年度に申し込んだ場合、特例措置の期間は２年間</a:t>
            </a:r>
            <a:r>
              <a:rPr lang="ja-JP" altLang="en-US" sz="1050" dirty="0">
                <a:latin typeface="+mn-ea"/>
              </a:rPr>
              <a:t>です。</a:t>
            </a:r>
            <a:endParaRPr lang="en-US" altLang="ja-JP" sz="1050" dirty="0">
              <a:latin typeface="+mn-ea"/>
            </a:endParaRPr>
          </a:p>
        </p:txBody>
      </p:sp>
      <p:sp>
        <p:nvSpPr>
          <p:cNvPr id="1182" name="テキスト ボックス 64"/>
          <p:cNvSpPr txBox="1"/>
          <p:nvPr/>
        </p:nvSpPr>
        <p:spPr>
          <a:xfrm>
            <a:off x="116421" y="5922429"/>
            <a:ext cx="6599547" cy="461665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ja-JP" altLang="en-US" sz="1200" b="1" dirty="0">
                <a:solidFill>
                  <a:schemeClr val="bg1"/>
                </a:solidFill>
              </a:rPr>
              <a:t>省エネ機器（化石燃料を使用しない加温機）の導入と被覆等の取組を組み合わせ燃料使用量</a:t>
            </a:r>
            <a:r>
              <a:rPr lang="en-US" altLang="ja-JP" sz="1200" b="1" dirty="0">
                <a:solidFill>
                  <a:schemeClr val="bg1"/>
                </a:solidFill>
              </a:rPr>
              <a:t>50</a:t>
            </a:r>
            <a:r>
              <a:rPr lang="ja-JP" altLang="en-US" sz="1200" b="1" dirty="0">
                <a:solidFill>
                  <a:schemeClr val="bg1"/>
                </a:solidFill>
              </a:rPr>
              <a:t>％以上の削減に取り組む場合、補填数量を</a:t>
            </a:r>
            <a:r>
              <a:rPr lang="en-US" altLang="ja-JP" sz="1200" b="1" dirty="0">
                <a:solidFill>
                  <a:schemeClr val="bg1"/>
                </a:solidFill>
              </a:rPr>
              <a:t>70</a:t>
            </a:r>
            <a:r>
              <a:rPr lang="ja-JP" altLang="en-US" sz="1200" b="1" dirty="0">
                <a:solidFill>
                  <a:schemeClr val="bg1"/>
                </a:solidFill>
              </a:rPr>
              <a:t>％から</a:t>
            </a:r>
            <a:r>
              <a:rPr lang="en-US" altLang="ja-JP" sz="1200" b="1" u="sng" dirty="0">
                <a:solidFill>
                  <a:srgbClr val="FF0000"/>
                </a:solidFill>
              </a:rPr>
              <a:t>100</a:t>
            </a:r>
            <a:r>
              <a:rPr lang="ja-JP" altLang="en-US" sz="1200" b="1" u="sng" dirty="0">
                <a:solidFill>
                  <a:srgbClr val="FF0000"/>
                </a:solidFill>
              </a:rPr>
              <a:t>％</a:t>
            </a:r>
            <a:r>
              <a:rPr lang="ja-JP" altLang="en-US" sz="1200" b="1" dirty="0">
                <a:solidFill>
                  <a:schemeClr val="bg1"/>
                </a:solidFill>
              </a:rPr>
              <a:t>に引き上げます。</a:t>
            </a:r>
            <a:endParaRPr lang="en-US" altLang="ja-JP" sz="1200" b="1" dirty="0">
              <a:solidFill>
                <a:schemeClr val="bg1"/>
              </a:solidFill>
            </a:endParaRPr>
          </a:p>
        </p:txBody>
      </p:sp>
      <p:grpSp>
        <p:nvGrpSpPr>
          <p:cNvPr id="1183" name="グループ化 65"/>
          <p:cNvGrpSpPr/>
          <p:nvPr/>
        </p:nvGrpSpPr>
        <p:grpSpPr>
          <a:xfrm>
            <a:off x="183484" y="3899204"/>
            <a:ext cx="3275034" cy="1848430"/>
            <a:chOff x="184195" y="3824650"/>
            <a:chExt cx="3275034" cy="1848430"/>
          </a:xfrm>
        </p:grpSpPr>
        <p:sp>
          <p:nvSpPr>
            <p:cNvPr id="1184" name="テキスト ボックス 37"/>
            <p:cNvSpPr txBox="1"/>
            <p:nvPr/>
          </p:nvSpPr>
          <p:spPr>
            <a:xfrm>
              <a:off x="191853" y="3824650"/>
              <a:ext cx="3267376" cy="18416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tIns="108000" bIns="108000" rtlCol="0">
              <a:spAutoFit/>
            </a:bodyPr>
            <a:lstStyle/>
            <a:p>
              <a:pPr marL="216000" indent="-216000">
                <a:spcAft>
                  <a:spcPts val="300"/>
                </a:spcAft>
              </a:pPr>
              <a:r>
                <a:rPr kumimoji="1" lang="ja-JP" altLang="en-US" sz="1100" b="1" dirty="0"/>
                <a:t>＜支援対象者としての申請に必要な書類＞</a:t>
              </a:r>
              <a:endParaRPr kumimoji="1" lang="en-US" altLang="ja-JP" sz="1100" b="1" dirty="0"/>
            </a:p>
            <a:p>
              <a:pPr marL="216000" indent="-216000">
                <a:spcAft>
                  <a:spcPts val="300"/>
                </a:spcAft>
              </a:pPr>
              <a:r>
                <a:rPr kumimoji="1" lang="ja-JP" altLang="en-US" sz="1100" dirty="0"/>
                <a:t>□ 事業実施計画書</a:t>
              </a:r>
              <a:endParaRPr kumimoji="1" lang="en-US" altLang="ja-JP" sz="1100" dirty="0"/>
            </a:p>
            <a:p>
              <a:pPr marL="216000" indent="-216000">
                <a:spcAft>
                  <a:spcPts val="300"/>
                </a:spcAft>
              </a:pPr>
              <a:r>
                <a:rPr kumimoji="1" lang="ja-JP" altLang="en-US" sz="1100" dirty="0"/>
                <a:t>□ 省エネルギー等対策推進計画</a:t>
              </a:r>
              <a:endParaRPr kumimoji="1" lang="en-US" altLang="ja-JP" sz="1100" dirty="0"/>
            </a:p>
            <a:p>
              <a:pPr marL="216000" indent="-216000">
                <a:spcAft>
                  <a:spcPts val="300"/>
                </a:spcAft>
              </a:pPr>
              <a:r>
                <a:rPr lang="ja-JP" altLang="en-US" sz="1100" b="1" dirty="0"/>
                <a:t>＜事業参加者としての申請に必要な書類＞</a:t>
              </a:r>
              <a:endParaRPr lang="en-US" altLang="ja-JP" sz="1100" b="1" dirty="0"/>
            </a:p>
            <a:p>
              <a:pPr marL="216000" indent="-216000">
                <a:spcAft>
                  <a:spcPts val="300"/>
                </a:spcAft>
              </a:pPr>
              <a:r>
                <a:rPr kumimoji="1" lang="ja-JP" altLang="en-US" sz="1100" dirty="0"/>
                <a:t>□ 省エネルギー等対策取組計画</a:t>
              </a:r>
              <a:endParaRPr kumimoji="1" lang="en-US" altLang="ja-JP" sz="1100" dirty="0"/>
            </a:p>
            <a:p>
              <a:pPr marL="216000" indent="-216000">
                <a:spcAft>
                  <a:spcPts val="300"/>
                </a:spcAft>
              </a:pPr>
              <a:r>
                <a:rPr lang="ja-JP" altLang="en-US" sz="1100" dirty="0"/>
                <a:t>□ 過去７年分の燃料使用量を確認できる書類</a:t>
              </a:r>
              <a:endParaRPr lang="en-US" altLang="ja-JP" sz="1100" dirty="0"/>
            </a:p>
            <a:p>
              <a:pPr marL="216000" indent="-216000">
                <a:spcAft>
                  <a:spcPts val="300"/>
                </a:spcAft>
              </a:pPr>
              <a:endParaRPr lang="en-US" altLang="ja-JP" sz="1100" dirty="0"/>
            </a:p>
            <a:p>
              <a:pPr marL="216000" indent="-216000">
                <a:spcAft>
                  <a:spcPts val="300"/>
                </a:spcAft>
              </a:pPr>
              <a:endParaRPr lang="en-US" altLang="ja-JP" sz="1100" dirty="0"/>
            </a:p>
          </p:txBody>
        </p:sp>
        <p:sp>
          <p:nvSpPr>
            <p:cNvPr id="1185" name="テキスト ボックス 42"/>
            <p:cNvSpPr txBox="1"/>
            <p:nvPr/>
          </p:nvSpPr>
          <p:spPr>
            <a:xfrm>
              <a:off x="332321" y="5078889"/>
              <a:ext cx="307833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16000" indent="-216000">
                <a:spcAft>
                  <a:spcPts val="300"/>
                </a:spcAft>
              </a:pPr>
              <a:r>
                <a:rPr lang="en-US" altLang="ja-JP" sz="1000" dirty="0"/>
                <a:t>※ </a:t>
              </a:r>
              <a:r>
                <a:rPr lang="ja-JP" altLang="en-US" sz="1000" dirty="0"/>
                <a:t>７年分の書類がない場合でも加入可能な場合もありますので、ご相談下さい。</a:t>
              </a:r>
              <a:endParaRPr kumimoji="1" lang="ja-JP" altLang="en-US" sz="1000" dirty="0"/>
            </a:p>
          </p:txBody>
        </p:sp>
        <p:sp>
          <p:nvSpPr>
            <p:cNvPr id="1186" name="テキスト ボックス 62"/>
            <p:cNvSpPr txBox="1"/>
            <p:nvPr/>
          </p:nvSpPr>
          <p:spPr>
            <a:xfrm>
              <a:off x="184195" y="5411470"/>
              <a:ext cx="287375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16000" marR="0" lvl="0" indent="-216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73737"/>
                  </a:solidFill>
                  <a:effectLst/>
                  <a:uLnTx/>
                  <a:uFillTx/>
                  <a:latin typeface="メイリオ"/>
                  <a:ea typeface="メイリオ"/>
                  <a:cs typeface="+mn-cs"/>
                </a:rPr>
                <a:t>□みどりクロコンのチェックシート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</p:grpSp>
      <p:pic>
        <p:nvPicPr>
          <p:cNvPr id="1277" name="図 1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1866" y="4324600"/>
            <a:ext cx="1358864" cy="10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1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フローチャート: 書類 15"/>
          <p:cNvSpPr/>
          <p:nvPr/>
        </p:nvSpPr>
        <p:spPr>
          <a:xfrm>
            <a:off x="0" y="0"/>
            <a:ext cx="6865620" cy="287785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24"/>
              <a:gd name="connsiteY0" fmla="*/ 0 h 21834"/>
              <a:gd name="connsiteX1" fmla="*/ 21600 w 21624"/>
              <a:gd name="connsiteY1" fmla="*/ 0 h 21834"/>
              <a:gd name="connsiteX2" fmla="*/ 21624 w 21624"/>
              <a:gd name="connsiteY2" fmla="*/ 20157 h 21834"/>
              <a:gd name="connsiteX3" fmla="*/ 0 w 21624"/>
              <a:gd name="connsiteY3" fmla="*/ 20172 h 21834"/>
              <a:gd name="connsiteX4" fmla="*/ 0 w 21624"/>
              <a:gd name="connsiteY4" fmla="*/ 0 h 2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4" h="21834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624" y="14383"/>
                  <a:pt x="21624" y="20157"/>
                </a:cubicBezTo>
                <a:cubicBezTo>
                  <a:pt x="10824" y="20157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89" name="四角形: 角を丸くする 5"/>
          <p:cNvSpPr/>
          <p:nvPr/>
        </p:nvSpPr>
        <p:spPr>
          <a:xfrm>
            <a:off x="3133921" y="3008023"/>
            <a:ext cx="1080000" cy="2875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200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実施</a:t>
            </a:r>
            <a:r>
              <a:rPr kumimoji="1" lang="ja-JP" altLang="en-US" sz="1200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期間</a:t>
            </a:r>
          </a:p>
        </p:txBody>
      </p:sp>
      <p:sp>
        <p:nvSpPr>
          <p:cNvPr id="1190" name="四角形: 角を丸くする 11"/>
          <p:cNvSpPr/>
          <p:nvPr/>
        </p:nvSpPr>
        <p:spPr>
          <a:xfrm>
            <a:off x="71691" y="3007620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申込期限</a:t>
            </a:r>
          </a:p>
        </p:txBody>
      </p:sp>
      <p:sp>
        <p:nvSpPr>
          <p:cNvPr id="1191" name="四角形: 角を丸くする 12"/>
          <p:cNvSpPr/>
          <p:nvPr/>
        </p:nvSpPr>
        <p:spPr>
          <a:xfrm>
            <a:off x="125359" y="4173797"/>
            <a:ext cx="1069830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加入要件</a:t>
            </a:r>
          </a:p>
        </p:txBody>
      </p:sp>
      <p:sp>
        <p:nvSpPr>
          <p:cNvPr id="1192" name="正方形/長方形 13"/>
          <p:cNvSpPr/>
          <p:nvPr/>
        </p:nvSpPr>
        <p:spPr>
          <a:xfrm>
            <a:off x="0" y="9242725"/>
            <a:ext cx="6858000" cy="676775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 b="1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93" name="タイトル 2"/>
          <p:cNvSpPr>
            <a:spLocks noGrp="1"/>
          </p:cNvSpPr>
          <p:nvPr>
            <p:ph type="title"/>
          </p:nvPr>
        </p:nvSpPr>
        <p:spPr>
          <a:xfrm>
            <a:off x="126085" y="469101"/>
            <a:ext cx="6480720" cy="379810"/>
          </a:xfrm>
        </p:spPr>
        <p:txBody>
          <a:bodyPr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令和８事業年度「施設園芸セーフティネット構築事業のうち省エネ加速化特例」加入募集のご案内</a:t>
            </a:r>
          </a:p>
        </p:txBody>
      </p:sp>
      <p:sp>
        <p:nvSpPr>
          <p:cNvPr id="1194" name="タイトル 2"/>
          <p:cNvSpPr txBox="1"/>
          <p:nvPr/>
        </p:nvSpPr>
        <p:spPr>
          <a:xfrm>
            <a:off x="126085" y="1075204"/>
            <a:ext cx="6570720" cy="1250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ja-JP" altLang="en-US" sz="3200" b="1" dirty="0">
                <a:solidFill>
                  <a:schemeClr val="bg1"/>
                </a:solidFill>
              </a:rPr>
              <a:t>更なる省エネ化で</a:t>
            </a:r>
            <a:br>
              <a:rPr lang="en-US" altLang="ja-JP" sz="3200" b="1" dirty="0">
                <a:solidFill>
                  <a:schemeClr val="bg1"/>
                </a:solidFill>
              </a:rPr>
            </a:br>
            <a:r>
              <a:rPr lang="ja-JP" altLang="en-US" sz="3200" b="1" dirty="0">
                <a:solidFill>
                  <a:schemeClr val="bg1"/>
                </a:solidFill>
              </a:rPr>
              <a:t>燃料価格高騰に備えましょう</a:t>
            </a:r>
          </a:p>
          <a:p>
            <a:pPr algn="ctr">
              <a:lnSpc>
                <a:spcPts val="4500"/>
              </a:lnSpc>
            </a:pP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1195" name="タイトル 2"/>
          <p:cNvSpPr txBox="1"/>
          <p:nvPr/>
        </p:nvSpPr>
        <p:spPr>
          <a:xfrm>
            <a:off x="177686" y="1645278"/>
            <a:ext cx="6463622" cy="15406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ja-JP" altLang="en-US" sz="1400" b="1" dirty="0">
                <a:solidFill>
                  <a:schemeClr val="bg1"/>
                </a:solidFill>
              </a:rPr>
              <a:t>省エネ機器の導入と被覆等の取組を組み合わせ燃料使用量</a:t>
            </a:r>
            <a:r>
              <a:rPr lang="en-US" altLang="ja-JP" sz="1400" b="1" dirty="0">
                <a:solidFill>
                  <a:schemeClr val="bg1"/>
                </a:solidFill>
              </a:rPr>
              <a:t>50</a:t>
            </a:r>
            <a:r>
              <a:rPr lang="ja-JP" altLang="en-US" sz="1400" b="1" dirty="0">
                <a:solidFill>
                  <a:schemeClr val="bg1"/>
                </a:solidFill>
              </a:rPr>
              <a:t>％以上の削減に取り組む場合、補填数量を</a:t>
            </a:r>
            <a:r>
              <a:rPr lang="en-US" altLang="ja-JP" sz="1400" b="1" dirty="0">
                <a:solidFill>
                  <a:schemeClr val="bg1"/>
                </a:solidFill>
              </a:rPr>
              <a:t>70</a:t>
            </a:r>
            <a:r>
              <a:rPr lang="ja-JP" altLang="en-US" sz="1400" b="1" dirty="0">
                <a:solidFill>
                  <a:schemeClr val="bg1"/>
                </a:solidFill>
              </a:rPr>
              <a:t>％から</a:t>
            </a:r>
            <a:r>
              <a:rPr lang="en-US" altLang="ja-JP" sz="1400" b="1" dirty="0">
                <a:solidFill>
                  <a:schemeClr val="bg1"/>
                </a:solidFill>
              </a:rPr>
              <a:t>100</a:t>
            </a:r>
            <a:r>
              <a:rPr lang="ja-JP" altLang="en-US" sz="1400" b="1" dirty="0">
                <a:solidFill>
                  <a:schemeClr val="bg1"/>
                </a:solidFill>
              </a:rPr>
              <a:t>％に引き上げます。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1196" name="テキスト ボックス 26"/>
          <p:cNvSpPr txBox="1"/>
          <p:nvPr/>
        </p:nvSpPr>
        <p:spPr>
          <a:xfrm>
            <a:off x="125359" y="4550278"/>
            <a:ext cx="70416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600"/>
              </a:spcAft>
            </a:pPr>
            <a:r>
              <a:rPr kumimoji="1" lang="ja-JP" altLang="en-US" sz="1400"/>
              <a:t>□ </a:t>
            </a:r>
            <a:r>
              <a:rPr lang="ja-JP" altLang="en-US" sz="1100"/>
              <a:t>特例適用の事業初年度に</a:t>
            </a:r>
            <a:r>
              <a:rPr lang="ja-JP" altLang="en-US" sz="1400" b="1"/>
              <a:t>省エネ機器を導入</a:t>
            </a:r>
            <a:r>
              <a:rPr lang="ja-JP" altLang="en-US" sz="1100"/>
              <a:t>する者又は</a:t>
            </a:r>
            <a:r>
              <a:rPr lang="ja-JP" altLang="en-US" sz="1400" b="1"/>
              <a:t>既に省エネ機器を導入</a:t>
            </a:r>
            <a:r>
              <a:rPr lang="ja-JP" altLang="en-US" sz="1100"/>
              <a:t>している者</a:t>
            </a:r>
            <a:endParaRPr kumimoji="1" lang="en-US" altLang="ja-JP" sz="1100"/>
          </a:p>
          <a:p>
            <a:pPr marL="216000" indent="-216000">
              <a:spcAft>
                <a:spcPts val="600"/>
              </a:spcAft>
            </a:pPr>
            <a:r>
              <a:rPr lang="ja-JP" altLang="en-US" sz="1400"/>
              <a:t>□</a:t>
            </a:r>
            <a:r>
              <a:rPr lang="ja-JP" altLang="en-US" sz="1400" b="1"/>
              <a:t> ３年間</a:t>
            </a:r>
            <a:r>
              <a:rPr lang="ja-JP" altLang="en-US" sz="1100"/>
              <a:t>で燃料使用量を</a:t>
            </a:r>
            <a:r>
              <a:rPr lang="en-US" altLang="ja-JP" sz="1400" b="1"/>
              <a:t>50</a:t>
            </a:r>
            <a:r>
              <a:rPr lang="ja-JP" altLang="en-US" sz="1400" b="1"/>
              <a:t>％以上削減</a:t>
            </a:r>
            <a:r>
              <a:rPr lang="ja-JP" altLang="en-US" sz="1100"/>
              <a:t>する計画（省エネルギー等取組計画）の作成</a:t>
            </a:r>
            <a:endParaRPr lang="en-US" altLang="ja-JP" sz="1100"/>
          </a:p>
        </p:txBody>
      </p:sp>
      <p:sp>
        <p:nvSpPr>
          <p:cNvPr id="1197" name="テキスト ボックス 27"/>
          <p:cNvSpPr txBox="1"/>
          <p:nvPr/>
        </p:nvSpPr>
        <p:spPr>
          <a:xfrm>
            <a:off x="4249915" y="3032906"/>
            <a:ext cx="1971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/>
              <a:t>令和９事業年度まで</a:t>
            </a:r>
            <a:endParaRPr kumimoji="1" lang="ja-JP" altLang="en-US" sz="1100" b="1"/>
          </a:p>
        </p:txBody>
      </p:sp>
      <p:sp>
        <p:nvSpPr>
          <p:cNvPr id="1198" name="テキスト ボックス 31"/>
          <p:cNvSpPr txBox="1"/>
          <p:nvPr/>
        </p:nvSpPr>
        <p:spPr>
          <a:xfrm>
            <a:off x="1013117" y="3002310"/>
            <a:ext cx="2199883" cy="3376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1" lang="ja-JP" altLang="en-US" sz="1600" dirty="0"/>
              <a:t>　令和８年５月29</a:t>
            </a:r>
            <a:r>
              <a:rPr kumimoji="1" lang="ja-JP" altLang="en-US" sz="1600" dirty="0"/>
              <a:t>日</a:t>
            </a:r>
            <a:endParaRPr kumimoji="1" lang="en-US" altLang="ja-JP" sz="1600" dirty="0"/>
          </a:p>
        </p:txBody>
      </p:sp>
      <p:sp>
        <p:nvSpPr>
          <p:cNvPr id="1199" name="テキスト ボックス 3"/>
          <p:cNvSpPr txBox="1"/>
          <p:nvPr/>
        </p:nvSpPr>
        <p:spPr>
          <a:xfrm>
            <a:off x="3167843" y="3356297"/>
            <a:ext cx="3699657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/>
            <a:r>
              <a:rPr lang="en-US" altLang="ja-JP" sz="1050" dirty="0">
                <a:latin typeface="+mn-ea"/>
              </a:rPr>
              <a:t>※</a:t>
            </a:r>
            <a:r>
              <a:rPr lang="ja-JP" altLang="en-US" sz="1050" dirty="0">
                <a:latin typeface="+mn-ea"/>
              </a:rPr>
              <a:t>事業参加者ごとの取組計画に即して申請し、一人一期（最大</a:t>
            </a:r>
            <a:r>
              <a:rPr lang="en-US" altLang="ja-JP" sz="1050" dirty="0">
                <a:latin typeface="+mn-ea"/>
              </a:rPr>
              <a:t>3</a:t>
            </a:r>
            <a:r>
              <a:rPr lang="ja-JP" altLang="en-US" sz="1050" dirty="0">
                <a:latin typeface="+mn-ea"/>
              </a:rPr>
              <a:t>年間）までです。</a:t>
            </a:r>
          </a:p>
          <a:p>
            <a:pPr marL="92075" indent="-92075"/>
            <a:r>
              <a:rPr lang="en-US" altLang="ja-JP" sz="1050" dirty="0">
                <a:latin typeface="+mn-ea"/>
              </a:rPr>
              <a:t>※</a:t>
            </a:r>
            <a:r>
              <a:rPr lang="ja-JP" altLang="en-US" sz="1050" dirty="0">
                <a:latin typeface="+mn-ea"/>
              </a:rPr>
              <a:t>申込期限は令和８事業年度までです。なお、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令和８事業年度に申し込んだ場合、特例措置の期間は２年間</a:t>
            </a:r>
            <a:r>
              <a:rPr lang="ja-JP" altLang="en-US" sz="1050" dirty="0">
                <a:latin typeface="+mn-ea"/>
              </a:rPr>
              <a:t>となります。</a:t>
            </a:r>
            <a:endParaRPr lang="en-US" altLang="ja-JP" sz="1050" dirty="0">
              <a:latin typeface="+mn-ea"/>
            </a:endParaRPr>
          </a:p>
        </p:txBody>
      </p:sp>
      <p:graphicFrame>
        <p:nvGraphicFramePr>
          <p:cNvPr id="1200" name="表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426306"/>
              </p:ext>
            </p:extLst>
          </p:nvPr>
        </p:nvGraphicFramePr>
        <p:xfrm>
          <a:off x="206351" y="5187044"/>
          <a:ext cx="6489728" cy="13926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45770">
                  <a:extLst>
                    <a:ext uri="{9D8B030D-6E8A-4147-A177-3AD203B41FA5}"/>
                  </a:extLst>
                </a:gridCol>
                <a:gridCol w="942888">
                  <a:extLst>
                    <a:ext uri="{9D8B030D-6E8A-4147-A177-3AD203B41FA5}"/>
                  </a:extLst>
                </a:gridCol>
                <a:gridCol w="920214">
                  <a:extLst>
                    <a:ext uri="{9D8B030D-6E8A-4147-A177-3AD203B41FA5}"/>
                  </a:extLst>
                </a:gridCol>
                <a:gridCol w="920214">
                  <a:extLst>
                    <a:ext uri="{9D8B030D-6E8A-4147-A177-3AD203B41FA5}"/>
                  </a:extLst>
                </a:gridCol>
                <a:gridCol w="920214">
                  <a:extLst>
                    <a:ext uri="{9D8B030D-6E8A-4147-A177-3AD203B41FA5}"/>
                  </a:extLst>
                </a:gridCol>
                <a:gridCol w="920214">
                  <a:extLst>
                    <a:ext uri="{9D8B030D-6E8A-4147-A177-3AD203B41FA5}"/>
                  </a:extLst>
                </a:gridCol>
                <a:gridCol w="920214">
                  <a:extLst>
                    <a:ext uri="{9D8B030D-6E8A-4147-A177-3AD203B41FA5}"/>
                  </a:extLst>
                </a:gridCol>
              </a:tblGrid>
              <a:tr h="237643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>
                          <a:solidFill>
                            <a:schemeClr val="tx1"/>
                          </a:solidFill>
                        </a:rPr>
                        <a:t>SN</a:t>
                      </a:r>
                      <a:r>
                        <a:rPr kumimoji="1" lang="ja-JP" altLang="en-US" sz="1050" b="0">
                          <a:solidFill>
                            <a:schemeClr val="tx1"/>
                          </a:solidFill>
                        </a:rPr>
                        <a:t>加入状況</a:t>
                      </a:r>
                      <a:endParaRPr kumimoji="1" lang="en-US" altLang="ja-JP" sz="1050" b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 gridSpan="4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Ｒ７事業年度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加入者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Ｒ７事業年度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未加入者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77434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省エネ機器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導入状況</a:t>
                      </a:r>
                    </a:p>
                  </a:txBody>
                  <a:tcPr marL="36000" marR="36000" anchor="ctr"/>
                </a:tc>
                <a:tc grid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 b="0">
                          <a:solidFill>
                            <a:schemeClr val="tx1"/>
                          </a:solidFill>
                        </a:rPr>
                        <a:t>導入していない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 b="0">
                          <a:solidFill>
                            <a:schemeClr val="tx1"/>
                          </a:solidFill>
                        </a:rPr>
                        <a:t>導入済み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b="0">
                          <a:solidFill>
                            <a:schemeClr val="tx1"/>
                          </a:solidFill>
                        </a:rPr>
                        <a:t>導入して</a:t>
                      </a:r>
                      <a:endParaRPr kumimoji="1" lang="en-US" altLang="ja-JP" sz="1000" b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00" b="0">
                          <a:solidFill>
                            <a:schemeClr val="tx1"/>
                          </a:solidFill>
                        </a:rPr>
                        <a:t>いない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>
                          <a:solidFill>
                            <a:schemeClr val="tx1"/>
                          </a:solidFill>
                        </a:rPr>
                        <a:t>導入済み</a:t>
                      </a: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77434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現行計画の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削減率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５０％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未満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５０％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以上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５０％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未満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５０％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以上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ー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ー</a:t>
                      </a: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230654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>
                          <a:solidFill>
                            <a:schemeClr val="tx1"/>
                          </a:solidFill>
                        </a:rPr>
                        <a:t>特例対象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b="1">
                          <a:solidFill>
                            <a:schemeClr val="tx1"/>
                          </a:solidFill>
                        </a:rPr>
                        <a:t>×</a:t>
                      </a:r>
                      <a:endParaRPr kumimoji="1" lang="ja-JP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b="1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01" name="テキスト ボックス 63"/>
          <p:cNvSpPr txBox="1"/>
          <p:nvPr/>
        </p:nvSpPr>
        <p:spPr>
          <a:xfrm>
            <a:off x="165380" y="3356297"/>
            <a:ext cx="2805017" cy="57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>
                <a:solidFill>
                  <a:srgbClr val="FF0000"/>
                </a:solidFill>
              </a:rPr>
              <a:t>※農林事務所</a:t>
            </a:r>
            <a:r>
              <a:rPr lang="ja-JP" altLang="en-US" sz="1050" dirty="0">
                <a:solidFill>
                  <a:srgbClr val="FF0000"/>
                </a:solidFill>
              </a:rPr>
              <a:t>への提出締切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施設園芸セーフティネット構築事業の加入と併せて申請してください。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02" name="円柱 52"/>
          <p:cNvSpPr/>
          <p:nvPr/>
        </p:nvSpPr>
        <p:spPr>
          <a:xfrm>
            <a:off x="1589361" y="7411609"/>
            <a:ext cx="502514" cy="1360105"/>
          </a:xfrm>
          <a:prstGeom prst="can">
            <a:avLst/>
          </a:prstGeom>
          <a:solidFill>
            <a:srgbClr val="FFCCCC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36000" tIns="108000" rIns="36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ja-JP" sz="1100" b="1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1203" name="円柱 55"/>
          <p:cNvSpPr/>
          <p:nvPr/>
        </p:nvSpPr>
        <p:spPr>
          <a:xfrm>
            <a:off x="328904" y="7392276"/>
            <a:ext cx="502514" cy="1360105"/>
          </a:xfrm>
          <a:prstGeom prst="can">
            <a:avLst/>
          </a:prstGeom>
          <a:solidFill>
            <a:srgbClr val="FFCCCC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36000" tIns="108000" rIns="36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1100" b="1" kern="0">
                <a:solidFill>
                  <a:srgbClr val="4D4D4D"/>
                </a:solidFill>
                <a:cs typeface="メイリオ" pitchFamily="50" charset="-128"/>
              </a:rPr>
              <a:t>100L</a:t>
            </a:r>
            <a:endParaRPr lang="ja-JP" altLang="en-US" sz="1100" b="1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1204" name="矢印: 右 56"/>
          <p:cNvSpPr/>
          <p:nvPr/>
        </p:nvSpPr>
        <p:spPr>
          <a:xfrm>
            <a:off x="1027259" y="7819641"/>
            <a:ext cx="377367" cy="313582"/>
          </a:xfrm>
          <a:prstGeom prst="rightArrow">
            <a:avLst/>
          </a:prstGeom>
          <a:solidFill>
            <a:srgbClr val="FFFFFF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ja-JP" altLang="en-US" sz="1600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1205" name="円柱 59"/>
          <p:cNvSpPr/>
          <p:nvPr/>
        </p:nvSpPr>
        <p:spPr>
          <a:xfrm>
            <a:off x="1589353" y="7401226"/>
            <a:ext cx="502096" cy="714091"/>
          </a:xfrm>
          <a:prstGeom prst="can">
            <a:avLst/>
          </a:prstGeom>
          <a:solidFill>
            <a:srgbClr val="FFFFFF">
              <a:lumMod val="85000"/>
            </a:srgbClr>
          </a:solidFill>
          <a:ln w="6350">
            <a:solidFill>
              <a:srgbClr val="373737"/>
            </a:solidFill>
            <a:prstDash val="dash"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ja-JP" altLang="en-US" sz="1600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1206" name="テキスト ボックス 62"/>
          <p:cNvSpPr txBox="1"/>
          <p:nvPr/>
        </p:nvSpPr>
        <p:spPr>
          <a:xfrm>
            <a:off x="221662" y="8771714"/>
            <a:ext cx="7169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基準量</a:t>
            </a:r>
          </a:p>
        </p:txBody>
      </p:sp>
      <p:sp>
        <p:nvSpPr>
          <p:cNvPr id="1207" name="右中かっこ 64"/>
          <p:cNvSpPr/>
          <p:nvPr/>
        </p:nvSpPr>
        <p:spPr>
          <a:xfrm>
            <a:off x="2167812" y="7457348"/>
            <a:ext cx="140572" cy="600206"/>
          </a:xfrm>
          <a:prstGeom prst="rightBrace">
            <a:avLst/>
          </a:prstGeom>
          <a:noFill/>
          <a:ln w="6350" cap="flat" cmpd="sng" algn="ctr">
            <a:solidFill>
              <a:srgbClr val="37373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1208" name="テキスト ボックス 65"/>
          <p:cNvSpPr txBox="1"/>
          <p:nvPr/>
        </p:nvSpPr>
        <p:spPr>
          <a:xfrm>
            <a:off x="2102628" y="7640726"/>
            <a:ext cx="9186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削減量</a:t>
            </a:r>
          </a:p>
        </p:txBody>
      </p:sp>
      <p:sp>
        <p:nvSpPr>
          <p:cNvPr id="1209" name="テキスト ボックス 66"/>
          <p:cNvSpPr txBox="1"/>
          <p:nvPr/>
        </p:nvSpPr>
        <p:spPr>
          <a:xfrm>
            <a:off x="1638599" y="8351161"/>
            <a:ext cx="457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50L</a:t>
            </a:r>
            <a:endParaRPr kumimoji="0" lang="ja-JP" altLang="en-US" sz="11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1210" name="テキスト ボックス 67"/>
          <p:cNvSpPr txBox="1"/>
          <p:nvPr/>
        </p:nvSpPr>
        <p:spPr>
          <a:xfrm>
            <a:off x="809890" y="8203038"/>
            <a:ext cx="83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ヒートポンプ等を導入</a:t>
            </a:r>
            <a:endParaRPr kumimoji="0" lang="en-US" altLang="ja-JP" sz="9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1211" name="右中かっこ 68"/>
          <p:cNvSpPr/>
          <p:nvPr/>
        </p:nvSpPr>
        <p:spPr>
          <a:xfrm>
            <a:off x="2160125" y="8057554"/>
            <a:ext cx="148259" cy="668148"/>
          </a:xfrm>
          <a:prstGeom prst="rightBrace">
            <a:avLst/>
          </a:prstGeom>
          <a:noFill/>
          <a:ln w="6350" cap="flat" cmpd="sng" algn="ctr">
            <a:solidFill>
              <a:srgbClr val="37373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1212" name="テキスト ボックス 69"/>
          <p:cNvSpPr txBox="1"/>
          <p:nvPr/>
        </p:nvSpPr>
        <p:spPr>
          <a:xfrm>
            <a:off x="2318737" y="8227371"/>
            <a:ext cx="91863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100</a:t>
            </a:r>
            <a:r>
              <a:rPr kumimoji="0" lang="ja-JP" altLang="en-US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％補填</a:t>
            </a:r>
            <a:endParaRPr kumimoji="0" lang="en-US" altLang="ja-JP" sz="9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特例適用</a:t>
            </a:r>
          </a:p>
        </p:txBody>
      </p:sp>
      <p:sp>
        <p:nvSpPr>
          <p:cNvPr id="1213" name="テキスト ボックス 70"/>
          <p:cNvSpPr txBox="1"/>
          <p:nvPr/>
        </p:nvSpPr>
        <p:spPr>
          <a:xfrm>
            <a:off x="1659392" y="7730060"/>
            <a:ext cx="479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50L</a:t>
            </a:r>
            <a:endParaRPr kumimoji="0" lang="ja-JP" altLang="en-US" sz="11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1214" name="テキスト ボックス 71"/>
          <p:cNvSpPr txBox="1"/>
          <p:nvPr/>
        </p:nvSpPr>
        <p:spPr>
          <a:xfrm>
            <a:off x="2261337" y="8542984"/>
            <a:ext cx="970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spcAft>
                <a:spcPts val="300"/>
              </a:spcAft>
            </a:pPr>
            <a:r>
              <a:rPr kumimoji="1" lang="en-US" altLang="ja-JP" sz="1000"/>
              <a:t>※</a:t>
            </a:r>
            <a:r>
              <a:rPr lang="ja-JP" altLang="en-US" sz="1000"/>
              <a:t>通常</a:t>
            </a:r>
            <a:r>
              <a:rPr lang="en-US" altLang="ja-JP" sz="1000"/>
              <a:t>70</a:t>
            </a:r>
            <a:r>
              <a:rPr lang="ja-JP" altLang="en-US" sz="1000"/>
              <a:t>％</a:t>
            </a:r>
            <a:endParaRPr kumimoji="1" lang="ja-JP" altLang="en-US" sz="1000"/>
          </a:p>
        </p:txBody>
      </p:sp>
      <p:sp>
        <p:nvSpPr>
          <p:cNvPr id="1215" name="テキスト ボックス 72"/>
          <p:cNvSpPr txBox="1"/>
          <p:nvPr/>
        </p:nvSpPr>
        <p:spPr>
          <a:xfrm>
            <a:off x="3097198" y="7461702"/>
            <a:ext cx="3697777" cy="11554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tIns="72000" bIns="36000" rtlCol="0" anchor="ctr">
            <a:spAutoFit/>
          </a:bodyPr>
          <a:lstStyle/>
          <a:p>
            <a:pPr algn="ctr"/>
            <a:r>
              <a:rPr kumimoji="1" lang="ja-JP" altLang="en-US" sz="1600" b="1" dirty="0"/>
              <a:t>省エネ加速化特例補填金＝</a:t>
            </a:r>
            <a:endParaRPr kumimoji="1" lang="en-US" altLang="ja-JP" sz="1600" b="1" dirty="0"/>
          </a:p>
          <a:p>
            <a:r>
              <a:rPr kumimoji="1" lang="ja-JP" altLang="en-US" sz="1600" b="1" u="sng" dirty="0"/>
              <a:t>補填単価</a:t>
            </a:r>
            <a:r>
              <a:rPr kumimoji="1" lang="en-US" altLang="ja-JP" sz="1600" b="1" dirty="0"/>
              <a:t>×</a:t>
            </a:r>
            <a:r>
              <a:rPr kumimoji="1" lang="ja-JP" altLang="en-US" sz="1600" b="1" u="sng" dirty="0"/>
              <a:t>当月燃料購入数量</a:t>
            </a:r>
            <a:r>
              <a:rPr lang="ja-JP" altLang="en-US" sz="1600" b="1" u="sng" dirty="0"/>
              <a:t>の</a:t>
            </a:r>
            <a:r>
              <a:rPr kumimoji="1" lang="en-US" altLang="ja-JP" sz="1600" b="1" u="sng" dirty="0"/>
              <a:t>100</a:t>
            </a:r>
            <a:r>
              <a:rPr lang="ja-JP" altLang="en-US" sz="1600" b="1" u="sng" dirty="0"/>
              <a:t>％</a:t>
            </a:r>
            <a:r>
              <a:rPr lang="en-US" altLang="ja-JP" sz="1200" dirty="0"/>
              <a:t>※</a:t>
            </a:r>
            <a:r>
              <a:rPr lang="ja-JP" altLang="en-US" sz="1200" dirty="0"/>
              <a:t>補填単価＝各月の指標価格－発動基準価格</a:t>
            </a:r>
            <a:endParaRPr lang="en-US" altLang="ja-JP" sz="1200" dirty="0"/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基準量の</a:t>
            </a:r>
            <a:r>
              <a:rPr lang="en-US" altLang="ja-JP" sz="1200" dirty="0"/>
              <a:t>50</a:t>
            </a:r>
            <a:r>
              <a:rPr lang="ja-JP" altLang="en-US" sz="1200" dirty="0"/>
              <a:t>％の数量を上限とする</a:t>
            </a:r>
            <a:endParaRPr lang="en-US" altLang="ja-JP" sz="1200" dirty="0"/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特例分（</a:t>
            </a:r>
            <a:r>
              <a:rPr lang="en-US" altLang="ja-JP" sz="1200" dirty="0"/>
              <a:t>30</a:t>
            </a:r>
            <a:r>
              <a:rPr lang="ja-JP" altLang="en-US" sz="1200" dirty="0"/>
              <a:t>％）は事業年度末に一括交付</a:t>
            </a:r>
            <a:endParaRPr lang="en-US" altLang="ja-JP" sz="1200" dirty="0"/>
          </a:p>
        </p:txBody>
      </p:sp>
      <p:sp>
        <p:nvSpPr>
          <p:cNvPr id="1216" name="四角形: 角を丸くする 1"/>
          <p:cNvSpPr/>
          <p:nvPr/>
        </p:nvSpPr>
        <p:spPr>
          <a:xfrm>
            <a:off x="134228" y="6840151"/>
            <a:ext cx="2232248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省エネ加速化特例の仕組み</a:t>
            </a:r>
          </a:p>
        </p:txBody>
      </p:sp>
      <p:sp>
        <p:nvSpPr>
          <p:cNvPr id="1217" name="テキスト ボックス 8"/>
          <p:cNvSpPr txBox="1"/>
          <p:nvPr/>
        </p:nvSpPr>
        <p:spPr>
          <a:xfrm>
            <a:off x="83877" y="9273000"/>
            <a:ext cx="4137123" cy="645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静岡県農業再生協議会</a:t>
            </a:r>
            <a:endParaRPr lang="ja-JP" altLang="en-US" dirty="0"/>
          </a:p>
          <a:p>
            <a:r>
              <a:rPr kumimoji="1" lang="ja-JP" altLang="en-US" sz="1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（静岡県○○農林事務所○○課）</a:t>
            </a:r>
            <a:endParaRPr kumimoji="1" lang="ja-JP" altLang="en-US" sz="1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18" name="Freeform 18"/>
          <p:cNvSpPr>
            <a:spLocks noChangeAspect="1" noEditPoints="1"/>
          </p:cNvSpPr>
          <p:nvPr/>
        </p:nvSpPr>
        <p:spPr>
          <a:xfrm>
            <a:off x="4222896" y="9400721"/>
            <a:ext cx="502248" cy="360000"/>
          </a:xfrm>
          <a:custGeom>
            <a:avLst/>
            <a:gdLst>
              <a:gd name="T0" fmla="*/ 828 w 1074"/>
              <a:gd name="T1" fmla="*/ 828 h 925"/>
              <a:gd name="T2" fmla="*/ 781 w 1074"/>
              <a:gd name="T3" fmla="*/ 921 h 925"/>
              <a:gd name="T4" fmla="*/ 688 w 1074"/>
              <a:gd name="T5" fmla="*/ 876 h 925"/>
              <a:gd name="T6" fmla="*/ 736 w 1074"/>
              <a:gd name="T7" fmla="*/ 783 h 925"/>
              <a:gd name="T8" fmla="*/ 596 w 1074"/>
              <a:gd name="T9" fmla="*/ 809 h 925"/>
              <a:gd name="T10" fmla="*/ 579 w 1074"/>
              <a:gd name="T11" fmla="*/ 911 h 925"/>
              <a:gd name="T12" fmla="*/ 476 w 1074"/>
              <a:gd name="T13" fmla="*/ 896 h 925"/>
              <a:gd name="T14" fmla="*/ 494 w 1074"/>
              <a:gd name="T15" fmla="*/ 792 h 925"/>
              <a:gd name="T16" fmla="*/ 357 w 1074"/>
              <a:gd name="T17" fmla="*/ 792 h 925"/>
              <a:gd name="T18" fmla="*/ 372 w 1074"/>
              <a:gd name="T19" fmla="*/ 896 h 925"/>
              <a:gd name="T20" fmla="*/ 270 w 1074"/>
              <a:gd name="T21" fmla="*/ 911 h 925"/>
              <a:gd name="T22" fmla="*/ 255 w 1074"/>
              <a:gd name="T23" fmla="*/ 809 h 925"/>
              <a:gd name="T24" fmla="*/ 781 w 1074"/>
              <a:gd name="T25" fmla="*/ 560 h 925"/>
              <a:gd name="T26" fmla="*/ 828 w 1074"/>
              <a:gd name="T27" fmla="*/ 652 h 925"/>
              <a:gd name="T28" fmla="*/ 736 w 1074"/>
              <a:gd name="T29" fmla="*/ 700 h 925"/>
              <a:gd name="T30" fmla="*/ 688 w 1074"/>
              <a:gd name="T31" fmla="*/ 607 h 925"/>
              <a:gd name="T32" fmla="*/ 535 w 1074"/>
              <a:gd name="T33" fmla="*/ 556 h 925"/>
              <a:gd name="T34" fmla="*/ 609 w 1074"/>
              <a:gd name="T35" fmla="*/ 630 h 925"/>
              <a:gd name="T36" fmla="*/ 535 w 1074"/>
              <a:gd name="T37" fmla="*/ 703 h 925"/>
              <a:gd name="T38" fmla="*/ 463 w 1074"/>
              <a:gd name="T39" fmla="*/ 630 h 925"/>
              <a:gd name="T40" fmla="*/ 535 w 1074"/>
              <a:gd name="T41" fmla="*/ 556 h 925"/>
              <a:gd name="T42" fmla="*/ 384 w 1074"/>
              <a:gd name="T43" fmla="*/ 607 h 925"/>
              <a:gd name="T44" fmla="*/ 337 w 1074"/>
              <a:gd name="T45" fmla="*/ 700 h 925"/>
              <a:gd name="T46" fmla="*/ 244 w 1074"/>
              <a:gd name="T47" fmla="*/ 652 h 925"/>
              <a:gd name="T48" fmla="*/ 291 w 1074"/>
              <a:gd name="T49" fmla="*/ 560 h 925"/>
              <a:gd name="T50" fmla="*/ 817 w 1074"/>
              <a:gd name="T51" fmla="*/ 365 h 925"/>
              <a:gd name="T52" fmla="*/ 802 w 1074"/>
              <a:gd name="T53" fmla="*/ 467 h 925"/>
              <a:gd name="T54" fmla="*/ 700 w 1074"/>
              <a:gd name="T55" fmla="*/ 450 h 925"/>
              <a:gd name="T56" fmla="*/ 715 w 1074"/>
              <a:gd name="T57" fmla="*/ 348 h 925"/>
              <a:gd name="T58" fmla="*/ 579 w 1074"/>
              <a:gd name="T59" fmla="*/ 348 h 925"/>
              <a:gd name="T60" fmla="*/ 596 w 1074"/>
              <a:gd name="T61" fmla="*/ 450 h 925"/>
              <a:gd name="T62" fmla="*/ 494 w 1074"/>
              <a:gd name="T63" fmla="*/ 467 h 925"/>
              <a:gd name="T64" fmla="*/ 476 w 1074"/>
              <a:gd name="T65" fmla="*/ 365 h 925"/>
              <a:gd name="T66" fmla="*/ 337 w 1074"/>
              <a:gd name="T67" fmla="*/ 338 h 925"/>
              <a:gd name="T68" fmla="*/ 384 w 1074"/>
              <a:gd name="T69" fmla="*/ 431 h 925"/>
              <a:gd name="T70" fmla="*/ 291 w 1074"/>
              <a:gd name="T71" fmla="*/ 476 h 925"/>
              <a:gd name="T72" fmla="*/ 244 w 1074"/>
              <a:gd name="T73" fmla="*/ 384 h 925"/>
              <a:gd name="T74" fmla="*/ 531 w 1074"/>
              <a:gd name="T75" fmla="*/ 0 h 925"/>
              <a:gd name="T76" fmla="*/ 792 w 1074"/>
              <a:gd name="T77" fmla="*/ 21 h 925"/>
              <a:gd name="T78" fmla="*/ 928 w 1074"/>
              <a:gd name="T79" fmla="*/ 64 h 925"/>
              <a:gd name="T80" fmla="*/ 1061 w 1074"/>
              <a:gd name="T81" fmla="*/ 149 h 925"/>
              <a:gd name="T82" fmla="*/ 1066 w 1074"/>
              <a:gd name="T83" fmla="*/ 234 h 925"/>
              <a:gd name="T84" fmla="*/ 762 w 1074"/>
              <a:gd name="T85" fmla="*/ 198 h 925"/>
              <a:gd name="T86" fmla="*/ 792 w 1074"/>
              <a:gd name="T87" fmla="*/ 140 h 925"/>
              <a:gd name="T88" fmla="*/ 788 w 1074"/>
              <a:gd name="T89" fmla="*/ 134 h 925"/>
              <a:gd name="T90" fmla="*/ 626 w 1074"/>
              <a:gd name="T91" fmla="*/ 79 h 925"/>
              <a:gd name="T92" fmla="*/ 531 w 1074"/>
              <a:gd name="T93" fmla="*/ 74 h 925"/>
              <a:gd name="T94" fmla="*/ 354 w 1074"/>
              <a:gd name="T95" fmla="*/ 104 h 925"/>
              <a:gd name="T96" fmla="*/ 291 w 1074"/>
              <a:gd name="T97" fmla="*/ 128 h 925"/>
              <a:gd name="T98" fmla="*/ 286 w 1074"/>
              <a:gd name="T99" fmla="*/ 134 h 925"/>
              <a:gd name="T100" fmla="*/ 308 w 1074"/>
              <a:gd name="T101" fmla="*/ 180 h 925"/>
              <a:gd name="T102" fmla="*/ 11 w 1074"/>
              <a:gd name="T103" fmla="*/ 246 h 925"/>
              <a:gd name="T104" fmla="*/ 0 w 1074"/>
              <a:gd name="T105" fmla="*/ 187 h 925"/>
              <a:gd name="T106" fmla="*/ 134 w 1074"/>
              <a:gd name="T107" fmla="*/ 70 h 925"/>
              <a:gd name="T108" fmla="*/ 244 w 1074"/>
              <a:gd name="T109" fmla="*/ 36 h 925"/>
              <a:gd name="T110" fmla="*/ 531 w 1074"/>
              <a:gd name="T111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74" h="925">
                <a:moveTo>
                  <a:pt x="758" y="779"/>
                </a:moveTo>
                <a:lnTo>
                  <a:pt x="781" y="783"/>
                </a:lnTo>
                <a:lnTo>
                  <a:pt x="802" y="792"/>
                </a:lnTo>
                <a:lnTo>
                  <a:pt x="817" y="809"/>
                </a:lnTo>
                <a:lnTo>
                  <a:pt x="828" y="828"/>
                </a:lnTo>
                <a:lnTo>
                  <a:pt x="832" y="853"/>
                </a:lnTo>
                <a:lnTo>
                  <a:pt x="828" y="876"/>
                </a:lnTo>
                <a:lnTo>
                  <a:pt x="817" y="896"/>
                </a:lnTo>
                <a:lnTo>
                  <a:pt x="802" y="911"/>
                </a:lnTo>
                <a:lnTo>
                  <a:pt x="781" y="921"/>
                </a:lnTo>
                <a:lnTo>
                  <a:pt x="758" y="925"/>
                </a:lnTo>
                <a:lnTo>
                  <a:pt x="736" y="921"/>
                </a:lnTo>
                <a:lnTo>
                  <a:pt x="715" y="911"/>
                </a:lnTo>
                <a:lnTo>
                  <a:pt x="700" y="896"/>
                </a:lnTo>
                <a:lnTo>
                  <a:pt x="688" y="876"/>
                </a:lnTo>
                <a:lnTo>
                  <a:pt x="684" y="853"/>
                </a:lnTo>
                <a:lnTo>
                  <a:pt x="688" y="828"/>
                </a:lnTo>
                <a:lnTo>
                  <a:pt x="700" y="809"/>
                </a:lnTo>
                <a:lnTo>
                  <a:pt x="715" y="792"/>
                </a:lnTo>
                <a:lnTo>
                  <a:pt x="736" y="783"/>
                </a:lnTo>
                <a:lnTo>
                  <a:pt x="758" y="779"/>
                </a:lnTo>
                <a:close/>
                <a:moveTo>
                  <a:pt x="535" y="779"/>
                </a:moveTo>
                <a:lnTo>
                  <a:pt x="560" y="783"/>
                </a:lnTo>
                <a:lnTo>
                  <a:pt x="579" y="792"/>
                </a:lnTo>
                <a:lnTo>
                  <a:pt x="596" y="809"/>
                </a:lnTo>
                <a:lnTo>
                  <a:pt x="605" y="828"/>
                </a:lnTo>
                <a:lnTo>
                  <a:pt x="609" y="853"/>
                </a:lnTo>
                <a:lnTo>
                  <a:pt x="605" y="876"/>
                </a:lnTo>
                <a:lnTo>
                  <a:pt x="596" y="896"/>
                </a:lnTo>
                <a:lnTo>
                  <a:pt x="579" y="911"/>
                </a:lnTo>
                <a:lnTo>
                  <a:pt x="560" y="921"/>
                </a:lnTo>
                <a:lnTo>
                  <a:pt x="535" y="925"/>
                </a:lnTo>
                <a:lnTo>
                  <a:pt x="512" y="921"/>
                </a:lnTo>
                <a:lnTo>
                  <a:pt x="494" y="911"/>
                </a:lnTo>
                <a:lnTo>
                  <a:pt x="476" y="896"/>
                </a:lnTo>
                <a:lnTo>
                  <a:pt x="467" y="876"/>
                </a:lnTo>
                <a:lnTo>
                  <a:pt x="463" y="853"/>
                </a:lnTo>
                <a:lnTo>
                  <a:pt x="467" y="828"/>
                </a:lnTo>
                <a:lnTo>
                  <a:pt x="476" y="809"/>
                </a:lnTo>
                <a:lnTo>
                  <a:pt x="494" y="792"/>
                </a:lnTo>
                <a:lnTo>
                  <a:pt x="512" y="783"/>
                </a:lnTo>
                <a:lnTo>
                  <a:pt x="535" y="779"/>
                </a:lnTo>
                <a:close/>
                <a:moveTo>
                  <a:pt x="314" y="779"/>
                </a:moveTo>
                <a:lnTo>
                  <a:pt x="337" y="783"/>
                </a:lnTo>
                <a:lnTo>
                  <a:pt x="357" y="792"/>
                </a:lnTo>
                <a:lnTo>
                  <a:pt x="372" y="809"/>
                </a:lnTo>
                <a:lnTo>
                  <a:pt x="384" y="828"/>
                </a:lnTo>
                <a:lnTo>
                  <a:pt x="388" y="853"/>
                </a:lnTo>
                <a:lnTo>
                  <a:pt x="384" y="876"/>
                </a:lnTo>
                <a:lnTo>
                  <a:pt x="372" y="896"/>
                </a:lnTo>
                <a:lnTo>
                  <a:pt x="357" y="911"/>
                </a:lnTo>
                <a:lnTo>
                  <a:pt x="337" y="921"/>
                </a:lnTo>
                <a:lnTo>
                  <a:pt x="314" y="925"/>
                </a:lnTo>
                <a:lnTo>
                  <a:pt x="291" y="921"/>
                </a:lnTo>
                <a:lnTo>
                  <a:pt x="270" y="911"/>
                </a:lnTo>
                <a:lnTo>
                  <a:pt x="255" y="896"/>
                </a:lnTo>
                <a:lnTo>
                  <a:pt x="244" y="876"/>
                </a:lnTo>
                <a:lnTo>
                  <a:pt x="240" y="853"/>
                </a:lnTo>
                <a:lnTo>
                  <a:pt x="244" y="828"/>
                </a:lnTo>
                <a:lnTo>
                  <a:pt x="255" y="809"/>
                </a:lnTo>
                <a:lnTo>
                  <a:pt x="270" y="792"/>
                </a:lnTo>
                <a:lnTo>
                  <a:pt x="291" y="783"/>
                </a:lnTo>
                <a:lnTo>
                  <a:pt x="314" y="779"/>
                </a:lnTo>
                <a:close/>
                <a:moveTo>
                  <a:pt x="758" y="556"/>
                </a:moveTo>
                <a:lnTo>
                  <a:pt x="781" y="560"/>
                </a:lnTo>
                <a:lnTo>
                  <a:pt x="802" y="571"/>
                </a:lnTo>
                <a:lnTo>
                  <a:pt x="817" y="586"/>
                </a:lnTo>
                <a:lnTo>
                  <a:pt x="828" y="607"/>
                </a:lnTo>
                <a:lnTo>
                  <a:pt x="832" y="630"/>
                </a:lnTo>
                <a:lnTo>
                  <a:pt x="828" y="652"/>
                </a:lnTo>
                <a:lnTo>
                  <a:pt x="817" y="673"/>
                </a:lnTo>
                <a:lnTo>
                  <a:pt x="802" y="688"/>
                </a:lnTo>
                <a:lnTo>
                  <a:pt x="781" y="700"/>
                </a:lnTo>
                <a:lnTo>
                  <a:pt x="758" y="703"/>
                </a:lnTo>
                <a:lnTo>
                  <a:pt x="736" y="700"/>
                </a:lnTo>
                <a:lnTo>
                  <a:pt x="715" y="688"/>
                </a:lnTo>
                <a:lnTo>
                  <a:pt x="700" y="673"/>
                </a:lnTo>
                <a:lnTo>
                  <a:pt x="688" y="652"/>
                </a:lnTo>
                <a:lnTo>
                  <a:pt x="684" y="630"/>
                </a:lnTo>
                <a:lnTo>
                  <a:pt x="688" y="607"/>
                </a:lnTo>
                <a:lnTo>
                  <a:pt x="700" y="586"/>
                </a:lnTo>
                <a:lnTo>
                  <a:pt x="715" y="571"/>
                </a:lnTo>
                <a:lnTo>
                  <a:pt x="736" y="560"/>
                </a:lnTo>
                <a:lnTo>
                  <a:pt x="758" y="556"/>
                </a:lnTo>
                <a:close/>
                <a:moveTo>
                  <a:pt x="535" y="556"/>
                </a:moveTo>
                <a:lnTo>
                  <a:pt x="560" y="560"/>
                </a:lnTo>
                <a:lnTo>
                  <a:pt x="579" y="571"/>
                </a:lnTo>
                <a:lnTo>
                  <a:pt x="596" y="586"/>
                </a:lnTo>
                <a:lnTo>
                  <a:pt x="605" y="607"/>
                </a:lnTo>
                <a:lnTo>
                  <a:pt x="609" y="630"/>
                </a:lnTo>
                <a:lnTo>
                  <a:pt x="605" y="652"/>
                </a:lnTo>
                <a:lnTo>
                  <a:pt x="596" y="673"/>
                </a:lnTo>
                <a:lnTo>
                  <a:pt x="579" y="688"/>
                </a:lnTo>
                <a:lnTo>
                  <a:pt x="560" y="700"/>
                </a:lnTo>
                <a:lnTo>
                  <a:pt x="535" y="703"/>
                </a:lnTo>
                <a:lnTo>
                  <a:pt x="512" y="700"/>
                </a:lnTo>
                <a:lnTo>
                  <a:pt x="494" y="688"/>
                </a:lnTo>
                <a:lnTo>
                  <a:pt x="476" y="673"/>
                </a:lnTo>
                <a:lnTo>
                  <a:pt x="467" y="652"/>
                </a:lnTo>
                <a:lnTo>
                  <a:pt x="463" y="630"/>
                </a:lnTo>
                <a:lnTo>
                  <a:pt x="467" y="607"/>
                </a:lnTo>
                <a:lnTo>
                  <a:pt x="476" y="586"/>
                </a:lnTo>
                <a:lnTo>
                  <a:pt x="494" y="571"/>
                </a:lnTo>
                <a:lnTo>
                  <a:pt x="512" y="560"/>
                </a:lnTo>
                <a:lnTo>
                  <a:pt x="535" y="556"/>
                </a:lnTo>
                <a:close/>
                <a:moveTo>
                  <a:pt x="314" y="556"/>
                </a:moveTo>
                <a:lnTo>
                  <a:pt x="337" y="560"/>
                </a:lnTo>
                <a:lnTo>
                  <a:pt x="357" y="571"/>
                </a:lnTo>
                <a:lnTo>
                  <a:pt x="372" y="586"/>
                </a:lnTo>
                <a:lnTo>
                  <a:pt x="384" y="607"/>
                </a:lnTo>
                <a:lnTo>
                  <a:pt x="388" y="630"/>
                </a:lnTo>
                <a:lnTo>
                  <a:pt x="384" y="652"/>
                </a:lnTo>
                <a:lnTo>
                  <a:pt x="372" y="673"/>
                </a:lnTo>
                <a:lnTo>
                  <a:pt x="357" y="688"/>
                </a:lnTo>
                <a:lnTo>
                  <a:pt x="337" y="700"/>
                </a:lnTo>
                <a:lnTo>
                  <a:pt x="314" y="703"/>
                </a:lnTo>
                <a:lnTo>
                  <a:pt x="291" y="700"/>
                </a:lnTo>
                <a:lnTo>
                  <a:pt x="270" y="688"/>
                </a:lnTo>
                <a:lnTo>
                  <a:pt x="255" y="673"/>
                </a:lnTo>
                <a:lnTo>
                  <a:pt x="244" y="652"/>
                </a:lnTo>
                <a:lnTo>
                  <a:pt x="240" y="630"/>
                </a:lnTo>
                <a:lnTo>
                  <a:pt x="244" y="607"/>
                </a:lnTo>
                <a:lnTo>
                  <a:pt x="255" y="586"/>
                </a:lnTo>
                <a:lnTo>
                  <a:pt x="270" y="571"/>
                </a:lnTo>
                <a:lnTo>
                  <a:pt x="291" y="560"/>
                </a:lnTo>
                <a:lnTo>
                  <a:pt x="314" y="556"/>
                </a:lnTo>
                <a:close/>
                <a:moveTo>
                  <a:pt x="758" y="335"/>
                </a:moveTo>
                <a:lnTo>
                  <a:pt x="781" y="338"/>
                </a:lnTo>
                <a:lnTo>
                  <a:pt x="802" y="348"/>
                </a:lnTo>
                <a:lnTo>
                  <a:pt x="817" y="365"/>
                </a:lnTo>
                <a:lnTo>
                  <a:pt x="828" y="384"/>
                </a:lnTo>
                <a:lnTo>
                  <a:pt x="832" y="406"/>
                </a:lnTo>
                <a:lnTo>
                  <a:pt x="828" y="431"/>
                </a:lnTo>
                <a:lnTo>
                  <a:pt x="817" y="450"/>
                </a:lnTo>
                <a:lnTo>
                  <a:pt x="802" y="467"/>
                </a:lnTo>
                <a:lnTo>
                  <a:pt x="781" y="476"/>
                </a:lnTo>
                <a:lnTo>
                  <a:pt x="758" y="480"/>
                </a:lnTo>
                <a:lnTo>
                  <a:pt x="736" y="476"/>
                </a:lnTo>
                <a:lnTo>
                  <a:pt x="715" y="467"/>
                </a:lnTo>
                <a:lnTo>
                  <a:pt x="700" y="450"/>
                </a:lnTo>
                <a:lnTo>
                  <a:pt x="688" y="431"/>
                </a:lnTo>
                <a:lnTo>
                  <a:pt x="684" y="406"/>
                </a:lnTo>
                <a:lnTo>
                  <a:pt x="688" y="384"/>
                </a:lnTo>
                <a:lnTo>
                  <a:pt x="700" y="365"/>
                </a:lnTo>
                <a:lnTo>
                  <a:pt x="715" y="348"/>
                </a:lnTo>
                <a:lnTo>
                  <a:pt x="736" y="338"/>
                </a:lnTo>
                <a:lnTo>
                  <a:pt x="758" y="335"/>
                </a:lnTo>
                <a:close/>
                <a:moveTo>
                  <a:pt x="535" y="335"/>
                </a:moveTo>
                <a:lnTo>
                  <a:pt x="560" y="338"/>
                </a:lnTo>
                <a:lnTo>
                  <a:pt x="579" y="348"/>
                </a:lnTo>
                <a:lnTo>
                  <a:pt x="596" y="365"/>
                </a:lnTo>
                <a:lnTo>
                  <a:pt x="605" y="384"/>
                </a:lnTo>
                <a:lnTo>
                  <a:pt x="609" y="406"/>
                </a:lnTo>
                <a:lnTo>
                  <a:pt x="605" y="431"/>
                </a:lnTo>
                <a:lnTo>
                  <a:pt x="596" y="450"/>
                </a:lnTo>
                <a:lnTo>
                  <a:pt x="579" y="467"/>
                </a:lnTo>
                <a:lnTo>
                  <a:pt x="560" y="476"/>
                </a:lnTo>
                <a:lnTo>
                  <a:pt x="535" y="480"/>
                </a:lnTo>
                <a:lnTo>
                  <a:pt x="512" y="476"/>
                </a:lnTo>
                <a:lnTo>
                  <a:pt x="494" y="467"/>
                </a:lnTo>
                <a:lnTo>
                  <a:pt x="476" y="450"/>
                </a:lnTo>
                <a:lnTo>
                  <a:pt x="467" y="431"/>
                </a:lnTo>
                <a:lnTo>
                  <a:pt x="463" y="406"/>
                </a:lnTo>
                <a:lnTo>
                  <a:pt x="467" y="384"/>
                </a:lnTo>
                <a:lnTo>
                  <a:pt x="476" y="365"/>
                </a:lnTo>
                <a:lnTo>
                  <a:pt x="494" y="348"/>
                </a:lnTo>
                <a:lnTo>
                  <a:pt x="512" y="338"/>
                </a:lnTo>
                <a:lnTo>
                  <a:pt x="535" y="335"/>
                </a:lnTo>
                <a:close/>
                <a:moveTo>
                  <a:pt x="314" y="335"/>
                </a:moveTo>
                <a:lnTo>
                  <a:pt x="337" y="338"/>
                </a:lnTo>
                <a:lnTo>
                  <a:pt x="357" y="348"/>
                </a:lnTo>
                <a:lnTo>
                  <a:pt x="372" y="365"/>
                </a:lnTo>
                <a:lnTo>
                  <a:pt x="384" y="384"/>
                </a:lnTo>
                <a:lnTo>
                  <a:pt x="388" y="406"/>
                </a:lnTo>
                <a:lnTo>
                  <a:pt x="384" y="431"/>
                </a:lnTo>
                <a:lnTo>
                  <a:pt x="372" y="450"/>
                </a:lnTo>
                <a:lnTo>
                  <a:pt x="357" y="467"/>
                </a:lnTo>
                <a:lnTo>
                  <a:pt x="337" y="476"/>
                </a:lnTo>
                <a:lnTo>
                  <a:pt x="314" y="480"/>
                </a:lnTo>
                <a:lnTo>
                  <a:pt x="291" y="476"/>
                </a:lnTo>
                <a:lnTo>
                  <a:pt x="270" y="467"/>
                </a:lnTo>
                <a:lnTo>
                  <a:pt x="255" y="450"/>
                </a:lnTo>
                <a:lnTo>
                  <a:pt x="244" y="431"/>
                </a:lnTo>
                <a:lnTo>
                  <a:pt x="240" y="406"/>
                </a:lnTo>
                <a:lnTo>
                  <a:pt x="244" y="384"/>
                </a:lnTo>
                <a:lnTo>
                  <a:pt x="255" y="365"/>
                </a:lnTo>
                <a:lnTo>
                  <a:pt x="270" y="348"/>
                </a:lnTo>
                <a:lnTo>
                  <a:pt x="291" y="338"/>
                </a:lnTo>
                <a:lnTo>
                  <a:pt x="314" y="335"/>
                </a:lnTo>
                <a:close/>
                <a:moveTo>
                  <a:pt x="531" y="0"/>
                </a:moveTo>
                <a:lnTo>
                  <a:pt x="539" y="0"/>
                </a:lnTo>
                <a:lnTo>
                  <a:pt x="616" y="2"/>
                </a:lnTo>
                <a:lnTo>
                  <a:pt x="684" y="7"/>
                </a:lnTo>
                <a:lnTo>
                  <a:pt x="743" y="13"/>
                </a:lnTo>
                <a:lnTo>
                  <a:pt x="792" y="21"/>
                </a:lnTo>
                <a:lnTo>
                  <a:pt x="834" y="30"/>
                </a:lnTo>
                <a:lnTo>
                  <a:pt x="868" y="40"/>
                </a:lnTo>
                <a:lnTo>
                  <a:pt x="894" y="49"/>
                </a:lnTo>
                <a:lnTo>
                  <a:pt x="915" y="58"/>
                </a:lnTo>
                <a:lnTo>
                  <a:pt x="928" y="64"/>
                </a:lnTo>
                <a:lnTo>
                  <a:pt x="938" y="68"/>
                </a:lnTo>
                <a:lnTo>
                  <a:pt x="940" y="70"/>
                </a:lnTo>
                <a:lnTo>
                  <a:pt x="1017" y="111"/>
                </a:lnTo>
                <a:lnTo>
                  <a:pt x="1044" y="130"/>
                </a:lnTo>
                <a:lnTo>
                  <a:pt x="1061" y="149"/>
                </a:lnTo>
                <a:lnTo>
                  <a:pt x="1070" y="168"/>
                </a:lnTo>
                <a:lnTo>
                  <a:pt x="1074" y="187"/>
                </a:lnTo>
                <a:lnTo>
                  <a:pt x="1074" y="206"/>
                </a:lnTo>
                <a:lnTo>
                  <a:pt x="1072" y="221"/>
                </a:lnTo>
                <a:lnTo>
                  <a:pt x="1066" y="234"/>
                </a:lnTo>
                <a:lnTo>
                  <a:pt x="1063" y="242"/>
                </a:lnTo>
                <a:lnTo>
                  <a:pt x="1063" y="246"/>
                </a:lnTo>
                <a:lnTo>
                  <a:pt x="1014" y="336"/>
                </a:lnTo>
                <a:lnTo>
                  <a:pt x="758" y="202"/>
                </a:lnTo>
                <a:lnTo>
                  <a:pt x="762" y="198"/>
                </a:lnTo>
                <a:lnTo>
                  <a:pt x="766" y="191"/>
                </a:lnTo>
                <a:lnTo>
                  <a:pt x="773" y="178"/>
                </a:lnTo>
                <a:lnTo>
                  <a:pt x="783" y="162"/>
                </a:lnTo>
                <a:lnTo>
                  <a:pt x="790" y="144"/>
                </a:lnTo>
                <a:lnTo>
                  <a:pt x="792" y="140"/>
                </a:lnTo>
                <a:lnTo>
                  <a:pt x="794" y="138"/>
                </a:lnTo>
                <a:lnTo>
                  <a:pt x="794" y="136"/>
                </a:lnTo>
                <a:lnTo>
                  <a:pt x="792" y="138"/>
                </a:lnTo>
                <a:lnTo>
                  <a:pt x="790" y="136"/>
                </a:lnTo>
                <a:lnTo>
                  <a:pt x="788" y="134"/>
                </a:lnTo>
                <a:lnTo>
                  <a:pt x="762" y="117"/>
                </a:lnTo>
                <a:lnTo>
                  <a:pt x="730" y="102"/>
                </a:lnTo>
                <a:lnTo>
                  <a:pt x="694" y="93"/>
                </a:lnTo>
                <a:lnTo>
                  <a:pt x="660" y="85"/>
                </a:lnTo>
                <a:lnTo>
                  <a:pt x="626" y="79"/>
                </a:lnTo>
                <a:lnTo>
                  <a:pt x="596" y="75"/>
                </a:lnTo>
                <a:lnTo>
                  <a:pt x="571" y="74"/>
                </a:lnTo>
                <a:lnTo>
                  <a:pt x="554" y="74"/>
                </a:lnTo>
                <a:lnTo>
                  <a:pt x="548" y="74"/>
                </a:lnTo>
                <a:lnTo>
                  <a:pt x="531" y="74"/>
                </a:lnTo>
                <a:lnTo>
                  <a:pt x="492" y="75"/>
                </a:lnTo>
                <a:lnTo>
                  <a:pt x="454" y="79"/>
                </a:lnTo>
                <a:lnTo>
                  <a:pt x="418" y="87"/>
                </a:lnTo>
                <a:lnTo>
                  <a:pt x="384" y="96"/>
                </a:lnTo>
                <a:lnTo>
                  <a:pt x="354" y="104"/>
                </a:lnTo>
                <a:lnTo>
                  <a:pt x="329" y="113"/>
                </a:lnTo>
                <a:lnTo>
                  <a:pt x="310" y="119"/>
                </a:lnTo>
                <a:lnTo>
                  <a:pt x="297" y="125"/>
                </a:lnTo>
                <a:lnTo>
                  <a:pt x="293" y="127"/>
                </a:lnTo>
                <a:lnTo>
                  <a:pt x="291" y="128"/>
                </a:lnTo>
                <a:lnTo>
                  <a:pt x="289" y="128"/>
                </a:lnTo>
                <a:lnTo>
                  <a:pt x="287" y="128"/>
                </a:lnTo>
                <a:lnTo>
                  <a:pt x="286" y="130"/>
                </a:lnTo>
                <a:lnTo>
                  <a:pt x="286" y="132"/>
                </a:lnTo>
                <a:lnTo>
                  <a:pt x="286" y="134"/>
                </a:lnTo>
                <a:lnTo>
                  <a:pt x="287" y="138"/>
                </a:lnTo>
                <a:lnTo>
                  <a:pt x="289" y="142"/>
                </a:lnTo>
                <a:lnTo>
                  <a:pt x="295" y="153"/>
                </a:lnTo>
                <a:lnTo>
                  <a:pt x="301" y="166"/>
                </a:lnTo>
                <a:lnTo>
                  <a:pt x="308" y="180"/>
                </a:lnTo>
                <a:lnTo>
                  <a:pt x="314" y="191"/>
                </a:lnTo>
                <a:lnTo>
                  <a:pt x="320" y="198"/>
                </a:lnTo>
                <a:lnTo>
                  <a:pt x="321" y="202"/>
                </a:lnTo>
                <a:lnTo>
                  <a:pt x="57" y="336"/>
                </a:lnTo>
                <a:lnTo>
                  <a:pt x="11" y="246"/>
                </a:lnTo>
                <a:lnTo>
                  <a:pt x="11" y="242"/>
                </a:lnTo>
                <a:lnTo>
                  <a:pt x="8" y="234"/>
                </a:lnTo>
                <a:lnTo>
                  <a:pt x="2" y="221"/>
                </a:lnTo>
                <a:lnTo>
                  <a:pt x="0" y="206"/>
                </a:lnTo>
                <a:lnTo>
                  <a:pt x="0" y="187"/>
                </a:lnTo>
                <a:lnTo>
                  <a:pt x="4" y="168"/>
                </a:lnTo>
                <a:lnTo>
                  <a:pt x="13" y="149"/>
                </a:lnTo>
                <a:lnTo>
                  <a:pt x="30" y="130"/>
                </a:lnTo>
                <a:lnTo>
                  <a:pt x="57" y="111"/>
                </a:lnTo>
                <a:lnTo>
                  <a:pt x="134" y="70"/>
                </a:lnTo>
                <a:lnTo>
                  <a:pt x="140" y="68"/>
                </a:lnTo>
                <a:lnTo>
                  <a:pt x="153" y="64"/>
                </a:lnTo>
                <a:lnTo>
                  <a:pt x="176" y="55"/>
                </a:lnTo>
                <a:lnTo>
                  <a:pt x="206" y="45"/>
                </a:lnTo>
                <a:lnTo>
                  <a:pt x="244" y="36"/>
                </a:lnTo>
                <a:lnTo>
                  <a:pt x="289" y="24"/>
                </a:lnTo>
                <a:lnTo>
                  <a:pt x="340" y="15"/>
                </a:lnTo>
                <a:lnTo>
                  <a:pt x="399" y="7"/>
                </a:lnTo>
                <a:lnTo>
                  <a:pt x="463" y="2"/>
                </a:lnTo>
                <a:lnTo>
                  <a:pt x="5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219" name="タイトル 2"/>
          <p:cNvSpPr txBox="1"/>
          <p:nvPr/>
        </p:nvSpPr>
        <p:spPr>
          <a:xfrm>
            <a:off x="4640885" y="9406565"/>
            <a:ext cx="2217116" cy="3933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/>
            <a:r>
              <a:rPr lang="en-US" altLang="ja-JP" sz="2000" b="1" dirty="0">
                <a:solidFill>
                  <a:schemeClr val="bg1"/>
                </a:solidFill>
              </a:rPr>
              <a:t>00-0000-0000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9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フレーム 62"/>
          <p:cNvSpPr/>
          <p:nvPr/>
        </p:nvSpPr>
        <p:spPr>
          <a:xfrm>
            <a:off x="0" y="0"/>
            <a:ext cx="6858000" cy="5364000"/>
          </a:xfrm>
          <a:prstGeom prst="frame">
            <a:avLst>
              <a:gd name="adj1" fmla="val 1528"/>
            </a:avLst>
          </a:prstGeom>
          <a:solidFill>
            <a:schemeClr val="accent1">
              <a:lumMod val="75000"/>
              <a:lumOff val="2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22" name="テキスト ボックス 12"/>
          <p:cNvSpPr txBox="1"/>
          <p:nvPr/>
        </p:nvSpPr>
        <p:spPr>
          <a:xfrm>
            <a:off x="91995" y="6567299"/>
            <a:ext cx="346249" cy="7655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400"/>
            <a:r>
              <a:rPr lang="ja-JP" altLang="en-US" sz="1050"/>
              <a:t>燃料使用量</a:t>
            </a:r>
          </a:p>
        </p:txBody>
      </p:sp>
      <p:graphicFrame>
        <p:nvGraphicFramePr>
          <p:cNvPr id="1223" name="グラフ 14"/>
          <p:cNvGraphicFramePr/>
          <p:nvPr/>
        </p:nvGraphicFramePr>
        <p:xfrm>
          <a:off x="37314" y="6316530"/>
          <a:ext cx="3730717" cy="203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24" name="AutoShape 3"/>
          <p:cNvSpPr>
            <a:spLocks noChangeArrowheads="1"/>
          </p:cNvSpPr>
          <p:nvPr/>
        </p:nvSpPr>
        <p:spPr bwMode="gray">
          <a:xfrm>
            <a:off x="141337" y="8794676"/>
            <a:ext cx="6564027" cy="28800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  <a:lumOff val="25000"/>
            </a:schemeClr>
          </a:solidFill>
          <a:ln w="6350">
            <a:solidFill>
              <a:schemeClr val="tx2"/>
            </a:solidFill>
          </a:ln>
          <a:effectLst/>
        </p:spPr>
        <p:txBody>
          <a:bodyPr wrap="square" lIns="180000" tIns="108000" rIns="180000" bIns="7200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>
                <a:solidFill>
                  <a:prstClr val="white"/>
                </a:solidFill>
                <a:latin typeface="+mn-ea"/>
              </a:rPr>
              <a:t>省エネや生産性向上の取組に活用可能な補助事業</a:t>
            </a:r>
          </a:p>
        </p:txBody>
      </p:sp>
      <p:pic>
        <p:nvPicPr>
          <p:cNvPr id="1225" name="グラフィックス 18" descr="クリップボード: チェックマーク 枠線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94526" y="6670165"/>
            <a:ext cx="470737" cy="470737"/>
          </a:xfrm>
          <a:prstGeom prst="rect">
            <a:avLst/>
          </a:prstGeom>
        </p:spPr>
      </p:pic>
      <p:pic>
        <p:nvPicPr>
          <p:cNvPr id="1226" name="図 10" descr="ヒートポンプ図（室内・室外機）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46" y="6831936"/>
            <a:ext cx="765186" cy="63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7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19" y="6641581"/>
            <a:ext cx="649367" cy="6780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228" name="テキスト ボックス 21"/>
          <p:cNvSpPr txBox="1"/>
          <p:nvPr/>
        </p:nvSpPr>
        <p:spPr>
          <a:xfrm>
            <a:off x="1005769" y="6366314"/>
            <a:ext cx="989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/>
              <a:t>省エネチェックシートの実践</a:t>
            </a:r>
            <a:endParaRPr kumimoji="1" lang="ja-JP" altLang="en-US" sz="800"/>
          </a:p>
        </p:txBody>
      </p:sp>
      <p:sp>
        <p:nvSpPr>
          <p:cNvPr id="1229" name="テキスト ボックス 22"/>
          <p:cNvSpPr txBox="1"/>
          <p:nvPr/>
        </p:nvSpPr>
        <p:spPr>
          <a:xfrm>
            <a:off x="141336" y="9128661"/>
            <a:ext cx="6564027" cy="3732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rmAutofit/>
          </a:bodyPr>
          <a:lstStyle/>
          <a:p>
            <a:r>
              <a:rPr lang="ja-JP" altLang="en-US" sz="1200">
                <a:latin typeface="+mn-ea"/>
              </a:rPr>
              <a:t>〇　産地生産基盤パワーアップ事業　施設園芸エネルギー転換枠等</a:t>
            </a:r>
            <a:endParaRPr lang="en-US" altLang="ja-JP" sz="1200">
              <a:latin typeface="+mn-ea"/>
            </a:endParaRPr>
          </a:p>
        </p:txBody>
      </p:sp>
      <p:sp>
        <p:nvSpPr>
          <p:cNvPr id="1230" name="Text Box 2"/>
          <p:cNvSpPr txBox="1">
            <a:spLocks noChangeArrowheads="1"/>
          </p:cNvSpPr>
          <p:nvPr/>
        </p:nvSpPr>
        <p:spPr>
          <a:xfrm>
            <a:off x="4055806" y="7843335"/>
            <a:ext cx="1186104" cy="2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/>
              <a:t>▲省エネ通知のページＱ</a:t>
            </a:r>
            <a:r>
              <a:rPr lang="en-US" altLang="ja-JP" sz="800"/>
              <a:t>R</a:t>
            </a:r>
            <a:r>
              <a:rPr lang="ja-JP" altLang="en-US" sz="800"/>
              <a:t>コード</a:t>
            </a:r>
            <a:endParaRPr lang="en-US" altLang="ja-JP" sz="800"/>
          </a:p>
        </p:txBody>
      </p:sp>
      <p:sp>
        <p:nvSpPr>
          <p:cNvPr id="1231" name="テキスト ボックス 29"/>
          <p:cNvSpPr txBox="1"/>
          <p:nvPr/>
        </p:nvSpPr>
        <p:spPr>
          <a:xfrm>
            <a:off x="2046960" y="7389915"/>
            <a:ext cx="1016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/>
              <a:t>省エネ効果のある資材等を導入</a:t>
            </a:r>
            <a:endParaRPr kumimoji="1" lang="ja-JP" altLang="en-US" sz="800"/>
          </a:p>
        </p:txBody>
      </p:sp>
      <p:sp>
        <p:nvSpPr>
          <p:cNvPr id="1232" name="テキスト ボックス 30"/>
          <p:cNvSpPr txBox="1"/>
          <p:nvPr/>
        </p:nvSpPr>
        <p:spPr>
          <a:xfrm>
            <a:off x="365413" y="7476097"/>
            <a:ext cx="997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/>
              <a:t>ヒートポンプ等</a:t>
            </a:r>
            <a:endParaRPr lang="en-US" altLang="ja-JP" sz="800"/>
          </a:p>
          <a:p>
            <a:pPr algn="ctr"/>
            <a:r>
              <a:rPr lang="ja-JP" altLang="en-US" sz="800"/>
              <a:t>省エネ機器の導入</a:t>
            </a:r>
            <a:endParaRPr kumimoji="1" lang="ja-JP" altLang="en-US" sz="800"/>
          </a:p>
        </p:txBody>
      </p:sp>
      <p:sp>
        <p:nvSpPr>
          <p:cNvPr id="1233" name="正方形/長方形 32"/>
          <p:cNvSpPr/>
          <p:nvPr/>
        </p:nvSpPr>
        <p:spPr>
          <a:xfrm>
            <a:off x="141336" y="8321922"/>
            <a:ext cx="6564027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1500"/>
              </a:lnSpc>
            </a:pPr>
            <a:r>
              <a:rPr lang="ja-JP" altLang="en-US" sz="1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省エネ機器の導入に加え、被覆の多層化や循環扇の導入、環境制御装置の導入など様々な</a:t>
            </a:r>
            <a:endParaRPr lang="en-US" altLang="ja-JP" sz="12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1500"/>
              </a:lnSpc>
            </a:pPr>
            <a:r>
              <a:rPr lang="ja-JP" altLang="en-US" sz="1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手段を用いて燃料使用量</a:t>
            </a:r>
            <a:r>
              <a:rPr lang="en-US" altLang="ja-JP" sz="1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50</a:t>
            </a:r>
            <a:r>
              <a:rPr lang="ja-JP" altLang="en-US" sz="1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％以上削減に取り組みましょう！</a:t>
            </a:r>
            <a:endParaRPr kumimoji="1" lang="ja-JP" altLang="en-US" sz="12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34" name="矢印: 下 15"/>
          <p:cNvSpPr/>
          <p:nvPr/>
        </p:nvSpPr>
        <p:spPr>
          <a:xfrm>
            <a:off x="3179105" y="6530757"/>
            <a:ext cx="380324" cy="1288656"/>
          </a:xfrm>
          <a:prstGeom prst="downArrow">
            <a:avLst/>
          </a:prstGeom>
          <a:solidFill>
            <a:srgbClr val="FFCCFF"/>
          </a:solidFill>
          <a:ln w="6350">
            <a:noFill/>
          </a:ln>
          <a:effectLst/>
        </p:spPr>
        <p:txBody>
          <a:bodyPr rot="0" spcFirstLastPara="0" vertOverflow="overflow" horzOverflow="overflow" vert="horz" wrap="non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100" b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合計</a:t>
            </a:r>
            <a:endParaRPr lang="en-US" altLang="ja-JP" sz="1100" b="1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100" b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50%</a:t>
            </a:r>
          </a:p>
        </p:txBody>
      </p:sp>
      <p:sp>
        <p:nvSpPr>
          <p:cNvPr id="1235" name="タイトル 2"/>
          <p:cNvSpPr>
            <a:spLocks noGrp="1"/>
          </p:cNvSpPr>
          <p:nvPr>
            <p:ph type="title"/>
          </p:nvPr>
        </p:nvSpPr>
        <p:spPr>
          <a:xfrm>
            <a:off x="58241" y="78211"/>
            <a:ext cx="6728807" cy="423738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ja-JP" altLang="en-US" sz="1600" b="1">
                <a:solidFill>
                  <a:schemeClr val="bg1"/>
                </a:solidFill>
              </a:rPr>
              <a:t>省エネ加速化特例加入の申請手続きについて</a:t>
            </a:r>
          </a:p>
        </p:txBody>
      </p:sp>
      <p:pic>
        <p:nvPicPr>
          <p:cNvPr id="1236" name="図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289" y="5878419"/>
            <a:ext cx="763828" cy="887565"/>
          </a:xfrm>
          <a:prstGeom prst="rect">
            <a:avLst/>
          </a:prstGeom>
        </p:spPr>
      </p:pic>
      <p:pic>
        <p:nvPicPr>
          <p:cNvPr id="1237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201" y="7008217"/>
            <a:ext cx="775869" cy="1044571"/>
          </a:xfrm>
          <a:prstGeom prst="rect">
            <a:avLst/>
          </a:prstGeom>
        </p:spPr>
      </p:pic>
      <p:pic>
        <p:nvPicPr>
          <p:cNvPr id="1238" name="図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6105" y="5878293"/>
            <a:ext cx="1346485" cy="887680"/>
          </a:xfrm>
          <a:prstGeom prst="rect">
            <a:avLst/>
          </a:prstGeom>
        </p:spPr>
      </p:pic>
      <p:sp>
        <p:nvSpPr>
          <p:cNvPr id="1239" name="四角形: 角を丸くする 49"/>
          <p:cNvSpPr/>
          <p:nvPr/>
        </p:nvSpPr>
        <p:spPr>
          <a:xfrm>
            <a:off x="200123" y="6048471"/>
            <a:ext cx="2258764" cy="252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省エネ計画のイメージ</a:t>
            </a:r>
          </a:p>
        </p:txBody>
      </p:sp>
      <p:sp>
        <p:nvSpPr>
          <p:cNvPr id="1240" name="Text Box 2"/>
          <p:cNvSpPr txBox="1">
            <a:spLocks noChangeArrowheads="1"/>
          </p:cNvSpPr>
          <p:nvPr/>
        </p:nvSpPr>
        <p:spPr>
          <a:xfrm>
            <a:off x="3933400" y="6860620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/>
              <a:t>▲省エネチェックシート</a:t>
            </a:r>
            <a:endParaRPr lang="en-US" altLang="ja-JP" sz="800"/>
          </a:p>
        </p:txBody>
      </p:sp>
      <p:sp>
        <p:nvSpPr>
          <p:cNvPr id="1241" name="Text Box 2"/>
          <p:cNvSpPr txBox="1">
            <a:spLocks noChangeArrowheads="1"/>
          </p:cNvSpPr>
          <p:nvPr/>
        </p:nvSpPr>
        <p:spPr>
          <a:xfrm>
            <a:off x="5407857" y="6851790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/>
              <a:t>▲省エネマニュアル</a:t>
            </a:r>
            <a:endParaRPr lang="en-US" altLang="ja-JP" sz="800"/>
          </a:p>
        </p:txBody>
      </p:sp>
      <p:sp>
        <p:nvSpPr>
          <p:cNvPr id="1242" name="Text Box 2"/>
          <p:cNvSpPr txBox="1">
            <a:spLocks noChangeArrowheads="1"/>
          </p:cNvSpPr>
          <p:nvPr/>
        </p:nvSpPr>
        <p:spPr>
          <a:xfrm>
            <a:off x="5385291" y="8103805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/>
              <a:t>▲省エネで収益力向上を</a:t>
            </a:r>
            <a:endParaRPr lang="en-US" altLang="ja-JP" sz="800"/>
          </a:p>
        </p:txBody>
      </p:sp>
      <p:sp>
        <p:nvSpPr>
          <p:cNvPr id="1243" name="四角形: 角を丸くする 4"/>
          <p:cNvSpPr/>
          <p:nvPr/>
        </p:nvSpPr>
        <p:spPr>
          <a:xfrm>
            <a:off x="5558177" y="9180299"/>
            <a:ext cx="955897" cy="285571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600" b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検索</a:t>
            </a:r>
          </a:p>
        </p:txBody>
      </p:sp>
      <p:pic>
        <p:nvPicPr>
          <p:cNvPr id="1244" name="グラフィックス 6" descr="拡大鏡 単色塗りつぶし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12817" y="9178844"/>
            <a:ext cx="285571" cy="285571"/>
          </a:xfrm>
          <a:prstGeom prst="rect">
            <a:avLst/>
          </a:prstGeom>
        </p:spPr>
      </p:pic>
      <p:sp>
        <p:nvSpPr>
          <p:cNvPr id="1245" name="四角形: 角を丸くする 36"/>
          <p:cNvSpPr/>
          <p:nvPr/>
        </p:nvSpPr>
        <p:spPr>
          <a:xfrm>
            <a:off x="186534" y="568507"/>
            <a:ext cx="1484821" cy="3209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申請手続</a:t>
            </a:r>
          </a:p>
        </p:txBody>
      </p:sp>
      <p:sp>
        <p:nvSpPr>
          <p:cNvPr id="1246" name="テキスト ボックス 37"/>
          <p:cNvSpPr txBox="1"/>
          <p:nvPr/>
        </p:nvSpPr>
        <p:spPr>
          <a:xfrm>
            <a:off x="3988560" y="859045"/>
            <a:ext cx="2720964" cy="802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spAutoFit/>
          </a:bodyPr>
          <a:lstStyle/>
          <a:p>
            <a:pPr marL="216000" indent="-216000">
              <a:spcAft>
                <a:spcPts val="300"/>
              </a:spcAft>
            </a:pPr>
            <a:r>
              <a:rPr kumimoji="1" lang="ja-JP" altLang="en-US" sz="1100"/>
              <a:t>□省エネ加速化特例申請書</a:t>
            </a:r>
            <a:endParaRPr kumimoji="1" lang="en-US" altLang="ja-JP" sz="1100"/>
          </a:p>
          <a:p>
            <a:pPr marL="216000" indent="-216000">
              <a:spcAft>
                <a:spcPts val="300"/>
              </a:spcAft>
            </a:pPr>
            <a:r>
              <a:rPr lang="ja-JP" altLang="en-US" sz="1100"/>
              <a:t>（省エネ機器導入の確認書類含む）</a:t>
            </a:r>
            <a:endParaRPr kumimoji="1" lang="en-US" altLang="ja-JP" sz="1100"/>
          </a:p>
          <a:p>
            <a:pPr marL="216000" indent="-216000">
              <a:spcAft>
                <a:spcPts val="300"/>
              </a:spcAft>
            </a:pPr>
            <a:r>
              <a:rPr kumimoji="1" lang="ja-JP" altLang="en-US" sz="1100"/>
              <a:t>□省エネルギー等対策取組計画</a:t>
            </a:r>
          </a:p>
        </p:txBody>
      </p:sp>
      <p:sp>
        <p:nvSpPr>
          <p:cNvPr id="1247" name="テキスト ボックス 39"/>
          <p:cNvSpPr txBox="1"/>
          <p:nvPr/>
        </p:nvSpPr>
        <p:spPr>
          <a:xfrm>
            <a:off x="185696" y="905567"/>
            <a:ext cx="372193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 dirty="0"/>
              <a:t>・省エネ特例の申請には、右記の書類が必要です。</a:t>
            </a:r>
            <a:endParaRPr kumimoji="1" lang="en-US" altLang="ja-JP" sz="1050" dirty="0"/>
          </a:p>
          <a:p>
            <a:r>
              <a:rPr lang="ja-JP" altLang="en-US" sz="1050" dirty="0"/>
              <a:t>・地域によって必要な書類が異なる場合がありますので、</a:t>
            </a:r>
            <a:endParaRPr lang="en-US" altLang="ja-JP" sz="1050" dirty="0"/>
          </a:p>
          <a:p>
            <a:r>
              <a:rPr lang="ja-JP" altLang="en-US" sz="1050" b="1" dirty="0"/>
              <a:t>　都道府県協議会</a:t>
            </a:r>
            <a:r>
              <a:rPr lang="ja-JP" altLang="en-US" sz="1050" dirty="0"/>
              <a:t>にご確認下さい。</a:t>
            </a:r>
            <a:endParaRPr lang="en-US" altLang="ja-JP" sz="1050" dirty="0"/>
          </a:p>
          <a:p>
            <a:r>
              <a:rPr lang="ja-JP" altLang="en-US" sz="1050" dirty="0">
                <a:latin typeface="+mn-ea"/>
              </a:rPr>
              <a:t>・令和８事業年度施設園芸セーフティネット構築事業の加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入申請をしている者に限ります。</a:t>
            </a:r>
            <a:r>
              <a:rPr kumimoji="1" lang="ja-JP" altLang="en-US" sz="1050" dirty="0"/>
              <a:t>なお、積立金の契約の　</a:t>
            </a:r>
            <a:endParaRPr kumimoji="1" lang="en-US" altLang="ja-JP" sz="1050" dirty="0"/>
          </a:p>
          <a:p>
            <a:r>
              <a:rPr lang="ja-JP" altLang="en-US" sz="1050" dirty="0"/>
              <a:t>　</a:t>
            </a:r>
            <a:r>
              <a:rPr kumimoji="1" lang="ja-JP" altLang="en-US" sz="1050" dirty="0"/>
              <a:t>変更はできません。</a:t>
            </a:r>
            <a:endParaRPr kumimoji="1" lang="en-US" altLang="ja-JP" sz="1050" dirty="0"/>
          </a:p>
        </p:txBody>
      </p:sp>
      <p:sp>
        <p:nvSpPr>
          <p:cNvPr id="1248" name="四角形: 角を丸くする 23"/>
          <p:cNvSpPr/>
          <p:nvPr/>
        </p:nvSpPr>
        <p:spPr>
          <a:xfrm>
            <a:off x="183791" y="1975180"/>
            <a:ext cx="1487564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200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基準量の考え方</a:t>
            </a:r>
            <a:endParaRPr kumimoji="1" lang="ja-JP" altLang="en-US" sz="1200" b="1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49" name="テキスト ボックス 51"/>
          <p:cNvSpPr txBox="1"/>
          <p:nvPr/>
        </p:nvSpPr>
        <p:spPr>
          <a:xfrm>
            <a:off x="1718510" y="1983536"/>
            <a:ext cx="49556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>
                <a:solidFill>
                  <a:srgbClr val="FF0000"/>
                </a:solidFill>
              </a:rPr>
              <a:t>赤字が</a:t>
            </a:r>
            <a:r>
              <a:rPr lang="ja-JP" altLang="en-US" sz="1050">
                <a:solidFill>
                  <a:srgbClr val="FF0000"/>
                </a:solidFill>
              </a:rPr>
              <a:t>基準量です。基準量から</a:t>
            </a:r>
            <a:r>
              <a:rPr lang="en-US" altLang="ja-JP" sz="1050">
                <a:solidFill>
                  <a:srgbClr val="FF0000"/>
                </a:solidFill>
              </a:rPr>
              <a:t>50</a:t>
            </a:r>
            <a:r>
              <a:rPr lang="ja-JP" altLang="en-US" sz="1050">
                <a:solidFill>
                  <a:srgbClr val="FF0000"/>
                </a:solidFill>
              </a:rPr>
              <a:t>％以上の燃料使用量の削減に取り組みます。</a:t>
            </a:r>
            <a:endParaRPr kumimoji="1" lang="en-US" altLang="ja-JP" sz="1050">
              <a:solidFill>
                <a:srgbClr val="FF0000"/>
              </a:solidFill>
            </a:endParaRPr>
          </a:p>
        </p:txBody>
      </p:sp>
      <p:graphicFrame>
        <p:nvGraphicFramePr>
          <p:cNvPr id="1250" name="表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328972"/>
              </p:ext>
            </p:extLst>
          </p:nvPr>
        </p:nvGraphicFramePr>
        <p:xfrm>
          <a:off x="183434" y="2449395"/>
          <a:ext cx="6521931" cy="24467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4805">
                  <a:extLst>
                    <a:ext uri="{9D8B030D-6E8A-4147-A177-3AD203B41FA5}"/>
                  </a:extLst>
                </a:gridCol>
                <a:gridCol w="801186">
                  <a:extLst>
                    <a:ext uri="{9D8B030D-6E8A-4147-A177-3AD203B41FA5}"/>
                  </a:extLst>
                </a:gridCol>
                <a:gridCol w="525594">
                  <a:extLst>
                    <a:ext uri="{9D8B030D-6E8A-4147-A177-3AD203B41FA5}"/>
                  </a:extLst>
                </a:gridCol>
                <a:gridCol w="525594">
                  <a:extLst>
                    <a:ext uri="{9D8B030D-6E8A-4147-A177-3AD203B41FA5}"/>
                  </a:extLst>
                </a:gridCol>
                <a:gridCol w="525594">
                  <a:extLst>
                    <a:ext uri="{9D8B030D-6E8A-4147-A177-3AD203B41FA5}"/>
                  </a:extLst>
                </a:gridCol>
                <a:gridCol w="525594">
                  <a:extLst>
                    <a:ext uri="{9D8B030D-6E8A-4147-A177-3AD203B41FA5}"/>
                  </a:extLst>
                </a:gridCol>
                <a:gridCol w="525594">
                  <a:extLst>
                    <a:ext uri="{9D8B030D-6E8A-4147-A177-3AD203B41FA5}"/>
                  </a:extLst>
                </a:gridCol>
                <a:gridCol w="525594">
                  <a:extLst>
                    <a:ext uri="{9D8B030D-6E8A-4147-A177-3AD203B41FA5}"/>
                  </a:extLst>
                </a:gridCol>
                <a:gridCol w="525594">
                  <a:extLst>
                    <a:ext uri="{9D8B030D-6E8A-4147-A177-3AD203B41FA5}"/>
                  </a:extLst>
                </a:gridCol>
                <a:gridCol w="525594">
                  <a:extLst>
                    <a:ext uri="{9D8B030D-6E8A-4147-A177-3AD203B41FA5}"/>
                  </a:extLst>
                </a:gridCol>
                <a:gridCol w="525594">
                  <a:extLst>
                    <a:ext uri="{9D8B030D-6E8A-4147-A177-3AD203B41FA5}"/>
                  </a:extLst>
                </a:gridCol>
                <a:gridCol w="525594">
                  <a:extLst>
                    <a:ext uri="{9D8B030D-6E8A-4147-A177-3AD203B41FA5}"/>
                  </a:extLst>
                </a:gridCol>
              </a:tblGrid>
              <a:tr h="433136">
                <a:tc grid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R2</a:t>
                      </a:r>
                      <a:r>
                        <a:rPr kumimoji="1" lang="ja-JP" altLang="en-US" sz="1200" dirty="0"/>
                        <a:t>～</a:t>
                      </a:r>
                      <a:r>
                        <a:rPr kumimoji="1" lang="en-US" altLang="ja-JP" sz="1200" dirty="0"/>
                        <a:t>R4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R5</a:t>
                      </a:r>
                      <a:r>
                        <a:rPr kumimoji="1" lang="ja-JP" altLang="en-US" sz="1200" dirty="0"/>
                        <a:t>～</a:t>
                      </a:r>
                      <a:r>
                        <a:rPr kumimoji="1" lang="en-US" altLang="ja-JP" sz="1200" dirty="0"/>
                        <a:t>R7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R8</a:t>
                      </a:r>
                      <a:r>
                        <a:rPr kumimoji="1" lang="ja-JP" altLang="en-US" sz="1200" dirty="0"/>
                        <a:t>～</a:t>
                      </a:r>
                      <a:r>
                        <a:rPr kumimoji="1" lang="en-US" altLang="ja-JP" sz="1200" dirty="0"/>
                        <a:t>R10</a:t>
                      </a:r>
                    </a:p>
                    <a:p>
                      <a:pPr algn="ctr"/>
                      <a:r>
                        <a:rPr kumimoji="1" lang="ja-JP" altLang="en-US" sz="1200" dirty="0"/>
                        <a:t>（特例加入）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/>
                        <a:t>基準数量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259882">
                <a:tc grid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7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R2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R3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R4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R5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R6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R7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R8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R9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R10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285392">
                <a:tc row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/>
                        <a:t>A</a:t>
                      </a:r>
                    </a:p>
                    <a:p>
                      <a:pPr algn="ctr"/>
                      <a:r>
                        <a:rPr kumimoji="1" lang="ja-JP" altLang="en-US" sz="1200"/>
                        <a:t>さん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/>
                        <a:t>現在値</a:t>
                      </a:r>
                      <a:endParaRPr kumimoji="1" lang="ja-JP" altLang="en-US" sz="105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100</a:t>
                      </a:r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85</a:t>
                      </a:r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/>
                        <a:t>―</a:t>
                      </a:r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u="sng">
                          <a:solidFill>
                            <a:srgbClr val="FF0000"/>
                          </a:solidFill>
                        </a:rPr>
                        <a:t>70 </a:t>
                      </a:r>
                      <a:endParaRPr kumimoji="1" lang="en-US" altLang="ja-JP" sz="1000" b="1" u="sng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b="1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b="1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285392">
                <a:tc v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latin typeface="+mn-ea"/>
                          <a:ea typeface="+mn-ea"/>
                        </a:rPr>
                        <a:t>目標値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u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85</a:t>
                      </a:r>
                      <a:endParaRPr kumimoji="1" lang="ja-JP" altLang="en-US" sz="1000" b="0" u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u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dirty="0">
                          <a:latin typeface="+mn-ea"/>
                          <a:ea typeface="+mn-ea"/>
                        </a:rPr>
                        <a:t>35</a:t>
                      </a:r>
                      <a:endParaRPr kumimoji="1" lang="ja-JP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en-US" altLang="ja-JP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28539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/>
                        <a:t>実績値</a:t>
                      </a:r>
                      <a:endParaRPr kumimoji="1" lang="ja-JP" altLang="en-US" sz="105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u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kumimoji="1" lang="ja-JP" altLang="en-US" sz="1000" b="0" u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u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</a:t>
                      </a:r>
                      <a:endParaRPr kumimoji="1" lang="ja-JP" altLang="en-US" sz="1000" b="0" u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+mn-ea"/>
                          <a:ea typeface="+mn-ea"/>
                        </a:rPr>
                        <a:t>65</a:t>
                      </a:r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/>
                        <a:t>60 </a:t>
                      </a:r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en-US" altLang="ja-JP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5392">
                <a:tc row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/>
                        <a:t>B</a:t>
                      </a:r>
                    </a:p>
                    <a:p>
                      <a:pPr algn="ctr"/>
                      <a:r>
                        <a:rPr kumimoji="1" lang="ja-JP" altLang="en-US" sz="1200"/>
                        <a:t>さん</a:t>
                      </a:r>
                      <a:endParaRPr kumimoji="1" lang="en-US" altLang="ja-JP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/>
                        <a:t>現在値</a:t>
                      </a:r>
                      <a:endParaRPr kumimoji="1" lang="ja-JP" altLang="en-US" sz="105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</a:rPr>
                        <a:t>200</a:t>
                      </a:r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170</a:t>
                      </a:r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/>
                        <a:t>―</a:t>
                      </a:r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145</a:t>
                      </a:r>
                      <a:endParaRPr kumimoji="1" lang="ja-JP" altLang="en-US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ー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b="1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180</a:t>
                      </a:r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28539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latin typeface="+mn-ea"/>
                          <a:ea typeface="+mn-ea"/>
                        </a:rPr>
                        <a:t>目標値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u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170</a:t>
                      </a:r>
                      <a:endParaRPr kumimoji="1" lang="ja-JP" altLang="en-US" sz="1000" b="0" u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1" u="sng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145</a:t>
                      </a:r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dirty="0">
                          <a:latin typeface="+mn-ea"/>
                          <a:ea typeface="+mn-ea"/>
                        </a:rPr>
                        <a:t>90</a:t>
                      </a:r>
                      <a:endParaRPr kumimoji="1" lang="ja-JP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285392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/>
                        <a:t>実績値</a:t>
                      </a:r>
                      <a:endParaRPr kumimoji="1" lang="ja-JP" altLang="en-US" sz="105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u="non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190</a:t>
                      </a:r>
                      <a:endParaRPr kumimoji="1" lang="ja-JP" altLang="en-US" sz="1000" b="0" u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u="sng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180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110</a:t>
                      </a:r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105</a:t>
                      </a:r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+mn-ea"/>
                          <a:ea typeface="+mn-ea"/>
                        </a:rPr>
                        <a:t>100</a:t>
                      </a:r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+mn-ea"/>
                          <a:ea typeface="+mn-ea"/>
                        </a:rPr>
                        <a:t>95</a:t>
                      </a:r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51" name="吹き出し: 角を丸めた四角形 55"/>
          <p:cNvSpPr/>
          <p:nvPr/>
        </p:nvSpPr>
        <p:spPr>
          <a:xfrm>
            <a:off x="2470312" y="4917020"/>
            <a:ext cx="1188000" cy="180000"/>
          </a:xfrm>
          <a:prstGeom prst="wedgeRoundRectCallout">
            <a:avLst>
              <a:gd name="adj1" fmla="val -22673"/>
              <a:gd name="adj2" fmla="val -86717"/>
              <a:gd name="adj3" fmla="val 16667"/>
            </a:avLst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R4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ヒートポンプ導入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252" name="テキスト ボックス 64"/>
          <p:cNvSpPr txBox="1"/>
          <p:nvPr/>
        </p:nvSpPr>
        <p:spPr>
          <a:xfrm>
            <a:off x="6009329" y="2243373"/>
            <a:ext cx="8430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900"/>
              <a:t>（単位：</a:t>
            </a:r>
            <a:r>
              <a:rPr kumimoji="1" lang="en-US" altLang="ja-JP" sz="900"/>
              <a:t>L</a:t>
            </a:r>
            <a:r>
              <a:rPr kumimoji="1" lang="ja-JP" altLang="en-US" sz="900"/>
              <a:t>）</a:t>
            </a:r>
            <a:endParaRPr kumimoji="1" lang="en-US" altLang="ja-JP" sz="900"/>
          </a:p>
        </p:txBody>
      </p:sp>
      <p:sp>
        <p:nvSpPr>
          <p:cNvPr id="1253" name="フレーム 10"/>
          <p:cNvSpPr/>
          <p:nvPr/>
        </p:nvSpPr>
        <p:spPr>
          <a:xfrm>
            <a:off x="-5650" y="5723284"/>
            <a:ext cx="6858000" cy="4176000"/>
          </a:xfrm>
          <a:prstGeom prst="frame">
            <a:avLst>
              <a:gd name="adj1" fmla="val 1528"/>
            </a:avLst>
          </a:prstGeom>
          <a:solidFill>
            <a:schemeClr val="accent1">
              <a:lumMod val="75000"/>
              <a:lumOff val="2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54" name="タイトル 2"/>
          <p:cNvSpPr txBox="1"/>
          <p:nvPr/>
        </p:nvSpPr>
        <p:spPr>
          <a:xfrm>
            <a:off x="-5649" y="5466680"/>
            <a:ext cx="6873230" cy="305568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/>
            <a:r>
              <a:rPr lang="ja-JP" altLang="en-US" sz="1400" b="1">
                <a:solidFill>
                  <a:schemeClr val="bg1"/>
                </a:solidFill>
              </a:rPr>
              <a:t>省エネ加速化特例加入に向けたヒント</a:t>
            </a:r>
          </a:p>
        </p:txBody>
      </p:sp>
      <p:sp>
        <p:nvSpPr>
          <p:cNvPr id="1255" name="テキスト ボックス 27"/>
          <p:cNvSpPr txBox="1"/>
          <p:nvPr/>
        </p:nvSpPr>
        <p:spPr>
          <a:xfrm>
            <a:off x="1708928" y="2194156"/>
            <a:ext cx="45089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/>
              <a:t>A</a:t>
            </a:r>
            <a:r>
              <a:rPr lang="ja-JP" altLang="en-US" sz="1050"/>
              <a:t>さん：新たに省エネ機器を導入　</a:t>
            </a:r>
            <a:r>
              <a:rPr kumimoji="1" lang="en-US" altLang="ja-JP" sz="1050"/>
              <a:t>B</a:t>
            </a:r>
            <a:r>
              <a:rPr kumimoji="1" lang="ja-JP" altLang="en-US" sz="1050"/>
              <a:t>さん：既に省エネ機器導入済み</a:t>
            </a:r>
            <a:endParaRPr kumimoji="1" lang="en-US" altLang="ja-JP" sz="1050"/>
          </a:p>
        </p:txBody>
      </p:sp>
      <p:sp>
        <p:nvSpPr>
          <p:cNvPr id="1256" name="矢印: 上向き折線 45"/>
          <p:cNvSpPr/>
          <p:nvPr/>
        </p:nvSpPr>
        <p:spPr>
          <a:xfrm rot="5400000">
            <a:off x="4925064" y="3311122"/>
            <a:ext cx="256444" cy="436769"/>
          </a:xfrm>
          <a:prstGeom prst="bentUpArrow">
            <a:avLst>
              <a:gd name="adj1" fmla="val 23004"/>
              <a:gd name="adj2" fmla="val 27647"/>
              <a:gd name="adj3" fmla="val 45579"/>
            </a:avLst>
          </a:prstGeom>
          <a:solidFill>
            <a:srgbClr val="FF0000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57" name="テキスト ボックス 52"/>
          <p:cNvSpPr txBox="1"/>
          <p:nvPr/>
        </p:nvSpPr>
        <p:spPr>
          <a:xfrm>
            <a:off x="5358957" y="5035592"/>
            <a:ext cx="7486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>
                <a:solidFill>
                  <a:srgbClr val="FF0000"/>
                </a:solidFill>
              </a:rPr>
              <a:t>50</a:t>
            </a:r>
            <a:r>
              <a:rPr kumimoji="1" lang="ja-JP" altLang="en-US" sz="1050" b="1">
                <a:solidFill>
                  <a:srgbClr val="FF0000"/>
                </a:solidFill>
              </a:rPr>
              <a:t>％減</a:t>
            </a:r>
          </a:p>
        </p:txBody>
      </p:sp>
      <p:sp>
        <p:nvSpPr>
          <p:cNvPr id="1258" name="正方形/長方形 70"/>
          <p:cNvSpPr/>
          <p:nvPr/>
        </p:nvSpPr>
        <p:spPr>
          <a:xfrm>
            <a:off x="2180339" y="4857746"/>
            <a:ext cx="102379" cy="379618"/>
          </a:xfrm>
          <a:prstGeom prst="rect">
            <a:avLst/>
          </a:prstGeom>
          <a:solidFill>
            <a:srgbClr val="FF0000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59" name="正方形/長方形 5"/>
          <p:cNvSpPr/>
          <p:nvPr/>
        </p:nvSpPr>
        <p:spPr>
          <a:xfrm>
            <a:off x="4611600" y="2908800"/>
            <a:ext cx="1040400" cy="1987200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60" name="吹き出し: 角を丸めた四角形 2"/>
          <p:cNvSpPr/>
          <p:nvPr/>
        </p:nvSpPr>
        <p:spPr>
          <a:xfrm>
            <a:off x="5132872" y="3193157"/>
            <a:ext cx="1188000" cy="180000"/>
          </a:xfrm>
          <a:prstGeom prst="wedgeRoundRectCallout">
            <a:avLst>
              <a:gd name="adj1" fmla="val -61420"/>
              <a:gd name="adj2" fmla="val -7427"/>
              <a:gd name="adj3" fmla="val 16667"/>
            </a:avLst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R8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ヒートポンプ導入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261" name="矢印: 上向き折線 59"/>
          <p:cNvSpPr/>
          <p:nvPr/>
        </p:nvSpPr>
        <p:spPr>
          <a:xfrm>
            <a:off x="2180338" y="4537866"/>
            <a:ext cx="3329567" cy="700097"/>
          </a:xfrm>
          <a:prstGeom prst="bentUpArrow">
            <a:avLst>
              <a:gd name="adj1" fmla="val 13413"/>
              <a:gd name="adj2" fmla="val 17758"/>
              <a:gd name="adj3" fmla="val 25000"/>
            </a:avLst>
          </a:prstGeom>
          <a:solidFill>
            <a:srgbClr val="FF0000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62" name="テキスト ボックス 47"/>
          <p:cNvSpPr txBox="1"/>
          <p:nvPr/>
        </p:nvSpPr>
        <p:spPr>
          <a:xfrm>
            <a:off x="4529699" y="3590550"/>
            <a:ext cx="627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>
                <a:solidFill>
                  <a:srgbClr val="FF0000"/>
                </a:solidFill>
              </a:rPr>
              <a:t>50</a:t>
            </a:r>
            <a:r>
              <a:rPr kumimoji="1" lang="ja-JP" altLang="en-US" sz="900" b="1" dirty="0">
                <a:solidFill>
                  <a:srgbClr val="FF0000"/>
                </a:solidFill>
              </a:rPr>
              <a:t>％減</a:t>
            </a:r>
          </a:p>
        </p:txBody>
      </p:sp>
      <p:sp>
        <p:nvSpPr>
          <p:cNvPr id="1263" name="吹き出し: 角を丸めた四角形 7"/>
          <p:cNvSpPr/>
          <p:nvPr/>
        </p:nvSpPr>
        <p:spPr>
          <a:xfrm>
            <a:off x="5956800" y="4413835"/>
            <a:ext cx="765040" cy="708695"/>
          </a:xfrm>
          <a:prstGeom prst="wedgeRoundRectCallout">
            <a:avLst>
              <a:gd name="adj1" fmla="val -83554"/>
              <a:gd name="adj2" fmla="val -40196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ja-JP" altLang="en-US" sz="900" b="1" dirty="0">
                <a:solidFill>
                  <a:prstClr val="black"/>
                </a:solidFill>
                <a:latin typeface="メイリオ"/>
                <a:ea typeface="メイリオ"/>
              </a:rPr>
              <a:t>特例措置は</a:t>
            </a:r>
            <a:endParaRPr lang="en-US" altLang="ja-JP" sz="900" b="1" dirty="0">
              <a:solidFill>
                <a:prstClr val="black"/>
              </a:solidFill>
              <a:latin typeface="メイリオ"/>
              <a:ea typeface="メイリオ"/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ja-JP" sz="900" b="1" dirty="0">
                <a:latin typeface="メイリオ"/>
                <a:ea typeface="メイリオ"/>
              </a:rPr>
              <a:t>R9</a:t>
            </a:r>
            <a:r>
              <a:rPr lang="ja-JP" altLang="en-US" sz="900" b="1" dirty="0">
                <a:latin typeface="メイリオ"/>
                <a:ea typeface="メイリオ"/>
              </a:rPr>
              <a:t>事業年度</a:t>
            </a:r>
            <a:r>
              <a:rPr lang="ja-JP" altLang="en-US" sz="900" b="1" dirty="0">
                <a:solidFill>
                  <a:prstClr val="black"/>
                </a:solidFill>
                <a:latin typeface="メイリオ"/>
                <a:ea typeface="メイリオ"/>
              </a:rPr>
              <a:t>まで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pic>
        <p:nvPicPr>
          <p:cNvPr id="1278" name="図 1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9000" y="7000159"/>
            <a:ext cx="1067256" cy="83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1312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design-theme-green">
  <a:themeElements>
    <a:clrScheme name="20210906">
      <a:dk1>
        <a:srgbClr val="373737"/>
      </a:dk1>
      <a:lt1>
        <a:srgbClr val="FFFFFF"/>
      </a:lt1>
      <a:dk2>
        <a:srgbClr val="008970"/>
      </a:dk2>
      <a:lt2>
        <a:srgbClr val="E7F9F5"/>
      </a:lt2>
      <a:accent1>
        <a:srgbClr val="004F5C"/>
      </a:accent1>
      <a:accent2>
        <a:srgbClr val="007C89"/>
      </a:accent2>
      <a:accent3>
        <a:srgbClr val="4DABB9"/>
      </a:accent3>
      <a:accent4>
        <a:srgbClr val="FFFF5C"/>
      </a:accent4>
      <a:accent5>
        <a:srgbClr val="FFE01B"/>
      </a:accent5>
      <a:accent6>
        <a:srgbClr val="D1D1D1"/>
      </a:accent6>
      <a:hlink>
        <a:srgbClr val="008970"/>
      </a:hlink>
      <a:folHlink>
        <a:srgbClr val="005B56"/>
      </a:folHlink>
    </a:clrScheme>
    <a:fontScheme name="PowerPoint Design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  <a:solidFill>
          <a:schemeClr val="bg1"/>
        </a:solidFill>
        <a:ln w="6350">
          <a:solidFill>
            <a:schemeClr val="tx1"/>
          </a:solidFill>
        </a:ln>
        <a:effectLst/>
      </a:spPr>
      <a:bodyPr rot="0" vertOverflow="overflow" horzOverflow="overflow" wrap="square" lIns="108000" tIns="108000" rIns="108000" bIns="90000" numCol="1" spcCol="0" rtlCol="0" fromWordArt="0" anchor="ctr" anchorCtr="0" forceAA="0" compatLnSpc="1"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kumimoji="1" sz="1600" dirty="0" smtClean="0">
            <a:solidFill>
              <a:srgbClr val="4D4D4D"/>
            </a:solidFill>
            <a:latin typeface="メイリオ"/>
            <a:ea typeface="メイリオ"/>
            <a:cs typeface="メイリオ"/>
          </a:defRPr>
        </a:defPPr>
      </a:lstStyle>
    </a:spDef>
    <a:lnDef>
      <a:spPr>
        <a:custGeom>
          <a:avLst/>
          <a:gdLst/>
          <a:ahLst/>
          <a:cxnLst/>
          <a:rect l="l" t="t" r="r" b="b"/>
          <a:pathLst/>
        </a:custGeom>
        <a:ln w="6350">
          <a:solidFill>
            <a:schemeClr val="tx1"/>
          </a:solidFill>
        </a:ln>
      </a:spPr>
      <a:bodyPr vertOverflow="overflow" horzOverflow="overflow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29829</TotalTime>
  <Words>1500</Words>
  <Application>JUST Focus</Application>
  <Paragraphs>275</Paragraph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メイリオ</vt:lpstr>
      <vt:lpstr>Arial</vt:lpstr>
      <vt:lpstr>Calibri</vt:lpstr>
      <vt:lpstr>Wingdings</vt:lpstr>
      <vt:lpstr>presentation-design-theme-green</vt:lpstr>
      <vt:lpstr>令和８事業年度「施設園芸セーフティネット構築事業」加入募集のご案内</vt:lpstr>
      <vt:lpstr>施設園芸セーフティネット構築事業加入に向けたヒント</vt:lpstr>
      <vt:lpstr>令和８事業年度「施設園芸セーフティネット構築事業のうち省エネ加速化特例」加入募集のご案内</vt:lpstr>
      <vt:lpstr>省エネ加速化特例加入の申請手続きについて</vt:lpstr>
    </vt:vector>
  </TitlesOfParts>
  <LinksUpToDate>false</LinksUpToDate>
  <SharedDoc>false</SharedDoc>
  <HyperlinksChanged>false</HyperlinksChanged>
  <AppVersion>4.1.6</AppVersion>
  <PresentationFormat>ユーザー設定</PresentationFormat>
  <Slides>4</Slides>
  <Notes>1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admin</dc:creator>
  <cp:lastModifiedBy>加藤　菜月</cp:lastModifiedBy>
  <cp:lastPrinted>2026-04-14T07:04:51Z</cp:lastPrinted>
  <dcterms:created xsi:type="dcterms:W3CDTF">2013-06-19T15:30:58Z</dcterms:created>
  <dcterms:modified xsi:type="dcterms:W3CDTF">2026-04-17T03:46:24Z</dcterms:modified>
  <cp:revision>153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0x0101003DF5B0CC6EF27544A3744C548CB9A645</vt:lpwstr>
  </property>
  <property fmtid="{D5CDD505-2E9C-101B-9397-08002B2CF9AE}" pid="3" name="MediaServiceImageTags">
    <vt:lpwstr/>
  </property>
</Properties>
</file>