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42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83" r:id="rId15"/>
    <p:sldId id="291" r:id="rId16"/>
    <p:sldId id="292" r:id="rId17"/>
    <p:sldId id="293" r:id="rId18"/>
    <p:sldId id="274" r:id="rId19"/>
    <p:sldId id="284" r:id="rId20"/>
    <p:sldId id="294" r:id="rId21"/>
    <p:sldId id="275" r:id="rId22"/>
    <p:sldId id="285" r:id="rId23"/>
    <p:sldId id="277" r:id="rId24"/>
    <p:sldId id="286" r:id="rId25"/>
    <p:sldId id="278" r:id="rId26"/>
    <p:sldId id="287" r:id="rId27"/>
    <p:sldId id="279" r:id="rId28"/>
    <p:sldId id="288" r:id="rId29"/>
    <p:sldId id="273" r:id="rId30"/>
    <p:sldId id="280" r:id="rId31"/>
    <p:sldId id="281" r:id="rId32"/>
    <p:sldId id="282" r:id="rId33"/>
  </p:sldIdLst>
  <p:sldSz cx="9144000" cy="5715000" type="screen16x1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6"/>
    <p:restoredTop sz="61053"/>
  </p:normalViewPr>
  <p:slideViewPr>
    <p:cSldViewPr>
      <p:cViewPr varScale="0">
        <p:scale>
          <a:sx n="110" d="100"/>
          <a:sy n="110" d="100"/>
        </p:scale>
        <p:origin x="-1638" y="-564"/>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4" name="四角形 9"/>
          <p:cNvSpPr>
            <a:spLocks noGrp="1" noRot="1" noChangeAspect="1"/>
          </p:cNvSpPr>
          <p:nvPr>
            <p:ph type="sldImg" idx="2"/>
          </p:nvPr>
        </p:nvSpPr>
        <p:spPr>
          <a:prstGeom prst="rect">
            <a:avLst/>
          </a:prstGeom>
        </p:spPr>
        <p:txBody>
          <a:bodyPr/>
          <a:p>
            <a:endParaRPr kumimoji="1" lang="ja-JP" altLang="en-US"/>
          </a:p>
        </p:txBody>
      </p:sp>
      <p:sp>
        <p:nvSpPr>
          <p:cNvPr id="1115" name="四角形 10"/>
          <p:cNvSpPr>
            <a:spLocks noGrp="1"/>
          </p:cNvSpPr>
          <p:nvPr>
            <p:ph type="body" sz="quarter" idx="3"/>
          </p:nvPr>
        </p:nvSpPr>
        <p:spPr>
          <a:prstGeom prst="rect">
            <a:avLst/>
          </a:prstGeom>
        </p:spPr>
        <p:txBody>
          <a:bodyPr/>
          <a:p>
            <a:endParaRPr kumimoji="1" lang="ja-JP" altLang="en-US"/>
          </a:p>
        </p:txBody>
      </p:sp>
      <p:sp>
        <p:nvSpPr>
          <p:cNvPr id="1116" name="四角形 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5" name="四角形 4252"/>
          <p:cNvSpPr>
            <a:spLocks noGrp="1" noRot="1" noChangeAspect="1"/>
          </p:cNvSpPr>
          <p:nvPr>
            <p:ph type="sldImg" idx="2"/>
          </p:nvPr>
        </p:nvSpPr>
        <p:spPr>
          <a:prstGeom prst="rect">
            <a:avLst/>
          </a:prstGeom>
        </p:spPr>
        <p:txBody>
          <a:bodyPr/>
          <a:p>
            <a:endParaRPr kumimoji="1" lang="ja-JP" altLang="en-US"/>
          </a:p>
        </p:txBody>
      </p:sp>
      <p:sp>
        <p:nvSpPr>
          <p:cNvPr id="1136" name="四角形 4253"/>
          <p:cNvSpPr>
            <a:spLocks noGrp="1"/>
          </p:cNvSpPr>
          <p:nvPr>
            <p:ph type="body" sz="quarter" idx="3"/>
          </p:nvPr>
        </p:nvSpPr>
        <p:spPr>
          <a:prstGeom prst="rect">
            <a:avLst/>
          </a:prstGeom>
        </p:spPr>
        <p:txBody>
          <a:bodyPr/>
          <a:p>
            <a:endParaRPr kumimoji="1" lang="ja-JP" altLang="en-US"/>
          </a:p>
        </p:txBody>
      </p:sp>
      <p:sp>
        <p:nvSpPr>
          <p:cNvPr id="1137" name="四角形 42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3" name="四角形 4271"/>
          <p:cNvSpPr>
            <a:spLocks noGrp="1" noRot="1" noChangeAspect="1"/>
          </p:cNvSpPr>
          <p:nvPr>
            <p:ph type="sldImg" idx="2"/>
          </p:nvPr>
        </p:nvSpPr>
        <p:spPr>
          <a:prstGeom prst="rect">
            <a:avLst/>
          </a:prstGeom>
        </p:spPr>
        <p:txBody>
          <a:bodyPr/>
          <a:p>
            <a:endParaRPr kumimoji="1" lang="ja-JP" altLang="en-US"/>
          </a:p>
        </p:txBody>
      </p:sp>
      <p:sp>
        <p:nvSpPr>
          <p:cNvPr id="1164" name="四角形 4272"/>
          <p:cNvSpPr>
            <a:spLocks noGrp="1"/>
          </p:cNvSpPr>
          <p:nvPr>
            <p:ph type="body" sz="quarter" idx="3"/>
          </p:nvPr>
        </p:nvSpPr>
        <p:spPr>
          <a:prstGeom prst="rect">
            <a:avLst/>
          </a:prstGeom>
        </p:spPr>
        <p:txBody>
          <a:bodyPr/>
          <a:p>
            <a:endParaRPr kumimoji="1" lang="ja-JP" altLang="en-US"/>
          </a:p>
        </p:txBody>
      </p:sp>
      <p:sp>
        <p:nvSpPr>
          <p:cNvPr id="1165" name="四角形 427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0" name="四角形 0"/>
          <p:cNvSpPr>
            <a:spLocks noGrp="1" noRot="1" noChangeAspect="1"/>
          </p:cNvSpPr>
          <p:nvPr>
            <p:ph type="sldImg" idx="2"/>
          </p:nvPr>
        </p:nvSpPr>
        <p:spPr>
          <a:prstGeom prst="rect">
            <a:avLst/>
          </a:prstGeom>
        </p:spPr>
        <p:txBody>
          <a:bodyPr/>
          <a:p>
            <a:endParaRPr kumimoji="1" lang="ja-JP" altLang="en-US"/>
          </a:p>
        </p:txBody>
      </p:sp>
      <p:sp>
        <p:nvSpPr>
          <p:cNvPr id="1251" name="四角形 0"/>
          <p:cNvSpPr>
            <a:spLocks noGrp="1"/>
          </p:cNvSpPr>
          <p:nvPr>
            <p:ph type="body" sz="quarter" idx="3"/>
          </p:nvPr>
        </p:nvSpPr>
        <p:spPr>
          <a:prstGeom prst="rect">
            <a:avLst/>
          </a:prstGeom>
        </p:spPr>
        <p:txBody>
          <a:bodyPr/>
          <a:p>
            <a:endParaRPr kumimoji="1" lang="ja-JP" altLang="en-US"/>
          </a:p>
        </p:txBody>
      </p:sp>
      <p:sp>
        <p:nvSpPr>
          <p:cNvPr id="1252"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377336"/>
            <a:ext cx="8229600" cy="1120124"/>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2577469"/>
            <a:ext cx="8229600" cy="192021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447344"/>
            <a:ext cx="8229600" cy="353039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28866"/>
            <a:ext cx="2057400" cy="4748870"/>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28866"/>
            <a:ext cx="6019800" cy="474887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447344"/>
            <a:ext cx="8229600" cy="356778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457456"/>
            <a:ext cx="8229600" cy="880098"/>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987291"/>
            <a:ext cx="8229600" cy="147016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447346"/>
            <a:ext cx="3970784"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447346"/>
            <a:ext cx="4006788" cy="3530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279261"/>
            <a:ext cx="397078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1812396"/>
            <a:ext cx="3970784" cy="31653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27541"/>
            <a:ext cx="3008313" cy="968376"/>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27543"/>
            <a:ext cx="4727438" cy="47019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417340"/>
            <a:ext cx="3008312" cy="3560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3907617"/>
            <a:ext cx="5486400" cy="472282"/>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177202"/>
            <a:ext cx="5486400" cy="3649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4417674"/>
            <a:ext cx="5486400" cy="56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5197760"/>
            <a:ext cx="4104456" cy="304271"/>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348878"/>
            <a:ext cx="8229600" cy="82843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447344"/>
            <a:ext cx="8229600" cy="356778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5197760"/>
            <a:ext cx="1882552" cy="304271"/>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6768244" y="5197760"/>
            <a:ext cx="1918556" cy="304271"/>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30.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四角形 4228"/>
          <p:cNvSpPr/>
          <p:nvPr/>
        </p:nvSpPr>
        <p:spPr>
          <a:xfrm>
            <a:off x="322385" y="1196819"/>
            <a:ext cx="8568000" cy="2020681"/>
          </a:xfrm>
          <a:prstGeom prst="rect">
            <a:avLst/>
          </a:prstGeom>
          <a:solidFill>
            <a:srgbClr val="D4F3B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latin typeface="UD デジタル 教科書体 NK-B"/>
              <a:ea typeface="UD デジタル 教科書体 NK-B"/>
            </a:endParaRPr>
          </a:p>
        </p:txBody>
      </p:sp>
      <p:sp>
        <p:nvSpPr>
          <p:cNvPr id="1108" name="テキスト 4224"/>
          <p:cNvSpPr txBox="1"/>
          <p:nvPr/>
        </p:nvSpPr>
        <p:spPr>
          <a:xfrm>
            <a:off x="182017" y="2208405"/>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わが家のスマホルール</a:t>
            </a:r>
            <a:endParaRPr lang="ja-JP" altLang="en-US" b="1">
              <a:latin typeface="UD デジタル 教科書体 NK-B"/>
              <a:ea typeface="UD デジタル 教科書体 NK-B"/>
            </a:endParaRPr>
          </a:p>
        </p:txBody>
      </p:sp>
      <p:grpSp>
        <p:nvGrpSpPr>
          <p:cNvPr id="1109" name="グループ 4226"/>
          <p:cNvGrpSpPr/>
          <p:nvPr/>
        </p:nvGrpSpPr>
        <p:grpSpPr>
          <a:xfrm>
            <a:off x="614421" y="1439857"/>
            <a:ext cx="7921280" cy="768548"/>
            <a:chOff x="614421" y="1584952"/>
            <a:chExt cx="7921280" cy="768548"/>
          </a:xfrm>
        </p:grpSpPr>
        <p:sp>
          <p:nvSpPr>
            <p:cNvPr id="1110" name="テキスト 3899"/>
            <p:cNvSpPr txBox="1"/>
            <p:nvPr/>
          </p:nvSpPr>
          <p:spPr>
            <a:xfrm>
              <a:off x="614421" y="1584952"/>
              <a:ext cx="7921280" cy="768548"/>
            </a:xfrm>
            <a:prstGeom prst="rect">
              <a:avLst/>
            </a:prstGeom>
          </p:spPr>
          <p:txBody>
            <a:bodyPr wrap="square">
              <a:spAutoFit/>
            </a:bodyPr>
            <a:p>
              <a:pPr algn="ctr">
                <a:defRPr lang="ja-JP" altLang="en-US"/>
              </a:pPr>
              <a:r>
                <a:rPr lang="ja-JP" altLang="en-US" sz="4400">
                  <a:latin typeface="UD デジタル 教科書体 NK-B"/>
                  <a:ea typeface="UD デジタル 教科書体 NK-B"/>
                </a:rPr>
                <a:t>親子で話そう!!</a:t>
              </a:r>
              <a:endParaRPr lang="ja-JP" altLang="en-US" sz="5400">
                <a:latin typeface="UD デジタル 教科書体 NK-B"/>
                <a:ea typeface="UD デジタル 教科書体 NK-B"/>
              </a:endParaRPr>
            </a:p>
          </p:txBody>
        </p:sp>
      </p:grpSp>
      <p:sp>
        <p:nvSpPr>
          <p:cNvPr id="1111" name="Text Box 4229"/>
          <p:cNvSpPr>
            <a:spLocks noChangeArrowheads="1"/>
          </p:cNvSpPr>
          <p:nvPr/>
        </p:nvSpPr>
        <p:spPr>
          <a:xfrm>
            <a:off x="1838650" y="4009500"/>
            <a:ext cx="7129463" cy="1014770"/>
          </a:xfrm>
          <a:prstGeom prst="rect">
            <a:avLst/>
          </a:prstGeom>
          <a:noFill/>
          <a:ln>
            <a:miter/>
          </a:ln>
        </p:spPr>
        <p:txBody>
          <a:bodyPr vert="horz" wrap="square">
            <a:spAutoFit/>
          </a:bodyPr>
          <a:lstStyle/>
          <a:p>
            <a:pPr algn="l" fontAlgn="base" latinLnBrk="0">
              <a:spcBef>
                <a:spcPct val="50000"/>
              </a:spcBef>
            </a:pPr>
            <a:r>
              <a:rPr lang="ja-JP" altLang="en-US" sz="2400" b="1">
                <a:solidFill>
                  <a:srgbClr val="4D004D"/>
                </a:solidFill>
                <a:effectLst/>
                <a:latin typeface="UD デジタル 教科書体 NK-B"/>
                <a:ea typeface="UD デジタル 教科書体 NK-B"/>
              </a:rPr>
              <a:t>      静岡県教育委員会</a:t>
            </a:r>
            <a:endParaRPr>
              <a:latin typeface="UD デジタル 教科書体 NK-B"/>
              <a:ea typeface="UD デジタル 教科書体 NK-B"/>
            </a:endParaRPr>
          </a:p>
          <a:p>
            <a:pPr algn="l" fontAlgn="base" latinLnBrk="0">
              <a:spcBef>
                <a:spcPct val="50000"/>
              </a:spcBef>
            </a:pP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 </a:t>
            </a:r>
            <a:r>
              <a:rPr lang="ja-JP" altLang="en-US" sz="2400" b="1">
                <a:solidFill>
                  <a:srgbClr val="4D004D"/>
                </a:solidFill>
                <a:effectLst/>
                <a:latin typeface="UD デジタル 教科書体 NK-B"/>
                <a:ea typeface="UD デジタル 教科書体 NK-B"/>
              </a:rPr>
              <a:t>スマホルールアドバイザー　○○○○</a:t>
            </a:r>
            <a:endParaRPr lang="ja-JP" altLang="en-US" sz="2400" b="1">
              <a:solidFill>
                <a:srgbClr val="4D004D"/>
              </a:solidFill>
              <a:effectLst/>
              <a:latin typeface="UD デジタル 教科書体 NK-B"/>
              <a:ea typeface="UD デジタル 教科書体 NK-B"/>
            </a:endParaRPr>
          </a:p>
        </p:txBody>
      </p:sp>
      <p:pic>
        <p:nvPicPr>
          <p:cNvPr id="1416" name="Picture 277" descr="携帯電話を持つふじっぴー"/>
          <p:cNvPicPr>
            <a:picLocks noChangeAspect="1" noChangeArrowheads="1"/>
          </p:cNvPicPr>
          <p:nvPr/>
        </p:nvPicPr>
        <p:blipFill>
          <a:blip r:embed="rId1"/>
          <a:stretch>
            <a:fillRect/>
          </a:stretch>
        </p:blipFill>
        <p:spPr>
          <a:xfrm>
            <a:off x="588359" y="3575480"/>
            <a:ext cx="1388824" cy="144920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67" name="テキスト 294"/>
          <p:cNvSpPr txBox="1"/>
          <p:nvPr/>
        </p:nvSpPr>
        <p:spPr>
          <a:xfrm>
            <a:off x="180000" y="3676185"/>
            <a:ext cx="9076633" cy="1938099"/>
          </a:xfrm>
          <a:prstGeom prst="rect">
            <a:avLst/>
          </a:prstGeom>
        </p:spPr>
        <p:txBody>
          <a:bodyPr wrap="square">
            <a:spAutoFit/>
          </a:bodyPr>
          <a:p>
            <a:pPr algn="l">
              <a:lnSpc>
                <a:spcPct val="150000"/>
              </a:lnSpc>
              <a:defRPr lang="ja-JP" altLang="en-US"/>
            </a:pPr>
            <a:r>
              <a:rPr lang="ja-JP" altLang="en-US" sz="4000" b="1" i="0" u="sng">
                <a:solidFill>
                  <a:schemeClr val="tx1"/>
                </a:solidFill>
                <a:latin typeface="UD デジタル 教科書体 NK-B"/>
                <a:ea typeface="UD デジタル 教科書体 NK-B"/>
              </a:rPr>
              <a:t>静岡県では、スマホを</a:t>
            </a:r>
            <a:r>
              <a:rPr lang="ja-JP" altLang="en-US" sz="4000" b="1" i="0" u="sng">
                <a:solidFill>
                  <a:schemeClr val="tx1"/>
                </a:solidFill>
                <a:latin typeface="UD デジタル 教科書体 NK-B"/>
                <a:ea typeface="UD デジタル 教科書体 NK-B"/>
              </a:rPr>
              <a:t>賢く</a:t>
            </a:r>
            <a:r>
              <a:rPr lang="ja-JP" altLang="en-US" sz="4000" b="1" i="0" u="sng">
                <a:solidFill>
                  <a:schemeClr val="tx1"/>
                </a:solidFill>
                <a:latin typeface="UD デジタル 教科書体 NK-B"/>
                <a:ea typeface="UD デジタル 教科書体 NK-B"/>
              </a:rPr>
              <a:t>使用するため、 家庭でのルールづくりを</a:t>
            </a:r>
            <a:r>
              <a:rPr lang="ja-JP" altLang="en-US" sz="4000" b="1" i="0" u="sng">
                <a:solidFill>
                  <a:schemeClr val="tx1"/>
                </a:solidFill>
                <a:latin typeface="UD デジタル 教科書体 NK-B"/>
                <a:ea typeface="UD デジタル 教科書体 NK-B"/>
              </a:rPr>
              <a:t>推奨しています！</a:t>
            </a:r>
            <a:endParaRPr lang="ja-JP" altLang="en-US" sz="3600" b="1" i="0" u="sng">
              <a:solidFill>
                <a:schemeClr val="tx1"/>
              </a:solidFill>
              <a:latin typeface="UD デジタル 教科書体 NK-B"/>
              <a:ea typeface="UD デジタル 教科書体 NK-B"/>
            </a:endParaRPr>
          </a:p>
        </p:txBody>
      </p:sp>
      <p:pic>
        <p:nvPicPr>
          <p:cNvPr id="1268" name="図 352"/>
          <p:cNvPicPr>
            <a:picLocks noChangeAspect="1"/>
          </p:cNvPicPr>
          <p:nvPr/>
        </p:nvPicPr>
        <p:blipFill>
          <a:blip r:embed="rId1"/>
          <a:stretch>
            <a:fillRect/>
          </a:stretch>
        </p:blipFill>
        <p:spPr>
          <a:xfrm>
            <a:off x="2057401" y="-412540"/>
            <a:ext cx="5029200" cy="5057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0" name="四角形 4509"/>
          <p:cNvSpPr/>
          <p:nvPr/>
        </p:nvSpPr>
        <p:spPr>
          <a:xfrm>
            <a:off x="3721" y="170586"/>
            <a:ext cx="9144490"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71" name="テキスト 4510"/>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a:t>
            </a:r>
            <a:endParaRPr lang="ja-JP" altLang="en-US" sz="6000" b="1">
              <a:solidFill>
                <a:schemeClr val="tx1">
                  <a:lumMod val="75000"/>
                  <a:lumOff val="25000"/>
                </a:schemeClr>
              </a:solidFill>
              <a:latin typeface="UD デジタル 教科書体 NP-B"/>
              <a:ea typeface="UD デジタル 教科書体 NP-B"/>
            </a:endParaRPr>
          </a:p>
        </p:txBody>
      </p:sp>
      <p:sp>
        <p:nvSpPr>
          <p:cNvPr id="1272" name="テキスト 4511"/>
          <p:cNvSpPr txBox="1"/>
          <p:nvPr/>
        </p:nvSpPr>
        <p:spPr>
          <a:xfrm>
            <a:off x="180004" y="1771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ネットを使うときは、</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フィルタリング</a:t>
            </a:r>
            <a:r>
              <a:rPr lang="ja-JP" altLang="en-US" sz="6000" b="1">
                <a:solidFill>
                  <a:schemeClr val="tx1">
                    <a:lumMod val="75000"/>
                    <a:lumOff val="25000"/>
                  </a:schemeClr>
                </a:solidFill>
                <a:latin typeface="UD デジタル 教科書体 NP-B"/>
                <a:ea typeface="UD デジタル 教科書体 NP-B"/>
              </a:rPr>
              <a:t>を</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利用しよう</a:t>
            </a:r>
            <a:r>
              <a:rPr lang="ja-JP" altLang="en-US" sz="6000" b="1">
                <a:solidFill>
                  <a:schemeClr val="tx1">
                    <a:lumMod val="75000"/>
                    <a:lumOff val="25000"/>
                  </a:schemeClr>
                </a:solidFill>
                <a:latin typeface="UD デジタル 教科書体 NP-B"/>
                <a:ea typeface="UD デジタル 教科書体 NP-B"/>
              </a:rPr>
              <a:t>！</a:t>
            </a:r>
            <a:endParaRPr lang="ja-JP" altLang="en-US" sz="6000" b="1">
              <a:solidFill>
                <a:schemeClr val="tx1">
                  <a:lumMod val="75000"/>
                  <a:lumOff val="25000"/>
                </a:schemeClr>
              </a:solidFill>
              <a:latin typeface="UD デジタル 教科書体 NP-B"/>
              <a:ea typeface="UD デジタル 教科書体 NP-B"/>
            </a:endParaRPr>
          </a:p>
        </p:txBody>
      </p:sp>
      <p:pic>
        <p:nvPicPr>
          <p:cNvPr id="1273" name="図 367"/>
          <p:cNvPicPr>
            <a:picLocks noChangeAspect="1"/>
          </p:cNvPicPr>
          <p:nvPr/>
        </p:nvPicPr>
        <p:blipFill>
          <a:blip r:embed="rId1"/>
          <a:stretch>
            <a:fillRect/>
          </a:stretch>
        </p:blipFill>
        <p:spPr>
          <a:xfrm>
            <a:off x="7164000" y="3790310"/>
            <a:ext cx="1733550" cy="1685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5"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76" name="テキスト 256"/>
          <p:cNvSpPr txBox="1"/>
          <p:nvPr/>
        </p:nvSpPr>
        <p:spPr>
          <a:xfrm>
            <a:off x="180001" y="337500"/>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ルール①（解説）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277" name="テキスト 267"/>
          <p:cNvSpPr txBox="1"/>
          <p:nvPr/>
        </p:nvSpPr>
        <p:spPr>
          <a:xfrm>
            <a:off x="754880" y="3577500"/>
            <a:ext cx="7415763" cy="768548"/>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「保護者は、携帯電話を</a:t>
            </a:r>
            <a:r>
              <a:rPr lang="ja-JP" altLang="en-US" sz="1400">
                <a:latin typeface="UD デジタル 教科書体 NK-R"/>
                <a:ea typeface="UD デジタル 教科書体 NK-R"/>
              </a:rPr>
              <a:t>18</a:t>
            </a:r>
            <a:r>
              <a:rPr lang="ja-JP" altLang="en-US" sz="1400">
                <a:latin typeface="UD デジタル 教科書体 NK-R"/>
                <a:ea typeface="UD デジタル 教科書体 NK-R"/>
              </a:rPr>
              <a:t>歳未満の青少年が使用する場合には、その旨を申し出る義務」が、</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●「携帯電話事業者は、保護者が</a:t>
            </a:r>
            <a:r>
              <a:rPr lang="ja-JP" altLang="en-US" sz="1400">
                <a:latin typeface="UD デジタル 教科書体 NK-R"/>
                <a:ea typeface="UD デジタル 教科書体 NK-R"/>
              </a:rPr>
              <a:t>利用しない</a:t>
            </a:r>
            <a:r>
              <a:rPr lang="ja-JP" altLang="en-US" sz="1400">
                <a:latin typeface="UD デジタル 教科書体 NK-R"/>
                <a:ea typeface="UD デジタル 教科書体 NK-R"/>
              </a:rPr>
              <a:t>旨を申し出ない限り、フィルタリングサービスを提供　</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する義務」が定められています</a:t>
            </a:r>
            <a:r>
              <a:rPr lang="ja-JP" altLang="en-US" sz="1600">
                <a:latin typeface="UD デジタル 教科書体 NK-R"/>
                <a:ea typeface="UD デジタル 教科書体 NK-R"/>
              </a:rPr>
              <a:t>　</a:t>
            </a:r>
            <a:r>
              <a:rPr lang="ja-JP" altLang="en-US" sz="1200">
                <a:latin typeface="UD デジタル 教科書体 NK-R"/>
                <a:ea typeface="UD デジタル 教科書体 NK-R"/>
              </a:rPr>
              <a:t>（青少年インターネット環境整備法）</a:t>
            </a:r>
            <a:endParaRPr lang="ja-JP" altLang="en-US" sz="1400">
              <a:latin typeface="UD デジタル 教科書体 NK-R"/>
              <a:ea typeface="UD デジタル 教科書体 NK-R"/>
            </a:endParaRPr>
          </a:p>
        </p:txBody>
      </p:sp>
      <p:sp>
        <p:nvSpPr>
          <p:cNvPr id="1278" name="テキスト 268"/>
          <p:cNvSpPr txBox="1"/>
          <p:nvPr/>
        </p:nvSpPr>
        <p:spPr>
          <a:xfrm>
            <a:off x="181059" y="2429175"/>
            <a:ext cx="9142941" cy="1076325"/>
          </a:xfrm>
          <a:prstGeom prst="rect">
            <a:avLst/>
          </a:prstGeom>
        </p:spPr>
        <p:txBody>
          <a:bodyPr wrap="square">
            <a:spAutoFit/>
          </a:bodyPr>
          <a:p>
            <a:pPr algn="just">
              <a:defRPr lang="ja-JP" altLang="en-US"/>
            </a:pPr>
            <a:r>
              <a:rPr lang="ja-JP" altLang="en-US" sz="3200" b="1" u="sng">
                <a:solidFill>
                  <a:srgbClr val="FF0000"/>
                </a:solidFill>
                <a:latin typeface="UD デジタル 教科書体 NK-B"/>
                <a:ea typeface="UD デジタル 教科書体 NK-B"/>
              </a:rPr>
              <a:t>法律</a:t>
            </a:r>
            <a:r>
              <a:rPr lang="ja-JP" altLang="en-US" sz="2400" b="1">
                <a:solidFill>
                  <a:srgbClr val="FF0000"/>
                </a:solidFill>
                <a:latin typeface="UD デジタル 教科書体 NK-B"/>
                <a:ea typeface="UD デジタル 教科書体 NK-B"/>
              </a:rPr>
              <a:t>や</a:t>
            </a:r>
            <a:r>
              <a:rPr lang="ja-JP" altLang="en-US" sz="3200" b="1" u="sng">
                <a:solidFill>
                  <a:srgbClr val="FF0000"/>
                </a:solidFill>
                <a:latin typeface="UD デジタル 教科書体 NK-B"/>
                <a:ea typeface="UD デジタル 教科書体 NK-B"/>
              </a:rPr>
              <a:t>静岡県条例</a:t>
            </a:r>
            <a:r>
              <a:rPr lang="ja-JP" altLang="en-US" sz="2400" b="1">
                <a:solidFill>
                  <a:srgbClr val="FF0000"/>
                </a:solidFill>
                <a:latin typeface="UD デジタル 教科書体 NK-B"/>
                <a:ea typeface="UD デジタル 教科書体 NK-B"/>
              </a:rPr>
              <a:t>で、子供が安心してネットを利用できるよう、</a:t>
            </a:r>
            <a:endParaRPr lang="ja-JP" altLang="en-US" sz="2400" b="1">
              <a:solidFill>
                <a:srgbClr val="FF0000"/>
              </a:solidFill>
              <a:latin typeface="UD デジタル 教科書体 NK-B"/>
              <a:ea typeface="UD デジタル 教科書体 NK-B"/>
            </a:endParaRPr>
          </a:p>
          <a:p>
            <a:pPr algn="just">
              <a:defRPr lang="ja-JP" altLang="en-US"/>
            </a:pPr>
            <a:r>
              <a:rPr lang="ja-JP" altLang="en-US" sz="3200" b="1" u="sng">
                <a:solidFill>
                  <a:srgbClr val="FF0000"/>
                </a:solidFill>
                <a:latin typeface="UD デジタル 教科書体 NK-B"/>
                <a:ea typeface="UD デジタル 教科書体 NK-B"/>
              </a:rPr>
              <a:t>保護者にも</a:t>
            </a:r>
            <a:r>
              <a:rPr lang="ja-JP" altLang="en-US" sz="2400" b="1" u="sng">
                <a:solidFill>
                  <a:srgbClr val="FF0000"/>
                </a:solidFill>
                <a:latin typeface="UD デジタル 教科書体 NK-B"/>
                <a:ea typeface="UD デジタル 教科書体 NK-B"/>
              </a:rPr>
              <a:t>フィルタリングに関する</a:t>
            </a:r>
            <a:r>
              <a:rPr lang="ja-JP" altLang="en-US" sz="3200" b="1" u="sng">
                <a:solidFill>
                  <a:srgbClr val="FF0000"/>
                </a:solidFill>
                <a:latin typeface="UD デジタル 教科書体 NK-B"/>
                <a:ea typeface="UD デジタル 教科書体 NK-B"/>
              </a:rPr>
              <a:t>義務</a:t>
            </a:r>
            <a:r>
              <a:rPr lang="ja-JP" altLang="en-US" sz="2400" b="1" u="sng">
                <a:solidFill>
                  <a:srgbClr val="FF0000"/>
                </a:solidFill>
                <a:latin typeface="UD デジタル 教科書体 NK-B"/>
                <a:ea typeface="UD デジタル 教科書体 NK-B"/>
              </a:rPr>
              <a:t>が規定されています！</a:t>
            </a:r>
            <a:endParaRPr lang="ja-JP" altLang="en-US" b="1" u="sng">
              <a:solidFill>
                <a:srgbClr val="FF0000"/>
              </a:solidFill>
              <a:latin typeface="UD デジタル 教科書体 NK-B"/>
              <a:ea typeface="UD デジタル 教科書体 NK-B"/>
            </a:endParaRPr>
          </a:p>
        </p:txBody>
      </p:sp>
      <p:sp>
        <p:nvSpPr>
          <p:cNvPr id="1279" name="テキスト 269"/>
          <p:cNvSpPr txBox="1"/>
          <p:nvPr/>
        </p:nvSpPr>
        <p:spPr>
          <a:xfrm>
            <a:off x="761667" y="4496842"/>
            <a:ext cx="6835276" cy="368439"/>
          </a:xfrm>
          <a:prstGeom prst="rect">
            <a:avLst/>
          </a:prstGeom>
          <a:ln>
            <a:noFill/>
          </a:ln>
        </p:spPr>
        <p:txBody>
          <a:bodyPr wrap="square">
            <a:spAutoFit/>
          </a:bodyPr>
          <a:p>
            <a:pPr algn="just">
              <a:defRPr lang="ja-JP" altLang="en-US"/>
            </a:pPr>
            <a:endParaRPr lang="ja-JP" altLang="en-US">
              <a:latin typeface="UD デジタル 教科書体 NK-R"/>
              <a:ea typeface="UD デジタル 教科書体 NK-R"/>
            </a:endParaRPr>
          </a:p>
        </p:txBody>
      </p:sp>
      <p:sp>
        <p:nvSpPr>
          <p:cNvPr id="1280" name="テキスト 375"/>
          <p:cNvSpPr txBox="1"/>
          <p:nvPr/>
        </p:nvSpPr>
        <p:spPr>
          <a:xfrm>
            <a:off x="755077" y="4392395"/>
            <a:ext cx="7416923" cy="1168658"/>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a:t>
            </a:r>
            <a:r>
              <a:rPr lang="ja-JP" altLang="en-US" sz="1400">
                <a:latin typeface="UD デジタル 教科書体 NK-R"/>
                <a:ea typeface="UD デジタル 教科書体 NK-R"/>
              </a:rPr>
              <a:t>保護者には、青少年の子どもにフィルタリング有効化措置を講じたスマートフォン等を使用させる　</a:t>
            </a:r>
            <a:endParaRPr lang="ja-JP" altLang="en-US" sz="1400"/>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努力義務が課されています。</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●保護者には、フィルタリングサービスを利用しない、又はフィルタリング有効化措置を講じることを　</a:t>
            </a:r>
            <a:endParaRPr lang="ja-JP" altLang="en-US" sz="1400"/>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希望しない旨の申出をするときは、書面等を提出等し、携帯電話事業者等は同書面を保存する</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義</a:t>
            </a:r>
            <a:r>
              <a:rPr lang="ja-JP" altLang="en-US" sz="1400">
                <a:latin typeface="UD デジタル 教科書体 NK-R"/>
                <a:ea typeface="UD デジタル 教科書体 NK-R"/>
              </a:rPr>
              <a:t>務が課されています。</a:t>
            </a:r>
            <a:r>
              <a:rPr lang="ja-JP" altLang="en-US" sz="1200">
                <a:latin typeface="UD デジタル 教科書体 NK-R"/>
                <a:ea typeface="UD デジタル 教科書体 NK-R"/>
              </a:rPr>
              <a:t>（</a:t>
            </a:r>
            <a:r>
              <a:rPr lang="ja-JP" altLang="en-US" sz="1200">
                <a:latin typeface="UD デジタル 教科書体 NK-R"/>
                <a:ea typeface="UD デジタル 教科書体 NK-R"/>
              </a:rPr>
              <a:t>静岡県青少年のための良好な環境整備に関する条例）</a:t>
            </a:r>
            <a:endParaRPr lang="ja-JP" altLang="en-US" sz="1400">
              <a:latin typeface="UD デジタル 教科書体 NK-R"/>
              <a:ea typeface="UD デジタル 教科書体 NK-R"/>
            </a:endParaRPr>
          </a:p>
        </p:txBody>
      </p:sp>
      <p:sp>
        <p:nvSpPr>
          <p:cNvPr id="1281" name="テキスト 377"/>
          <p:cNvSpPr txBox="1"/>
          <p:nvPr/>
        </p:nvSpPr>
        <p:spPr>
          <a:xfrm>
            <a:off x="106302" y="1417500"/>
            <a:ext cx="8715081" cy="1076325"/>
          </a:xfrm>
          <a:prstGeom prst="rect">
            <a:avLst/>
          </a:prstGeom>
        </p:spPr>
        <p:txBody>
          <a:bodyPr wrap="square">
            <a:spAutoFit/>
          </a:bodyPr>
          <a:p>
            <a:pPr algn="ctr">
              <a:defRPr lang="ja-JP" altLang="en-US"/>
            </a:pPr>
            <a:r>
              <a:rPr lang="ja-JP" altLang="en-US" sz="2400" b="0" u="none">
                <a:solidFill>
                  <a:schemeClr val="tx1"/>
                </a:solidFill>
                <a:latin typeface="UD デジタル 教科書体 NK-B"/>
                <a:ea typeface="UD デジタル 教科書体 NK-B"/>
              </a:rPr>
              <a:t>ＳＮＳに起因する事犯（児童ポルノ等）の被害にあった</a:t>
            </a:r>
            <a:endParaRPr lang="ja-JP" altLang="en-US" b="0" u="none">
              <a:solidFill>
                <a:schemeClr val="tx1"/>
              </a:solidFill>
              <a:latin typeface="UD デジタル 教科書体 NK-B"/>
              <a:ea typeface="UD デジタル 教科書体 NK-B"/>
            </a:endParaRPr>
          </a:p>
          <a:p>
            <a:pPr algn="ctr">
              <a:defRPr lang="ja-JP" altLang="en-US"/>
            </a:pPr>
            <a:r>
              <a:rPr lang="ja-JP" altLang="en-US" sz="2400" b="0" u="none">
                <a:solidFill>
                  <a:schemeClr val="tx1"/>
                </a:solidFill>
                <a:latin typeface="UD デジタル 教科書体 NK-B"/>
                <a:ea typeface="UD デジタル 教科書体 NK-B"/>
              </a:rPr>
              <a:t>子供の</a:t>
            </a:r>
            <a:r>
              <a:rPr lang="ja-JP" altLang="en-US" sz="4000" b="0" u="sng">
                <a:solidFill>
                  <a:schemeClr val="tx1"/>
                </a:solidFill>
                <a:latin typeface="UD デジタル 教科書体 NK-B"/>
                <a:ea typeface="UD デジタル 教科書体 NK-B"/>
              </a:rPr>
              <a:t>約９割</a:t>
            </a:r>
            <a:r>
              <a:rPr lang="ja-JP" altLang="en-US" sz="2400" b="0" u="none">
                <a:solidFill>
                  <a:schemeClr val="tx1"/>
                </a:solidFill>
                <a:latin typeface="UD デジタル 教科書体 NK-B"/>
                <a:ea typeface="UD デジタル 教科書体 NK-B"/>
              </a:rPr>
              <a:t>がフィルタリングを設定していませんでした！</a:t>
            </a:r>
            <a:endParaRPr lang="ja-JP" altLang="en-US" sz="2400" b="0" u="none">
              <a:solidFill>
                <a:schemeClr val="tx1"/>
              </a:solidFill>
              <a:latin typeface="UD デジタル 教科書体 NK-B"/>
              <a:ea typeface="UD デジタル 教科書体 NK-B"/>
            </a:endParaRPr>
          </a:p>
        </p:txBody>
      </p:sp>
      <p:sp>
        <p:nvSpPr>
          <p:cNvPr id="1282" name="テキスト 305"/>
          <p:cNvSpPr txBox="1"/>
          <p:nvPr/>
        </p:nvSpPr>
        <p:spPr>
          <a:xfrm>
            <a:off x="5438738" y="2318225"/>
            <a:ext cx="3527356" cy="214551"/>
          </a:xfrm>
          <a:prstGeom prst="rect">
            <a:avLst/>
          </a:prstGeom>
        </p:spPr>
        <p:txBody>
          <a:bodyPr wrap="square">
            <a:spAutoFit/>
          </a:bodyPr>
          <a:p>
            <a:pPr algn="ctr">
              <a:defRPr lang="ja-JP" altLang="en-US"/>
            </a:pPr>
            <a:r>
              <a:rPr lang="ja-JP" altLang="en-US" sz="800" b="1" u="none">
                <a:solidFill>
                  <a:schemeClr val="tx1"/>
                </a:solidFill>
                <a:latin typeface="UD デジタル 教科書体 NK-B"/>
                <a:ea typeface="UD デジタル 教科書体 NK-B"/>
              </a:rPr>
              <a:t>「令和4年における少年非行、児童虐待及び子供の性被害の状況」(警察庁)</a:t>
            </a:r>
            <a:endParaRPr lang="ja-JP" altLang="en-US" sz="2400" b="1" u="none">
              <a:solidFill>
                <a:schemeClr val="tx1"/>
              </a:solidFill>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84"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85" name="テキスト 256"/>
          <p:cNvSpPr txBox="1"/>
          <p:nvPr/>
        </p:nvSpPr>
        <p:spPr>
          <a:xfrm>
            <a:off x="108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286" name="テキスト 321"/>
          <p:cNvSpPr txBox="1"/>
          <p:nvPr/>
        </p:nvSpPr>
        <p:spPr>
          <a:xfrm>
            <a:off x="261492" y="1615173"/>
            <a:ext cx="8632603" cy="522327"/>
          </a:xfrm>
          <a:prstGeom prst="rect">
            <a:avLst/>
          </a:prstGeom>
          <a:solidFill>
            <a:schemeClr val="accent4">
              <a:lumMod val="60000"/>
              <a:lumOff val="40000"/>
            </a:schemeClr>
          </a:solidFill>
          <a:ln>
            <a:noFill/>
          </a:ln>
        </p:spPr>
        <p:txBody>
          <a:bodyPr wrap="square">
            <a:spAutoFit/>
          </a:bodyPr>
          <a:p>
            <a:pPr algn="ctr">
              <a:defRPr lang="ja-JP" altLang="en-US"/>
            </a:pPr>
            <a:r>
              <a:rPr lang="ja-JP" altLang="en-US" sz="2800">
                <a:latin typeface="UD デジタル 教科書体 NK-B"/>
                <a:ea typeface="UD デジタル 教科書体 NK-B"/>
              </a:rPr>
              <a:t>① 犯罪や薬物などの有害・違法情報を遮断できる！</a:t>
            </a:r>
            <a:endParaRPr lang="ja-JP" altLang="en-US" sz="1400">
              <a:latin typeface="UD デジタル 教科書体 NK-B"/>
              <a:ea typeface="UD デジタル 教科書体 NK-B"/>
            </a:endParaRPr>
          </a:p>
        </p:txBody>
      </p:sp>
      <p:sp>
        <p:nvSpPr>
          <p:cNvPr id="1287" name="テキスト 322"/>
          <p:cNvSpPr txBox="1"/>
          <p:nvPr/>
        </p:nvSpPr>
        <p:spPr>
          <a:xfrm>
            <a:off x="106126" y="2281500"/>
            <a:ext cx="9032570" cy="2245876"/>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犯罪、薬物、詐欺、アダルトといった違法・有害情報サイトへのアクセスやアプリの利用を遮断できます！</a:t>
            </a:r>
            <a:endParaRPr lang="ja-JP" altLang="en-US" sz="2800" b="0" u="none">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お子様が</a:t>
            </a:r>
            <a:r>
              <a:rPr lang="ja-JP" altLang="en-US" sz="2800" b="0" u="sng">
                <a:solidFill>
                  <a:schemeClr val="tx1"/>
                </a:solidFill>
                <a:latin typeface="UD デジタル 教科書体 NK-R"/>
                <a:ea typeface="UD デジタル 教科書体 NK-R"/>
              </a:rPr>
              <a:t>積極的に</a:t>
            </a:r>
            <a:r>
              <a:rPr lang="ja-JP" altLang="en-US" sz="2800" b="0" u="sng">
                <a:solidFill>
                  <a:schemeClr val="tx1"/>
                </a:solidFill>
                <a:latin typeface="UD デジタル 教科書体 NK-R"/>
                <a:ea typeface="UD デジタル 教科書体 NK-R"/>
              </a:rPr>
              <a:t>危険なサイトにアクセスすることを防ぐだけではなく、うっかり違法・有害なコンテンツに触れてしまうことも防げます！</a:t>
            </a:r>
            <a:endParaRPr lang="ja-JP" altLang="en-US" sz="2400" b="0" u="sng">
              <a:solidFill>
                <a:schemeClr val="tx1"/>
              </a:solidFill>
              <a:latin typeface="UD デジタル 教科書体 NK-R"/>
              <a:ea typeface="UD デジタル 教科書体 NK-R"/>
            </a:endParaRPr>
          </a:p>
        </p:txBody>
      </p:sp>
      <p:sp>
        <p:nvSpPr>
          <p:cNvPr id="1288" name="テキスト 373"/>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0" name="四角形 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91" name="テキスト 256"/>
          <p:cNvSpPr txBox="1"/>
          <p:nvPr/>
        </p:nvSpPr>
        <p:spPr>
          <a:xfrm>
            <a:off x="108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292" name="テキスト 322"/>
          <p:cNvSpPr txBox="1"/>
          <p:nvPr/>
        </p:nvSpPr>
        <p:spPr>
          <a:xfrm>
            <a:off x="106126" y="2281500"/>
            <a:ext cx="9032570" cy="460772"/>
          </a:xfrm>
          <a:prstGeom prst="rect">
            <a:avLst/>
          </a:prstGeom>
        </p:spPr>
        <p:txBody>
          <a:bodyPr wrap="square">
            <a:spAutoFit/>
          </a:bodyPr>
          <a:p>
            <a:pPr algn="l">
              <a:defRPr lang="ja-JP" altLang="en-US"/>
            </a:pPr>
            <a:endParaRPr lang="ja-JP" altLang="en-US" sz="2400" b="0" u="none">
              <a:solidFill>
                <a:schemeClr val="tx1"/>
              </a:solidFill>
              <a:latin typeface="UD デジタル 教科書体 NK-R"/>
              <a:ea typeface="UD デジタル 教科書体 NK-R"/>
            </a:endParaRPr>
          </a:p>
        </p:txBody>
      </p:sp>
      <p:sp>
        <p:nvSpPr>
          <p:cNvPr id="1293" name="テキスト 332"/>
          <p:cNvSpPr txBox="1"/>
          <p:nvPr/>
        </p:nvSpPr>
        <p:spPr>
          <a:xfrm>
            <a:off x="324027" y="1561500"/>
            <a:ext cx="8640010" cy="953214"/>
          </a:xfrm>
          <a:prstGeom prst="rect">
            <a:avLst/>
          </a:prstGeom>
          <a:solidFill>
            <a:schemeClr val="accent4">
              <a:lumMod val="60000"/>
              <a:lumOff val="40000"/>
            </a:schemeClr>
          </a:solidFill>
          <a:ln>
            <a:noFill/>
          </a:ln>
        </p:spPr>
        <p:txBody>
          <a:bodyPr wrap="square">
            <a:spAutoFit/>
          </a:bodyPr>
          <a:p>
            <a:pPr algn="just">
              <a:defRPr lang="ja-JP" altLang="en-US"/>
            </a:pPr>
            <a:r>
              <a:rPr lang="ja-JP" altLang="en-US" sz="2800">
                <a:latin typeface="UD デジタル 教科書体 NK-B"/>
                <a:ea typeface="UD デジタル 教科書体 NK-B"/>
              </a:rPr>
              <a:t>② お子様の成長に合わせてフィルタリングの強度は</a:t>
            </a:r>
            <a:endParaRPr lang="ja-JP" altLang="en-US" sz="1400">
              <a:latin typeface="UD デジタル 教科書体 NK-B"/>
              <a:ea typeface="UD デジタル 教科書体 NK-B"/>
            </a:endParaRPr>
          </a:p>
          <a:p>
            <a:pPr algn="just">
              <a:defRPr lang="ja-JP" altLang="en-US"/>
            </a:pPr>
            <a:r>
              <a:rPr lang="ja-JP" altLang="en-US" sz="2800">
                <a:latin typeface="UD デジタル 教科書体 NK-B"/>
                <a:ea typeface="UD デジタル 教科書体 NK-B"/>
              </a:rPr>
              <a:t>　</a:t>
            </a:r>
            <a:r>
              <a:rPr lang="ja-JP" altLang="en-US" sz="2800">
                <a:latin typeface="UD デジタル 教科書体 NK-B"/>
                <a:ea typeface="UD デジタル 教科書体 NK-B"/>
              </a:rPr>
              <a:t>　 自由に</a:t>
            </a:r>
            <a:r>
              <a:rPr lang="ja-JP" altLang="en-US" sz="2800">
                <a:latin typeface="UD デジタル 教科書体 NK-B"/>
                <a:ea typeface="UD デジタル 教科書体 NK-B"/>
              </a:rPr>
              <a:t>カスタマイズ(調整)できる！</a:t>
            </a:r>
            <a:endParaRPr lang="ja-JP" altLang="en-US" sz="2800">
              <a:latin typeface="UD デジタル 教科書体 NK-B"/>
              <a:ea typeface="UD デジタル 教科書体 NK-B"/>
            </a:endParaRPr>
          </a:p>
        </p:txBody>
      </p:sp>
      <p:sp>
        <p:nvSpPr>
          <p:cNvPr id="1294" name="テキスト 333"/>
          <p:cNvSpPr txBox="1"/>
          <p:nvPr/>
        </p:nvSpPr>
        <p:spPr>
          <a:xfrm>
            <a:off x="106126" y="2627624"/>
            <a:ext cx="9032570" cy="2676763"/>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sng">
                <a:solidFill>
                  <a:schemeClr val="tx1"/>
                </a:solidFill>
                <a:latin typeface="UD デジタル 教科書体 NK-R"/>
                <a:ea typeface="UD デジタル 教科書体 NK-R"/>
              </a:rPr>
              <a:t>家庭のルールやお子様の成長に合わせて、使える機能、</a:t>
            </a:r>
            <a:endParaRPr lang="ja-JP" altLang="en-US" sz="2800" b="0" u="sng">
              <a:solidFill>
                <a:schemeClr val="tx1"/>
              </a:solidFill>
              <a:latin typeface="UD デジタル 教科書体 NK-R"/>
              <a:ea typeface="UD デジタル 教科書体 NK-R"/>
            </a:endParaRPr>
          </a:p>
          <a:p>
            <a:pPr algn="l">
              <a:defRPr lang="ja-JP" altLang="en-US"/>
            </a:pPr>
            <a:r>
              <a:rPr lang="ja-JP" altLang="en-US" sz="2800" b="0" u="sng">
                <a:solidFill>
                  <a:schemeClr val="tx1"/>
                </a:solidFill>
                <a:latin typeface="UD デジタル 教科書体 NK-R"/>
                <a:ea typeface="UD デジタル 教科書体 NK-R"/>
              </a:rPr>
              <a:t>使えるアプリを調整できます！</a:t>
            </a:r>
            <a:endParaRPr lang="ja-JP" altLang="en-US" sz="2800" b="0" u="sng">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フィルタリング</a:t>
            </a:r>
            <a:r>
              <a:rPr lang="ja-JP" altLang="en-US" sz="2800" b="0" u="none">
                <a:solidFill>
                  <a:schemeClr val="tx1"/>
                </a:solidFill>
                <a:latin typeface="UD デジタル 教科書体 NK-R"/>
                <a:ea typeface="UD デジタル 教科書体 NK-R"/>
              </a:rPr>
              <a:t>サービス</a:t>
            </a:r>
            <a:r>
              <a:rPr lang="ja-JP" altLang="en-US" sz="2800" b="0" u="none">
                <a:solidFill>
                  <a:schemeClr val="tx1"/>
                </a:solidFill>
                <a:latin typeface="UD デジタル 教科書体 NK-R"/>
                <a:ea typeface="UD デジタル 教科書体 NK-R"/>
              </a:rPr>
              <a:t>によっては、小・中・高校生プラスといったデフォルト設定もありますが、「ＳＮＳに慣れてきたから、このチャットアプリだけは許可しよう」といった細かいカスタマイズも可能です！</a:t>
            </a:r>
            <a:endParaRPr lang="ja-JP" altLang="en-US" sz="2400" b="0" u="none">
              <a:solidFill>
                <a:schemeClr val="tx1"/>
              </a:solidFill>
              <a:latin typeface="UD デジタル 教科書体 NK-R"/>
              <a:ea typeface="UD デジタル 教科書体 NK-R"/>
            </a:endParaRPr>
          </a:p>
        </p:txBody>
      </p:sp>
      <p:sp>
        <p:nvSpPr>
          <p:cNvPr id="1295" name="テキスト 374"/>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97" name="四角形 255"/>
          <p:cNvSpPr/>
          <p:nvPr/>
        </p:nvSpPr>
        <p:spPr>
          <a:xfrm>
            <a:off x="-38580" y="170586"/>
            <a:ext cx="9175180"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98" name="テキスト 256"/>
          <p:cNvSpPr txBox="1"/>
          <p:nvPr/>
        </p:nvSpPr>
        <p:spPr>
          <a:xfrm>
            <a:off x="108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フィルタリングの特徴</a:t>
            </a:r>
            <a:endParaRPr lang="ja-JP" altLang="en-US" sz="6000" b="1">
              <a:solidFill>
                <a:schemeClr val="tx1">
                  <a:lumMod val="75000"/>
                  <a:lumOff val="25000"/>
                </a:schemeClr>
              </a:solidFill>
              <a:latin typeface="UD デジタル 教科書体 NP-B"/>
              <a:ea typeface="UD デジタル 教科書体 NP-B"/>
            </a:endParaRPr>
          </a:p>
        </p:txBody>
      </p:sp>
      <p:sp>
        <p:nvSpPr>
          <p:cNvPr id="1299" name="テキスト 322"/>
          <p:cNvSpPr txBox="1"/>
          <p:nvPr/>
        </p:nvSpPr>
        <p:spPr>
          <a:xfrm>
            <a:off x="106126" y="2281500"/>
            <a:ext cx="9032570" cy="460772"/>
          </a:xfrm>
          <a:prstGeom prst="rect">
            <a:avLst/>
          </a:prstGeom>
        </p:spPr>
        <p:txBody>
          <a:bodyPr wrap="square">
            <a:spAutoFit/>
          </a:bodyPr>
          <a:p>
            <a:pPr algn="l">
              <a:defRPr lang="ja-JP" altLang="en-US"/>
            </a:pPr>
            <a:endParaRPr lang="ja-JP" altLang="en-US" sz="2400" b="0" u="none">
              <a:solidFill>
                <a:schemeClr val="tx1"/>
              </a:solidFill>
              <a:latin typeface="UD デジタル 教科書体 NK-R"/>
              <a:ea typeface="UD デジタル 教科書体 NK-R"/>
            </a:endParaRPr>
          </a:p>
        </p:txBody>
      </p:sp>
      <p:sp>
        <p:nvSpPr>
          <p:cNvPr id="1300" name="テキスト 344"/>
          <p:cNvSpPr txBox="1"/>
          <p:nvPr/>
        </p:nvSpPr>
        <p:spPr>
          <a:xfrm>
            <a:off x="106126" y="2281500"/>
            <a:ext cx="9032570" cy="2676763"/>
          </a:xfrm>
          <a:prstGeom prst="rect">
            <a:avLst/>
          </a:prstGeom>
        </p:spPr>
        <p:txBody>
          <a:bodyPr wrap="square">
            <a:spAutoFit/>
          </a:bodyPr>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sng">
                <a:solidFill>
                  <a:schemeClr val="tx1"/>
                </a:solidFill>
                <a:latin typeface="UD デジタル 教科書体 NK-R"/>
                <a:ea typeface="UD デジタル 教科書体 NK-R"/>
              </a:rPr>
              <a:t>スマホやアプリごとに何時間使ったか？といった利用時間の確認ができます。</a:t>
            </a:r>
            <a:r>
              <a:rPr lang="ja-JP" altLang="en-US" sz="2800" b="0" u="none">
                <a:solidFill>
                  <a:schemeClr val="tx1"/>
                </a:solidFill>
                <a:latin typeface="UD デジタル 教科書体 NK-R"/>
                <a:ea typeface="UD デジタル 教科書体 NK-R"/>
              </a:rPr>
              <a:t>確認だけでなく、「いつまでもゲームをやめない」というお子様には離れた場所からでも保護者の端末でアプリの強制停止も可能です。</a:t>
            </a:r>
            <a:endParaRPr lang="ja-JP" altLang="en-US" sz="2400" b="0" u="none">
              <a:solidFill>
                <a:schemeClr val="tx1"/>
              </a:solidFill>
              <a:latin typeface="UD デジタル 教科書体 NK-R"/>
              <a:ea typeface="UD デジタル 教科書体 NK-R"/>
            </a:endParaRPr>
          </a:p>
          <a:p>
            <a:pPr algn="l">
              <a:defRPr lang="ja-JP" altLang="en-US"/>
            </a:pPr>
            <a:r>
              <a:rPr lang="ja-JP" altLang="en-US" sz="2800" b="0" u="none">
                <a:solidFill>
                  <a:schemeClr val="tx1"/>
                </a:solidFill>
                <a:latin typeface="UD デジタル 教科書体 NK-R"/>
                <a:ea typeface="UD デジタル 教科書体 NK-R"/>
              </a:rPr>
              <a:t>　</a:t>
            </a:r>
            <a:r>
              <a:rPr lang="ja-JP" altLang="en-US" sz="2800" b="0" u="none">
                <a:solidFill>
                  <a:schemeClr val="tx1"/>
                </a:solidFill>
                <a:latin typeface="UD デジタル 教科書体 NK-R"/>
                <a:ea typeface="UD デジタル 教科書体 NK-R"/>
              </a:rPr>
              <a:t>　お子様がどんな情報を見ていたのか、保護者が後からチェックできる機能もあります。</a:t>
            </a:r>
            <a:endParaRPr lang="ja-JP" altLang="en-US" sz="2800" b="0" u="none">
              <a:solidFill>
                <a:schemeClr val="tx1"/>
              </a:solidFill>
              <a:latin typeface="UD デジタル 教科書体 NK-R"/>
              <a:ea typeface="UD デジタル 教科書体 NK-R"/>
            </a:endParaRPr>
          </a:p>
        </p:txBody>
      </p:sp>
      <p:sp>
        <p:nvSpPr>
          <p:cNvPr id="1301" name="テキスト 345"/>
          <p:cNvSpPr txBox="1"/>
          <p:nvPr/>
        </p:nvSpPr>
        <p:spPr>
          <a:xfrm>
            <a:off x="302407" y="1615173"/>
            <a:ext cx="8640010" cy="522327"/>
          </a:xfrm>
          <a:prstGeom prst="rect">
            <a:avLst/>
          </a:prstGeom>
          <a:solidFill>
            <a:schemeClr val="accent4">
              <a:lumMod val="60000"/>
              <a:lumOff val="40000"/>
            </a:schemeClr>
          </a:solidFill>
          <a:ln>
            <a:noFill/>
          </a:ln>
        </p:spPr>
        <p:txBody>
          <a:bodyPr wrap="square">
            <a:spAutoFit/>
          </a:bodyPr>
          <a:p>
            <a:pPr algn="just">
              <a:defRPr lang="ja-JP" altLang="en-US"/>
            </a:pPr>
            <a:r>
              <a:rPr lang="ja-JP" altLang="en-US" sz="2800">
                <a:latin typeface="UD デジタル 教科書体 NK-B"/>
                <a:ea typeface="UD デジタル 教科書体 NK-B"/>
              </a:rPr>
              <a:t>③ 使いすぎを未然に防げる！（利用状況・</a:t>
            </a:r>
            <a:r>
              <a:rPr lang="ja-JP" altLang="en-US" sz="2800">
                <a:latin typeface="UD デジタル 教科書体 NK-B"/>
                <a:ea typeface="UD デジタル 教科書体 NK-B"/>
              </a:rPr>
              <a:t>時間の確認）</a:t>
            </a:r>
            <a:endParaRPr lang="ja-JP" altLang="en-US" sz="2800">
              <a:latin typeface="UD デジタル 教科書体 NK-B"/>
              <a:ea typeface="UD デジタル 教科書体 NK-B"/>
            </a:endParaRPr>
          </a:p>
        </p:txBody>
      </p:sp>
      <p:sp>
        <p:nvSpPr>
          <p:cNvPr id="1302" name="テキスト 375"/>
          <p:cNvSpPr txBox="1"/>
          <p:nvPr/>
        </p:nvSpPr>
        <p:spPr>
          <a:xfrm>
            <a:off x="2196000" y="982289"/>
            <a:ext cx="5182722" cy="276106"/>
          </a:xfrm>
          <a:prstGeom prst="rect">
            <a:avLst/>
          </a:prstGeom>
        </p:spPr>
        <p:txBody>
          <a:bodyPr wrap="square">
            <a:spAutoFit/>
          </a:bodyPr>
          <a:p>
            <a:pPr algn="l">
              <a:defRPr lang="ja-JP" altLang="en-US"/>
            </a:pPr>
            <a:r>
              <a:rPr lang="ja-JP" altLang="en-US" sz="1200" b="0" u="none">
                <a:solidFill>
                  <a:schemeClr val="tx1">
                    <a:lumMod val="75000"/>
                    <a:lumOff val="25000"/>
                  </a:schemeClr>
                </a:solidFill>
                <a:latin typeface="UD デジタル 教科書体 NK-R"/>
                <a:ea typeface="UD デジタル 教科書体 NK-R"/>
              </a:rPr>
              <a:t>※サービスを提供する事業社により、サービスの内容や費用は異なります。</a:t>
            </a:r>
            <a:endParaRPr lang="ja-JP" altLang="en-US" sz="2400" b="0" u="none">
              <a:solidFill>
                <a:schemeClr val="tx1">
                  <a:lumMod val="75000"/>
                  <a:lumOff val="25000"/>
                </a:schemeClr>
              </a:solidFill>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04"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05" name="テキスト 4510"/>
          <p:cNvSpPr txBox="1"/>
          <p:nvPr/>
        </p:nvSpPr>
        <p:spPr>
          <a:xfrm>
            <a:off x="180008"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a:t>
            </a:r>
            <a:endParaRPr lang="ja-JP" altLang="en-US" sz="6000" b="1">
              <a:solidFill>
                <a:schemeClr val="tx1">
                  <a:lumMod val="75000"/>
                  <a:lumOff val="25000"/>
                </a:schemeClr>
              </a:solidFill>
              <a:latin typeface="UD デジタル 教科書体 NP-B"/>
              <a:ea typeface="UD デジタル 教科書体 NP-B"/>
            </a:endParaRPr>
          </a:p>
        </p:txBody>
      </p:sp>
      <p:sp>
        <p:nvSpPr>
          <p:cNvPr id="1306" name="テキスト 4511"/>
          <p:cNvSpPr txBox="1"/>
          <p:nvPr/>
        </p:nvSpPr>
        <p:spPr>
          <a:xfrm>
            <a:off x="180006" y="1711401"/>
            <a:ext cx="8786094" cy="193809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友達を傷つける</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書きこみはやめよう！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07" name="図 370"/>
          <p:cNvPicPr>
            <a:picLocks noChangeAspect="1"/>
          </p:cNvPicPr>
          <p:nvPr/>
        </p:nvPicPr>
        <p:blipFill>
          <a:blip r:embed="rId1"/>
          <a:stretch>
            <a:fillRect/>
          </a:stretch>
        </p:blipFill>
        <p:spPr>
          <a:xfrm>
            <a:off x="3525305" y="3571147"/>
            <a:ext cx="2095500" cy="1905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09" name="四角形 26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10" name="テキスト 266"/>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11" name="テキスト 271"/>
          <p:cNvSpPr txBox="1"/>
          <p:nvPr/>
        </p:nvSpPr>
        <p:spPr>
          <a:xfrm>
            <a:off x="594184" y="1417500"/>
            <a:ext cx="8585816" cy="4892754"/>
          </a:xfrm>
          <a:prstGeom prst="rect">
            <a:avLst/>
          </a:prstGeom>
        </p:spPr>
        <p:txBody>
          <a:bodyPr wrap="square">
            <a:spAutoFit/>
          </a:bodyPr>
          <a:p>
            <a:pPr algn="l"/>
            <a:r>
              <a:rPr lang="ja-JP" altLang="en-US" sz="2400">
                <a:latin typeface="UD デジタル 教科書体 NK-R"/>
                <a:ea typeface="UD デジタル 教科書体 NK-R"/>
              </a:rPr>
              <a:t>顔が見えない気の緩みから、直接言えないようなことも</a:t>
            </a:r>
            <a:endParaRPr lang="ja-JP" altLang="en-US" sz="2400">
              <a:latin typeface="UD デジタル 教科書体 NK-R"/>
              <a:ea typeface="UD デジタル 教科書体 NK-R"/>
            </a:endParaRPr>
          </a:p>
          <a:p>
            <a:pPr algn="l"/>
            <a:r>
              <a:rPr lang="ja-JP" altLang="en-US" sz="2400">
                <a:latin typeface="UD デジタル 教科書体 NK-R"/>
                <a:ea typeface="UD デジタル 教科書体 NK-R"/>
              </a:rPr>
              <a:t>言えるようになったり、攻撃性が増したりするすることも。</a:t>
            </a:r>
            <a:endParaRPr lang="ja-JP" altLang="en-US" sz="2400">
              <a:latin typeface="UD デジタル 教科書体 NK-R"/>
              <a:ea typeface="UD デジタル 教科書体 NK-R"/>
            </a:endParaRPr>
          </a:p>
          <a:p>
            <a:pPr algn="l"/>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　</a:t>
            </a:r>
            <a:r>
              <a:rPr lang="ja-JP" altLang="en-US" sz="2400">
                <a:latin typeface="UD デジタル 教科書体 NK-R"/>
                <a:ea typeface="UD デジタル 教科書体 NK-R"/>
              </a:rPr>
              <a:t>↓</a:t>
            </a:r>
            <a:endParaRPr lang="ja-JP" altLang="en-US" sz="2400">
              <a:latin typeface="UD デジタル 教科書体 NK-R"/>
              <a:ea typeface="UD デジタル 教科書体 NK-R"/>
            </a:endParaRPr>
          </a:p>
          <a:p>
            <a:pPr algn="l"/>
            <a:r>
              <a:rPr lang="ja-JP" altLang="en-US" sz="2400" u="sng">
                <a:solidFill>
                  <a:schemeClr val="tx1"/>
                </a:solidFill>
                <a:highlight>
                  <a:srgbClr val="FFFF00"/>
                </a:highlight>
                <a:latin typeface="UD デジタル 教科書体 NK-R"/>
                <a:ea typeface="UD デジタル 教科書体 NK-R"/>
              </a:rPr>
              <a:t>だれがネット上に書きこんだかは特定することができます。</a:t>
            </a:r>
            <a:endParaRPr sz="1600" u="sng">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たとえ、本人が軽い気持ちや悪ふざけのつもりであっても、</a:t>
            </a:r>
            <a:endParaRPr lang="ja-JP" altLang="en-US" sz="2400" u="none">
              <a:solidFill>
                <a:schemeClr val="tx1"/>
              </a:solidFill>
              <a:highlight>
                <a:srgbClr val="FFFF00"/>
              </a:highlight>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書き</a:t>
            </a:r>
            <a:r>
              <a:rPr lang="ja-JP" altLang="en-US" sz="2400" u="none">
                <a:solidFill>
                  <a:schemeClr val="tx1"/>
                </a:solidFill>
                <a:latin typeface="UD デジタル 教科書体 NK-R"/>
                <a:ea typeface="UD デジタル 教科書体 NK-R"/>
              </a:rPr>
              <a:t>こんだ内容（リツイート等の再投稿も含む）によっては</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炎上により社会的非難を浴びたり、民事上・刑事上</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（損害賠償請求、名誉毀損罪、侮辱罪等）の</a:t>
            </a:r>
            <a:endParaRPr lang="ja-JP" altLang="en-US" sz="2400" u="none">
              <a:solidFill>
                <a:schemeClr val="tx1"/>
              </a:solidFill>
              <a:latin typeface="UD デジタル 教科書体 NK-R"/>
              <a:ea typeface="UD デジタル 教科書体 NK-R"/>
            </a:endParaRPr>
          </a:p>
          <a:p>
            <a:pPr algn="l"/>
            <a:r>
              <a:rPr lang="ja-JP" altLang="en-US" sz="2400" u="none">
                <a:solidFill>
                  <a:schemeClr val="tx1"/>
                </a:solidFill>
                <a:latin typeface="UD デジタル 教科書体 NK-R"/>
                <a:ea typeface="UD デジタル 教科書体 NK-R"/>
              </a:rPr>
              <a:t>責任を問われるおそれがあります！</a:t>
            </a:r>
            <a:endParaRPr lang="ja-JP" altLang="en-US" sz="2400" u="none">
              <a:solidFill>
                <a:schemeClr val="tx1"/>
              </a:solidFill>
              <a:latin typeface="UD デジタル 教科書体 NK-R"/>
              <a:ea typeface="UD デジタル 教科書体 NK-R"/>
            </a:endParaRPr>
          </a:p>
          <a:p>
            <a:pPr algn="l"/>
            <a:endParaRPr lang="ja-JP" altLang="en-US" sz="2400" u="sng">
              <a:solidFill>
                <a:schemeClr val="tx1"/>
              </a:solidFill>
              <a:latin typeface="UD デジタル 教科書体 NK-B"/>
              <a:ea typeface="UD デジタル 教科書体 NK-B"/>
            </a:endParaRPr>
          </a:p>
          <a:p>
            <a:pPr algn="l"/>
            <a:endParaRPr lang="ja-JP" altLang="en-US" sz="2400" u="sng">
              <a:solidFill>
                <a:schemeClr val="tx1"/>
              </a:solidFill>
              <a:latin typeface="UD デジタル 教科書体 NK-R"/>
              <a:ea typeface="UD デジタル 教科書体 NK-R"/>
            </a:endParaRPr>
          </a:p>
          <a:p>
            <a:pPr algn="l"/>
            <a:endParaRPr lang="ja-JP" altLang="en-US" sz="2400" u="sng">
              <a:solidFill>
                <a:schemeClr val="tx1"/>
              </a:solidFill>
              <a:latin typeface="UD デジタル 教科書体 NK-B"/>
              <a:ea typeface="UD デジタル 教科書体 NK-B"/>
            </a:endParaRPr>
          </a:p>
          <a:p>
            <a:pPr algn="l"/>
            <a:endParaRPr lang="ja-JP" altLang="en-US" sz="2400" b="0" u="sng">
              <a:solidFill>
                <a:schemeClr val="tx1"/>
              </a:solidFill>
              <a:latin typeface="UD デジタル 教科書体 NK-B"/>
              <a:ea typeface="UD デジタル 教科書体 NK-B"/>
            </a:endParaRPr>
          </a:p>
        </p:txBody>
      </p:sp>
      <p:pic>
        <p:nvPicPr>
          <p:cNvPr id="1312" name="Picture 433" descr="■"/>
          <p:cNvPicPr>
            <a:picLocks noChangeAspect="1" noChangeArrowheads="1"/>
          </p:cNvPicPr>
          <p:nvPr/>
        </p:nvPicPr>
        <p:blipFill>
          <a:blip r:embed="rId1"/>
          <a:stretch>
            <a:fillRect/>
          </a:stretch>
        </p:blipFill>
        <p:spPr>
          <a:xfrm>
            <a:off x="7164139" y="3790303"/>
            <a:ext cx="1801955" cy="18019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14" name="四角形 26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15" name="テキスト 266"/>
          <p:cNvSpPr txBox="1"/>
          <p:nvPr/>
        </p:nvSpPr>
        <p:spPr>
          <a:xfrm>
            <a:off x="180000" y="299438"/>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ルール②（解説）</a:t>
            </a:r>
            <a:endParaRPr lang="ja-JP" altLang="en-US" sz="6000" b="1">
              <a:solidFill>
                <a:schemeClr val="tx1">
                  <a:lumMod val="75000"/>
                  <a:lumOff val="25000"/>
                </a:schemeClr>
              </a:solidFill>
              <a:latin typeface="UD デジタル 教科書体 NP-B"/>
              <a:ea typeface="UD デジタル 教科書体 NP-B"/>
            </a:endParaRPr>
          </a:p>
        </p:txBody>
      </p:sp>
      <p:pic>
        <p:nvPicPr>
          <p:cNvPr id="1316" name="図 267" descr="ネットいじめのイラスト（男性）"/>
          <p:cNvPicPr>
            <a:picLocks noChangeAspect="1" noChangeArrowheads="1"/>
          </p:cNvPicPr>
          <p:nvPr/>
        </p:nvPicPr>
        <p:blipFill>
          <a:blip r:embed="rId1"/>
          <a:stretch>
            <a:fillRect/>
          </a:stretch>
        </p:blipFill>
        <p:spPr>
          <a:xfrm>
            <a:off x="133420" y="2711924"/>
            <a:ext cx="2357579" cy="2383074"/>
          </a:xfrm>
          <a:prstGeom prst="rect">
            <a:avLst/>
          </a:prstGeom>
          <a:noFill/>
        </p:spPr>
      </p:pic>
      <p:sp>
        <p:nvSpPr>
          <p:cNvPr id="1317" name="テキスト 268"/>
          <p:cNvSpPr txBox="1"/>
          <p:nvPr/>
        </p:nvSpPr>
        <p:spPr>
          <a:xfrm>
            <a:off x="145729" y="1719063"/>
            <a:ext cx="8890271" cy="922437"/>
          </a:xfrm>
          <a:prstGeom prst="rect">
            <a:avLst/>
          </a:prstGeom>
        </p:spPr>
        <p:txBody>
          <a:bodyPr wrap="square">
            <a:spAutoFit/>
          </a:bodyPr>
          <a:p>
            <a:pPr algn="just">
              <a:defRPr lang="ja-JP" altLang="en-US"/>
            </a:pPr>
            <a:r>
              <a:rPr lang="ja-JP" altLang="en-US" sz="1800" b="0" u="none">
                <a:latin typeface="UD デジタル 教科書体 NK-R"/>
                <a:ea typeface="UD デジタル 教科書体 NK-R"/>
              </a:rPr>
              <a:t>　インターネット上のコミュニケーションの多くは、顔の見えない相手と文字だけで行われます。</a:t>
            </a:r>
            <a:endParaRPr lang="ja-JP" altLang="en-US" sz="1800" b="0" u="none">
              <a:latin typeface="UD デジタル 教科書体 NK-R"/>
              <a:ea typeface="UD デジタル 教科書体 NK-R"/>
            </a:endParaRPr>
          </a:p>
          <a:p>
            <a:pPr algn="just">
              <a:defRPr lang="ja-JP" altLang="en-US"/>
            </a:pPr>
            <a:r>
              <a:rPr lang="ja-JP" altLang="en-US" sz="1800" b="0" u="none">
                <a:latin typeface="UD デジタル 教科書体 NK-R"/>
                <a:ea typeface="UD デジタル 教科書体 NK-R"/>
              </a:rPr>
              <a:t>対面での会話と同じ感覚で冗談を言っていただけなのに、相手はそ</a:t>
            </a:r>
            <a:r>
              <a:rPr lang="ja-JP" altLang="en-US" sz="1800" b="0" u="none">
                <a:latin typeface="UD デジタル 教科書体 NK-R"/>
                <a:ea typeface="UD デジタル 教科書体 NK-R"/>
              </a:rPr>
              <a:t>れをいじめと受け取っていた</a:t>
            </a:r>
            <a:r>
              <a:rPr lang="ja-JP" altLang="en-US" sz="1800" b="0" u="none">
                <a:latin typeface="UD デジタル 教科書体 NK-R"/>
                <a:ea typeface="UD デジタル 教科書体 NK-R"/>
              </a:rPr>
              <a:t>ということもあります。</a:t>
            </a:r>
            <a:endParaRPr lang="ja-JP" altLang="en-US" sz="1600" b="0" u="none">
              <a:latin typeface="UD デジタル 教科書体 NK-R"/>
              <a:ea typeface="UD デジタル 教科書体 NK-R"/>
            </a:endParaRPr>
          </a:p>
        </p:txBody>
      </p:sp>
      <p:sp>
        <p:nvSpPr>
          <p:cNvPr id="1318" name="テキスト 269"/>
          <p:cNvSpPr txBox="1"/>
          <p:nvPr/>
        </p:nvSpPr>
        <p:spPr>
          <a:xfrm>
            <a:off x="611187" y="2714625"/>
            <a:ext cx="2664000" cy="368439"/>
          </a:xfrm>
          <a:prstGeom prst="rect">
            <a:avLst/>
          </a:prstGeom>
        </p:spPr>
        <p:txBody>
          <a:bodyPr>
            <a:spAutoFit/>
          </a:bodyPr>
          <a:p>
            <a:pPr algn="ctr">
              <a:defRPr lang="ja-JP" altLang="en-US"/>
            </a:pPr>
            <a:endParaRPr lang="ja-JP" altLang="en-US">
              <a:latin typeface="UD デジタル 教科書体 NK-R"/>
              <a:ea typeface="UD デジタル 教科書体 NK-R"/>
            </a:endParaRPr>
          </a:p>
        </p:txBody>
      </p:sp>
      <p:sp>
        <p:nvSpPr>
          <p:cNvPr id="1319" name="テキスト 271"/>
          <p:cNvSpPr txBox="1"/>
          <p:nvPr/>
        </p:nvSpPr>
        <p:spPr>
          <a:xfrm>
            <a:off x="76218" y="1345500"/>
            <a:ext cx="8959782" cy="460772"/>
          </a:xfrm>
          <a:prstGeom prst="rect">
            <a:avLst/>
          </a:prstGeom>
        </p:spPr>
        <p:txBody>
          <a:bodyPr wrap="square">
            <a:spAutoFit/>
          </a:bodyPr>
          <a:p>
            <a:pPr algn="just">
              <a:defRPr lang="ja-JP" altLang="en-US"/>
            </a:pPr>
            <a:r>
              <a:rPr lang="ja-JP" altLang="en-US" sz="2400">
                <a:latin typeface="UD デジタル 教科書体 NK-B"/>
                <a:ea typeface="UD デジタル 教科書体 NK-B"/>
              </a:rPr>
              <a:t>　</a:t>
            </a:r>
            <a:r>
              <a:rPr lang="ja-JP" altLang="en-US" sz="2400" b="1">
                <a:latin typeface="UD デジタル 教科書体 NK-B"/>
                <a:ea typeface="UD デジタル 教科書体 NK-B"/>
              </a:rPr>
              <a:t>インターネット上の</a:t>
            </a:r>
            <a:r>
              <a:rPr lang="ja-JP" altLang="en-US" sz="2400" b="1">
                <a:latin typeface="UD デジタル 教科書体 NK-B"/>
                <a:ea typeface="UD デジタル 教科書体 NK-B"/>
              </a:rPr>
              <a:t>コミュニケーションの特徴を理解しましょう！</a:t>
            </a:r>
            <a:endParaRPr lang="ja-JP" altLang="en-US" b="1">
              <a:latin typeface="UD デジタル 教科書体 NK-B"/>
              <a:ea typeface="UD デジタル 教科書体 NK-B"/>
            </a:endParaRPr>
          </a:p>
        </p:txBody>
      </p:sp>
      <p:sp>
        <p:nvSpPr>
          <p:cNvPr id="1320" name="テキスト 275"/>
          <p:cNvSpPr txBox="1"/>
          <p:nvPr/>
        </p:nvSpPr>
        <p:spPr>
          <a:xfrm>
            <a:off x="2594112" y="2641500"/>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K-B"/>
                <a:ea typeface="UD デジタル 教科書体 NK-B"/>
              </a:rPr>
              <a:t>誤解を与えない工夫!!</a:t>
            </a:r>
            <a:endParaRPr lang="ja-JP" altLang="en-US" sz="4400" b="1">
              <a:solidFill>
                <a:schemeClr val="tx1"/>
              </a:solidFill>
              <a:latin typeface="UD デジタル 教科書体 NK-B"/>
              <a:ea typeface="UD デジタル 教科書体 NK-B"/>
            </a:endParaRPr>
          </a:p>
        </p:txBody>
      </p:sp>
      <p:sp>
        <p:nvSpPr>
          <p:cNvPr id="1321" name="テキスト 276"/>
          <p:cNvSpPr txBox="1"/>
          <p:nvPr/>
        </p:nvSpPr>
        <p:spPr>
          <a:xfrm>
            <a:off x="5796000" y="2641500"/>
            <a:ext cx="3161228"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送信前に見直し!!</a:t>
            </a:r>
            <a:endParaRPr lang="ja-JP" altLang="en-US" sz="4400" b="1">
              <a:solidFill>
                <a:schemeClr val="tx1"/>
              </a:solidFill>
              <a:latin typeface="UD デジタル 教科書体 NP-B"/>
              <a:ea typeface="UD デジタル 教科書体 NP-B"/>
            </a:endParaRPr>
          </a:p>
        </p:txBody>
      </p:sp>
      <p:sp>
        <p:nvSpPr>
          <p:cNvPr id="1322" name="テキスト 277"/>
          <p:cNvSpPr txBox="1"/>
          <p:nvPr/>
        </p:nvSpPr>
        <p:spPr>
          <a:xfrm>
            <a:off x="2633219" y="3610283"/>
            <a:ext cx="6340671"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一呼吸して感情をコントロール!!</a:t>
            </a:r>
            <a:endParaRPr lang="ja-JP" altLang="en-US" sz="4400" b="1">
              <a:solidFill>
                <a:schemeClr val="tx1"/>
              </a:solidFill>
              <a:latin typeface="UD デジタル 教科書体 NP-B"/>
              <a:ea typeface="UD デジタル 教科書体 NP-B"/>
            </a:endParaRPr>
          </a:p>
        </p:txBody>
      </p:sp>
      <p:sp>
        <p:nvSpPr>
          <p:cNvPr id="1323" name="テキスト 278"/>
          <p:cNvSpPr txBox="1"/>
          <p:nvPr/>
        </p:nvSpPr>
        <p:spPr>
          <a:xfrm>
            <a:off x="2700000" y="4513500"/>
            <a:ext cx="6188806" cy="1107103"/>
          </a:xfrm>
          <a:prstGeom prst="rect">
            <a:avLst/>
          </a:prstGeom>
          <a:ln>
            <a:noFill/>
          </a:ln>
        </p:spPr>
        <p:txBody>
          <a:bodyPr wrap="square">
            <a:spAutoFit/>
          </a:bodyPr>
          <a:p>
            <a:pPr algn="just">
              <a:defRPr lang="ja-JP" altLang="en-US"/>
            </a:pPr>
            <a:r>
              <a:rPr lang="ja-JP" altLang="en-US" sz="1800">
                <a:latin typeface="UD デジタル 教科書体 NK-B"/>
                <a:ea typeface="UD デジタル 教科書体 NK-B"/>
              </a:rPr>
              <a:t>　</a:t>
            </a:r>
            <a:r>
              <a:rPr lang="ja-JP" altLang="en-US" sz="1600">
                <a:latin typeface="UD デジタル 教科書体 NK-B"/>
                <a:ea typeface="UD デジタル 教科書体 NK-B"/>
              </a:rPr>
              <a:t>保護者が子供の日々の様子や会話から変化・違和感を察することが早期発見・解決の鍵です。また、</a:t>
            </a:r>
            <a:r>
              <a:rPr lang="ja-JP" altLang="en-US" sz="1600" u="sng">
                <a:latin typeface="UD デジタル 教科書体 NK-B"/>
                <a:ea typeface="UD デジタル 教科書体 NK-B"/>
              </a:rPr>
              <a:t>子供にも気になるグループトークの画面などをスクリーンショット等に残し、すぐに大人（保護者や先生など）に相談するように日頃から伝えておきましょう。</a:t>
            </a:r>
            <a:endParaRPr lang="ja-JP" altLang="en-US" u="sng">
              <a:latin typeface="UD デジタル 教科書体 NK-B"/>
              <a:ea typeface="UD デジタル 教科書体 NK-B"/>
            </a:endParaRPr>
          </a:p>
        </p:txBody>
      </p:sp>
      <p:sp>
        <p:nvSpPr>
          <p:cNvPr id="1324" name="テキスト 279"/>
          <p:cNvSpPr txBox="1"/>
          <p:nvPr/>
        </p:nvSpPr>
        <p:spPr>
          <a:xfrm>
            <a:off x="2638453" y="3044728"/>
            <a:ext cx="3152766"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　記号やスタンプ、顔文字などを</a:t>
            </a:r>
            <a:r>
              <a:rPr lang="ja-JP" altLang="en-US" sz="1400">
                <a:latin typeface="UD デジタル 教科書体 NK-R"/>
                <a:ea typeface="UD デジタル 教科書体 NK-R"/>
              </a:rPr>
              <a:t>上手に</a:t>
            </a:r>
            <a:r>
              <a:rPr lang="ja-JP" altLang="en-US" sz="1400">
                <a:latin typeface="UD デジタル 教科書体 NK-R"/>
                <a:ea typeface="UD デジタル 教科書体 NK-R"/>
              </a:rPr>
              <a:t>活用しましょう</a:t>
            </a:r>
            <a:endParaRPr lang="ja-JP" altLang="en-US" sz="1200">
              <a:latin typeface="UD デジタル 教科書体 NK-R"/>
              <a:ea typeface="UD デジタル 教科書体 NK-R"/>
            </a:endParaRPr>
          </a:p>
        </p:txBody>
      </p:sp>
      <p:sp>
        <p:nvSpPr>
          <p:cNvPr id="1325" name="テキスト 280"/>
          <p:cNvSpPr txBox="1"/>
          <p:nvPr/>
        </p:nvSpPr>
        <p:spPr>
          <a:xfrm>
            <a:off x="5765684" y="3057178"/>
            <a:ext cx="3488987"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何気ない言葉が相手を傷つけてしまうかも！</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送信前に見直す習慣をつけましょう</a:t>
            </a:r>
            <a:endParaRPr lang="ja-JP" altLang="en-US" sz="1200">
              <a:latin typeface="UD デジタル 教科書体 NK-R"/>
              <a:ea typeface="UD デジタル 教科書体 NK-R"/>
            </a:endParaRPr>
          </a:p>
        </p:txBody>
      </p:sp>
      <p:sp>
        <p:nvSpPr>
          <p:cNvPr id="1326" name="テキスト 281"/>
          <p:cNvSpPr txBox="1"/>
          <p:nvPr/>
        </p:nvSpPr>
        <p:spPr>
          <a:xfrm>
            <a:off x="2889441" y="4009500"/>
            <a:ext cx="6362559" cy="522327"/>
          </a:xfrm>
          <a:prstGeom prst="rect">
            <a:avLst/>
          </a:prstGeom>
          <a:ln>
            <a:noFill/>
          </a:ln>
        </p:spPr>
        <p:txBody>
          <a:bodyPr wrap="square">
            <a:spAutoFit/>
          </a:bodyPr>
          <a:p>
            <a:pPr algn="just">
              <a:defRPr lang="ja-JP" altLang="en-US"/>
            </a:pPr>
            <a:r>
              <a:rPr lang="ja-JP" altLang="en-US" sz="1400">
                <a:latin typeface="UD デジタル 教科書体 NK-R"/>
                <a:ea typeface="UD デジタル 教科書体 NK-R"/>
              </a:rPr>
              <a:t>嫌な気持ちになったりイラッとしたりしても、感情をすぐにぶつけるのではなく、</a:t>
            </a:r>
            <a:endParaRPr lang="ja-JP" altLang="en-US" sz="16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一呼吸してから返信するよう心がけましょう</a:t>
            </a:r>
            <a:endParaRPr lang="ja-JP" altLang="en-US" sz="140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28"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29" name="テキスト 4510"/>
          <p:cNvSpPr txBox="1"/>
          <p:nvPr/>
        </p:nvSpPr>
        <p:spPr>
          <a:xfrm>
            <a:off x="180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a:t>
            </a:r>
            <a:endParaRPr lang="ja-JP" altLang="en-US" sz="6000" b="1">
              <a:solidFill>
                <a:schemeClr val="tx1">
                  <a:lumMod val="75000"/>
                  <a:lumOff val="25000"/>
                </a:schemeClr>
              </a:solidFill>
              <a:latin typeface="UD デジタル 教科書体 NP-B"/>
              <a:ea typeface="UD デジタル 教科書体 NP-B"/>
            </a:endParaRPr>
          </a:p>
        </p:txBody>
      </p:sp>
      <p:sp>
        <p:nvSpPr>
          <p:cNvPr id="1330" name="テキスト 4511"/>
          <p:cNvSpPr txBox="1"/>
          <p:nvPr/>
        </p:nvSpPr>
        <p:spPr>
          <a:xfrm>
            <a:off x="177660" y="1454735"/>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スマホ・ネットを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使いすぎないように</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31" name="図 373"/>
          <p:cNvPicPr>
            <a:picLocks noChangeAspect="1"/>
          </p:cNvPicPr>
          <p:nvPr/>
        </p:nvPicPr>
        <p:blipFill>
          <a:blip r:embed="rId1"/>
          <a:stretch>
            <a:fillRect/>
          </a:stretch>
        </p:blipFill>
        <p:spPr>
          <a:xfrm>
            <a:off x="7181851" y="3943350"/>
            <a:ext cx="1962150" cy="1771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18" name="四角形 4240"/>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19" name="グループ 4238"/>
          <p:cNvGrpSpPr/>
          <p:nvPr/>
        </p:nvGrpSpPr>
        <p:grpSpPr>
          <a:xfrm>
            <a:off x="108000" y="398057"/>
            <a:ext cx="8786094" cy="830104"/>
            <a:chOff x="-72000" y="481500"/>
            <a:chExt cx="8786094" cy="830104"/>
          </a:xfrm>
        </p:grpSpPr>
        <p:sp>
          <p:nvSpPr>
            <p:cNvPr id="1120" name="テキスト 4236"/>
            <p:cNvSpPr txBox="1"/>
            <p:nvPr/>
          </p:nvSpPr>
          <p:spPr>
            <a:xfrm>
              <a:off x="-72000" y="481500"/>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身の周りにある多様な</a:t>
              </a:r>
              <a:r>
                <a:rPr lang="ja-JP" altLang="en-US" sz="4400" b="1">
                  <a:latin typeface="UD デジタル 教科書体 NK-B"/>
                  <a:ea typeface="UD デジタル 教科書体 NK-B"/>
                </a:rPr>
                <a:t>ICT機器</a:t>
              </a:r>
              <a:endParaRPr lang="ja-JP" altLang="en-US" sz="4800" b="1">
                <a:latin typeface="UD デジタル 教科書体 NK-B"/>
                <a:ea typeface="UD デジタル 教科書体 NK-B"/>
              </a:endParaRPr>
            </a:p>
          </p:txBody>
        </p:sp>
      </p:grpSp>
      <p:pic>
        <p:nvPicPr>
          <p:cNvPr id="1121" name="Picture 4241"/>
          <p:cNvPicPr>
            <a:picLocks noChangeAspect="1"/>
          </p:cNvPicPr>
          <p:nvPr>
            <p:ph type="body" sz="full" idx="4294967295"/>
          </p:nvPr>
        </p:nvPicPr>
        <p:blipFill>
          <a:blip r:embed="rId1"/>
          <a:stretch>
            <a:fillRect/>
          </a:stretch>
        </p:blipFill>
        <p:spPr>
          <a:xfrm>
            <a:off x="252000" y="1489500"/>
            <a:ext cx="6805886" cy="3743135"/>
          </a:xfrm>
          <a:prstGeom prst="rect">
            <a:avLst/>
          </a:prstGeom>
        </p:spPr>
      </p:pic>
      <p:grpSp>
        <p:nvGrpSpPr>
          <p:cNvPr id="1122" name="グループ 350"/>
          <p:cNvGrpSpPr/>
          <p:nvPr/>
        </p:nvGrpSpPr>
        <p:grpSpPr>
          <a:xfrm>
            <a:off x="7057886" y="2425500"/>
            <a:ext cx="2088733" cy="1440000"/>
            <a:chOff x="7057886" y="2425500"/>
            <a:chExt cx="2088733" cy="1440000"/>
          </a:xfrm>
        </p:grpSpPr>
        <p:sp>
          <p:nvSpPr>
            <p:cNvPr id="1123" name="図形 4243"/>
            <p:cNvSpPr/>
            <p:nvPr/>
          </p:nvSpPr>
          <p:spPr>
            <a:xfrm>
              <a:off x="7057886" y="2425500"/>
              <a:ext cx="1978114" cy="1440000"/>
            </a:xfrm>
            <a:prstGeom prst="wedgeEllipseCallout">
              <a:avLst>
                <a:gd name="adj1" fmla="val -45410"/>
                <a:gd name="adj2" fmla="val 67097"/>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24" name="グループ 4248"/>
            <p:cNvGrpSpPr/>
            <p:nvPr/>
          </p:nvGrpSpPr>
          <p:grpSpPr>
            <a:xfrm>
              <a:off x="7236000" y="2713500"/>
              <a:ext cx="1910619" cy="830104"/>
              <a:chOff x="7236000" y="2713500"/>
              <a:chExt cx="1910619" cy="830104"/>
            </a:xfrm>
          </p:grpSpPr>
          <p:sp>
            <p:nvSpPr>
              <p:cNvPr id="1125" name="テキスト 4244"/>
              <p:cNvSpPr txBox="1"/>
              <p:nvPr/>
            </p:nvSpPr>
            <p:spPr>
              <a:xfrm>
                <a:off x="7236000" y="2713500"/>
                <a:ext cx="1910619" cy="830104"/>
              </a:xfrm>
              <a:prstGeom prst="rect">
                <a:avLst/>
              </a:prstGeom>
              <a:ln>
                <a:noFill/>
              </a:ln>
            </p:spPr>
            <p:txBody>
              <a:bodyPr wrap="square">
                <a:spAutoFit/>
              </a:bodyPr>
              <a:p>
                <a:pPr>
                  <a:lnSpc>
                    <a:spcPct val="150000"/>
                  </a:lnSpc>
                  <a:defRPr lang="ja-JP" altLang="en-US"/>
                </a:pPr>
                <a:r>
                  <a:rPr lang="ja-JP" altLang="en-US" sz="1600">
                    <a:latin typeface="UD デジタル 教科書体 NK-R"/>
                    <a:ea typeface="UD デジタル 教科書体 NK-R"/>
                  </a:rPr>
                  <a:t>他に思い浮かぶ</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ものはありますか</a:t>
                </a:r>
                <a:r>
                  <a:rPr lang="ja-JP" altLang="en-US" sz="1600">
                    <a:latin typeface="UD デジタル 教科書体 NK-R"/>
                    <a:ea typeface="UD デジタル 教科書体 NK-R"/>
                  </a:rPr>
                  <a:t>？</a:t>
                </a:r>
                <a:endParaRPr lang="ja-JP" altLang="en-US">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7" dur="1" fill="hold">
                                          <p:stCondLst>
                                            <p:cond delay="0"/>
                                          </p:stCondLst>
                                        </p:cTn>
                                        <p:tgtEl>
                                          <p:spTgt spid="1122"/>
                                        </p:tgtEl>
                                        <p:attrNameLst>
                                          <p:attrName>style.visibility</p:attrName>
                                        </p:attrNameLst>
                                      </p:cBhvr>
                                      <p:to>
                                        <p:strVal val="visible"/>
                                      </p:to>
                                    </p:set>
                                    <p:animEffect transition="in" filter="wipe(down)">
                                      <p:cBhvr>
                                        <p:cTn id="6" dur="500"/>
                                        <p:tgtEl>
                                          <p:spTgt spid="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33" name="四角形 28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34" name="テキスト 288"/>
          <p:cNvSpPr txBox="1"/>
          <p:nvPr/>
        </p:nvSpPr>
        <p:spPr>
          <a:xfrm>
            <a:off x="177661" y="31756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ルール③（解説）</a:t>
            </a:r>
            <a:endParaRPr lang="ja-JP" altLang="en-US" sz="6000" b="1">
              <a:solidFill>
                <a:schemeClr val="tx1">
                  <a:lumMod val="75000"/>
                  <a:lumOff val="25000"/>
                </a:schemeClr>
              </a:solidFill>
              <a:latin typeface="UD デジタル 教科書体 NP-B"/>
              <a:ea typeface="UD デジタル 教科書体 NP-B"/>
            </a:endParaRPr>
          </a:p>
        </p:txBody>
      </p:sp>
      <p:sp>
        <p:nvSpPr>
          <p:cNvPr id="1335" name="テキスト 296"/>
          <p:cNvSpPr txBox="1"/>
          <p:nvPr/>
        </p:nvSpPr>
        <p:spPr>
          <a:xfrm>
            <a:off x="250806" y="2319604"/>
            <a:ext cx="8715290" cy="830104"/>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　</a:t>
            </a:r>
            <a:r>
              <a:rPr lang="ja-JP" altLang="en-US" sz="1600" b="0">
                <a:latin typeface="UD デジタル 教科書体 NK-R"/>
                <a:ea typeface="UD デジタル 教科書体 NK-R"/>
              </a:rPr>
              <a:t>生活に必要な時間、</a:t>
            </a:r>
            <a:r>
              <a:rPr lang="ja-JP" altLang="en-US" sz="1600" b="0">
                <a:latin typeface="UD デジタル 教科書体 NK-R"/>
                <a:ea typeface="UD デジタル 教科書体 NK-R"/>
              </a:rPr>
              <a:t>睡眠時間が削られて、健康や成長に悪影響が出たり、勉強の時間が削られて、　　成績が</a:t>
            </a:r>
            <a:r>
              <a:rPr lang="ja-JP" altLang="en-US" sz="1600" b="0">
                <a:latin typeface="UD デジタル 教科書体 NK-R"/>
                <a:ea typeface="UD デジタル 教科書体 NK-R"/>
              </a:rPr>
              <a:t>下がったり…また、インターネットを使っていないとイライラして、精神的にストレスを抱</a:t>
            </a:r>
            <a:r>
              <a:rPr lang="ja-JP" altLang="en-US" sz="1600" b="0">
                <a:latin typeface="UD デジタル 教科書体 NK-R"/>
                <a:ea typeface="UD デジタル 教科書体 NK-R"/>
              </a:rPr>
              <a:t>えてしまうケースもあります。</a:t>
            </a:r>
            <a:endParaRPr lang="ja-JP" altLang="en-US" sz="1600" b="0">
              <a:latin typeface="UD デジタル 教科書体 NK-R"/>
              <a:ea typeface="UD デジタル 教科書体 NK-R"/>
            </a:endParaRPr>
          </a:p>
        </p:txBody>
      </p:sp>
      <p:sp>
        <p:nvSpPr>
          <p:cNvPr id="1336" name="テキスト 298"/>
          <p:cNvSpPr txBox="1"/>
          <p:nvPr/>
        </p:nvSpPr>
        <p:spPr>
          <a:xfrm>
            <a:off x="364218" y="1489500"/>
            <a:ext cx="8959782" cy="830104"/>
          </a:xfrm>
          <a:prstGeom prst="rect">
            <a:avLst/>
          </a:prstGeom>
        </p:spPr>
        <p:txBody>
          <a:bodyPr wrap="square">
            <a:spAutoFit/>
          </a:bodyPr>
          <a:p>
            <a:pPr algn="just">
              <a:defRPr lang="ja-JP" altLang="en-US"/>
            </a:pPr>
            <a:r>
              <a:rPr lang="ja-JP" altLang="en-US" sz="2400">
                <a:latin typeface="UD デジタル 教科書体 NK-B"/>
                <a:ea typeface="UD デジタル 教科書体 NK-B"/>
              </a:rPr>
              <a:t>学習にも活用が広がってきたインターネット　</a:t>
            </a:r>
            <a:endParaRPr lang="ja-JP" altLang="en-US"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でも、インターネットの使いすぎは、日常生活に悪影響も・・・</a:t>
            </a:r>
            <a:endParaRPr lang="ja-JP" altLang="en-US" sz="2400">
              <a:latin typeface="UD デジタル 教科書体 NK-B"/>
              <a:ea typeface="UD デジタル 教科書体 NK-B"/>
            </a:endParaRPr>
          </a:p>
        </p:txBody>
      </p:sp>
      <p:sp>
        <p:nvSpPr>
          <p:cNvPr id="1337" name="テキスト 299"/>
          <p:cNvSpPr txBox="1"/>
          <p:nvPr/>
        </p:nvSpPr>
        <p:spPr>
          <a:xfrm>
            <a:off x="914055" y="3149708"/>
            <a:ext cx="7388793" cy="1199436"/>
          </a:xfrm>
          <a:prstGeom prst="rect">
            <a:avLst/>
          </a:prstGeom>
          <a:ln>
            <a:noFill/>
          </a:ln>
        </p:spPr>
        <p:txBody>
          <a:bodyPr wrap="square">
            <a:spAutoFit/>
          </a:bodyPr>
          <a:p>
            <a:pPr algn="just">
              <a:defRPr lang="ja-JP" altLang="en-US"/>
            </a:pPr>
            <a:r>
              <a:rPr lang="ja-JP" altLang="en-US" sz="2400" b="1">
                <a:latin typeface="UD デジタル 教科書体 NK-B"/>
                <a:ea typeface="UD デジタル 教科書体 NK-B"/>
              </a:rPr>
              <a:t>夜○時以降は使用しない！</a:t>
            </a:r>
            <a:endParaRPr lang="ja-JP" altLang="en-US" sz="2000"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自分の部屋、ベッドでは操作しない！ など</a:t>
            </a:r>
            <a:endParaRPr lang="ja-JP" altLang="en-US" sz="2400" b="1">
              <a:latin typeface="UD デジタル 教科書体 NK-B"/>
              <a:ea typeface="UD デジタル 教科書体 NK-B"/>
            </a:endParaRPr>
          </a:p>
          <a:p>
            <a:pPr algn="just">
              <a:defRPr lang="ja-JP" altLang="en-US"/>
            </a:pPr>
            <a:r>
              <a:rPr lang="ja-JP" altLang="en-US" sz="2400" b="1">
                <a:latin typeface="UD デジタル 教科書体 NK-B"/>
                <a:ea typeface="UD デジタル 教科書体 NK-B"/>
              </a:rPr>
              <a:t>使う</a:t>
            </a:r>
            <a:r>
              <a:rPr lang="ja-JP" altLang="en-US" sz="2400" b="1">
                <a:latin typeface="UD デジタル 教科書体 NK-B"/>
                <a:ea typeface="UD デジタル 教科書体 NK-B"/>
              </a:rPr>
              <a:t>時間や</a:t>
            </a:r>
            <a:r>
              <a:rPr lang="ja-JP" altLang="en-US" sz="2400" b="1">
                <a:latin typeface="UD デジタル 教科書体 NK-B"/>
                <a:ea typeface="UD デジタル 教科書体 NK-B"/>
              </a:rPr>
              <a:t>場所</a:t>
            </a:r>
            <a:r>
              <a:rPr lang="ja-JP" altLang="en-US" sz="2400" b="1">
                <a:latin typeface="UD デジタル 教科書体 NK-B"/>
                <a:ea typeface="UD デジタル 教科書体 NK-B"/>
              </a:rPr>
              <a:t>について</a:t>
            </a:r>
            <a:r>
              <a:rPr lang="ja-JP" altLang="en-US" sz="2400" b="1">
                <a:latin typeface="UD デジタル 教科書体 NK-B"/>
                <a:ea typeface="UD デジタル 教科書体 NK-B"/>
              </a:rPr>
              <a:t>親子で</a:t>
            </a:r>
            <a:r>
              <a:rPr lang="ja-JP" altLang="en-US" sz="2400" b="1">
                <a:latin typeface="UD デジタル 教科書体 NK-B"/>
                <a:ea typeface="UD デジタル 教科書体 NK-B"/>
              </a:rPr>
              <a:t>話し合ってみましょう!</a:t>
            </a:r>
            <a:endParaRPr lang="ja-JP" altLang="en-US" sz="2400" b="1">
              <a:latin typeface="UD デジタル 教科書体 NK-B"/>
              <a:ea typeface="UD デジタル 教科書体 NK-B"/>
            </a:endParaRPr>
          </a:p>
        </p:txBody>
      </p:sp>
      <p:sp>
        <p:nvSpPr>
          <p:cNvPr id="1338" name="テキスト 304"/>
          <p:cNvSpPr txBox="1"/>
          <p:nvPr/>
        </p:nvSpPr>
        <p:spPr>
          <a:xfrm>
            <a:off x="718230" y="4416936"/>
            <a:ext cx="7704955" cy="1076325"/>
          </a:xfrm>
          <a:prstGeom prst="rect">
            <a:avLst/>
          </a:prstGeom>
          <a:solidFill>
            <a:schemeClr val="accent4">
              <a:lumMod val="60000"/>
              <a:lumOff val="40000"/>
            </a:schemeClr>
          </a:solidFill>
        </p:spPr>
        <p:txBody>
          <a:bodyPr wrap="square">
            <a:spAutoFit/>
          </a:bodyPr>
          <a:p>
            <a:pPr algn="ctr">
              <a:defRPr lang="ja-JP" altLang="en-US"/>
            </a:pPr>
            <a:r>
              <a:rPr lang="ja-JP" altLang="en-US" sz="3200" b="0">
                <a:solidFill>
                  <a:schemeClr val="tx1"/>
                </a:solidFill>
                <a:latin typeface="UD デジタル 教科書体 NK-B"/>
                <a:ea typeface="UD デジタル 教科書体 NK-B"/>
              </a:rPr>
              <a:t>｢フィルタリング｣や「スクリーンタイム」等の</a:t>
            </a:r>
            <a:endParaRPr lang="ja-JP" altLang="en-US" sz="4400" b="0">
              <a:solidFill>
                <a:schemeClr val="tx1"/>
              </a:solidFill>
              <a:latin typeface="UD デジタル 教科書体 NK-B"/>
              <a:ea typeface="UD デジタル 教科書体 NK-B"/>
            </a:endParaRPr>
          </a:p>
          <a:p>
            <a:pPr algn="ctr">
              <a:defRPr lang="ja-JP" altLang="en-US"/>
            </a:pPr>
            <a:r>
              <a:rPr lang="ja-JP" altLang="en-US" sz="3200" b="0">
                <a:solidFill>
                  <a:schemeClr val="tx1"/>
                </a:solidFill>
                <a:latin typeface="UD デジタル 教科書体 NK-B"/>
                <a:ea typeface="UD デジタル 教科書体 NK-B"/>
              </a:rPr>
              <a:t>機能を活用して、使いすぎを防ぎましょう！</a:t>
            </a:r>
            <a:endParaRPr lang="ja-JP" altLang="en-US" sz="3200" b="0">
              <a:solidFill>
                <a:schemeClr val="tx1"/>
              </a:solidFill>
              <a:latin typeface="UD デジタル 教科書体 NK-B"/>
              <a:ea typeface="UD デジタル 教科書体 NK-B"/>
            </a:endParaRPr>
          </a:p>
        </p:txBody>
      </p:sp>
      <p:pic>
        <p:nvPicPr>
          <p:cNvPr id="1339" name="図 291" descr="暗闇でスマートフォンを使う人のイラスト（女性）"/>
          <p:cNvPicPr>
            <a:picLocks noChangeAspect="1" noChangeArrowheads="1"/>
          </p:cNvPicPr>
          <p:nvPr/>
        </p:nvPicPr>
        <p:blipFill>
          <a:blip r:embed="rId1"/>
          <a:stretch>
            <a:fillRect/>
          </a:stretch>
        </p:blipFill>
        <p:spPr>
          <a:xfrm>
            <a:off x="7165501" y="317569"/>
            <a:ext cx="1571671" cy="158866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41"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2" name="テキスト 4510"/>
          <p:cNvSpPr txBox="1"/>
          <p:nvPr/>
        </p:nvSpPr>
        <p:spPr>
          <a:xfrm>
            <a:off x="177661"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ルール④</a:t>
            </a:r>
            <a:endParaRPr lang="ja-JP" altLang="en-US" sz="6000" b="1">
              <a:solidFill>
                <a:schemeClr val="tx1">
                  <a:lumMod val="75000"/>
                  <a:lumOff val="25000"/>
                </a:schemeClr>
              </a:solidFill>
              <a:latin typeface="UD デジタル 教科書体 NP-B"/>
              <a:ea typeface="UD デジタル 教科書体 NP-B"/>
            </a:endParaRPr>
          </a:p>
        </p:txBody>
      </p:sp>
      <p:sp>
        <p:nvSpPr>
          <p:cNvPr id="1343" name="テキスト 4511"/>
          <p:cNvSpPr txBox="1"/>
          <p:nvPr/>
        </p:nvSpPr>
        <p:spPr>
          <a:xfrm>
            <a:off x="180006" y="1843843"/>
            <a:ext cx="8786094" cy="2861429"/>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ネットで画像や動画を</a:t>
            </a:r>
            <a:endParaRPr lang="ja-JP" altLang="en-US" sz="60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公開するときは</a:t>
            </a:r>
            <a:endParaRPr lang="ja-JP" altLang="en-US" sz="48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6000" b="1">
                <a:solidFill>
                  <a:schemeClr val="tx1">
                    <a:lumMod val="75000"/>
                    <a:lumOff val="25000"/>
                  </a:schemeClr>
                </a:solidFill>
                <a:latin typeface="UD デジタル 教科書体 NP-B"/>
                <a:ea typeface="UD デジタル 教科書体 NP-B"/>
              </a:rPr>
              <a:t>気をつけよう！</a:t>
            </a:r>
            <a:endParaRPr lang="ja-JP" altLang="en-US" sz="6000" b="1">
              <a:solidFill>
                <a:schemeClr val="tx1">
                  <a:lumMod val="75000"/>
                  <a:lumOff val="25000"/>
                </a:schemeClr>
              </a:solidFill>
              <a:latin typeface="UD デジタル 教科書体 NP-B"/>
              <a:ea typeface="UD デジタル 教科書体 NP-B"/>
            </a:endParaRPr>
          </a:p>
        </p:txBody>
      </p:sp>
      <p:pic>
        <p:nvPicPr>
          <p:cNvPr id="1344" name="図 376"/>
          <p:cNvPicPr>
            <a:picLocks noChangeAspect="1"/>
          </p:cNvPicPr>
          <p:nvPr/>
        </p:nvPicPr>
        <p:blipFill>
          <a:blip r:embed="rId1"/>
          <a:stretch>
            <a:fillRect/>
          </a:stretch>
        </p:blipFill>
        <p:spPr>
          <a:xfrm>
            <a:off x="7573106" y="4081500"/>
            <a:ext cx="1390650" cy="1447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46" name="四角形 313"/>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7" name="テキスト 314"/>
          <p:cNvSpPr txBox="1"/>
          <p:nvPr/>
        </p:nvSpPr>
        <p:spPr>
          <a:xfrm>
            <a:off x="177661" y="299439"/>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ルール④（解説）</a:t>
            </a:r>
            <a:endParaRPr lang="ja-JP" altLang="en-US" sz="6000" b="1">
              <a:latin typeface="UD デジタル 教科書体 NP-B"/>
              <a:ea typeface="UD デジタル 教科書体 NP-B"/>
            </a:endParaRPr>
          </a:p>
        </p:txBody>
      </p:sp>
      <p:pic>
        <p:nvPicPr>
          <p:cNvPr id="1348" name="図 315" descr="SNSが表示されたスマートフォンのイラスト（動画）"/>
          <p:cNvPicPr>
            <a:picLocks noChangeAspect="1" noChangeArrowheads="1"/>
          </p:cNvPicPr>
          <p:nvPr/>
        </p:nvPicPr>
        <p:blipFill>
          <a:blip r:embed="rId1"/>
          <a:stretch>
            <a:fillRect/>
          </a:stretch>
        </p:blipFill>
        <p:spPr>
          <a:xfrm>
            <a:off x="7042419" y="1450283"/>
            <a:ext cx="1853089" cy="1873128"/>
          </a:xfrm>
          <a:prstGeom prst="rect">
            <a:avLst/>
          </a:prstGeom>
          <a:noFill/>
        </p:spPr>
      </p:pic>
      <p:sp>
        <p:nvSpPr>
          <p:cNvPr id="1349" name="テキスト 319"/>
          <p:cNvSpPr txBox="1"/>
          <p:nvPr/>
        </p:nvSpPr>
        <p:spPr>
          <a:xfrm>
            <a:off x="612045" y="1371513"/>
            <a:ext cx="6264776" cy="830104"/>
          </a:xfrm>
          <a:prstGeom prst="rect">
            <a:avLst/>
          </a:prstGeom>
        </p:spPr>
        <p:txBody>
          <a:bodyPr wrap="square">
            <a:spAutoFit/>
          </a:bodyPr>
          <a:p>
            <a:pPr algn="l">
              <a:defRPr lang="ja-JP" altLang="en-US"/>
            </a:pPr>
            <a:r>
              <a:rPr lang="ja-JP" altLang="en-US" sz="2400" b="1">
                <a:latin typeface="UD デジタル 教科書体 NK-B"/>
                <a:ea typeface="UD デジタル 教科書体 NK-B"/>
              </a:rPr>
              <a:t>デジタルタトゥーと称されるほど、</a:t>
            </a:r>
            <a:endParaRPr lang="ja-JP" altLang="en-US" sz="2400" b="1">
              <a:latin typeface="UD デジタル 教科書体 NK-B"/>
              <a:ea typeface="UD デジタル 教科書体 NK-B"/>
            </a:endParaRPr>
          </a:p>
          <a:p>
            <a:pPr algn="l">
              <a:defRPr lang="ja-JP" altLang="en-US"/>
            </a:pPr>
            <a:r>
              <a:rPr lang="ja-JP" altLang="en-US" sz="2400" b="1">
                <a:latin typeface="UD デジタル 教科書体 NK-B"/>
                <a:ea typeface="UD デジタル 教科書体 NK-B"/>
              </a:rPr>
              <a:t>ネットに刻まれた情報は半永久的に残ります！</a:t>
            </a:r>
            <a:endParaRPr lang="ja-JP" altLang="en-US" sz="2400" b="1">
              <a:latin typeface="UD デジタル 教科書体 NK-B"/>
              <a:ea typeface="UD デジタル 教科書体 NK-B"/>
            </a:endParaRPr>
          </a:p>
        </p:txBody>
      </p:sp>
      <p:sp>
        <p:nvSpPr>
          <p:cNvPr id="1350" name="テキスト 320"/>
          <p:cNvSpPr txBox="1"/>
          <p:nvPr/>
        </p:nvSpPr>
        <p:spPr>
          <a:xfrm>
            <a:off x="252000" y="2201617"/>
            <a:ext cx="7001812" cy="583883"/>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　インターネット上に投稿する前に、</a:t>
            </a:r>
            <a:r>
              <a:rPr lang="ja-JP" altLang="en-US" sz="1600" b="0">
                <a:latin typeface="UD デジタル 教科書体 NK-R"/>
                <a:ea typeface="UD デジタル 教科書体 NK-R"/>
              </a:rPr>
              <a:t>その写真や動画が問題のあるものではないか確</a:t>
            </a:r>
            <a:r>
              <a:rPr lang="ja-JP" altLang="en-US" sz="1600" b="0">
                <a:latin typeface="UD デジタル 教科書体 NK-R"/>
                <a:ea typeface="UD デジタル 教科書体 NK-R"/>
              </a:rPr>
              <a:t>認し、誰に見られても大丈夫なもの以外は投稿しないように注意しましょう。</a:t>
            </a:r>
            <a:endParaRPr lang="ja-JP" altLang="en-US" sz="1600" b="0">
              <a:latin typeface="UD デジタル 教科書体 NK-R"/>
              <a:ea typeface="UD デジタル 教科書体 NK-R"/>
            </a:endParaRPr>
          </a:p>
        </p:txBody>
      </p:sp>
      <p:sp>
        <p:nvSpPr>
          <p:cNvPr id="1351" name="テキスト 321"/>
          <p:cNvSpPr txBox="1"/>
          <p:nvPr/>
        </p:nvSpPr>
        <p:spPr>
          <a:xfrm>
            <a:off x="612001" y="3180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個人情報が特定できる</a:t>
            </a:r>
            <a:endParaRPr lang="ja-JP" altLang="en-US" sz="4400" b="1">
              <a:solidFill>
                <a:schemeClr val="tx1"/>
              </a:solidFill>
              <a:latin typeface="UD デジタル 教科書体 NP-B"/>
              <a:ea typeface="UD デジタル 教科書体 NP-B"/>
            </a:endParaRPr>
          </a:p>
        </p:txBody>
      </p:sp>
      <p:sp>
        <p:nvSpPr>
          <p:cNvPr id="1352" name="テキスト 322"/>
          <p:cNvSpPr txBox="1"/>
          <p:nvPr/>
        </p:nvSpPr>
        <p:spPr>
          <a:xfrm>
            <a:off x="3871513" y="3180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他者が写り込んでいる</a:t>
            </a:r>
            <a:endParaRPr lang="ja-JP" altLang="en-US" sz="4400" b="1">
              <a:solidFill>
                <a:schemeClr val="tx1"/>
              </a:solidFill>
              <a:latin typeface="UD デジタル 教科書体 NP-B"/>
              <a:ea typeface="UD デジタル 教科書体 NP-B"/>
            </a:endParaRPr>
          </a:p>
        </p:txBody>
      </p:sp>
      <p:sp>
        <p:nvSpPr>
          <p:cNvPr id="1353" name="テキスト 323"/>
          <p:cNvSpPr txBox="1"/>
          <p:nvPr/>
        </p:nvSpPr>
        <p:spPr>
          <a:xfrm>
            <a:off x="612000" y="3684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撮影禁止の場所</a:t>
            </a:r>
            <a:endParaRPr lang="ja-JP" altLang="en-US" sz="4400" b="1">
              <a:solidFill>
                <a:schemeClr val="tx1"/>
              </a:solidFill>
              <a:latin typeface="UD デジタル 教科書体 NP-B"/>
              <a:ea typeface="UD デジタル 教科書体 NP-B"/>
            </a:endParaRPr>
          </a:p>
        </p:txBody>
      </p:sp>
      <p:sp>
        <p:nvSpPr>
          <p:cNvPr id="1354" name="テキスト 324"/>
          <p:cNvSpPr txBox="1"/>
          <p:nvPr/>
        </p:nvSpPr>
        <p:spPr>
          <a:xfrm>
            <a:off x="3871513" y="3684896"/>
            <a:ext cx="3170906" cy="399217"/>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裸や下着姿の自画撮り</a:t>
            </a:r>
            <a:endParaRPr lang="ja-JP" altLang="en-US" sz="4400" b="1">
              <a:solidFill>
                <a:schemeClr val="tx1"/>
              </a:solidFill>
              <a:latin typeface="UD デジタル 教科書体 NP-B"/>
              <a:ea typeface="UD デジタル 教科書体 NP-B"/>
            </a:endParaRPr>
          </a:p>
        </p:txBody>
      </p:sp>
      <p:sp>
        <p:nvSpPr>
          <p:cNvPr id="1355" name="テキスト 325"/>
          <p:cNvSpPr txBox="1"/>
          <p:nvPr/>
        </p:nvSpPr>
        <p:spPr>
          <a:xfrm>
            <a:off x="2340000" y="2843235"/>
            <a:ext cx="3155491" cy="337661"/>
          </a:xfrm>
          <a:prstGeom prst="rect">
            <a:avLst/>
          </a:prstGeom>
        </p:spPr>
        <p:txBody>
          <a:bodyPr wrap="square">
            <a:spAutoFit/>
          </a:bodyPr>
          <a:p>
            <a:pPr algn="l">
              <a:defRPr lang="ja-JP" altLang="en-US"/>
            </a:pPr>
            <a:r>
              <a:rPr lang="ja-JP" altLang="en-US" sz="1600" b="0">
                <a:latin typeface="UD デジタル 教科書体 NK-B"/>
                <a:ea typeface="UD デジタル 教科書体 NK-B"/>
              </a:rPr>
              <a:t>　【特に注意したい写真や動画】</a:t>
            </a:r>
            <a:endParaRPr lang="ja-JP" altLang="en-US" sz="1600" b="0">
              <a:latin typeface="UD デジタル 教科書体 NK-B"/>
              <a:ea typeface="UD デジタル 教科書体 NK-B"/>
            </a:endParaRPr>
          </a:p>
        </p:txBody>
      </p:sp>
      <p:sp>
        <p:nvSpPr>
          <p:cNvPr id="1356" name="テキスト 434"/>
          <p:cNvSpPr txBox="1"/>
          <p:nvPr/>
        </p:nvSpPr>
        <p:spPr>
          <a:xfrm>
            <a:off x="1116000" y="4153500"/>
            <a:ext cx="6983653" cy="1476435"/>
          </a:xfrm>
          <a:prstGeom prst="rect">
            <a:avLst/>
          </a:prstGeom>
        </p:spPr>
        <p:txBody>
          <a:bodyPr wrap="square">
            <a:spAutoFit/>
          </a:bodyPr>
          <a:p>
            <a:pPr algn="l">
              <a:defRPr lang="ja-JP" altLang="en-US"/>
            </a:pPr>
            <a:r>
              <a:rPr lang="ja-JP" altLang="en-US" sz="1800" b="0">
                <a:latin typeface="UD デジタル 教科書体 NK-R"/>
                <a:ea typeface="UD デジタル 教科書体 NK-R"/>
              </a:rPr>
              <a:t>ノリや勢いで撮影し、公開してしまうケースが後を絶ちません！</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不適切な投稿を探し拡散させて楽しむ人がいるのも現実です！</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ネットで広まれば</a:t>
            </a:r>
            <a:r>
              <a:rPr lang="ja-JP" altLang="en-US" sz="1800" b="0">
                <a:latin typeface="UD デジタル 教科書体 NK-R"/>
                <a:ea typeface="UD デジタル 教科書体 NK-R"/>
              </a:rPr>
              <a:t>あっという間に</a:t>
            </a:r>
            <a:r>
              <a:rPr lang="ja-JP" altLang="en-US" sz="1800" b="0">
                <a:latin typeface="UD デジタル 教科書体 NK-R"/>
                <a:ea typeface="UD デジタル 教科書体 NK-R"/>
              </a:rPr>
              <a:t>個人が</a:t>
            </a:r>
            <a:r>
              <a:rPr lang="ja-JP" altLang="en-US" sz="1800" b="0">
                <a:latin typeface="UD デジタル 教科書体 NK-R"/>
                <a:ea typeface="UD デジタル 教科書体 NK-R"/>
              </a:rPr>
              <a:t>特定</a:t>
            </a:r>
            <a:r>
              <a:rPr lang="ja-JP" altLang="en-US" sz="1800" b="0">
                <a:latin typeface="UD デジタル 教科書体 NK-R"/>
                <a:ea typeface="UD デジタル 教科書体 NK-R"/>
              </a:rPr>
              <a:t>され、</a:t>
            </a:r>
            <a:r>
              <a:rPr lang="ja-JP" altLang="en-US" sz="1800" b="0">
                <a:latin typeface="UD デジタル 教科書体 NK-R"/>
                <a:ea typeface="UD デジタル 教科書体 NK-R"/>
              </a:rPr>
              <a:t>罪に</a:t>
            </a:r>
            <a:r>
              <a:rPr lang="ja-JP" altLang="en-US" sz="1800" b="0">
                <a:latin typeface="UD デジタル 教科書体 NK-R"/>
                <a:ea typeface="UD デジタル 教科書体 NK-R"/>
              </a:rPr>
              <a:t>問われたり</a:t>
            </a:r>
            <a:r>
              <a:rPr lang="ja-JP" altLang="en-US" sz="1800" b="0">
                <a:latin typeface="UD デジタル 教科書体 NK-R"/>
                <a:ea typeface="UD デジタル 教科書体 NK-R"/>
              </a:rPr>
              <a:t>、</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損害賠償</a:t>
            </a:r>
            <a:r>
              <a:rPr lang="ja-JP" altLang="en-US" sz="1800" b="0">
                <a:latin typeface="UD デジタル 教科書体 NK-R"/>
                <a:ea typeface="UD デジタル 教科書体 NK-R"/>
              </a:rPr>
              <a:t>請求をされたり</a:t>
            </a:r>
            <a:r>
              <a:rPr lang="ja-JP" altLang="en-US" sz="1800" b="0">
                <a:latin typeface="UD デジタル 教科書体 NK-R"/>
                <a:ea typeface="UD デジタル 教科書体 NK-R"/>
              </a:rPr>
              <a:t>することもあります</a:t>
            </a:r>
            <a:r>
              <a:rPr lang="ja-JP" altLang="en-US" sz="1800" b="0">
                <a:latin typeface="UD デジタル 教科書体 NK-R"/>
                <a:ea typeface="UD デジタル 教科書体 NK-R"/>
              </a:rPr>
              <a:t>。</a:t>
            </a:r>
            <a:endParaRPr lang="ja-JP" altLang="en-US" sz="1800" b="0">
              <a:latin typeface="UD デジタル 教科書体 NK-R"/>
              <a:ea typeface="UD デジタル 教科書体 NK-R"/>
            </a:endParaRPr>
          </a:p>
          <a:p>
            <a:pPr algn="l">
              <a:defRPr lang="ja-JP" altLang="en-US"/>
            </a:pPr>
            <a:r>
              <a:rPr lang="ja-JP" altLang="en-US" sz="1800" b="0">
                <a:latin typeface="UD デジタル 教科書体 NK-R"/>
                <a:ea typeface="UD デジタル 教科書体 NK-R"/>
              </a:rPr>
              <a:t>未来の</a:t>
            </a:r>
            <a:r>
              <a:rPr lang="ja-JP" altLang="en-US" sz="1800" b="0">
                <a:latin typeface="UD デジタル 教科書体 NK-R"/>
                <a:ea typeface="UD デジタル 教科書体 NK-R"/>
              </a:rPr>
              <a:t>自分を</a:t>
            </a:r>
            <a:r>
              <a:rPr lang="ja-JP" altLang="en-US" sz="1800" b="0">
                <a:latin typeface="UD デジタル 教科書体 NK-R"/>
                <a:ea typeface="UD デジタル 教科書体 NK-R"/>
              </a:rPr>
              <a:t>苦しめる</a:t>
            </a:r>
            <a:r>
              <a:rPr lang="ja-JP" altLang="en-US" sz="1800" b="0">
                <a:latin typeface="UD デジタル 教科書体 NK-R"/>
                <a:ea typeface="UD デジタル 教科書体 NK-R"/>
              </a:rPr>
              <a:t>ことの</a:t>
            </a:r>
            <a:r>
              <a:rPr lang="ja-JP" altLang="en-US" sz="1800" b="0">
                <a:latin typeface="UD デジタル 教科書体 NK-R"/>
                <a:ea typeface="UD デジタル 教科書体 NK-R"/>
              </a:rPr>
              <a:t>ないよう</a:t>
            </a:r>
            <a:r>
              <a:rPr lang="ja-JP" altLang="en-US" sz="1800" b="0">
                <a:latin typeface="UD デジタル 教科書体 NK-R"/>
                <a:ea typeface="UD デジタル 教科書体 NK-R"/>
              </a:rPr>
              <a:t>、</a:t>
            </a:r>
            <a:r>
              <a:rPr lang="ja-JP" altLang="en-US" sz="1800" b="0">
                <a:latin typeface="UD デジタル 教科書体 NK-R"/>
                <a:ea typeface="UD デジタル 教科書体 NK-R"/>
              </a:rPr>
              <a:t>正しい</a:t>
            </a:r>
            <a:r>
              <a:rPr lang="ja-JP" altLang="en-US" sz="1800" b="0">
                <a:latin typeface="UD デジタル 教科書体 NK-R"/>
                <a:ea typeface="UD デジタル 教科書体 NK-R"/>
              </a:rPr>
              <a:t>利用を</a:t>
            </a:r>
            <a:r>
              <a:rPr lang="ja-JP" altLang="en-US" sz="1800" b="0">
                <a:latin typeface="UD デジタル 教科書体 NK-R"/>
                <a:ea typeface="UD デジタル 教科書体 NK-R"/>
              </a:rPr>
              <a:t>！</a:t>
            </a:r>
            <a:endParaRPr lang="ja-JP" altLang="en-US" sz="2400" b="0">
              <a:latin typeface="UD デジタル 教科書体 NK-R"/>
              <a:ea typeface="UD デジタル 教科書体 NK-R"/>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58"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59" name="テキスト 4510"/>
          <p:cNvSpPr txBox="1"/>
          <p:nvPr/>
        </p:nvSpPr>
        <p:spPr>
          <a:xfrm>
            <a:off x="180000" y="299439"/>
            <a:ext cx="8786094" cy="830104"/>
          </a:xfrm>
          <a:prstGeom prst="rect">
            <a:avLst/>
          </a:prstGeom>
        </p:spPr>
        <p:txBody>
          <a:bodyPr wrap="square">
            <a:spAutoFit/>
          </a:bodyPr>
          <a:p>
            <a:pPr algn="ctr">
              <a:defRPr lang="ja-JP" altLang="en-US"/>
            </a:pPr>
            <a:r>
              <a:rPr lang="ja-JP" altLang="en-US" sz="4800" b="1">
                <a:solidFill>
                  <a:schemeClr val="tx1">
                    <a:lumMod val="75000"/>
                    <a:lumOff val="25000"/>
                  </a:schemeClr>
                </a:solidFill>
                <a:latin typeface="UD デジタル 教科書体 NP-B"/>
                <a:ea typeface="UD デジタル 教科書体 NP-B"/>
              </a:rPr>
              <a:t>ルール⑤</a:t>
            </a:r>
            <a:endParaRPr lang="ja-JP" altLang="en-US" sz="6000" b="1">
              <a:solidFill>
                <a:schemeClr val="tx1">
                  <a:lumMod val="75000"/>
                  <a:lumOff val="25000"/>
                </a:schemeClr>
              </a:solidFill>
              <a:latin typeface="UD デジタル 教科書体 NP-B"/>
              <a:ea typeface="UD デジタル 教科書体 NP-B"/>
            </a:endParaRPr>
          </a:p>
        </p:txBody>
      </p:sp>
      <p:sp>
        <p:nvSpPr>
          <p:cNvPr id="1360" name="テキスト 4511"/>
          <p:cNvSpPr txBox="1"/>
          <p:nvPr/>
        </p:nvSpPr>
        <p:spPr>
          <a:xfrm>
            <a:off x="180001" y="1849500"/>
            <a:ext cx="8786094" cy="1014770"/>
          </a:xfrm>
          <a:prstGeom prst="rect">
            <a:avLst/>
          </a:prstGeom>
        </p:spPr>
        <p:txBody>
          <a:bodyPr wrap="square">
            <a:spAutoFit/>
          </a:bodyPr>
          <a:p>
            <a:pPr algn="ctr">
              <a:defRPr lang="ja-JP" altLang="en-US"/>
            </a:pPr>
            <a:r>
              <a:rPr lang="ja-JP" altLang="en-US" sz="6000" b="1">
                <a:solidFill>
                  <a:schemeClr val="tx1">
                    <a:lumMod val="75000"/>
                    <a:lumOff val="25000"/>
                  </a:schemeClr>
                </a:solidFill>
                <a:latin typeface="UD デジタル 教科書体 NP-B"/>
                <a:ea typeface="UD デジタル 教科書体 NP-B"/>
              </a:rPr>
              <a:t>情報を見きわめよう！</a:t>
            </a:r>
            <a:endParaRPr lang="ja-JP" altLang="en-US" sz="4800" b="1">
              <a:solidFill>
                <a:schemeClr val="tx1">
                  <a:lumMod val="75000"/>
                  <a:lumOff val="25000"/>
                </a:schemeClr>
              </a:solidFill>
              <a:latin typeface="UD デジタル 教科書体 NP-B"/>
              <a:ea typeface="UD デジタル 教科書体 NP-B"/>
            </a:endParaRPr>
          </a:p>
        </p:txBody>
      </p:sp>
      <p:pic>
        <p:nvPicPr>
          <p:cNvPr id="1361" name="図 379"/>
          <p:cNvPicPr>
            <a:picLocks noChangeAspect="1"/>
          </p:cNvPicPr>
          <p:nvPr/>
        </p:nvPicPr>
        <p:blipFill>
          <a:blip r:embed="rId1"/>
          <a:stretch>
            <a:fillRect/>
          </a:stretch>
        </p:blipFill>
        <p:spPr>
          <a:xfrm>
            <a:off x="3506248" y="3145500"/>
            <a:ext cx="2133600" cy="2009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63" name="四角形 33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64" name="テキスト 338"/>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ルール⑤（解説）</a:t>
            </a:r>
            <a:endParaRPr lang="ja-JP" altLang="en-US" sz="6000" b="1">
              <a:latin typeface="UD デジタル 教科書体 NP-B"/>
              <a:ea typeface="UD デジタル 教科書体 NP-B"/>
            </a:endParaRPr>
          </a:p>
        </p:txBody>
      </p:sp>
      <p:sp>
        <p:nvSpPr>
          <p:cNvPr id="1365" name="テキスト 341"/>
          <p:cNvSpPr txBox="1"/>
          <p:nvPr/>
        </p:nvSpPr>
        <p:spPr>
          <a:xfrm>
            <a:off x="323485" y="1561500"/>
            <a:ext cx="8062515" cy="460772"/>
          </a:xfrm>
          <a:prstGeom prst="rect">
            <a:avLst/>
          </a:prstGeom>
        </p:spPr>
        <p:txBody>
          <a:bodyPr wrap="square">
            <a:spAutoFit/>
          </a:bodyPr>
          <a:p>
            <a:pPr algn="l">
              <a:defRPr lang="ja-JP" altLang="en-US"/>
            </a:pPr>
            <a:r>
              <a:rPr lang="ja-JP" altLang="en-US" sz="2400" b="0">
                <a:latin typeface="UD デジタル 教科書体 NK-B"/>
                <a:ea typeface="UD デジタル 教科書体 NK-B"/>
              </a:rPr>
              <a:t>インターネット上には嘘や間違った情報もあります</a:t>
            </a:r>
            <a:endParaRPr lang="ja-JP" altLang="en-US" sz="2400" b="0">
              <a:latin typeface="UD デジタル 教科書体 NK-B"/>
              <a:ea typeface="UD デジタル 教科書体 NK-B"/>
            </a:endParaRPr>
          </a:p>
        </p:txBody>
      </p:sp>
      <p:pic>
        <p:nvPicPr>
          <p:cNvPr id="1366" name="図 342" descr="情報過多で苦しむ人のイラスト"/>
          <p:cNvPicPr>
            <a:picLocks noChangeAspect="1" noChangeArrowheads="1"/>
          </p:cNvPicPr>
          <p:nvPr/>
        </p:nvPicPr>
        <p:blipFill>
          <a:blip r:embed="rId1"/>
          <a:stretch>
            <a:fillRect/>
          </a:stretch>
        </p:blipFill>
        <p:spPr>
          <a:xfrm>
            <a:off x="7143537" y="367521"/>
            <a:ext cx="1638451" cy="1656169"/>
          </a:xfrm>
          <a:prstGeom prst="rect">
            <a:avLst/>
          </a:prstGeom>
          <a:noFill/>
        </p:spPr>
      </p:pic>
      <p:sp>
        <p:nvSpPr>
          <p:cNvPr id="1367" name="テキスト 343"/>
          <p:cNvSpPr txBox="1"/>
          <p:nvPr/>
        </p:nvSpPr>
        <p:spPr>
          <a:xfrm>
            <a:off x="467965" y="2065500"/>
            <a:ext cx="7776728" cy="830104"/>
          </a:xfrm>
          <a:prstGeom prst="rect">
            <a:avLst/>
          </a:prstGeom>
        </p:spPr>
        <p:txBody>
          <a:bodyPr wrap="square">
            <a:spAutoFit/>
          </a:bodyPr>
          <a:p>
            <a:pPr algn="l">
              <a:defRPr lang="ja-JP" altLang="en-US"/>
            </a:pPr>
            <a:r>
              <a:rPr lang="ja-JP" altLang="en-US" sz="1600" b="0">
                <a:latin typeface="UD デジタル 教科書体 NK-R"/>
                <a:ea typeface="UD デジタル 教科書体 NK-R"/>
              </a:rPr>
              <a:t>インターネットは24時間いつでも簡単に情報収集ができる便利なツールです。</a:t>
            </a:r>
            <a:endParaRPr lang="ja-JP" altLang="en-US" sz="1600" b="0">
              <a:latin typeface="UD デジタル 教科書体 NK-R"/>
              <a:ea typeface="UD デジタル 教科書体 NK-R"/>
            </a:endParaRPr>
          </a:p>
          <a:p>
            <a:pPr algn="l">
              <a:defRPr lang="ja-JP" altLang="en-US"/>
            </a:pPr>
            <a:r>
              <a:rPr lang="ja-JP" altLang="en-US" sz="1600" b="0">
                <a:latin typeface="UD デジタル 教科書体 NK-R"/>
                <a:ea typeface="UD デジタル 教科書体 NK-R"/>
              </a:rPr>
              <a:t>一方で、誰でも自由に情報を発信でき、その情報が正しいものかチェックがされないため、インターネット上には、嘘や間違った情報、誇張された情報もあふれています。</a:t>
            </a:r>
            <a:endParaRPr lang="ja-JP" altLang="en-US" sz="1600" b="0">
              <a:latin typeface="UD デジタル 教科書体 NK-R"/>
              <a:ea typeface="UD デジタル 教科書体 NK-R"/>
            </a:endParaRPr>
          </a:p>
        </p:txBody>
      </p:sp>
      <p:sp>
        <p:nvSpPr>
          <p:cNvPr id="1368" name="テキスト 304"/>
          <p:cNvSpPr txBox="1"/>
          <p:nvPr/>
        </p:nvSpPr>
        <p:spPr>
          <a:xfrm>
            <a:off x="468000" y="4653540"/>
            <a:ext cx="7986825" cy="706993"/>
          </a:xfrm>
          <a:prstGeom prst="rect">
            <a:avLst/>
          </a:prstGeom>
          <a:solidFill>
            <a:schemeClr val="accent4">
              <a:lumMod val="60000"/>
              <a:lumOff val="40000"/>
            </a:schemeClr>
          </a:solidFill>
        </p:spPr>
        <p:txBody>
          <a:bodyPr wrap="square">
            <a:spAutoFit/>
          </a:bodyPr>
          <a:p>
            <a:pPr algn="ctr">
              <a:defRPr lang="ja-JP" altLang="en-US"/>
            </a:pPr>
            <a:r>
              <a:rPr lang="ja-JP" altLang="en-US" sz="2000" b="1">
                <a:solidFill>
                  <a:schemeClr val="tx1"/>
                </a:solidFill>
                <a:latin typeface="UD デジタル 教科書体 NP-B"/>
                <a:ea typeface="UD デジタル 教科書体 NP-B"/>
              </a:rPr>
              <a:t>目にした情報をうのみにしたり、単に数の多さで判断したりせず、発信元の確認や他の情報と比べるなど多角的に確認することが重要</a:t>
            </a:r>
            <a:endParaRPr lang="ja-JP" altLang="en-US" sz="4400" b="1">
              <a:solidFill>
                <a:schemeClr val="tx1"/>
              </a:solidFill>
              <a:latin typeface="UD デジタル 教科書体 NP-B"/>
              <a:ea typeface="UD デジタル 教科書体 NP-B"/>
            </a:endParaRPr>
          </a:p>
        </p:txBody>
      </p:sp>
      <p:sp>
        <p:nvSpPr>
          <p:cNvPr id="1369" name="テキスト 295"/>
          <p:cNvSpPr txBox="1"/>
          <p:nvPr/>
        </p:nvSpPr>
        <p:spPr>
          <a:xfrm>
            <a:off x="468000" y="2929500"/>
            <a:ext cx="7776728" cy="922437"/>
          </a:xfrm>
          <a:prstGeom prst="rect">
            <a:avLst/>
          </a:prstGeom>
        </p:spPr>
        <p:txBody>
          <a:bodyPr wrap="square">
            <a:spAutoFit/>
          </a:bodyPr>
          <a:p>
            <a:pPr algn="just">
              <a:defRPr lang="ja-JP" altLang="en-US"/>
            </a:pPr>
            <a:r>
              <a:rPr lang="ja-JP" altLang="en-US" sz="1800" b="0">
                <a:latin typeface="UD デジタル 教科書体 NK-B"/>
                <a:ea typeface="UD デジタル 教科書体 NK-B"/>
              </a:rPr>
              <a:t>ネットを使えば使うほど、ＳＮＳで「いいね」や「フォロー」をすると、似たようなものがオススメとして挙ってくるなど、個人の趣味嗜好に合う情報・コメント・広告が目立つようにどんどんカスタマイズされていきます。</a:t>
            </a:r>
            <a:endParaRPr lang="ja-JP" altLang="en-US" sz="1600" b="0">
              <a:latin typeface="UD デジタル 教科書体 NK-B"/>
              <a:ea typeface="UD デジタル 教科書体 NK-B"/>
            </a:endParaRPr>
          </a:p>
        </p:txBody>
      </p:sp>
      <p:sp>
        <p:nvSpPr>
          <p:cNvPr id="1370" name="テキスト 296"/>
          <p:cNvSpPr txBox="1"/>
          <p:nvPr/>
        </p:nvSpPr>
        <p:spPr>
          <a:xfrm>
            <a:off x="468000" y="3851937"/>
            <a:ext cx="7776728" cy="645438"/>
          </a:xfrm>
          <a:prstGeom prst="rect">
            <a:avLst/>
          </a:prstGeom>
        </p:spPr>
        <p:txBody>
          <a:bodyPr wrap="square">
            <a:spAutoFit/>
          </a:bodyPr>
          <a:p>
            <a:pPr algn="just">
              <a:defRPr lang="ja-JP" altLang="en-US"/>
            </a:pPr>
            <a:r>
              <a:rPr lang="ja-JP" altLang="en-US" sz="1800" b="0" u="sng">
                <a:latin typeface="UD デジタル 教科書体 NK-B"/>
                <a:ea typeface="UD デジタル 教科書体 NK-B"/>
              </a:rPr>
              <a:t>目にする情報がかたよることから、「自分は正しい」「自分の考えは常識」という感覚が強くなりがちに。結果、正義感を盾に過剰な攻撃投稿する人もいます。</a:t>
            </a:r>
            <a:endParaRPr lang="ja-JP" altLang="en-US" sz="1600" b="0" u="sng">
              <a:latin typeface="UD デジタル 教科書体 NK-B"/>
              <a:ea typeface="UD デジタル 教科書体 NK-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2" name="四角形 4509"/>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3" name="テキスト 4510"/>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a:t>
            </a:r>
            <a:endParaRPr lang="ja-JP" altLang="en-US" sz="6000" b="1">
              <a:latin typeface="UD デジタル 教科書体 NP-B"/>
              <a:ea typeface="UD デジタル 教科書体 NP-B"/>
            </a:endParaRPr>
          </a:p>
        </p:txBody>
      </p:sp>
      <p:sp>
        <p:nvSpPr>
          <p:cNvPr id="1374" name="テキスト 4511"/>
          <p:cNvSpPr txBox="1"/>
          <p:nvPr/>
        </p:nvSpPr>
        <p:spPr>
          <a:xfrm>
            <a:off x="180006" y="1633500"/>
            <a:ext cx="8786094" cy="1014770"/>
          </a:xfrm>
          <a:prstGeom prst="rect">
            <a:avLst/>
          </a:prstGeom>
        </p:spPr>
        <p:txBody>
          <a:bodyPr wrap="square">
            <a:spAutoFit/>
          </a:bodyPr>
          <a:p>
            <a:pPr algn="ctr">
              <a:defRPr lang="ja-JP" altLang="en-US"/>
            </a:pPr>
            <a:r>
              <a:rPr lang="ja-JP" altLang="en-US" sz="6000" b="1">
                <a:solidFill>
                  <a:srgbClr val="002060"/>
                </a:solidFill>
                <a:latin typeface="UD デジタル 教科書体 NP-B"/>
                <a:ea typeface="UD デジタル 教科書体 NP-B"/>
              </a:rPr>
              <a:t>法律を守ろう！</a:t>
            </a:r>
            <a:endParaRPr lang="ja-JP" altLang="en-US" sz="4800" b="1">
              <a:solidFill>
                <a:srgbClr val="002060"/>
              </a:solidFill>
              <a:latin typeface="UD デジタル 教科書体 NP-B"/>
              <a:ea typeface="UD デジタル 教科書体 NP-B"/>
            </a:endParaRPr>
          </a:p>
        </p:txBody>
      </p:sp>
      <p:pic>
        <p:nvPicPr>
          <p:cNvPr id="1375" name="図 382"/>
          <p:cNvPicPr>
            <a:picLocks noChangeAspect="1"/>
          </p:cNvPicPr>
          <p:nvPr/>
        </p:nvPicPr>
        <p:blipFill>
          <a:blip r:embed="rId1"/>
          <a:stretch>
            <a:fillRect/>
          </a:stretch>
        </p:blipFill>
        <p:spPr>
          <a:xfrm>
            <a:off x="3113381" y="2638224"/>
            <a:ext cx="2914650" cy="2647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77" name="四角形 314"/>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78" name="テキスト 315"/>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ルール⑥（解説）</a:t>
            </a:r>
            <a:endParaRPr lang="ja-JP" altLang="en-US" sz="6000" b="1">
              <a:latin typeface="UD デジタル 教科書体 NP-B"/>
              <a:ea typeface="UD デジタル 教科書体 NP-B"/>
            </a:endParaRPr>
          </a:p>
        </p:txBody>
      </p:sp>
      <p:sp>
        <p:nvSpPr>
          <p:cNvPr id="1379" name="テキスト 316"/>
          <p:cNvSpPr txBox="1"/>
          <p:nvPr/>
        </p:nvSpPr>
        <p:spPr>
          <a:xfrm>
            <a:off x="108000" y="1489500"/>
            <a:ext cx="8062515" cy="460772"/>
          </a:xfrm>
          <a:prstGeom prst="rect">
            <a:avLst/>
          </a:prstGeom>
        </p:spPr>
        <p:txBody>
          <a:bodyPr wrap="square">
            <a:spAutoFit/>
          </a:bodyPr>
          <a:p>
            <a:pPr algn="l">
              <a:defRPr lang="ja-JP" altLang="en-US"/>
            </a:pPr>
            <a:r>
              <a:rPr lang="ja-JP" altLang="en-US" sz="2400" b="1">
                <a:latin typeface="UD デジタル 教科書体 NK-B"/>
                <a:ea typeface="UD デジタル 教科書体 NK-B"/>
              </a:rPr>
              <a:t>ルールを守ってインターネットを活用しましょう</a:t>
            </a:r>
            <a:endParaRPr lang="ja-JP" altLang="en-US" sz="2400" b="1">
              <a:latin typeface="UD デジタル 教科書体 NK-B"/>
              <a:ea typeface="UD デジタル 教科書体 NK-B"/>
            </a:endParaRPr>
          </a:p>
        </p:txBody>
      </p:sp>
      <p:pic>
        <p:nvPicPr>
          <p:cNvPr id="1380" name="図 317" descr="自転車に乗りながら携帯電話を操作する女性のイラスト"/>
          <p:cNvPicPr>
            <a:picLocks noChangeAspect="1" noChangeArrowheads="1"/>
          </p:cNvPicPr>
          <p:nvPr/>
        </p:nvPicPr>
        <p:blipFill>
          <a:blip r:embed="rId1"/>
          <a:stretch>
            <a:fillRect/>
          </a:stretch>
        </p:blipFill>
        <p:spPr>
          <a:xfrm>
            <a:off x="125106" y="3793442"/>
            <a:ext cx="1636700" cy="1654400"/>
          </a:xfrm>
          <a:prstGeom prst="rect">
            <a:avLst/>
          </a:prstGeom>
          <a:noFill/>
        </p:spPr>
      </p:pic>
      <p:pic>
        <p:nvPicPr>
          <p:cNvPr id="1381" name="図 318" descr="「著作権」のイラスト文字"/>
          <p:cNvPicPr>
            <a:picLocks noChangeAspect="1" noChangeArrowheads="1"/>
          </p:cNvPicPr>
          <p:nvPr/>
        </p:nvPicPr>
        <p:blipFill>
          <a:blip r:embed="rId2"/>
          <a:stretch>
            <a:fillRect/>
          </a:stretch>
        </p:blipFill>
        <p:spPr>
          <a:xfrm>
            <a:off x="7236000" y="1849332"/>
            <a:ext cx="1761463" cy="1440168"/>
          </a:xfrm>
          <a:prstGeom prst="rect">
            <a:avLst/>
          </a:prstGeom>
          <a:noFill/>
        </p:spPr>
      </p:pic>
      <p:sp>
        <p:nvSpPr>
          <p:cNvPr id="1382" name="テキスト 319"/>
          <p:cNvSpPr txBox="1"/>
          <p:nvPr/>
        </p:nvSpPr>
        <p:spPr>
          <a:xfrm>
            <a:off x="180000" y="1898317"/>
            <a:ext cx="6911732" cy="1568768"/>
          </a:xfrm>
          <a:prstGeom prst="rect">
            <a:avLst/>
          </a:prstGeom>
        </p:spPr>
        <p:txBody>
          <a:bodyPr wrap="square">
            <a:spAutoFit/>
          </a:bodyPr>
          <a:p>
            <a:pPr algn="just">
              <a:defRPr lang="ja-JP" altLang="en-US"/>
            </a:pPr>
            <a:r>
              <a:rPr lang="ja-JP" altLang="en-US" sz="1600" b="0">
                <a:latin typeface="UD デジタル 教科書体 NK-R"/>
                <a:ea typeface="UD デジタル 教科書体 NK-R"/>
              </a:rPr>
              <a:t>動画や写真を投稿するサイトは年齢を問わず人気ですが、子供たちが様々な著作物を無許可でアップロードしてしまい、著作権侵害となるケースが生じています。インターネット上は匿名だから何をやっても大丈夫…というわけではありません。匿名でも個人の特定は可能です。どんなルールやトラブル事例があるか、親子で一緒に確認し、安全に使うための方法を話し合いましょう。</a:t>
            </a:r>
            <a:endParaRPr lang="ja-JP" altLang="en-US" sz="1600" b="0">
              <a:latin typeface="UD デジタル 教科書体 NK-R"/>
              <a:ea typeface="UD デジタル 教科書体 NK-R"/>
            </a:endParaRPr>
          </a:p>
          <a:p>
            <a:pPr algn="just">
              <a:defRPr lang="ja-JP" altLang="en-US"/>
            </a:pPr>
            <a:r>
              <a:rPr lang="ja-JP" altLang="en-US" sz="1600" b="0">
                <a:latin typeface="UD デジタル 教科書体 NK-R"/>
                <a:ea typeface="UD デジタル 教科書体 NK-R"/>
              </a:rPr>
              <a:t>　</a:t>
            </a:r>
            <a:endParaRPr lang="ja-JP" altLang="en-US" sz="1600" b="0">
              <a:latin typeface="UD デジタル 教科書体 NK-R"/>
              <a:ea typeface="UD デジタル 教科書体 NK-R"/>
            </a:endParaRPr>
          </a:p>
        </p:txBody>
      </p:sp>
      <p:sp>
        <p:nvSpPr>
          <p:cNvPr id="1383" name="テキスト 316"/>
          <p:cNvSpPr txBox="1"/>
          <p:nvPr/>
        </p:nvSpPr>
        <p:spPr>
          <a:xfrm>
            <a:off x="1762113" y="3289500"/>
            <a:ext cx="5387535" cy="1384102"/>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≪著作権法違反≫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・好きなマンガの画像やテレビ番組の動画などをＳＮＳ上で無許諾で</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a:t>
            </a:r>
            <a:r>
              <a:rPr lang="ja-JP" altLang="en-US" sz="1400">
                <a:latin typeface="UD デジタル 教科書体 NK-R"/>
                <a:ea typeface="UD デジタル 教科書体 NK-R"/>
              </a:rPr>
              <a:t>アップロードする行為</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・有名歌手の音源を複製して許可なく不特定多数の目に触れる場所に</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公開・転載する行為　など</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　【２年以下の懲役又は200万円以下の罰金（またはその両方）】</a:t>
            </a:r>
            <a:endParaRPr lang="ja-JP" altLang="en-US" sz="1400">
              <a:latin typeface="UD デジタル 教科書体 NK-R"/>
              <a:ea typeface="UD デジタル 教科書体 NK-R"/>
            </a:endParaRPr>
          </a:p>
        </p:txBody>
      </p:sp>
      <p:sp>
        <p:nvSpPr>
          <p:cNvPr id="1384" name="テキスト 317"/>
          <p:cNvSpPr txBox="1"/>
          <p:nvPr/>
        </p:nvSpPr>
        <p:spPr>
          <a:xfrm>
            <a:off x="1762115" y="4765590"/>
            <a:ext cx="5387535" cy="683910"/>
          </a:xfrm>
          <a:prstGeom prst="rect">
            <a:avLst/>
          </a:prstGeom>
          <a:ln>
            <a:solidFill>
              <a:schemeClr val="bg1">
                <a:lumMod val="65000"/>
              </a:schemeClr>
            </a:solidFill>
          </a:ln>
        </p:spPr>
        <p:txBody>
          <a:bodyPr wrap="square">
            <a:spAutoFit/>
          </a:bodyPr>
          <a:p>
            <a:pPr algn="just">
              <a:defRPr lang="ja-JP" altLang="en-US"/>
            </a:pPr>
            <a:r>
              <a:rPr lang="ja-JP" altLang="en-US" sz="1400">
                <a:latin typeface="UD デジタル 教科書体 NK-R"/>
                <a:ea typeface="UD デジタル 教科書体 NK-R"/>
              </a:rPr>
              <a:t>≪道路交通法違反≫</a:t>
            </a:r>
            <a:endParaRPr lang="ja-JP" altLang="en-US" sz="1400">
              <a:latin typeface="UD デジタル 教科書体 NK-R"/>
              <a:ea typeface="UD デジタル 教科書体 NK-R"/>
            </a:endParaRPr>
          </a:p>
          <a:p>
            <a:pPr algn="just">
              <a:defRPr lang="ja-JP" altLang="en-US"/>
            </a:pPr>
            <a:r>
              <a:rPr lang="ja-JP" altLang="en-US" sz="1400">
                <a:latin typeface="UD デジタル 教科書体 NK-R"/>
                <a:ea typeface="UD デジタル 教科書体 NK-R"/>
              </a:rPr>
              <a:t>・自転車運転中にスマホを使用する行為　など  </a:t>
            </a:r>
            <a:r>
              <a:rPr lang="ja-JP" altLang="en-US" sz="1400">
                <a:latin typeface="UD デジタル 教科書体 NK-R"/>
                <a:ea typeface="UD デジタル 教科書体 NK-R"/>
              </a:rPr>
              <a:t>【５万円以下の罰金】</a:t>
            </a:r>
            <a:endParaRPr lang="ja-JP" altLang="en-US" sz="1400">
              <a:latin typeface="UD デジタル 教科書体 NK-R"/>
              <a:ea typeface="UD デジタル 教科書体 NK-R"/>
            </a:endParaRPr>
          </a:p>
          <a:p>
            <a:pPr algn="just">
              <a:defRPr lang="ja-JP" altLang="en-US"/>
            </a:pPr>
            <a:r>
              <a:rPr lang="ja-JP" altLang="en-US" sz="1050">
                <a:latin typeface="UD デジタル 教科書体 NK-R"/>
                <a:ea typeface="UD デジタル 教科書体 NK-R"/>
              </a:rPr>
              <a:t>※相手にケガをさせた場合、重過失傷害罪に問われる可能性も</a:t>
            </a:r>
            <a:endParaRPr lang="ja-JP" altLang="en-US" sz="1400">
              <a:latin typeface="UD デジタル 教科書体 NK-R"/>
              <a:ea typeface="UD デジタル 教科書体 NK-R"/>
            </a:endParaRPr>
          </a:p>
        </p:txBody>
      </p:sp>
      <p:pic>
        <p:nvPicPr>
          <p:cNvPr id="1385" name="図 320" descr="歩きスマホの飛び出し事故のイラスト"/>
          <p:cNvPicPr>
            <a:picLocks noChangeAspect="1" noChangeArrowheads="1"/>
          </p:cNvPicPr>
          <p:nvPr/>
        </p:nvPicPr>
        <p:blipFill>
          <a:blip r:embed="rId3"/>
          <a:stretch>
            <a:fillRect/>
          </a:stretch>
        </p:blipFill>
        <p:spPr>
          <a:xfrm>
            <a:off x="7350921" y="4009500"/>
            <a:ext cx="1762113" cy="178116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87" name="四角形 287"/>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88" name="テキスト 288"/>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a:t>
            </a:r>
            <a:endParaRPr lang="ja-JP" altLang="en-US" sz="6000" b="1">
              <a:latin typeface="UD デジタル 教科書体 NP-B"/>
              <a:ea typeface="UD デジタル 教科書体 NP-B"/>
            </a:endParaRPr>
          </a:p>
        </p:txBody>
      </p:sp>
      <p:sp>
        <p:nvSpPr>
          <p:cNvPr id="1389" name="テキスト 4500"/>
          <p:cNvSpPr txBox="1"/>
          <p:nvPr/>
        </p:nvSpPr>
        <p:spPr>
          <a:xfrm>
            <a:off x="173902" y="1625281"/>
            <a:ext cx="8790098" cy="1245602"/>
          </a:xfrm>
          <a:prstGeom prst="rect">
            <a:avLst/>
          </a:prstGeom>
        </p:spPr>
        <p:txBody>
          <a:bodyPr wrap="square">
            <a:spAutoFit/>
          </a:bodyPr>
          <a:p>
            <a:pPr algn="l">
              <a:lnSpc>
                <a:spcPts val="4500"/>
              </a:lnSpc>
              <a:spcBef>
                <a:spcPts val="0"/>
              </a:spcBef>
              <a:spcAft>
                <a:spcPts val="0"/>
              </a:spcAft>
              <a:defRPr lang="ja-JP" altLang="en-US"/>
            </a:pPr>
            <a:r>
              <a:rPr lang="ja-JP" altLang="en-US" sz="3200" b="0">
                <a:solidFill>
                  <a:schemeClr val="tx1"/>
                </a:solidFill>
                <a:latin typeface="UD デジタル 教科書体 NP-B"/>
                <a:ea typeface="UD デジタル 教科書体 NP-B"/>
              </a:rPr>
              <a:t>お子様が安心してインターネットを使えるよう</a:t>
            </a:r>
            <a:endParaRPr lang="ja-JP" altLang="en-US" sz="4000" b="0">
              <a:solidFill>
                <a:schemeClr val="tx1"/>
              </a:solidFill>
              <a:latin typeface="UD デジタル 教科書体 NP-B"/>
              <a:ea typeface="UD デジタル 教科書体 NP-B"/>
            </a:endParaRPr>
          </a:p>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日頃</a:t>
            </a:r>
            <a:r>
              <a:rPr lang="ja-JP" altLang="en-US" sz="3200" b="1">
                <a:solidFill>
                  <a:schemeClr val="tx1"/>
                </a:solidFill>
                <a:latin typeface="UD デジタル 教科書体 NP-B"/>
                <a:ea typeface="UD デジタル 教科書体 NP-B"/>
              </a:rPr>
              <a:t>から</a:t>
            </a:r>
            <a:r>
              <a:rPr lang="ja-JP" altLang="en-US" sz="4000" b="1" u="sng">
                <a:solidFill>
                  <a:schemeClr val="tx1"/>
                </a:solidFill>
                <a:latin typeface="UD デジタル 教科書体 NP-B"/>
                <a:ea typeface="UD デジタル 教科書体 NP-B"/>
              </a:rPr>
              <a:t>家庭(保護者と子供)</a:t>
            </a:r>
            <a:r>
              <a:rPr lang="ja-JP" altLang="en-US" sz="3200" b="1">
                <a:solidFill>
                  <a:schemeClr val="tx1"/>
                </a:solidFill>
                <a:latin typeface="UD デジタル 教科書体 NP-B"/>
                <a:ea typeface="UD デジタル 教科書体 NP-B"/>
              </a:rPr>
              <a:t>で</a:t>
            </a:r>
            <a:r>
              <a:rPr lang="ja-JP" altLang="en-US" sz="3200" b="1">
                <a:solidFill>
                  <a:schemeClr val="tx1"/>
                </a:solidFill>
                <a:latin typeface="UD デジタル 教科書体 NP-B"/>
                <a:ea typeface="UD デジタル 教科書体 NP-B"/>
              </a:rPr>
              <a:t>話し合って</a:t>
            </a:r>
            <a:r>
              <a:rPr lang="ja-JP" altLang="en-US" sz="3200" b="1">
                <a:solidFill>
                  <a:schemeClr val="tx1"/>
                </a:solidFill>
                <a:latin typeface="UD デジタル 教科書体 NP-B"/>
                <a:ea typeface="UD デジタル 教科書体 NP-B"/>
              </a:rPr>
              <a:t>、</a:t>
            </a:r>
            <a:endParaRPr lang="ja-JP" altLang="en-US" sz="3600" b="1">
              <a:solidFill>
                <a:schemeClr val="tx1"/>
              </a:solidFill>
              <a:latin typeface="UD デジタル 教科書体 NP-B"/>
              <a:ea typeface="UD デジタル 教科書体 NP-B"/>
            </a:endParaRPr>
          </a:p>
        </p:txBody>
      </p:sp>
      <p:grpSp>
        <p:nvGrpSpPr>
          <p:cNvPr id="1390" name="グループ 295"/>
          <p:cNvGrpSpPr/>
          <p:nvPr/>
        </p:nvGrpSpPr>
        <p:grpSpPr>
          <a:xfrm>
            <a:off x="109380" y="3050926"/>
            <a:ext cx="9430620" cy="1872869"/>
            <a:chOff x="84174" y="3721500"/>
            <a:chExt cx="9430620" cy="1872869"/>
          </a:xfrm>
        </p:grpSpPr>
        <p:grpSp>
          <p:nvGrpSpPr>
            <p:cNvPr id="1391" name="グループ 4507"/>
            <p:cNvGrpSpPr/>
            <p:nvPr/>
          </p:nvGrpSpPr>
          <p:grpSpPr>
            <a:xfrm>
              <a:off x="84174" y="3721500"/>
              <a:ext cx="9430620" cy="1872869"/>
              <a:chOff x="134937" y="3794125"/>
              <a:chExt cx="9430620" cy="1872869"/>
            </a:xfrm>
          </p:grpSpPr>
          <p:sp>
            <p:nvSpPr>
              <p:cNvPr id="1392"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93" name="テキスト 4501"/>
              <p:cNvSpPr txBox="1"/>
              <p:nvPr/>
            </p:nvSpPr>
            <p:spPr>
              <a:xfrm>
                <a:off x="444522" y="3912936"/>
                <a:ext cx="9121035" cy="1753433"/>
              </a:xfrm>
              <a:prstGeom prst="rect">
                <a:avLst/>
              </a:prstGeom>
            </p:spPr>
            <p:txBody>
              <a:bodyPr wrap="square">
                <a:spAutoFit/>
              </a:bodyPr>
              <a:p>
                <a:pPr algn="l">
                  <a:defRPr lang="ja-JP" altLang="en-US"/>
                </a:pPr>
                <a:r>
                  <a:rPr lang="ja-JP" altLang="en-US" sz="5400" b="1">
                    <a:solidFill>
                      <a:schemeClr val="tx1"/>
                    </a:solidFill>
                    <a:latin typeface="UD デジタル 教科書体 NP-B"/>
                    <a:ea typeface="UD デジタル 教科書体 NP-B"/>
                  </a:rPr>
                  <a:t>ルール</a:t>
                </a:r>
                <a:r>
                  <a:rPr lang="ja-JP" altLang="en-US" sz="5400" b="1">
                    <a:solidFill>
                      <a:schemeClr val="tx1"/>
                    </a:solidFill>
                    <a:latin typeface="UD デジタル 教科書体 NP-B"/>
                    <a:ea typeface="UD デジタル 教科書体 NP-B"/>
                  </a:rPr>
                  <a:t>を</a:t>
                </a:r>
                <a:r>
                  <a:rPr lang="ja-JP" altLang="en-US" sz="5400" b="1">
                    <a:solidFill>
                      <a:schemeClr val="tx1"/>
                    </a:solidFill>
                    <a:latin typeface="UD デジタル 教科書体 NP-B"/>
                    <a:ea typeface="UD デジタル 教科書体 NP-B"/>
                  </a:rPr>
                  <a:t>決めて</a:t>
                </a:r>
                <a:r>
                  <a:rPr lang="ja-JP" altLang="en-US" sz="5400" b="1">
                    <a:solidFill>
                      <a:schemeClr val="tx1"/>
                    </a:solidFill>
                    <a:latin typeface="UD デジタル 教科書体 NP-B"/>
                    <a:ea typeface="UD デジタル 教科書体 NP-B"/>
                  </a:rPr>
                  <a:t>おく</a:t>
                </a:r>
                <a:r>
                  <a:rPr lang="ja-JP" altLang="en-US" sz="5400" b="1">
                    <a:solidFill>
                      <a:schemeClr val="tx1"/>
                    </a:solidFill>
                    <a:latin typeface="UD デジタル 教科書体 NP-B"/>
                    <a:ea typeface="UD デジタル 教科書体 NP-B"/>
                  </a:rPr>
                  <a:t>こと</a:t>
                </a:r>
                <a:endParaRPr lang="ja-JP" altLang="en-US" sz="4400" b="1">
                  <a:solidFill>
                    <a:schemeClr val="tx1"/>
                  </a:solidFill>
                  <a:latin typeface="UD デジタル 教科書体 NP-B"/>
                  <a:ea typeface="UD デジタル 教科書体 NP-B"/>
                </a:endParaRPr>
              </a:p>
              <a:p>
                <a:pPr algn="l">
                  <a:defRPr lang="ja-JP" altLang="en-US"/>
                </a:pP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a:t>
                </a:r>
                <a:r>
                  <a:rPr lang="ja-JP" altLang="en-US" sz="5400" b="1">
                    <a:solidFill>
                      <a:schemeClr val="tx1"/>
                    </a:solidFill>
                    <a:latin typeface="UD デジタル 教科書体 NP-B"/>
                    <a:ea typeface="UD デジタル 教科書体 NP-B"/>
                  </a:rPr>
                  <a:t>　が</a:t>
                </a:r>
                <a:r>
                  <a:rPr lang="ja-JP" altLang="en-US" sz="5400" b="1">
                    <a:solidFill>
                      <a:schemeClr val="tx1"/>
                    </a:solidFill>
                    <a:latin typeface="UD デジタル 教科書体 NP-B"/>
                    <a:ea typeface="UD デジタル 教科書体 NP-B"/>
                  </a:rPr>
                  <a:t>大切です！</a:t>
                </a:r>
                <a:endParaRPr lang="ja-JP" altLang="en-US" sz="4800" b="1">
                  <a:solidFill>
                    <a:schemeClr val="tx1"/>
                  </a:solidFill>
                  <a:latin typeface="UD デジタル 教科書体 NP-B"/>
                  <a:ea typeface="UD デジタル 教科書体 NP-B"/>
                </a:endParaRPr>
              </a:p>
            </p:txBody>
          </p:sp>
        </p:grpSp>
      </p:grpSp>
      <p:grpSp>
        <p:nvGrpSpPr>
          <p:cNvPr id="1394" name="グループ 341"/>
          <p:cNvGrpSpPr/>
          <p:nvPr/>
        </p:nvGrpSpPr>
        <p:grpSpPr>
          <a:xfrm>
            <a:off x="828000" y="3987361"/>
            <a:ext cx="2736000" cy="1578054"/>
            <a:chOff x="7057886" y="2425500"/>
            <a:chExt cx="2132034" cy="1440000"/>
          </a:xfrm>
        </p:grpSpPr>
        <p:sp>
          <p:nvSpPr>
            <p:cNvPr id="1395" name="図形 4243"/>
            <p:cNvSpPr/>
            <p:nvPr/>
          </p:nvSpPr>
          <p:spPr>
            <a:xfrm>
              <a:off x="7057886" y="2425500"/>
              <a:ext cx="1978114" cy="1440000"/>
            </a:xfrm>
            <a:prstGeom prst="wedgeEllipseCallout">
              <a:avLst>
                <a:gd name="adj1" fmla="val 60967"/>
                <a:gd name="adj2" fmla="val -37855"/>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396" name="グループ 4248"/>
            <p:cNvGrpSpPr/>
            <p:nvPr/>
          </p:nvGrpSpPr>
          <p:grpSpPr>
            <a:xfrm>
              <a:off x="7279301" y="2577105"/>
              <a:ext cx="1910619" cy="1094505"/>
              <a:chOff x="7279301" y="2577105"/>
              <a:chExt cx="1910619" cy="1094505"/>
            </a:xfrm>
          </p:grpSpPr>
          <p:sp>
            <p:nvSpPr>
              <p:cNvPr id="1397" name="テキスト 4244"/>
              <p:cNvSpPr txBox="1"/>
              <p:nvPr/>
            </p:nvSpPr>
            <p:spPr>
              <a:xfrm>
                <a:off x="7279301" y="2577105"/>
                <a:ext cx="1910619" cy="1094505"/>
              </a:xfrm>
              <a:prstGeom prst="rect">
                <a:avLst/>
              </a:prstGeom>
            </p:spPr>
            <p:txBody>
              <a:bodyPr wrap="square">
                <a:spAutoFit/>
              </a:bodyPr>
              <a:p>
                <a:pPr>
                  <a:lnSpc>
                    <a:spcPct val="150000"/>
                  </a:lnSpc>
                  <a:defRPr lang="ja-JP" altLang="en-US"/>
                </a:pPr>
                <a:r>
                  <a:rPr lang="ja-JP" altLang="en-US" sz="1600">
                    <a:latin typeface="UD デジタル 教科書体 NK-R"/>
                    <a:ea typeface="UD デジタル 教科書体 NK-R"/>
                  </a:rPr>
                  <a:t>押しつけない、</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禁止事項はプラスの</a:t>
                </a:r>
                <a:endParaRPr lang="ja-JP" altLang="en-US" sz="1600">
                  <a:latin typeface="UD デジタル 教科書体 NK-R"/>
                  <a:ea typeface="UD デジタル 教科書体 NK-R"/>
                </a:endParaRPr>
              </a:p>
              <a:p>
                <a:pPr>
                  <a:lnSpc>
                    <a:spcPct val="150000"/>
                  </a:lnSpc>
                  <a:defRPr lang="ja-JP" altLang="en-US"/>
                </a:pPr>
                <a:r>
                  <a:rPr lang="ja-JP" altLang="en-US" sz="1600">
                    <a:latin typeface="UD デジタル 教科書体 NK-R"/>
                    <a:ea typeface="UD デジタル 教科書体 NK-R"/>
                  </a:rPr>
                  <a:t>表現</a:t>
                </a:r>
                <a:r>
                  <a:rPr lang="ja-JP" altLang="en-US" sz="1600">
                    <a:latin typeface="UD デジタル 教科書体 NK-R"/>
                    <a:ea typeface="UD デジタル 教科書体 NK-R"/>
                  </a:rPr>
                  <a:t>にするなど</a:t>
                </a:r>
                <a:r>
                  <a:rPr lang="ja-JP" altLang="en-US" sz="1600">
                    <a:latin typeface="UD デジタル 教科書体 NK-R"/>
                    <a:ea typeface="UD デジタル 教科書体 NK-R"/>
                  </a:rPr>
                  <a:t>が大切</a:t>
                </a:r>
                <a:endParaRPr lang="ja-JP" altLang="en-US" sz="1600">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20" dur="1" fill="hold">
                                          <p:stCondLst>
                                            <p:cond delay="0"/>
                                          </p:stCondLst>
                                        </p:cTn>
                                        <p:tgtEl>
                                          <p:spTgt spid="1390"/>
                                        </p:tgtEl>
                                        <p:attrNameLst>
                                          <p:attrName>style.visibility</p:attrName>
                                        </p:attrNameLst>
                                      </p:cBhvr>
                                      <p:to>
                                        <p:strVal val="visible"/>
                                      </p:to>
                                    </p:set>
                                    <p:animEffect transition="in" filter="wipe(down)">
                                      <p:cBhvr>
                                        <p:cTn id="11" dur="580">
                                          <p:stCondLst>
                                            <p:cond delay="0"/>
                                          </p:stCondLst>
                                        </p:cTn>
                                        <p:tgtEl>
                                          <p:spTgt spid="1390"/>
                                        </p:tgtEl>
                                      </p:cBhvr>
                                    </p:animEffect>
                                    <p:anim calcmode="lin" valueType="num">
                                      <p:cBhvr>
                                        <p:cTn id="6" dur="1822" tmFilter="0,0; 0.14,0.36; 0.43,0.73; 0.71,0.91; 1.0,1.0">
                                          <p:stCondLst>
                                            <p:cond delay="0"/>
                                          </p:stCondLst>
                                        </p:cTn>
                                        <p:tgtEl>
                                          <p:spTgt spid="1390"/>
                                        </p:tgtEl>
                                        <p:attrNameLst>
                                          <p:attrName>ppt_x</p:attrName>
                                        </p:attrNameLst>
                                      </p:cBhvr>
                                      <p:tavLst>
                                        <p:tav tm="0">
                                          <p:val>
                                            <p:strVal val="#ppt_x-0.25"/>
                                          </p:val>
                                        </p:tav>
                                        <p:tav tm="100000">
                                          <p:val>
                                            <p:strVal val="#ppt_x"/>
                                          </p:val>
                                        </p:tav>
                                      </p:tavLst>
                                    </p:anim>
                                    <p:anim calcmode="lin" valueType="num">
                                      <p:cBhvr>
                                        <p:cTn id="7" dur="664" tmFilter="0.0,0.0; 0.25,0.07; 0.50,0.2; 0.75,0.467; 1.0,1.0">
                                          <p:stCondLst>
                                            <p:cond delay="0"/>
                                          </p:stCondLst>
                                        </p:cTn>
                                        <p:tgtEl>
                                          <p:spTgt spid="1390"/>
                                        </p:tgtEl>
                                        <p:attrNameLst>
                                          <p:attrName>ppt_y</p:attrName>
                                        </p:attrNameLst>
                                      </p:cBhvr>
                                      <p:tavLst>
                                        <p:tav tm="0" fmla="#ppt_y-sin(pi*$)/3">
                                          <p:val>
                                            <p:fltVal val="0.5"/>
                                          </p:val>
                                        </p:tav>
                                        <p:tav tm="100000">
                                          <p:val>
                                            <p:fltVal val="1"/>
                                          </p:val>
                                        </p:tav>
                                      </p:tavLst>
                                    </p:anim>
                                    <p:anim calcmode="lin" valueType="num">
                                      <p:cBhvr>
                                        <p:cTn id="8" dur="664" tmFilter="0, 0; 0.125,0.2665; 0.25,0.4; 0.375,0.465; 0.5,0.5;  0.625,0.535; 0.75,0.6; 0.875,0.7335; 1,1">
                                          <p:stCondLst>
                                            <p:cond delay="664"/>
                                          </p:stCondLst>
                                        </p:cTn>
                                        <p:tgtEl>
                                          <p:spTgt spid="1390"/>
                                        </p:tgtEl>
                                        <p:attrNameLst>
                                          <p:attrName>ppt_y</p:attrName>
                                        </p:attrNameLst>
                                      </p:cBhvr>
                                      <p:tavLst>
                                        <p:tav tm="0" fmla="#ppt_y-sin(pi*$)/9">
                                          <p:val>
                                            <p:fltVal val="0"/>
                                          </p:val>
                                        </p:tav>
                                        <p:tav tm="100000">
                                          <p:val>
                                            <p:fltVal val="1"/>
                                          </p:val>
                                        </p:tav>
                                      </p:tavLst>
                                    </p:anim>
                                    <p:anim calcmode="lin" valueType="num">
                                      <p:cBhvr>
                                        <p:cTn id="9" dur="332" tmFilter="0, 0; 0.125,0.2665; 0.25,0.4; 0.375,0.465; 0.5,0.5;  0.625,0.535; 0.75,0.6; 0.875,0.7335; 1,1">
                                          <p:stCondLst>
                                            <p:cond delay="1324"/>
                                          </p:stCondLst>
                                        </p:cTn>
                                        <p:tgtEl>
                                          <p:spTgt spid="1390"/>
                                        </p:tgtEl>
                                        <p:attrNameLst>
                                          <p:attrName>ppt_y</p:attrName>
                                        </p:attrNameLst>
                                      </p:cBhvr>
                                      <p:tavLst>
                                        <p:tav tm="0" fmla="#ppt_y-sin(pi*$)/27">
                                          <p:val>
                                            <p:fltVal val="0"/>
                                          </p:val>
                                        </p:tav>
                                        <p:tav tm="100000">
                                          <p:val>
                                            <p:fltVal val="1"/>
                                          </p:val>
                                        </p:tav>
                                      </p:tavLst>
                                    </p:anim>
                                    <p:anim calcmode="lin" valueType="num">
                                      <p:cBhvr>
                                        <p:cTn id="10" dur="164" tmFilter="0, 0; 0.125,0.2665; 0.25,0.4; 0.375,0.465; 0.5,0.5;  0.625,0.535; 0.75,0.6; 0.875,0.7335; 1,1">
                                          <p:stCondLst>
                                            <p:cond delay="1656"/>
                                          </p:stCondLst>
                                        </p:cTn>
                                        <p:tgtEl>
                                          <p:spTgt spid="1390"/>
                                        </p:tgtEl>
                                        <p:attrNameLst>
                                          <p:attrName>ppt_y</p:attrName>
                                        </p:attrNameLst>
                                      </p:cBhvr>
                                      <p:tavLst>
                                        <p:tav tm="0" fmla="#ppt_y-sin(pi*$)/81">
                                          <p:val>
                                            <p:fltVal val="0"/>
                                          </p:val>
                                        </p:tav>
                                        <p:tav tm="100000">
                                          <p:val>
                                            <p:fltVal val="1"/>
                                          </p:val>
                                        </p:tav>
                                      </p:tavLst>
                                    </p:anim>
                                    <p:animScale>
                                      <p:cBhvr>
                                        <p:cTn id="12" dur="26">
                                          <p:stCondLst>
                                            <p:cond delay="650"/>
                                          </p:stCondLst>
                                        </p:cTn>
                                        <p:tgtEl>
                                          <p:spTgt spid="1390"/>
                                        </p:tgtEl>
                                      </p:cBhvr>
                                      <p:to x="100000" y="60000"/>
                                    </p:animScale>
                                    <p:animScale>
                                      <p:cBhvr>
                                        <p:cTn id="13" dur="166" decel="50000">
                                          <p:stCondLst>
                                            <p:cond delay="676"/>
                                          </p:stCondLst>
                                        </p:cTn>
                                        <p:tgtEl>
                                          <p:spTgt spid="1390"/>
                                        </p:tgtEl>
                                      </p:cBhvr>
                                      <p:to x="100000" y="100000"/>
                                    </p:animScale>
                                    <p:animScale>
                                      <p:cBhvr>
                                        <p:cTn id="14" dur="26">
                                          <p:stCondLst>
                                            <p:cond delay="1312"/>
                                          </p:stCondLst>
                                        </p:cTn>
                                        <p:tgtEl>
                                          <p:spTgt spid="1390"/>
                                        </p:tgtEl>
                                      </p:cBhvr>
                                      <p:to x="100000" y="80000"/>
                                    </p:animScale>
                                    <p:animScale>
                                      <p:cBhvr>
                                        <p:cTn id="15" dur="166" decel="50000">
                                          <p:stCondLst>
                                            <p:cond delay="1338"/>
                                          </p:stCondLst>
                                        </p:cTn>
                                        <p:tgtEl>
                                          <p:spTgt spid="1390"/>
                                        </p:tgtEl>
                                      </p:cBhvr>
                                      <p:to x="100000" y="100000"/>
                                    </p:animScale>
                                    <p:animScale>
                                      <p:cBhvr>
                                        <p:cTn id="16" dur="26">
                                          <p:stCondLst>
                                            <p:cond delay="1642"/>
                                          </p:stCondLst>
                                        </p:cTn>
                                        <p:tgtEl>
                                          <p:spTgt spid="1390"/>
                                        </p:tgtEl>
                                      </p:cBhvr>
                                      <p:to x="100000" y="90000"/>
                                    </p:animScale>
                                    <p:animScale>
                                      <p:cBhvr>
                                        <p:cTn id="17" dur="166" decel="50000">
                                          <p:stCondLst>
                                            <p:cond delay="1668"/>
                                          </p:stCondLst>
                                        </p:cTn>
                                        <p:tgtEl>
                                          <p:spTgt spid="1390"/>
                                        </p:tgtEl>
                                      </p:cBhvr>
                                      <p:to x="100000" y="100000"/>
                                    </p:animScale>
                                    <p:animScale>
                                      <p:cBhvr>
                                        <p:cTn id="18" dur="26">
                                          <p:stCondLst>
                                            <p:cond delay="1808"/>
                                          </p:stCondLst>
                                        </p:cTn>
                                        <p:tgtEl>
                                          <p:spTgt spid="1390"/>
                                        </p:tgtEl>
                                      </p:cBhvr>
                                      <p:to x="100000" y="95000"/>
                                    </p:animScale>
                                    <p:animScale>
                                      <p:cBhvr>
                                        <p:cTn id="19" dur="166" decel="50000">
                                          <p:stCondLst>
                                            <p:cond delay="1834"/>
                                          </p:stCondLst>
                                        </p:cTn>
                                        <p:tgtEl>
                                          <p:spTgt spid="13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5" dur="1" fill="hold">
                                          <p:stCondLst>
                                            <p:cond delay="0"/>
                                          </p:stCondLst>
                                        </p:cTn>
                                        <p:tgtEl>
                                          <p:spTgt spid="1394"/>
                                        </p:tgtEl>
                                        <p:attrNameLst>
                                          <p:attrName>style.visibility</p:attrName>
                                        </p:attrNameLst>
                                      </p:cBhvr>
                                      <p:to>
                                        <p:strVal val="visible"/>
                                      </p:to>
                                    </p:set>
                                    <p:animEffect transition="in" filter="wipe(down)">
                                      <p:cBhvr>
                                        <p:cTn id="24" dur="500"/>
                                        <p:tgtEl>
                                          <p:spTgt spid="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399" name="四角形 310"/>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0" name="テキスト 311"/>
          <p:cNvSpPr txBox="1"/>
          <p:nvPr/>
        </p:nvSpPr>
        <p:spPr>
          <a:xfrm>
            <a:off x="180000" y="428835"/>
            <a:ext cx="8786094" cy="830104"/>
          </a:xfrm>
          <a:prstGeom prst="rect">
            <a:avLst/>
          </a:prstGeom>
        </p:spPr>
        <p:txBody>
          <a:bodyPr wrap="square">
            <a:spAutoFit/>
          </a:bodyPr>
          <a:p>
            <a:pPr algn="ctr">
              <a:defRPr lang="ja-JP" altLang="en-US"/>
            </a:pPr>
            <a:r>
              <a:rPr lang="ja-JP" altLang="en-US" sz="4800" b="1">
                <a:latin typeface="UD デジタル 教科書体 NP-B"/>
                <a:ea typeface="UD デジタル 教科書体 NP-B"/>
              </a:rPr>
              <a:t>今日のまとめ</a:t>
            </a:r>
            <a:endParaRPr lang="ja-JP" altLang="en-US" sz="6000" b="1">
              <a:latin typeface="UD デジタル 教科書体 NP-B"/>
              <a:ea typeface="UD デジタル 教科書体 NP-B"/>
            </a:endParaRPr>
          </a:p>
        </p:txBody>
      </p:sp>
      <p:sp>
        <p:nvSpPr>
          <p:cNvPr id="1401" name="テキスト 4500"/>
          <p:cNvSpPr txBox="1"/>
          <p:nvPr/>
        </p:nvSpPr>
        <p:spPr>
          <a:xfrm>
            <a:off x="276079" y="1993500"/>
            <a:ext cx="8790098" cy="668521"/>
          </a:xfrm>
          <a:prstGeom prst="rect">
            <a:avLst/>
          </a:prstGeom>
        </p:spPr>
        <p:txBody>
          <a:bodyPr wrap="square">
            <a:spAutoFit/>
          </a:bodyPr>
          <a:p>
            <a:pPr algn="l">
              <a:lnSpc>
                <a:spcPts val="4500"/>
              </a:lnSpc>
              <a:spcBef>
                <a:spcPts val="0"/>
              </a:spcBef>
              <a:spcAft>
                <a:spcPts val="0"/>
              </a:spcAft>
              <a:defRPr lang="ja-JP" altLang="en-US"/>
            </a:pPr>
            <a:r>
              <a:rPr lang="ja-JP" altLang="en-US" sz="3200" b="1">
                <a:solidFill>
                  <a:schemeClr val="tx1"/>
                </a:solidFill>
                <a:latin typeface="UD デジタル 教科書体 NP-B"/>
                <a:ea typeface="UD デジタル 教科書体 NP-B"/>
              </a:rPr>
              <a:t>それでもトラブルにあってしまったら…</a:t>
            </a:r>
            <a:endParaRPr lang="ja-JP" altLang="en-US" sz="3600" b="1">
              <a:solidFill>
                <a:schemeClr val="tx1"/>
              </a:solidFill>
              <a:latin typeface="UD デジタル 教科書体 NP-B"/>
              <a:ea typeface="UD デジタル 教科書体 NP-B"/>
            </a:endParaRPr>
          </a:p>
        </p:txBody>
      </p:sp>
      <p:grpSp>
        <p:nvGrpSpPr>
          <p:cNvPr id="1402" name="グループ 316"/>
          <p:cNvGrpSpPr/>
          <p:nvPr/>
        </p:nvGrpSpPr>
        <p:grpSpPr>
          <a:xfrm>
            <a:off x="252000" y="2857500"/>
            <a:ext cx="8712000" cy="1550711"/>
            <a:chOff x="58965" y="3721500"/>
            <a:chExt cx="9121035" cy="1872869"/>
          </a:xfrm>
        </p:grpSpPr>
        <p:grpSp>
          <p:nvGrpSpPr>
            <p:cNvPr id="1403" name="グループ 4507"/>
            <p:cNvGrpSpPr/>
            <p:nvPr/>
          </p:nvGrpSpPr>
          <p:grpSpPr>
            <a:xfrm>
              <a:off x="58965" y="3721500"/>
              <a:ext cx="9121035" cy="1872869"/>
              <a:chOff x="109728" y="3794125"/>
              <a:chExt cx="9121035" cy="1872869"/>
            </a:xfrm>
          </p:grpSpPr>
          <p:sp>
            <p:nvSpPr>
              <p:cNvPr id="1404" name="四角形 4504"/>
              <p:cNvSpPr/>
              <p:nvPr/>
            </p:nvSpPr>
            <p:spPr>
              <a:xfrm>
                <a:off x="134937" y="3794125"/>
                <a:ext cx="8900380" cy="187286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5" name="テキスト 4501"/>
              <p:cNvSpPr txBox="1"/>
              <p:nvPr/>
            </p:nvSpPr>
            <p:spPr>
              <a:xfrm>
                <a:off x="109728" y="3912936"/>
                <a:ext cx="9121035" cy="1745990"/>
              </a:xfrm>
              <a:prstGeom prst="rect">
                <a:avLst/>
              </a:prstGeom>
            </p:spPr>
            <p:txBody>
              <a:bodyPr wrap="square">
                <a:spAutoFit/>
              </a:bodyPr>
              <a:p>
                <a:pPr algn="l">
                  <a:defRPr lang="ja-JP" altLang="en-US"/>
                </a:pPr>
                <a:r>
                  <a:rPr lang="ja-JP" altLang="en-US" sz="4400" b="1">
                    <a:solidFill>
                      <a:schemeClr val="tx1"/>
                    </a:solidFill>
                    <a:latin typeface="UD デジタル 教科書体 NP-B"/>
                    <a:ea typeface="UD デジタル 教科書体 NP-B"/>
                  </a:rPr>
                  <a:t>ご自身や家族だけで悩まずに、</a:t>
                </a:r>
                <a:endParaRPr lang="ja-JP" altLang="en-US" sz="3600" b="1">
                  <a:solidFill>
                    <a:schemeClr val="tx1"/>
                  </a:solidFill>
                  <a:latin typeface="UD デジタル 教科書体 NP-B"/>
                  <a:ea typeface="UD デジタル 教科書体 NP-B"/>
                </a:endParaRPr>
              </a:p>
              <a:p>
                <a:pPr algn="l">
                  <a:defRPr lang="ja-JP" altLang="en-US"/>
                </a:pPr>
                <a:r>
                  <a:rPr lang="ja-JP" altLang="en-US" sz="4400" b="1">
                    <a:solidFill>
                      <a:schemeClr val="tx1"/>
                    </a:solidFill>
                    <a:latin typeface="UD デジタル 教科書体 NP-B"/>
                    <a:ea typeface="UD デジタル 教科書体 NP-B"/>
                  </a:rPr>
                  <a:t>すぐ</a:t>
                </a:r>
                <a:r>
                  <a:rPr lang="ja-JP" altLang="en-US" sz="4400" b="1">
                    <a:solidFill>
                      <a:schemeClr val="tx1"/>
                    </a:solidFill>
                    <a:latin typeface="UD デジタル 教科書体 NP-B"/>
                    <a:ea typeface="UD デジタル 教科書体 NP-B"/>
                  </a:rPr>
                  <a:t>に専門家へ相談しましょう！</a:t>
                </a:r>
                <a:endParaRPr lang="ja-JP" altLang="en-US" sz="4800" b="1">
                  <a:solidFill>
                    <a:schemeClr val="tx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7" dur="1" fill="hold">
                                          <p:stCondLst>
                                            <p:cond delay="0"/>
                                          </p:stCondLst>
                                        </p:cTn>
                                        <p:tgtEl>
                                          <p:spTgt spid="1401"/>
                                        </p:tgtEl>
                                        <p:attrNameLst>
                                          <p:attrName>style.visibility</p:attrName>
                                        </p:attrNameLst>
                                      </p:cBhvr>
                                      <p:to>
                                        <p:strVal val="visible"/>
                                      </p:to>
                                    </p:set>
                                    <p:animEffect transition="in" filter="randombar(horizontal)">
                                      <p:cBhvr>
                                        <p:cTn id="6" dur="500"/>
                                        <p:tgtEl>
                                          <p:spTgt spid="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407" name="四角形 332"/>
          <p:cNvSpPr>
            <a:spLocks noChangeArrowheads="1"/>
          </p:cNvSpPr>
          <p:nvPr/>
        </p:nvSpPr>
        <p:spPr>
          <a:xfrm>
            <a:off x="469746" y="547052"/>
            <a:ext cx="8137055" cy="4902448"/>
          </a:xfrm>
          <a:prstGeom prst="rect">
            <a:avLst/>
          </a:prstGeom>
          <a:solidFill>
            <a:srgbClr val="FFFFFF"/>
          </a:solidFill>
          <a:ln w="22225" cap="flat" cmpd="sng">
            <a:solidFill>
              <a:schemeClr val="tx1"/>
            </a:solidFill>
            <a:prstDash val="solid"/>
            <a:miter/>
          </a:ln>
        </p:spPr>
        <p:txBody>
          <a:bodyPr vert="horz" wrap="square" anchor="ctr"/>
          <a:lstStyle/>
          <a:p>
            <a:pPr algn="ctr" fontAlgn="base" latinLnBrk="0"/>
            <a:endParaRPr lang="ja-JP" altLang="en-US">
              <a:ln>
                <a:solidFill>
                  <a:srgbClr val="000000"/>
                </a:solidFill>
              </a:ln>
              <a:solidFill>
                <a:srgbClr val="000000"/>
              </a:solidFill>
              <a:effectLst/>
            </a:endParaRPr>
          </a:p>
        </p:txBody>
      </p:sp>
      <p:sp>
        <p:nvSpPr>
          <p:cNvPr id="1408" name="テキスト 333"/>
          <p:cNvSpPr txBox="1">
            <a:spLocks noChangeArrowheads="1"/>
          </p:cNvSpPr>
          <p:nvPr/>
        </p:nvSpPr>
        <p:spPr>
          <a:xfrm>
            <a:off x="541432" y="553593"/>
            <a:ext cx="8200045" cy="4400312"/>
          </a:xfrm>
          <a:prstGeom prst="rect">
            <a:avLst/>
          </a:prstGeom>
          <a:noFill/>
          <a:ln>
            <a:miter/>
          </a:ln>
        </p:spPr>
        <p:txBody>
          <a:bodyPr vert="horz" wrap="square">
            <a:spAutoFit/>
          </a:bodyPr>
          <a:lstStyle/>
          <a:p>
            <a:pPr algn="l" fontAlgn="base" latinLnBrk="0"/>
            <a:r>
              <a:rPr lang="ja-JP" altLang="en-US" sz="1400" b="1">
                <a:solidFill>
                  <a:schemeClr val="tx1"/>
                </a:solidFill>
                <a:effectLst/>
                <a:latin typeface="UD デジタル 教科書体 NP-B"/>
                <a:ea typeface="UD デジタル 教科書体 NP-B"/>
              </a:rPr>
              <a:t>◎携帯電話会社</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algn="l"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静岡県警察本部</a:t>
            </a:r>
            <a:r>
              <a:rPr lang="ja-JP" altLang="en-US" sz="1400" b="1">
                <a:solidFill>
                  <a:schemeClr val="tx1"/>
                </a:solidFill>
                <a:effectLst/>
                <a:latin typeface="UD デジタル 教科書体 NP-B"/>
                <a:ea typeface="UD デジタル 教科書体 NP-B"/>
              </a:rPr>
              <a:t>　県警ふれあい相談室　　</a:t>
            </a:r>
            <a:r>
              <a:rPr lang="ja-JP" altLang="en-US" sz="1400" b="1">
                <a:solidFill>
                  <a:schemeClr val="tx1"/>
                </a:solidFill>
                <a:effectLst/>
                <a:latin typeface="UD デジタル 教科書体 NP-B"/>
                <a:ea typeface="UD デジタル 教科書体 NP-B"/>
              </a:rPr>
              <a:t>054-254-9110</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県民生活センター</a:t>
            </a:r>
            <a:r>
              <a:rPr lang="ja-JP" altLang="en-US" sz="1400" b="1">
                <a:solidFill>
                  <a:schemeClr val="tx1"/>
                </a:solidFill>
                <a:effectLst/>
                <a:latin typeface="UD デジタル 教科書体 NP-B"/>
                <a:ea typeface="UD デジタル 教科書体 NP-B"/>
              </a:rPr>
              <a:t>（受付時間午前９時～午後４時）</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東部　</a:t>
            </a:r>
            <a:r>
              <a:rPr lang="ja-JP" altLang="en-US" sz="1400" b="1">
                <a:solidFill>
                  <a:schemeClr val="tx1"/>
                </a:solidFill>
                <a:effectLst/>
                <a:latin typeface="UD デジタル 教科書体 NP-B"/>
                <a:ea typeface="UD デジタル 教科書体 NP-B"/>
              </a:rPr>
              <a:t>055-952-2299</a:t>
            </a:r>
            <a:r>
              <a:rPr lang="ja-JP" altLang="en-US" sz="1400" b="1">
                <a:solidFill>
                  <a:schemeClr val="tx1"/>
                </a:solidFill>
                <a:effectLst/>
                <a:latin typeface="UD デジタル 教科書体 NP-B"/>
                <a:ea typeface="UD デジタル 教科書体 NP-B"/>
              </a:rPr>
              <a:t>　／　中部　</a:t>
            </a:r>
            <a:r>
              <a:rPr lang="ja-JP" altLang="en-US" sz="1400" b="1">
                <a:solidFill>
                  <a:schemeClr val="tx1"/>
                </a:solidFill>
                <a:effectLst/>
                <a:latin typeface="UD デジタル 教科書体 NP-B"/>
                <a:ea typeface="UD デジタル 教科書体 NP-B"/>
              </a:rPr>
              <a:t>054-202-6006</a:t>
            </a:r>
            <a:r>
              <a:rPr lang="ja-JP" altLang="en-US" sz="1400" b="1">
                <a:solidFill>
                  <a:schemeClr val="tx1"/>
                </a:solidFill>
                <a:effectLst/>
                <a:latin typeface="UD デジタル 教科書体 NP-B"/>
                <a:ea typeface="UD デジタル 教科書体 NP-B"/>
              </a:rPr>
              <a:t>　／　西部　</a:t>
            </a:r>
            <a:r>
              <a:rPr lang="ja-JP" altLang="en-US" sz="1400" b="1">
                <a:solidFill>
                  <a:schemeClr val="tx1"/>
                </a:solidFill>
                <a:effectLst/>
                <a:latin typeface="UD デジタル 教科書体 NP-B"/>
                <a:ea typeface="UD デジタル 教科書体 NP-B"/>
              </a:rPr>
              <a:t>053-452-2299</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賀茂（消費生活センター）　</a:t>
            </a:r>
            <a:r>
              <a:rPr lang="ja-JP" altLang="en-US" sz="1400" b="1">
                <a:solidFill>
                  <a:schemeClr val="tx1"/>
                </a:solidFill>
                <a:effectLst/>
                <a:latin typeface="UD デジタル 教科書体 NP-B"/>
                <a:ea typeface="UD デジタル 教科書体 NP-B"/>
              </a:rPr>
              <a:t>0558-24-2299</a:t>
            </a:r>
            <a:r>
              <a:rPr lang="ja-JP" altLang="en-US" sz="1400" b="1">
                <a:solidFill>
                  <a:schemeClr val="tx1"/>
                </a:solidFill>
                <a:effectLst/>
                <a:latin typeface="UD デジタル 教科書体 NP-B"/>
                <a:ea typeface="UD デジタル 教科書体 NP-B"/>
              </a:rPr>
              <a:t>　（午前９時～正午、午後１時～３時）</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電話相談　ハロー電話「ともしび」</a:t>
            </a:r>
            <a:r>
              <a:rPr lang="ja-JP" altLang="en-US" sz="1400" b="1">
                <a:solidFill>
                  <a:schemeClr val="tx1"/>
                </a:solidFill>
                <a:effectLst/>
                <a:latin typeface="UD デジタル 教科書体 NP-B"/>
                <a:ea typeface="UD デジタル 教科書体 NP-B"/>
              </a:rPr>
              <a:t>午前９時～午後５時</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沼津 </a:t>
            </a:r>
            <a:r>
              <a:rPr lang="ja-JP" altLang="en-US" sz="1400" b="1">
                <a:solidFill>
                  <a:schemeClr val="tx1"/>
                </a:solidFill>
                <a:effectLst/>
                <a:latin typeface="UD デジタル 教科書体 NP-B"/>
                <a:ea typeface="UD デジタル 教科書体 NP-B"/>
              </a:rPr>
              <a:t>055-931-8686 </a:t>
            </a:r>
            <a:r>
              <a:rPr lang="ja-JP" altLang="en-US" sz="1400" b="1">
                <a:solidFill>
                  <a:schemeClr val="tx1"/>
                </a:solidFill>
                <a:effectLst/>
                <a:latin typeface="UD デジタル 教科書体 NP-B"/>
                <a:ea typeface="UD デジタル 教科書体 NP-B"/>
              </a:rPr>
              <a:t>／ 静岡 </a:t>
            </a:r>
            <a:r>
              <a:rPr lang="ja-JP" altLang="en-US" sz="1400" b="1">
                <a:solidFill>
                  <a:schemeClr val="tx1"/>
                </a:solidFill>
                <a:effectLst/>
                <a:latin typeface="UD デジタル 教科書体 NP-B"/>
                <a:ea typeface="UD デジタル 教科書体 NP-B"/>
              </a:rPr>
              <a:t>054-289</a:t>
            </a:r>
            <a:r>
              <a:rPr lang="ja-JP" altLang="en-US" sz="1400" b="1">
                <a:solidFill>
                  <a:schemeClr val="tx1"/>
                </a:solidFill>
                <a:effectLst/>
                <a:latin typeface="UD デジタル 教科書体 NP-B"/>
                <a:ea typeface="UD デジタル 教科書体 NP-B"/>
              </a:rPr>
              <a:t>－</a:t>
            </a:r>
            <a:r>
              <a:rPr lang="ja-JP" altLang="en-US" sz="1400" b="1">
                <a:solidFill>
                  <a:schemeClr val="tx1"/>
                </a:solidFill>
                <a:effectLst/>
                <a:latin typeface="UD デジタル 教科書体 NP-B"/>
                <a:ea typeface="UD デジタル 教科書体 NP-B"/>
              </a:rPr>
              <a:t>8686 </a:t>
            </a:r>
            <a:r>
              <a:rPr lang="ja-JP" altLang="en-US" sz="1400" b="1">
                <a:solidFill>
                  <a:schemeClr val="tx1"/>
                </a:solidFill>
                <a:effectLst/>
                <a:latin typeface="UD デジタル 教科書体 NP-B"/>
                <a:ea typeface="UD デジタル 教科書体 NP-B"/>
              </a:rPr>
              <a:t>／ 掛川 </a:t>
            </a:r>
            <a:r>
              <a:rPr lang="ja-JP" altLang="en-US" sz="1400" b="1">
                <a:solidFill>
                  <a:schemeClr val="tx1"/>
                </a:solidFill>
                <a:effectLst/>
                <a:latin typeface="UD デジタル 教科書体 NP-B"/>
                <a:ea typeface="UD デジタル 教科書体 NP-B"/>
              </a:rPr>
              <a:t>0537-24-8686 </a:t>
            </a:r>
            <a:r>
              <a:rPr lang="ja-JP" altLang="en-US" sz="1400" b="1">
                <a:solidFill>
                  <a:schemeClr val="tx1"/>
                </a:solidFill>
                <a:effectLst/>
                <a:latin typeface="UD デジタル 教科書体 NP-B"/>
                <a:ea typeface="UD デジタル 教科書体 NP-B"/>
              </a:rPr>
              <a:t>／ </a:t>
            </a:r>
            <a:endParaRPr lang="en-US" altLang="ja-JP"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浜松 </a:t>
            </a:r>
            <a:r>
              <a:rPr lang="ja-JP" altLang="en-US" sz="1400" b="1">
                <a:solidFill>
                  <a:schemeClr val="tx1"/>
                </a:solidFill>
                <a:effectLst/>
                <a:latin typeface="UD デジタル 教科書体 NP-B"/>
                <a:ea typeface="UD デジタル 教科書体 NP-B"/>
              </a:rPr>
              <a:t>053-471-8686</a:t>
            </a:r>
            <a:r>
              <a:rPr lang="ja-JP" altLang="en-US" sz="1400" b="1">
                <a:solidFill>
                  <a:schemeClr val="tx1"/>
                </a:solidFill>
                <a:effectLst/>
                <a:latin typeface="UD デジタル 教科書体 NP-B"/>
                <a:ea typeface="UD デジタル 教科書体 NP-B"/>
              </a:rPr>
              <a:t> </a:t>
            </a:r>
            <a:endParaRPr lang="ja-JP" altLang="en-US" sz="1400" b="1">
              <a:solidFill>
                <a:schemeClr val="tx1"/>
              </a:solidFill>
              <a:effectLst/>
              <a:latin typeface="UD デジタル 教科書体 NP-B"/>
              <a:ea typeface="UD デジタル 教科書体 NP-B"/>
            </a:endParaRPr>
          </a:p>
          <a:p>
            <a:pPr fontAlgn="base" latinLnBrk="0"/>
            <a:endParaRPr lang="ja-JP" altLang="en-US" sz="1400" b="1">
              <a:solidFill>
                <a:schemeClr val="tx1"/>
              </a:solidFill>
              <a:effectLst/>
              <a:latin typeface="UD デジタル 教科書体 NP-B"/>
              <a:ea typeface="UD デジタル 教科書体 NP-B"/>
            </a:endParaRPr>
          </a:p>
          <a:p>
            <a:pPr fontAlgn="base" latinLnBrk="0"/>
            <a:r>
              <a:rPr lang="ja-JP" altLang="en-US" sz="1400" b="1">
                <a:solidFill>
                  <a:schemeClr val="tx1"/>
                </a:solidFill>
                <a:effectLst/>
                <a:latin typeface="UD デジタル 教科書体 NP-B"/>
                <a:ea typeface="UD デジタル 教科書体 NP-B"/>
              </a:rPr>
              <a:t>◎ 違法・有害情報相談センター</a:t>
            </a:r>
            <a:r>
              <a:rPr lang="ja-JP" altLang="en-US" sz="1400" b="1">
                <a:solidFill>
                  <a:schemeClr val="tx1"/>
                </a:solidFill>
                <a:effectLst/>
                <a:latin typeface="UD デジタル 教科書体 NP-B"/>
                <a:ea typeface="UD デジタル 教科書体 NP-B"/>
              </a:rPr>
              <a:t>　</a:t>
            </a:r>
            <a:r>
              <a:rPr lang="ja-JP" altLang="en-US" sz="1400" b="1" u="sng">
                <a:solidFill>
                  <a:schemeClr val="tx1"/>
                </a:solidFill>
                <a:effectLst/>
                <a:latin typeface="UD デジタル 教科書体 NP-B"/>
                <a:ea typeface="UD デジタル 教科書体 NP-B"/>
              </a:rPr>
              <a:t>h</a:t>
            </a:r>
            <a:r>
              <a:rPr lang="ja-JP" altLang="en-US" sz="1400" b="1" u="sng">
                <a:solidFill>
                  <a:schemeClr val="tx1"/>
                </a:solidFill>
                <a:effectLst/>
                <a:latin typeface="UD デジタル 教科書体 NP-B"/>
                <a:ea typeface="UD デジタル 教科書体 NP-B"/>
              </a:rPr>
              <a:t>ttps://www.ihaho.jp</a:t>
            </a:r>
            <a:r>
              <a:rPr lang="ja-JP" altLang="en-US" sz="1400" b="1">
                <a:solidFill>
                  <a:schemeClr val="tx1"/>
                </a:solidFill>
                <a:effectLst/>
                <a:latin typeface="UD デジタル 教科書体 NP-B"/>
                <a:ea typeface="UD デジタル 教科書体 NP-B"/>
              </a:rPr>
              <a:t> </a:t>
            </a:r>
            <a:endParaRPr>
              <a:latin typeface="UD デジタル 教科書体 NP-B"/>
              <a:ea typeface="UD デジタル 教科書体 NP-B"/>
            </a:endParaRPr>
          </a:p>
        </p:txBody>
      </p:sp>
      <p:graphicFrame>
        <p:nvGraphicFramePr>
          <p:cNvPr id="1409" name="四角形 334"/>
          <p:cNvGraphicFramePr>
            <a:graphicFrameLocks noGrp="1"/>
          </p:cNvGraphicFramePr>
          <p:nvPr/>
        </p:nvGraphicFramePr>
        <p:xfrm>
          <a:off x="1044001" y="913500"/>
          <a:ext cx="6756860" cy="1583690"/>
        </p:xfrm>
        <a:graphic>
          <a:graphicData uri="http://schemas.openxmlformats.org/drawingml/2006/table">
            <a:tbl>
              <a:tblPr/>
              <a:tblGrid>
                <a:gridCol w="1599187"/>
                <a:gridCol w="2436812"/>
                <a:gridCol w="1539875"/>
                <a:gridCol w="1180986"/>
              </a:tblGrid>
              <a:tr h="316738">
                <a:tc>
                  <a:txBody>
                    <a:bodyPr/>
                    <a:lstStyle/>
                    <a:p>
                      <a:pPr algn="ctr"/>
                      <a:r>
                        <a:rPr lang="ja-JP" altLang="en-US" sz="1100" b="1">
                          <a:solidFill>
                            <a:srgbClr val="000000"/>
                          </a:solidFill>
                          <a:latin typeface="UD デジタル 教科書体 NP-B"/>
                          <a:ea typeface="UD デジタル 教科書体 NP-B"/>
                        </a:rPr>
                        <a:t>会社名</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サービス名</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電話番号</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受付時間</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38">
                <a:tc>
                  <a:txBody>
                    <a:bodyPr/>
                    <a:lstStyle/>
                    <a:p>
                      <a:pPr algn="ctr"/>
                      <a:r>
                        <a:rPr lang="ja-JP" altLang="en-US" sz="1100" b="1">
                          <a:solidFill>
                            <a:srgbClr val="000000"/>
                          </a:solidFill>
                          <a:latin typeface="UD デジタル 教科書体 NP-B"/>
                          <a:ea typeface="UD デジタル 教科書体 NP-B"/>
                        </a:rPr>
                        <a:t>ＮＴＴドコモ</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ドコモあんしんホットライン</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0120-053-320</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a:r>
                        <a:rPr lang="ja-JP" altLang="en-US" sz="1100" b="1">
                          <a:solidFill>
                            <a:srgbClr val="000000"/>
                          </a:solidFill>
                          <a:latin typeface="UD デジタル 教科書体 NP-B"/>
                          <a:ea typeface="UD デジタル 教科書体 NP-B"/>
                        </a:rPr>
                        <a:t>午前９時～</a:t>
                      </a:r>
                      <a:endParaRPr kumimoji="1" lang="ja-JP" altLang="en-US" b="1" dirty="0">
                        <a:latin typeface="UD デジタル 教科書体 NP-B"/>
                        <a:ea typeface="UD デジタル 教科書体 NP-B"/>
                      </a:endParaRPr>
                    </a:p>
                    <a:p>
                      <a:pPr algn="ctr"/>
                      <a:r>
                        <a:rPr lang="ja-JP" altLang="en-US" sz="1100" b="1">
                          <a:solidFill>
                            <a:srgbClr val="000000"/>
                          </a:solidFill>
                          <a:latin typeface="UD デジタル 教科書体 NP-B"/>
                          <a:ea typeface="UD デジタル 教科書体 NP-B"/>
                        </a:rPr>
                        <a:t>午後８時</a:t>
                      </a:r>
                      <a:r>
                        <a:rPr lang="ja-JP" altLang="en-US" sz="1200" b="1">
                          <a:solidFill>
                            <a:srgbClr val="000000"/>
                          </a:solidFill>
                          <a:latin typeface="UD デジタル 教科書体 NP-B"/>
                          <a:ea typeface="UD デジタル 教科書体 NP-B"/>
                        </a:rPr>
                        <a:t> </a:t>
                      </a:r>
                      <a:endParaRPr lang="ja-JP" altLang="en-US" sz="1100" b="1">
                        <a:solidFill>
                          <a:srgbClr val="000000"/>
                        </a:solidFill>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38">
                <a:tc>
                  <a:txBody>
                    <a:bodyPr/>
                    <a:lstStyle/>
                    <a:p>
                      <a:pPr algn="ctr"/>
                      <a:r>
                        <a:rPr lang="ja-JP" altLang="en-US" sz="1100" b="1">
                          <a:solidFill>
                            <a:srgbClr val="000000"/>
                          </a:solidFill>
                          <a:latin typeface="UD デジタル 教科書体 NP-B"/>
                          <a:ea typeface="UD デジタル 教科書体 NP-B"/>
                        </a:rPr>
                        <a:t>ＫＤＤＩ</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KDDIお客様センター</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0120-977-033</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tcPr>
                </a:tc>
              </a:tr>
              <a:tr h="316738">
                <a:tc>
                  <a:txBody>
                    <a:bodyPr/>
                    <a:lstStyle/>
                    <a:p>
                      <a:pPr algn="ctr"/>
                      <a:r>
                        <a:rPr lang="ja-JP" altLang="en-US" sz="1100" b="1">
                          <a:solidFill>
                            <a:srgbClr val="000000"/>
                          </a:solidFill>
                          <a:latin typeface="UD デジタル 教科書体 NP-B"/>
                          <a:ea typeface="UD デジタル 教科書体 NP-B"/>
                        </a:rPr>
                        <a:t>ソフトバンクモバイル</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カスタマーサポート総合案内</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0800-919-0157</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tcPr>
                </a:tc>
              </a:tr>
              <a:tr h="316738">
                <a:tc>
                  <a:txBody>
                    <a:bodyPr/>
                    <a:lstStyle/>
                    <a:p>
                      <a:pPr algn="ctr"/>
                      <a:r>
                        <a:rPr lang="ja-JP" altLang="en-US" sz="1100" b="1">
                          <a:solidFill>
                            <a:srgbClr val="000000"/>
                          </a:solidFill>
                          <a:latin typeface="UD デジタル 教科書体 NP-B"/>
                          <a:ea typeface="UD デジタル 教科書体 NP-B"/>
                        </a:rPr>
                        <a:t>ワイモバイル</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カスタマーセンター総合窓口</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ja-JP" altLang="en-US" sz="1100" b="1">
                          <a:solidFill>
                            <a:srgbClr val="000000"/>
                          </a:solidFill>
                          <a:latin typeface="UD デジタル 教科書体 NP-B"/>
                          <a:ea typeface="UD デジタル 教科書体 NP-B"/>
                        </a:rPr>
                        <a:t>0570-039-151</a:t>
                      </a:r>
                      <a:r>
                        <a:rPr lang="ja-JP" altLang="en-US" sz="1200" b="1">
                          <a:solidFill>
                            <a:srgbClr val="000000"/>
                          </a:solidFill>
                          <a:latin typeface="UD デジタル 教科書体 NP-B"/>
                          <a:ea typeface="UD デジタル 教科書体 NP-B"/>
                        </a:rPr>
                        <a:t> </a:t>
                      </a:r>
                      <a:endParaRPr kumimoji="1" lang="ja-JP" altLang="en-US" b="1" dirty="0">
                        <a:latin typeface="UD デジタル 教科書体 NP-B"/>
                        <a:ea typeface="UD デジタル 教科書体 NP-B"/>
                      </a:endParaRPr>
                    </a:p>
                  </a:txBody>
                  <a:tcPr marL="63500" marR="635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tcPr>
                </a:tc>
              </a:tr>
            </a:tbl>
          </a:graphicData>
        </a:graphic>
      </p:graphicFrame>
      <p:sp>
        <p:nvSpPr>
          <p:cNvPr id="1410" name="四角形 337"/>
          <p:cNvSpPr/>
          <p:nvPr/>
        </p:nvSpPr>
        <p:spPr>
          <a:xfrm>
            <a:off x="-38582" y="1713"/>
            <a:ext cx="9218577" cy="477912"/>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11" name="テキスト 338"/>
          <p:cNvSpPr txBox="1"/>
          <p:nvPr/>
        </p:nvSpPr>
        <p:spPr>
          <a:xfrm>
            <a:off x="-37380" y="92728"/>
            <a:ext cx="2233380" cy="460772"/>
          </a:xfrm>
          <a:prstGeom prst="rect">
            <a:avLst/>
          </a:prstGeom>
        </p:spPr>
        <p:txBody>
          <a:bodyPr wrap="square">
            <a:spAutoFit/>
          </a:bodyPr>
          <a:p>
            <a:pPr algn="ctr">
              <a:defRPr lang="ja-JP" altLang="en-US"/>
            </a:pPr>
            <a:r>
              <a:rPr lang="ja-JP" altLang="en-US" sz="2400" b="1">
                <a:latin typeface="UD デジタル 教科書体 NP-B"/>
                <a:ea typeface="UD デジタル 教科書体 NP-B"/>
              </a:rPr>
              <a:t>相談窓口</a:t>
            </a:r>
            <a:endParaRPr lang="ja-JP" altLang="en-US" sz="4800" b="1">
              <a:latin typeface="UD デジタル 教科書体 NP-B"/>
              <a:ea typeface="UD デジタル 教科書体 NP-B"/>
            </a:endParaRPr>
          </a:p>
        </p:txBody>
      </p:sp>
      <p:sp>
        <p:nvSpPr>
          <p:cNvPr id="1412" name="テキスト 354"/>
          <p:cNvSpPr txBox="1">
            <a:spLocks noChangeArrowheads="1"/>
          </p:cNvSpPr>
          <p:nvPr/>
        </p:nvSpPr>
        <p:spPr>
          <a:xfrm>
            <a:off x="835955" y="4937061"/>
            <a:ext cx="8200045" cy="368439"/>
          </a:xfrm>
          <a:prstGeom prst="rect">
            <a:avLst/>
          </a:prstGeom>
          <a:noFill/>
          <a:ln>
            <a:miter/>
          </a:ln>
        </p:spPr>
        <p:txBody>
          <a:bodyPr vert="horz" wrap="square">
            <a:spAutoFit/>
          </a:bodyPr>
          <a:lstStyle/>
          <a:p>
            <a:pPr algn="l" fontAlgn="base" latinLnBrk="0"/>
            <a:r>
              <a:rPr lang="ja-JP" altLang="en-US">
                <a:highlight>
                  <a:srgbClr val="FFFF00"/>
                </a:highlight>
                <a:latin typeface="UD デジタル 教科書体 NP-B"/>
                <a:ea typeface="UD デジタル 教科書体 NP-B"/>
              </a:rPr>
              <a:t>内閣府や県のＨＰでネットトラブルの相談窓口一覧を掲載しています。</a:t>
            </a:r>
            <a:endParaRPr>
              <a:highlight>
                <a:srgbClr val="FFFF00"/>
              </a:highlight>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27" name="四角形 425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28" name="テキスト 4256"/>
          <p:cNvSpPr txBox="1"/>
          <p:nvPr/>
        </p:nvSpPr>
        <p:spPr>
          <a:xfrm>
            <a:off x="177660" y="330217"/>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わが家はこんなです…</a:t>
            </a:r>
            <a:endParaRPr lang="ja-JP" altLang="en-US" sz="4800" b="1">
              <a:latin typeface="UD デジタル 教科書体 NK-B"/>
              <a:ea typeface="UD デジタル 教科書体 NK-B"/>
            </a:endParaRPr>
          </a:p>
        </p:txBody>
      </p:sp>
      <p:sp>
        <p:nvSpPr>
          <p:cNvPr id="1129" name="テキスト 4258"/>
          <p:cNvSpPr txBox="1"/>
          <p:nvPr/>
        </p:nvSpPr>
        <p:spPr>
          <a:xfrm>
            <a:off x="468000" y="1417500"/>
            <a:ext cx="9076633" cy="3046095"/>
          </a:xfrm>
          <a:prstGeom prst="rect">
            <a:avLst/>
          </a:prstGeom>
        </p:spPr>
        <p:txBody>
          <a:bodyPr wrap="square">
            <a:spAutoFit/>
          </a:bodyPr>
          <a:p>
            <a:pPr algn="l">
              <a:lnSpc>
                <a:spcPct val="150000"/>
              </a:lnSpc>
              <a:defRPr lang="ja-JP" altLang="en-US"/>
            </a:pPr>
            <a:r>
              <a:rPr lang="ja-JP" altLang="en-US" sz="3200" b="1">
                <a:latin typeface="UD デジタル 教科書体 NP-B"/>
                <a:ea typeface="UD デジタル 教科書体 NP-B"/>
              </a:rPr>
              <a:t>●子供が家でインターネット</a:t>
            </a:r>
            <a:r>
              <a:rPr lang="ja-JP" altLang="en-US" sz="2000" b="1">
                <a:latin typeface="UD デジタル 教科書体 NP-B"/>
                <a:ea typeface="UD デジタル 教科書体 NP-B"/>
              </a:rPr>
              <a:t>(スマホやゲームなど)</a:t>
            </a:r>
            <a:endParaRPr lang="ja-JP" altLang="en-US" sz="4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　を</a:t>
            </a:r>
            <a:r>
              <a:rPr lang="ja-JP" altLang="en-US" sz="3200" b="1">
                <a:latin typeface="UD デジタル 教科書体 NP-B"/>
                <a:ea typeface="UD デジタル 教科書体 NP-B"/>
              </a:rPr>
              <a:t>使うとき</a:t>
            </a:r>
            <a:r>
              <a:rPr lang="ja-JP" altLang="en-US" sz="3200" b="1">
                <a:latin typeface="UD デジタル 教科書体 NP-B"/>
                <a:ea typeface="UD デジタル 教科書体 NP-B"/>
              </a:rPr>
              <a:t>、</a:t>
            </a:r>
            <a:r>
              <a:rPr lang="ja-JP" altLang="en-US" sz="3200" b="1">
                <a:latin typeface="UD デジタル 教科書体 NP-B"/>
                <a:ea typeface="UD デジタル 教科書体 NP-B"/>
              </a:rPr>
              <a:t>ルールを</a:t>
            </a:r>
            <a:r>
              <a:rPr lang="ja-JP" altLang="en-US" sz="3200" b="1">
                <a:latin typeface="UD デジタル 教科書体 NP-B"/>
                <a:ea typeface="UD デジタル 教科書体 NP-B"/>
              </a:rPr>
              <a:t>決めていますか</a:t>
            </a:r>
            <a:r>
              <a:rPr lang="ja-JP" altLang="en-US" sz="3200" b="1">
                <a:latin typeface="UD デジタル 教科書体 NP-B"/>
                <a:ea typeface="UD デジタル 教科書体 NP-B"/>
              </a:rPr>
              <a:t>？</a:t>
            </a:r>
            <a:endParaRPr lang="ja-JP" altLang="en-US" sz="20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●どんなルールを決めていますか？</a:t>
            </a:r>
            <a:endParaRPr lang="ja-JP" altLang="en-US" sz="3600" b="1">
              <a:latin typeface="UD デジタル 教科書体 NP-B"/>
              <a:ea typeface="UD デジタル 教科書体 NP-B"/>
            </a:endParaRPr>
          </a:p>
          <a:p>
            <a:pPr algn="l">
              <a:lnSpc>
                <a:spcPct val="150000"/>
              </a:lnSpc>
              <a:defRPr lang="ja-JP" altLang="en-US"/>
            </a:pPr>
            <a:r>
              <a:rPr lang="ja-JP" altLang="en-US" sz="3200" b="1">
                <a:latin typeface="UD デジタル 教科書体 NP-B"/>
                <a:ea typeface="UD デジタル 教科書体 NP-B"/>
              </a:rPr>
              <a:t>●守れていますか？</a:t>
            </a:r>
            <a:endParaRPr lang="ja-JP" altLang="en-US" sz="3200" b="1">
              <a:latin typeface="UD デジタル 教科書体 NP-B"/>
              <a:ea typeface="UD デジタル 教科書体 NP-B"/>
            </a:endParaRPr>
          </a:p>
        </p:txBody>
      </p:sp>
      <p:grpSp>
        <p:nvGrpSpPr>
          <p:cNvPr id="1130" name="グループ 354"/>
          <p:cNvGrpSpPr/>
          <p:nvPr/>
        </p:nvGrpSpPr>
        <p:grpSpPr>
          <a:xfrm>
            <a:off x="1000549" y="4695205"/>
            <a:ext cx="8280408" cy="754295"/>
            <a:chOff x="395627" y="3575539"/>
            <a:chExt cx="3600373" cy="2062661"/>
          </a:xfrm>
        </p:grpSpPr>
        <p:sp>
          <p:nvSpPr>
            <p:cNvPr id="1131" name="四角形 4268"/>
            <p:cNvSpPr/>
            <p:nvPr/>
          </p:nvSpPr>
          <p:spPr>
            <a:xfrm>
              <a:off x="395627" y="3575539"/>
              <a:ext cx="3257037" cy="2015672"/>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32" name="グループ 4266"/>
            <p:cNvGrpSpPr/>
            <p:nvPr/>
          </p:nvGrpSpPr>
          <p:grpSpPr>
            <a:xfrm>
              <a:off x="539744" y="3577500"/>
              <a:ext cx="3456256" cy="2060700"/>
              <a:chOff x="395654" y="3574750"/>
              <a:chExt cx="3456256" cy="2060700"/>
            </a:xfrm>
          </p:grpSpPr>
          <p:sp>
            <p:nvSpPr>
              <p:cNvPr id="1133" name="テキスト 4263"/>
              <p:cNvSpPr txBox="1"/>
              <p:nvPr/>
            </p:nvSpPr>
            <p:spPr>
              <a:xfrm>
                <a:off x="395654" y="3620406"/>
                <a:ext cx="3456256" cy="2003447"/>
              </a:xfrm>
              <a:prstGeom prst="rect">
                <a:avLst/>
              </a:prstGeom>
            </p:spPr>
            <p:txBody>
              <a:bodyPr wrap="square">
                <a:spAutoFit/>
              </a:bodyPr>
              <a:p>
                <a:pPr>
                  <a:lnSpc>
                    <a:spcPts val="5000"/>
                  </a:lnSpc>
                  <a:spcBef>
                    <a:spcPts val="0"/>
                  </a:spcBef>
                  <a:spcAft>
                    <a:spcPts val="0"/>
                  </a:spcAft>
                  <a:defRPr lang="ja-JP" altLang="en-US"/>
                </a:pPr>
                <a:r>
                  <a:rPr lang="ja-JP" altLang="en-US" sz="3200">
                    <a:solidFill>
                      <a:schemeClr val="tx1">
                        <a:lumMod val="75000"/>
                        <a:lumOff val="25000"/>
                      </a:schemeClr>
                    </a:solidFill>
                    <a:latin typeface="UD デジタル 教科書体 NP-B"/>
                    <a:ea typeface="UD デジタル 教科書体 NP-B"/>
                  </a:rPr>
                  <a:t>近くの人と</a:t>
                </a:r>
                <a:r>
                  <a:rPr lang="ja-JP" altLang="en-US" sz="3200">
                    <a:solidFill>
                      <a:schemeClr val="tx1">
                        <a:lumMod val="75000"/>
                        <a:lumOff val="25000"/>
                      </a:schemeClr>
                    </a:solidFill>
                    <a:latin typeface="UD デジタル 教科書体 NP-B"/>
                    <a:ea typeface="UD デジタル 教科書体 NP-B"/>
                  </a:rPr>
                  <a:t>話し合って</a:t>
                </a:r>
                <a:r>
                  <a:rPr lang="ja-JP" altLang="en-US" sz="3200">
                    <a:solidFill>
                      <a:schemeClr val="tx1">
                        <a:lumMod val="75000"/>
                        <a:lumOff val="25000"/>
                      </a:schemeClr>
                    </a:solidFill>
                    <a:latin typeface="UD デジタル 教科書体 NP-B"/>
                    <a:ea typeface="UD デジタル 教科書体 NP-B"/>
                  </a:rPr>
                  <a:t>みましょう！</a:t>
                </a:r>
                <a:endParaRPr lang="ja-JP" altLang="en-US">
                  <a:solidFill>
                    <a:schemeClr val="tx1">
                      <a:lumMod val="75000"/>
                      <a:lumOff val="25000"/>
                    </a:schemeClr>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414" name="オブジェクト 344"/>
          <p:cNvPicPr>
            <a:picLocks noChangeAspect="1"/>
          </p:cNvPicPr>
          <p:nvPr/>
        </p:nvPicPr>
        <p:blipFill>
          <a:blip r:embed="rId1"/>
          <a:stretch>
            <a:fillRect/>
          </a:stretch>
        </p:blipFill>
        <p:spPr>
          <a:xfrm>
            <a:off x="3276000" y="2209500"/>
            <a:ext cx="2379514" cy="2334600"/>
          </a:xfrm>
          <a:prstGeom prst="rect">
            <a:avLst/>
          </a:prstGeom>
        </p:spPr>
      </p:pic>
      <p:sp>
        <p:nvSpPr>
          <p:cNvPr id="1415" name="テキスト 345"/>
          <p:cNvSpPr txBox="1"/>
          <p:nvPr/>
        </p:nvSpPr>
        <p:spPr>
          <a:xfrm>
            <a:off x="252004" y="1201500"/>
            <a:ext cx="8790098" cy="668521"/>
          </a:xfrm>
          <a:prstGeom prst="rect">
            <a:avLst/>
          </a:prstGeom>
        </p:spPr>
        <p:txBody>
          <a:bodyPr wrap="square">
            <a:spAutoFit/>
          </a:bodyPr>
          <a:p>
            <a:pPr algn="ctr">
              <a:lnSpc>
                <a:spcPts val="4500"/>
              </a:lnSpc>
              <a:spcBef>
                <a:spcPts val="0"/>
              </a:spcBef>
              <a:spcAft>
                <a:spcPts val="0"/>
              </a:spcAft>
              <a:defRPr lang="ja-JP" altLang="en-US"/>
            </a:pPr>
            <a:r>
              <a:rPr lang="ja-JP" altLang="en-US" sz="4400" b="1">
                <a:solidFill>
                  <a:schemeClr val="tx1"/>
                </a:solidFill>
                <a:latin typeface="UD デジタル 教科書体 NP-B"/>
                <a:ea typeface="UD デジタル 教科書体 NP-B"/>
              </a:rPr>
              <a:t>今日はありがとうございました！</a:t>
            </a:r>
            <a:endParaRPr lang="ja-JP" altLang="en-US" sz="3600" b="1">
              <a:solidFill>
                <a:schemeClr val="tx1"/>
              </a:solidFill>
              <a:latin typeface="UD デジタル 教科書体 NP-B"/>
              <a:ea typeface="UD デジタル 教科書体 NP-B"/>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39" name="グループ 4311"/>
          <p:cNvGrpSpPr/>
          <p:nvPr/>
        </p:nvGrpSpPr>
        <p:grpSpPr>
          <a:xfrm>
            <a:off x="1399442" y="1129501"/>
            <a:ext cx="5979328" cy="4585500"/>
            <a:chOff x="1399442" y="1129501"/>
            <a:chExt cx="5979328" cy="4585500"/>
          </a:xfrm>
        </p:grpSpPr>
        <p:sp>
          <p:nvSpPr>
            <p:cNvPr id="1140"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1"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142" name="テキスト 4284"/>
            <p:cNvSpPr txBox="1"/>
            <p:nvPr/>
          </p:nvSpPr>
          <p:spPr>
            <a:xfrm>
              <a:off x="1549117" y="1337061"/>
              <a:ext cx="3021119"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なかよしグループ（４）</a:t>
              </a:r>
              <a:endParaRPr lang="ja-JP" altLang="en-US" sz="1800" b="1">
                <a:latin typeface="Yu Gothic UI"/>
                <a:ea typeface="Yu Gothic UI"/>
              </a:endParaRPr>
            </a:p>
          </p:txBody>
        </p:sp>
      </p:grpSp>
      <p:sp>
        <p:nvSpPr>
          <p:cNvPr id="1143" name="四角形 427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4" name="テキスト 4274"/>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こんなこと経験ないですか？①</a:t>
            </a:r>
            <a:endParaRPr lang="ja-JP" altLang="en-US" sz="6000" b="1">
              <a:latin typeface="UD デジタル 教科書体 NK-B"/>
              <a:ea typeface="UD デジタル 教科書体 NK-B"/>
            </a:endParaRPr>
          </a:p>
        </p:txBody>
      </p:sp>
      <p:grpSp>
        <p:nvGrpSpPr>
          <p:cNvPr id="1145" name="グループ 4281"/>
          <p:cNvGrpSpPr/>
          <p:nvPr/>
        </p:nvGrpSpPr>
        <p:grpSpPr>
          <a:xfrm>
            <a:off x="1623140" y="1993500"/>
            <a:ext cx="2876860" cy="647444"/>
            <a:chOff x="1623140" y="1489500"/>
            <a:chExt cx="2014467" cy="647444"/>
          </a:xfrm>
        </p:grpSpPr>
        <p:sp>
          <p:nvSpPr>
            <p:cNvPr id="1146" name="図形 4279"/>
            <p:cNvSpPr/>
            <p:nvPr/>
          </p:nvSpPr>
          <p:spPr>
            <a:xfrm>
              <a:off x="1623140"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47"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あしたいつもの公園で遊ぼうよ！</a:t>
              </a:r>
              <a:endParaRPr lang="ja-JP" altLang="en-US">
                <a:latin typeface="Yu Gothic UI"/>
                <a:ea typeface="Yu Gothic UI"/>
              </a:endParaRPr>
            </a:p>
          </p:txBody>
        </p:sp>
      </p:grpSp>
      <p:grpSp>
        <p:nvGrpSpPr>
          <p:cNvPr id="1148" name="グループ 4288"/>
          <p:cNvGrpSpPr/>
          <p:nvPr/>
        </p:nvGrpSpPr>
        <p:grpSpPr>
          <a:xfrm>
            <a:off x="1620846" y="2641500"/>
            <a:ext cx="3239154" cy="647444"/>
            <a:chOff x="1623140" y="1489500"/>
            <a:chExt cx="2014467" cy="647444"/>
          </a:xfrm>
        </p:grpSpPr>
        <p:sp>
          <p:nvSpPr>
            <p:cNvPr id="1149" name="図形 4279"/>
            <p:cNvSpPr/>
            <p:nvPr/>
          </p:nvSpPr>
          <p:spPr>
            <a:xfrm>
              <a:off x="1623140" y="1489500"/>
              <a:ext cx="2012860" cy="432000"/>
            </a:xfrm>
            <a:prstGeom prst="wedgeRoundRectCallout">
              <a:avLst>
                <a:gd name="adj1" fmla="val -52719"/>
                <a:gd name="adj2" fmla="val -3557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0"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いいね！わたしは自転車で行くよ</a:t>
              </a:r>
              <a:r>
                <a:rPr lang="ja-JP" altLang="en-US" sz="1600">
                  <a:solidFill>
                    <a:srgbClr val="FFC000"/>
                  </a:solidFill>
                  <a:latin typeface="Yu Gothic UI"/>
                  <a:ea typeface="Yu Gothic UI"/>
                </a:rPr>
                <a:t>😄</a:t>
              </a:r>
              <a:endParaRPr lang="ja-JP" altLang="en-US">
                <a:solidFill>
                  <a:srgbClr val="FFC000"/>
                </a:solidFill>
                <a:latin typeface="Yu Gothic UI"/>
                <a:ea typeface="Yu Gothic UI"/>
              </a:endParaRPr>
            </a:p>
          </p:txBody>
        </p:sp>
      </p:grpSp>
      <p:grpSp>
        <p:nvGrpSpPr>
          <p:cNvPr id="1151" name="グループ 4294"/>
          <p:cNvGrpSpPr/>
          <p:nvPr/>
        </p:nvGrpSpPr>
        <p:grpSpPr>
          <a:xfrm>
            <a:off x="1623140" y="4009500"/>
            <a:ext cx="1580860" cy="459753"/>
            <a:chOff x="1620000" y="3290117"/>
            <a:chExt cx="2231119" cy="639389"/>
          </a:xfrm>
        </p:grpSpPr>
        <p:sp>
          <p:nvSpPr>
            <p:cNvPr id="1152" name="図形 4279"/>
            <p:cNvSpPr/>
            <p:nvPr/>
          </p:nvSpPr>
          <p:spPr>
            <a:xfrm>
              <a:off x="1620000" y="3290117"/>
              <a:ext cx="2231119"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3" name="テキスト 4280"/>
            <p:cNvSpPr txBox="1"/>
            <p:nvPr/>
          </p:nvSpPr>
          <p:spPr>
            <a:xfrm>
              <a:off x="1695440" y="3359781"/>
              <a:ext cx="2155679"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ぼくも行きたい！</a:t>
              </a:r>
              <a:endParaRPr lang="ja-JP" altLang="en-US" sz="1600">
                <a:solidFill>
                  <a:schemeClr val="tx1"/>
                </a:solidFill>
                <a:latin typeface="Yu Gothic UI"/>
                <a:ea typeface="Yu Gothic UI"/>
              </a:endParaRPr>
            </a:p>
          </p:txBody>
        </p:sp>
      </p:grpSp>
      <p:grpSp>
        <p:nvGrpSpPr>
          <p:cNvPr id="1154" name="グループ 4296"/>
          <p:cNvGrpSpPr/>
          <p:nvPr/>
        </p:nvGrpSpPr>
        <p:grpSpPr>
          <a:xfrm>
            <a:off x="4932000" y="3177922"/>
            <a:ext cx="2260026" cy="981602"/>
            <a:chOff x="1623140" y="1489500"/>
            <a:chExt cx="2012860" cy="432000"/>
          </a:xfrm>
        </p:grpSpPr>
        <p:sp>
          <p:nvSpPr>
            <p:cNvPr id="1155" name="図形 4279"/>
            <p:cNvSpPr/>
            <p:nvPr/>
          </p:nvSpPr>
          <p:spPr>
            <a:xfrm>
              <a:off x="1623140" y="1489500"/>
              <a:ext cx="2012860" cy="432000"/>
            </a:xfrm>
            <a:prstGeom prst="wedgeRoundRectCallout">
              <a:avLst>
                <a:gd name="adj1" fmla="val 54029"/>
                <a:gd name="adj2" fmla="val -33412"/>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6" name="テキスト 4280"/>
            <p:cNvSpPr txBox="1"/>
            <p:nvPr/>
          </p:nvSpPr>
          <p:spPr>
            <a:xfrm>
              <a:off x="1665617" y="1521836"/>
              <a:ext cx="1945422" cy="365326"/>
            </a:xfrm>
            <a:prstGeom prst="rect">
              <a:avLst/>
            </a:prstGeom>
            <a:solidFill>
              <a:srgbClr val="00FF3E"/>
            </a:solidFill>
            <a:ln>
              <a:noFill/>
            </a:ln>
          </p:spPr>
          <p:txBody>
            <a:bodyPr wrap="square">
              <a:spAutoFit/>
            </a:bodyPr>
            <a:p>
              <a:pPr>
                <a:defRPr lang="ja-JP" altLang="en-US"/>
              </a:pPr>
              <a:r>
                <a:rPr lang="ja-JP" altLang="en-US" sz="1600">
                  <a:latin typeface="Yu Gothic UI"/>
                  <a:ea typeface="Yu Gothic UI"/>
                </a:rPr>
                <a:t>わたしも行く！！！</a:t>
              </a:r>
              <a:endParaRPr lang="ja-JP" altLang="en-US">
                <a:latin typeface="Yu Gothic UI"/>
                <a:ea typeface="Yu Gothic UI"/>
              </a:endParaRPr>
            </a:p>
            <a:p>
              <a:pPr>
                <a:defRPr lang="ja-JP" altLang="en-US"/>
              </a:pPr>
              <a:r>
                <a:rPr lang="ja-JP" altLang="en-US" sz="1600">
                  <a:latin typeface="Yu Gothic UI"/>
                  <a:ea typeface="Yu Gothic UI"/>
                </a:rPr>
                <a:t>遅くなりそうだからママに</a:t>
              </a:r>
              <a:endParaRPr lang="ja-JP" altLang="en-US" sz="1600">
                <a:latin typeface="Yu Gothic UI"/>
                <a:ea typeface="Yu Gothic UI"/>
              </a:endParaRPr>
            </a:p>
            <a:p>
              <a:pPr>
                <a:defRPr lang="ja-JP" altLang="en-US"/>
              </a:pPr>
              <a:r>
                <a:rPr lang="ja-JP" altLang="en-US" sz="1600">
                  <a:latin typeface="Yu Gothic UI"/>
                  <a:ea typeface="Yu Gothic UI"/>
                </a:rPr>
                <a:t>車で送って</a:t>
              </a:r>
              <a:r>
                <a:rPr lang="ja-JP" altLang="en-US" sz="1600">
                  <a:latin typeface="Yu Gothic UI"/>
                  <a:ea typeface="Yu Gothic UI"/>
                </a:rPr>
                <a:t>もらう！</a:t>
              </a:r>
              <a:endParaRPr lang="ja-JP" altLang="en-US" sz="1600">
                <a:latin typeface="Yu Gothic UI"/>
                <a:ea typeface="Yu Gothic UI"/>
              </a:endParaRPr>
            </a:p>
          </p:txBody>
        </p:sp>
      </p:grpSp>
      <p:grpSp>
        <p:nvGrpSpPr>
          <p:cNvPr id="1157" name="グループ 4299"/>
          <p:cNvGrpSpPr/>
          <p:nvPr/>
        </p:nvGrpSpPr>
        <p:grpSpPr>
          <a:xfrm>
            <a:off x="5674374" y="4729500"/>
            <a:ext cx="1489626" cy="432000"/>
            <a:chOff x="1623140" y="1489500"/>
            <a:chExt cx="2014467" cy="432000"/>
          </a:xfrm>
        </p:grpSpPr>
        <p:sp>
          <p:nvSpPr>
            <p:cNvPr id="1158" name="図形 4279"/>
            <p:cNvSpPr/>
            <p:nvPr/>
          </p:nvSpPr>
          <p:spPr>
            <a:xfrm>
              <a:off x="1623140" y="1489500"/>
              <a:ext cx="2012860"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59" name="テキスト 4280"/>
            <p:cNvSpPr txBox="1"/>
            <p:nvPr/>
          </p:nvSpPr>
          <p:spPr>
            <a:xfrm>
              <a:off x="1692185" y="1553061"/>
              <a:ext cx="1945422" cy="337661"/>
            </a:xfrm>
            <a:prstGeom prst="rect">
              <a:avLst/>
            </a:prstGeom>
          </p:spPr>
          <p:txBody>
            <a:bodyPr wrap="square">
              <a:spAutoFit/>
            </a:bodyPr>
            <a:p>
              <a:pPr algn="l">
                <a:defRPr lang="ja-JP" altLang="en-US"/>
              </a:pPr>
              <a:r>
                <a:rPr lang="ja-JP" altLang="en-US" sz="1600">
                  <a:latin typeface="Yu Gothic UI"/>
                  <a:ea typeface="Yu Gothic UI"/>
                </a:rPr>
                <a:t> なんでくるの？</a:t>
              </a:r>
              <a:endParaRPr lang="ja-JP" altLang="en-US">
                <a:latin typeface="Yu Gothic UI"/>
                <a:ea typeface="Yu Gothic UI"/>
              </a:endParaRPr>
            </a:p>
          </p:txBody>
        </p:sp>
      </p:grpSp>
      <p:grpSp>
        <p:nvGrpSpPr>
          <p:cNvPr id="1160" name="グループ 4307"/>
          <p:cNvGrpSpPr/>
          <p:nvPr/>
        </p:nvGrpSpPr>
        <p:grpSpPr>
          <a:xfrm>
            <a:off x="1515561" y="4441500"/>
            <a:ext cx="3632439" cy="1221853"/>
            <a:chOff x="1836000" y="4441500"/>
            <a:chExt cx="3632439" cy="1221853"/>
          </a:xfrm>
        </p:grpSpPr>
        <p:sp>
          <p:nvSpPr>
            <p:cNvPr id="1161" name="四角形 4304"/>
            <p:cNvSpPr/>
            <p:nvPr/>
          </p:nvSpPr>
          <p:spPr>
            <a:xfrm>
              <a:off x="1941285" y="4513500"/>
              <a:ext cx="3527154" cy="1149853"/>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その後、この子から返信はなく、</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公園に</a:t>
              </a:r>
              <a:r>
                <a:rPr lang="ja-JP" altLang="en-US" sz="1800">
                  <a:solidFill>
                    <a:schemeClr val="bg1"/>
                  </a:solidFill>
                  <a:latin typeface="UD デジタル 教科書体 NP-B"/>
                  <a:ea typeface="UD デジタル 教科書体 NP-B"/>
                </a:rPr>
                <a:t>も</a:t>
              </a:r>
              <a:r>
                <a:rPr lang="ja-JP" altLang="en-US" sz="1800">
                  <a:solidFill>
                    <a:schemeClr val="bg1"/>
                  </a:solidFill>
                  <a:latin typeface="UD デジタル 教科書体 NP-B"/>
                  <a:ea typeface="UD デジタル 教科書体 NP-B"/>
                </a:rPr>
                <a:t>来ません</a:t>
              </a:r>
              <a:r>
                <a:rPr lang="ja-JP" altLang="en-US" sz="1800">
                  <a:solidFill>
                    <a:schemeClr val="bg1"/>
                  </a:solidFill>
                  <a:latin typeface="UD デジタル 教科書体 NP-B"/>
                  <a:ea typeface="UD デジタル 教科書体 NP-B"/>
                </a:rPr>
                <a:t>でした</a:t>
              </a:r>
              <a:r>
                <a:rPr lang="ja-JP" altLang="en-US" sz="1800">
                  <a:solidFill>
                    <a:schemeClr val="bg1"/>
                  </a:solidFill>
                  <a:latin typeface="UD デジタル 教科書体 NP-B"/>
                  <a:ea typeface="UD デジタル 教科書体 NP-B"/>
                </a:rPr>
                <a:t>。</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なぜでしょうか？</a:t>
              </a:r>
              <a:endParaRPr lang="ja-JP" altLang="en-US">
                <a:solidFill>
                  <a:schemeClr val="bg1"/>
                </a:solidFill>
                <a:latin typeface="UD デジタル 教科書体 NP-B"/>
                <a:ea typeface="UD デジタル 教科書体 NP-B"/>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7" dur="1" fill="hold">
                                          <p:stCondLst>
                                            <p:cond delay="0"/>
                                          </p:stCondLst>
                                        </p:cTn>
                                        <p:tgtEl>
                                          <p:spTgt spid="1145"/>
                                        </p:tgtEl>
                                        <p:attrNameLst>
                                          <p:attrName>style.visibility</p:attrName>
                                        </p:attrNameLst>
                                      </p:cBhvr>
                                      <p:to>
                                        <p:strVal val="visible"/>
                                      </p:to>
                                    </p:set>
                                    <p:animEffect transition="in" filter="fade">
                                      <p:cBhvr>
                                        <p:cTn id="6" dur="500"/>
                                        <p:tgtEl>
                                          <p:spTgt spid="1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2" dur="1" fill="hold">
                                          <p:stCondLst>
                                            <p:cond delay="0"/>
                                          </p:stCondLst>
                                        </p:cTn>
                                        <p:tgtEl>
                                          <p:spTgt spid="1148"/>
                                        </p:tgtEl>
                                        <p:attrNameLst>
                                          <p:attrName>style.visibility</p:attrName>
                                        </p:attrNameLst>
                                      </p:cBhvr>
                                      <p:to>
                                        <p:strVal val="visible"/>
                                      </p:to>
                                    </p:set>
                                    <p:animEffect transition="in" filter="fade">
                                      <p:cBhvr>
                                        <p:cTn id="11" dur="500"/>
                                        <p:tgtEl>
                                          <p:spTgt spid="1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7" dur="1" fill="hold">
                                          <p:stCondLst>
                                            <p:cond delay="0"/>
                                          </p:stCondLst>
                                        </p:cTn>
                                        <p:tgtEl>
                                          <p:spTgt spid="1154"/>
                                        </p:tgtEl>
                                        <p:attrNameLst>
                                          <p:attrName>style.visibility</p:attrName>
                                        </p:attrNameLst>
                                      </p:cBhvr>
                                      <p:to>
                                        <p:strVal val="visible"/>
                                      </p:to>
                                    </p:set>
                                    <p:animEffect transition="in" filter="fade">
                                      <p:cBhvr>
                                        <p:cTn id="16" dur="500"/>
                                        <p:tgtEl>
                                          <p:spTgt spid="1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2" dur="1" fill="hold">
                                          <p:stCondLst>
                                            <p:cond delay="0"/>
                                          </p:stCondLst>
                                        </p:cTn>
                                        <p:tgtEl>
                                          <p:spTgt spid="1151"/>
                                        </p:tgtEl>
                                        <p:attrNameLst>
                                          <p:attrName>style.visibility</p:attrName>
                                        </p:attrNameLst>
                                      </p:cBhvr>
                                      <p:to>
                                        <p:strVal val="visible"/>
                                      </p:to>
                                    </p:set>
                                    <p:animEffect transition="in" filter="fade">
                                      <p:cBhvr>
                                        <p:cTn id="21" dur="500"/>
                                        <p:tgtEl>
                                          <p:spTgt spid="11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7" dur="1" fill="hold">
                                          <p:stCondLst>
                                            <p:cond delay="0"/>
                                          </p:stCondLst>
                                        </p:cTn>
                                        <p:tgtEl>
                                          <p:spTgt spid="1157"/>
                                        </p:tgtEl>
                                        <p:attrNameLst>
                                          <p:attrName>style.visibility</p:attrName>
                                        </p:attrNameLst>
                                      </p:cBhvr>
                                      <p:to>
                                        <p:strVal val="visible"/>
                                      </p:to>
                                    </p:set>
                                    <p:animEffect transition="in" filter="fade">
                                      <p:cBhvr>
                                        <p:cTn id="26" dur="500"/>
                                        <p:tgtEl>
                                          <p:spTgt spid="115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2" dur="1" fill="hold">
                                          <p:stCondLst>
                                            <p:cond delay="0"/>
                                          </p:stCondLst>
                                        </p:cTn>
                                        <p:tgtEl>
                                          <p:spTgt spid="1160"/>
                                        </p:tgtEl>
                                        <p:attrNameLst>
                                          <p:attrName>style.visibility</p:attrName>
                                        </p:attrNameLst>
                                      </p:cBhvr>
                                      <p:to>
                                        <p:strVal val="visible"/>
                                      </p:to>
                                    </p:set>
                                    <p:animEffect transition="in" filter="barn(inVertical)">
                                      <p:cBhvr>
                                        <p:cTn id="31" dur="500"/>
                                        <p:tgtEl>
                                          <p:spTgt spid="1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67" name="グループ 4318"/>
          <p:cNvGrpSpPr/>
          <p:nvPr/>
        </p:nvGrpSpPr>
        <p:grpSpPr>
          <a:xfrm>
            <a:off x="811524" y="337500"/>
            <a:ext cx="7272000" cy="1872000"/>
            <a:chOff x="1623140" y="1489500"/>
            <a:chExt cx="2014467" cy="432000"/>
          </a:xfrm>
        </p:grpSpPr>
        <p:sp>
          <p:nvSpPr>
            <p:cNvPr id="1168" name="図形 4279"/>
            <p:cNvSpPr/>
            <p:nvPr/>
          </p:nvSpPr>
          <p:spPr>
            <a:xfrm>
              <a:off x="1623140" y="1489500"/>
              <a:ext cx="2012860"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69" name="テキスト 4280"/>
            <p:cNvSpPr txBox="1"/>
            <p:nvPr/>
          </p:nvSpPr>
          <p:spPr>
            <a:xfrm>
              <a:off x="1692185" y="1553061"/>
              <a:ext cx="1945422" cy="333613"/>
            </a:xfrm>
            <a:prstGeom prst="rect">
              <a:avLst/>
            </a:prstGeom>
          </p:spPr>
          <p:txBody>
            <a:bodyPr wrap="square">
              <a:spAutoFit/>
            </a:bodyPr>
            <a:p>
              <a:pPr algn="l">
                <a:defRPr lang="ja-JP" altLang="en-US"/>
              </a:pPr>
              <a:r>
                <a:rPr lang="ja-JP" altLang="en-US" sz="8800">
                  <a:latin typeface="Yu Gothic UI"/>
                  <a:ea typeface="Yu Gothic UI"/>
                </a:rPr>
                <a:t> なんでくるの？</a:t>
              </a:r>
              <a:endParaRPr lang="ja-JP" altLang="en-US">
                <a:latin typeface="Yu Gothic UI"/>
                <a:ea typeface="Yu Gothic UI"/>
              </a:endParaRPr>
            </a:p>
          </p:txBody>
        </p:sp>
      </p:grpSp>
      <p:grpSp>
        <p:nvGrpSpPr>
          <p:cNvPr id="1170" name="グループ 4323"/>
          <p:cNvGrpSpPr/>
          <p:nvPr/>
        </p:nvGrpSpPr>
        <p:grpSpPr>
          <a:xfrm>
            <a:off x="179102" y="2440512"/>
            <a:ext cx="8786094" cy="830104"/>
            <a:chOff x="179102" y="2505600"/>
            <a:chExt cx="8786094" cy="830104"/>
          </a:xfrm>
        </p:grpSpPr>
        <p:sp>
          <p:nvSpPr>
            <p:cNvPr id="1171" name="テキスト 4321"/>
            <p:cNvSpPr txBox="1"/>
            <p:nvPr/>
          </p:nvSpPr>
          <p:spPr>
            <a:xfrm>
              <a:off x="179102" y="2505600"/>
              <a:ext cx="8786094" cy="830104"/>
            </a:xfrm>
            <a:prstGeom prst="rect">
              <a:avLst/>
            </a:prstGeom>
          </p:spPr>
          <p:txBody>
            <a:bodyPr wrap="square">
              <a:spAutoFit/>
            </a:bodyPr>
            <a:p>
              <a:pPr algn="l">
                <a:defRPr lang="ja-JP" altLang="en-US"/>
              </a:pPr>
              <a:r>
                <a:rPr lang="ja-JP" altLang="en-US" sz="4800" b="1">
                  <a:latin typeface="UD デジタル 教科書体 NP-B"/>
                  <a:ea typeface="UD デジタル 教科書体 NP-B"/>
                </a:rPr>
                <a:t>何気ない一言だけど…</a:t>
              </a:r>
              <a:endParaRPr lang="ja-JP" altLang="en-US" sz="6000" b="1">
                <a:latin typeface="UD デジタル 教科書体 NP-B"/>
                <a:ea typeface="UD デジタル 教科書体 NP-B"/>
              </a:endParaRPr>
            </a:p>
          </p:txBody>
        </p:sp>
      </p:grpSp>
      <p:grpSp>
        <p:nvGrpSpPr>
          <p:cNvPr id="1172" name="グループ 365"/>
          <p:cNvGrpSpPr/>
          <p:nvPr/>
        </p:nvGrpSpPr>
        <p:grpSpPr>
          <a:xfrm>
            <a:off x="4664082" y="3270616"/>
            <a:ext cx="3221881" cy="2251753"/>
            <a:chOff x="4664082" y="3270616"/>
            <a:chExt cx="3221881" cy="2251753"/>
          </a:xfrm>
        </p:grpSpPr>
        <p:grpSp>
          <p:nvGrpSpPr>
            <p:cNvPr id="1173" name="グループ 363"/>
            <p:cNvGrpSpPr/>
            <p:nvPr/>
          </p:nvGrpSpPr>
          <p:grpSpPr>
            <a:xfrm>
              <a:off x="4664082" y="3334516"/>
              <a:ext cx="3221881" cy="2187853"/>
              <a:chOff x="4664082" y="3334516"/>
              <a:chExt cx="3221881" cy="2187853"/>
            </a:xfrm>
          </p:grpSpPr>
          <p:sp>
            <p:nvSpPr>
              <p:cNvPr id="1174" name="四角形 4330"/>
              <p:cNvSpPr/>
              <p:nvPr/>
            </p:nvSpPr>
            <p:spPr>
              <a:xfrm>
                <a:off x="4664082" y="3334516"/>
                <a:ext cx="3177357" cy="2187853"/>
              </a:xfrm>
              <a:prstGeom prst="rect">
                <a:avLst/>
              </a:prstGeom>
              <a:solidFill>
                <a:schemeClr val="accent4">
                  <a:lumMod val="40000"/>
                  <a:lumOff val="6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75" name="テキスト 4326"/>
              <p:cNvSpPr txBox="1"/>
              <p:nvPr/>
            </p:nvSpPr>
            <p:spPr>
              <a:xfrm>
                <a:off x="4788000" y="3398735"/>
                <a:ext cx="3097963" cy="2122765"/>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来ないで</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ほしい</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（拒否）</a:t>
                </a:r>
                <a:endParaRPr lang="ja-JP" altLang="en-US" sz="4400" b="1">
                  <a:solidFill>
                    <a:schemeClr val="tx1">
                      <a:lumMod val="75000"/>
                      <a:lumOff val="25000"/>
                    </a:schemeClr>
                  </a:solidFill>
                  <a:latin typeface="UD デジタル 教科書体 NP-B"/>
                  <a:ea typeface="UD デジタル 教科書体 NP-B"/>
                </a:endParaRPr>
              </a:p>
            </p:txBody>
          </p:sp>
        </p:grpSp>
      </p:grpSp>
      <p:grpSp>
        <p:nvGrpSpPr>
          <p:cNvPr id="1176" name="グループ 361"/>
          <p:cNvGrpSpPr/>
          <p:nvPr/>
        </p:nvGrpSpPr>
        <p:grpSpPr>
          <a:xfrm>
            <a:off x="958891" y="3333750"/>
            <a:ext cx="3764082" cy="2187853"/>
            <a:chOff x="958891" y="3333750"/>
            <a:chExt cx="3764082" cy="2187853"/>
          </a:xfrm>
        </p:grpSpPr>
        <p:grpSp>
          <p:nvGrpSpPr>
            <p:cNvPr id="1177" name="グループ 359"/>
            <p:cNvGrpSpPr/>
            <p:nvPr/>
          </p:nvGrpSpPr>
          <p:grpSpPr>
            <a:xfrm>
              <a:off x="958891" y="3333750"/>
              <a:ext cx="3764082" cy="2187853"/>
              <a:chOff x="958891" y="3333750"/>
              <a:chExt cx="3764082" cy="2187853"/>
            </a:xfrm>
          </p:grpSpPr>
          <p:sp>
            <p:nvSpPr>
              <p:cNvPr id="1178" name="四角形 4329"/>
              <p:cNvSpPr/>
              <p:nvPr/>
            </p:nvSpPr>
            <p:spPr>
              <a:xfrm>
                <a:off x="1260231" y="3333750"/>
                <a:ext cx="3177357" cy="2187853"/>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79" name="テキスト 4325"/>
              <p:cNvSpPr txBox="1"/>
              <p:nvPr/>
            </p:nvSpPr>
            <p:spPr>
              <a:xfrm>
                <a:off x="958891" y="3361500"/>
                <a:ext cx="3764082" cy="2122765"/>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どうやって</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来るのか</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（手段）</a:t>
                </a:r>
                <a:endParaRPr lang="ja-JP" altLang="en-US" sz="4400" b="1">
                  <a:solidFill>
                    <a:schemeClr val="tx1">
                      <a:lumMod val="75000"/>
                      <a:lumOff val="25000"/>
                    </a:schemeClr>
                  </a:solidFill>
                  <a:latin typeface="UD デジタル 教科書体 NP-B"/>
                  <a:ea typeface="UD デジタル 教科書体 NP-B"/>
                </a:endParaRPr>
              </a:p>
            </p:txBody>
          </p:sp>
        </p:grpSp>
      </p:grpSp>
      <p:grpSp>
        <p:nvGrpSpPr>
          <p:cNvPr id="1180" name="グループ 4343"/>
          <p:cNvGrpSpPr/>
          <p:nvPr/>
        </p:nvGrpSpPr>
        <p:grpSpPr>
          <a:xfrm>
            <a:off x="7040906" y="2065500"/>
            <a:ext cx="2139094" cy="1440000"/>
            <a:chOff x="6896906" y="1894516"/>
            <a:chExt cx="2139094" cy="1440000"/>
          </a:xfrm>
        </p:grpSpPr>
        <p:sp>
          <p:nvSpPr>
            <p:cNvPr id="1181" name="図形 4337"/>
            <p:cNvSpPr/>
            <p:nvPr/>
          </p:nvSpPr>
          <p:spPr>
            <a:xfrm>
              <a:off x="6896906" y="1894516"/>
              <a:ext cx="1978114" cy="1440000"/>
            </a:xfrm>
            <a:prstGeom prst="wedgeEllipseCallout">
              <a:avLst>
                <a:gd name="adj1" fmla="val -60069"/>
                <a:gd name="adj2" fmla="val 30591"/>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grpSp>
          <p:nvGrpSpPr>
            <p:cNvPr id="1182" name="グループ 4338"/>
            <p:cNvGrpSpPr/>
            <p:nvPr/>
          </p:nvGrpSpPr>
          <p:grpSpPr>
            <a:xfrm>
              <a:off x="7125381" y="2137500"/>
              <a:ext cx="1910619" cy="922437"/>
              <a:chOff x="7236000" y="2655063"/>
              <a:chExt cx="1910619" cy="922437"/>
            </a:xfrm>
          </p:grpSpPr>
          <p:sp>
            <p:nvSpPr>
              <p:cNvPr id="1183" name="テキスト 4244"/>
              <p:cNvSpPr txBox="1"/>
              <p:nvPr/>
            </p:nvSpPr>
            <p:spPr>
              <a:xfrm>
                <a:off x="7236000" y="2655063"/>
                <a:ext cx="1910619" cy="922437"/>
              </a:xfrm>
              <a:prstGeom prst="rect">
                <a:avLst/>
              </a:prstGeom>
            </p:spPr>
            <p:txBody>
              <a:bodyPr wrap="square">
                <a:spAutoFit/>
              </a:bodyPr>
              <a:p>
                <a:pPr>
                  <a:lnSpc>
                    <a:spcPct val="150000"/>
                  </a:lnSpc>
                  <a:defRPr lang="ja-JP" altLang="en-US"/>
                </a:pPr>
                <a:r>
                  <a:rPr lang="ja-JP" altLang="en-US">
                    <a:latin typeface="UD デジタル 教科書体 NK-R"/>
                    <a:ea typeface="UD デジタル 教科書体 NK-R"/>
                  </a:rPr>
                  <a:t>どちらの意味</a:t>
                </a:r>
                <a:endParaRPr lang="ja-JP" altLang="en-US">
                  <a:latin typeface="UD デジタル 教科書体 NK-R"/>
                  <a:ea typeface="UD デジタル 教科書体 NK-R"/>
                </a:endParaRPr>
              </a:p>
              <a:p>
                <a:pPr>
                  <a:lnSpc>
                    <a:spcPct val="150000"/>
                  </a:lnSpc>
                  <a:defRPr lang="ja-JP" altLang="en-US"/>
                </a:pPr>
                <a:r>
                  <a:rPr lang="ja-JP" altLang="en-US">
                    <a:latin typeface="UD デジタル 教科書体 NK-R"/>
                    <a:ea typeface="UD デジタル 教科書体 NK-R"/>
                  </a:rPr>
                  <a:t>でも考えられる</a:t>
                </a:r>
                <a:endParaRPr lang="ja-JP" altLang="en-US">
                  <a:latin typeface="UD デジタル 教科書体 NK-R"/>
                  <a:ea typeface="UD デジタル 教科書体 NK-R"/>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8" dur="1" fill="hold">
                                          <p:stCondLst>
                                            <p:cond delay="0"/>
                                          </p:stCondLst>
                                        </p:cTn>
                                        <p:tgtEl>
                                          <p:spTgt spid="1170"/>
                                        </p:tgtEl>
                                        <p:attrNameLst>
                                          <p:attrName>style.visibility</p:attrName>
                                        </p:attrNameLst>
                                      </p:cBhvr>
                                      <p:to>
                                        <p:strVal val="visible"/>
                                      </p:to>
                                    </p:set>
                                    <p:anim calcmode="lin" valueType="num">
                                      <p:cBhvr additive="base">
                                        <p:cTn id="6" dur="500" fill="hold"/>
                                        <p:tgtEl>
                                          <p:spTgt spid="1170"/>
                                        </p:tgtEl>
                                        <p:attrNameLst>
                                          <p:attrName>ppt_x</p:attrName>
                                        </p:attrNameLst>
                                      </p:cBhvr>
                                      <p:tavLst>
                                        <p:tav tm="0">
                                          <p:val>
                                            <p:strVal val="0-#ppt_w/2"/>
                                          </p:val>
                                        </p:tav>
                                        <p:tav tm="100000">
                                          <p:val>
                                            <p:strVal val="#ppt_x"/>
                                          </p:val>
                                        </p:tav>
                                      </p:tavLst>
                                    </p:anim>
                                    <p:anim calcmode="lin" valueType="num">
                                      <p:cBhvr additive="base">
                                        <p:cTn id="7" dur="500" fill="hold"/>
                                        <p:tgtEl>
                                          <p:spTgt spid="1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4" dur="1" fill="hold">
                                          <p:stCondLst>
                                            <p:cond delay="0"/>
                                          </p:stCondLst>
                                        </p:cTn>
                                        <p:tgtEl>
                                          <p:spTgt spid="1176"/>
                                        </p:tgtEl>
                                        <p:attrNameLst>
                                          <p:attrName>style.visibility</p:attrName>
                                        </p:attrNameLst>
                                      </p:cBhvr>
                                      <p:to>
                                        <p:strVal val="visible"/>
                                      </p:to>
                                    </p:set>
                                    <p:anim calcmode="lin" valueType="num">
                                      <p:cBhvr additive="base">
                                        <p:cTn id="12" dur="500" fill="hold"/>
                                        <p:tgtEl>
                                          <p:spTgt spid="1176"/>
                                        </p:tgtEl>
                                        <p:attrNameLst>
                                          <p:attrName>ppt_x</p:attrName>
                                        </p:attrNameLst>
                                      </p:cBhvr>
                                      <p:tavLst>
                                        <p:tav tm="0">
                                          <p:val>
                                            <p:strVal val="#ppt_x"/>
                                          </p:val>
                                        </p:tav>
                                        <p:tav tm="100000">
                                          <p:val>
                                            <p:strVal val="#ppt_x"/>
                                          </p:val>
                                        </p:tav>
                                      </p:tavLst>
                                    </p:anim>
                                    <p:anim calcmode="lin" valueType="num">
                                      <p:cBhvr additive="base">
                                        <p:cTn id="13" dur="500" fill="hold"/>
                                        <p:tgtEl>
                                          <p:spTgt spid="11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8" dur="1" fill="hold">
                                          <p:stCondLst>
                                            <p:cond delay="0"/>
                                          </p:stCondLst>
                                        </p:cTn>
                                        <p:tgtEl>
                                          <p:spTgt spid="1172"/>
                                        </p:tgtEl>
                                        <p:attrNameLst>
                                          <p:attrName>style.visibility</p:attrName>
                                        </p:attrNameLst>
                                      </p:cBhvr>
                                      <p:to>
                                        <p:strVal val="visible"/>
                                      </p:to>
                                    </p:set>
                                    <p:anim calcmode="lin" valueType="num">
                                      <p:cBhvr additive="base">
                                        <p:cTn id="16" dur="500" fill="hold"/>
                                        <p:tgtEl>
                                          <p:spTgt spid="1172"/>
                                        </p:tgtEl>
                                        <p:attrNameLst>
                                          <p:attrName>ppt_x</p:attrName>
                                        </p:attrNameLst>
                                      </p:cBhvr>
                                      <p:tavLst>
                                        <p:tav tm="0">
                                          <p:val>
                                            <p:strVal val="#ppt_x"/>
                                          </p:val>
                                        </p:tav>
                                        <p:tav tm="100000">
                                          <p:val>
                                            <p:strVal val="#ppt_x"/>
                                          </p:val>
                                        </p:tav>
                                      </p:tavLst>
                                    </p:anim>
                                    <p:anim calcmode="lin" valueType="num">
                                      <p:cBhvr additive="base">
                                        <p:cTn id="17" dur="500" fill="hold"/>
                                        <p:tgtEl>
                                          <p:spTgt spid="117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1500"/>
                                  </p:stCondLst>
                                  <p:childTnLst>
                                    <p:set>
                                      <p:cBhvr>
                                        <p:cTn id="22" dur="1" fill="hold">
                                          <p:stCondLst>
                                            <p:cond delay="0"/>
                                          </p:stCondLst>
                                        </p:cTn>
                                        <p:tgtEl>
                                          <p:spTgt spid="1180"/>
                                        </p:tgtEl>
                                        <p:attrNameLst>
                                          <p:attrName>style.visibility</p:attrName>
                                        </p:attrNameLst>
                                      </p:cBhvr>
                                      <p:to>
                                        <p:strVal val="visible"/>
                                      </p:to>
                                    </p:set>
                                    <p:animEffect transition="in" filter="wipe(down)">
                                      <p:cBhvr>
                                        <p:cTn id="21" dur="500"/>
                                        <p:tgtEl>
                                          <p:spTgt spid="1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85" name="グループ 4350"/>
          <p:cNvGrpSpPr/>
          <p:nvPr/>
        </p:nvGrpSpPr>
        <p:grpSpPr>
          <a:xfrm>
            <a:off x="1399442" y="1129501"/>
            <a:ext cx="5979328" cy="4585500"/>
            <a:chOff x="1399442" y="1129501"/>
            <a:chExt cx="5979328" cy="4585500"/>
          </a:xfrm>
        </p:grpSpPr>
        <p:sp>
          <p:nvSpPr>
            <p:cNvPr id="1186"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87"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188" name="テキスト 4284"/>
            <p:cNvSpPr txBox="1"/>
            <p:nvPr/>
          </p:nvSpPr>
          <p:spPr>
            <a:xfrm>
              <a:off x="1550535" y="1337061"/>
              <a:ext cx="4386904"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ふじさん中学校２年２３組（35）</a:t>
              </a:r>
              <a:endParaRPr lang="ja-JP" altLang="en-US" sz="1800" b="1">
                <a:latin typeface="Yu Gothic UI"/>
                <a:ea typeface="Yu Gothic UI"/>
              </a:endParaRPr>
            </a:p>
          </p:txBody>
        </p:sp>
      </p:grpSp>
      <p:sp>
        <p:nvSpPr>
          <p:cNvPr id="1189" name="四角形 4354"/>
          <p:cNvSpPr/>
          <p:nvPr/>
        </p:nvSpPr>
        <p:spPr>
          <a:xfrm>
            <a:off x="-38582" y="185691"/>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0" name="テキスト 4355"/>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P-B"/>
                <a:ea typeface="UD デジタル 教科書体 NP-B"/>
              </a:rPr>
              <a:t>こんなこと経験ないですか？②</a:t>
            </a:r>
            <a:endParaRPr lang="ja-JP" altLang="en-US" sz="6000" b="1">
              <a:latin typeface="UD デジタル 教科書体 NP-B"/>
              <a:ea typeface="UD デジタル 教科書体 NP-B"/>
            </a:endParaRPr>
          </a:p>
        </p:txBody>
      </p:sp>
      <p:grpSp>
        <p:nvGrpSpPr>
          <p:cNvPr id="1191" name="グループ 4357"/>
          <p:cNvGrpSpPr/>
          <p:nvPr/>
        </p:nvGrpSpPr>
        <p:grpSpPr>
          <a:xfrm>
            <a:off x="1623141" y="1849500"/>
            <a:ext cx="2120847" cy="583884"/>
            <a:chOff x="1623140" y="1489500"/>
            <a:chExt cx="2014467" cy="437537"/>
          </a:xfrm>
        </p:grpSpPr>
        <p:sp>
          <p:nvSpPr>
            <p:cNvPr id="1192" name="図形 4279"/>
            <p:cNvSpPr/>
            <p:nvPr/>
          </p:nvSpPr>
          <p:spPr>
            <a:xfrm>
              <a:off x="1623140"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3" name="テキスト 4280"/>
            <p:cNvSpPr txBox="1"/>
            <p:nvPr/>
          </p:nvSpPr>
          <p:spPr>
            <a:xfrm>
              <a:off x="1692185" y="1489500"/>
              <a:ext cx="1945422" cy="437537"/>
            </a:xfrm>
            <a:prstGeom prst="rect">
              <a:avLst/>
            </a:prstGeom>
          </p:spPr>
          <p:txBody>
            <a:bodyPr wrap="square">
              <a:spAutoFit/>
            </a:bodyPr>
            <a:p>
              <a:pPr>
                <a:defRPr lang="ja-JP" altLang="en-US"/>
              </a:pPr>
              <a:r>
                <a:rPr lang="ja-JP" altLang="en-US" sz="1600">
                  <a:latin typeface="Yu Gothic UI"/>
                  <a:ea typeface="Yu Gothic UI"/>
                </a:rPr>
                <a:t>夏休みも終わりだね！</a:t>
              </a:r>
              <a:endParaRPr lang="ja-JP" altLang="en-US">
                <a:latin typeface="Yu Gothic UI"/>
                <a:ea typeface="Yu Gothic UI"/>
              </a:endParaRPr>
            </a:p>
            <a:p>
              <a:pPr>
                <a:defRPr lang="ja-JP" altLang="en-US"/>
              </a:pPr>
              <a:r>
                <a:rPr lang="ja-JP" altLang="en-US" sz="1600">
                  <a:latin typeface="Yu Gothic UI"/>
                  <a:ea typeface="Yu Gothic UI"/>
                </a:rPr>
                <a:t>どこかお出かけした？</a:t>
              </a:r>
              <a:endParaRPr lang="ja-JP" altLang="en-US" sz="1600">
                <a:latin typeface="Yu Gothic UI"/>
                <a:ea typeface="Yu Gothic UI"/>
              </a:endParaRPr>
            </a:p>
          </p:txBody>
        </p:sp>
      </p:grpSp>
      <p:grpSp>
        <p:nvGrpSpPr>
          <p:cNvPr id="1194" name="グループ 4363"/>
          <p:cNvGrpSpPr/>
          <p:nvPr/>
        </p:nvGrpSpPr>
        <p:grpSpPr>
          <a:xfrm>
            <a:off x="1623141" y="4585500"/>
            <a:ext cx="1655098" cy="633975"/>
            <a:chOff x="1620000" y="3290117"/>
            <a:chExt cx="2335894" cy="881684"/>
          </a:xfrm>
        </p:grpSpPr>
        <p:sp>
          <p:nvSpPr>
            <p:cNvPr id="1195" name="図形 4279"/>
            <p:cNvSpPr/>
            <p:nvPr/>
          </p:nvSpPr>
          <p:spPr>
            <a:xfrm>
              <a:off x="1620000" y="3290117"/>
              <a:ext cx="2231119"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6" name="テキスト 4280"/>
            <p:cNvSpPr txBox="1"/>
            <p:nvPr/>
          </p:nvSpPr>
          <p:spPr>
            <a:xfrm>
              <a:off x="1695353"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わーいいなー！！</a:t>
              </a:r>
              <a:endParaRPr lang="ja-JP" altLang="en-US" sz="1600">
                <a:solidFill>
                  <a:schemeClr val="tx1"/>
                </a:solidFill>
                <a:latin typeface="Yu Gothic UI"/>
                <a:ea typeface="Yu Gothic UI"/>
              </a:endParaRPr>
            </a:p>
          </p:txBody>
        </p:sp>
      </p:grpSp>
      <p:grpSp>
        <p:nvGrpSpPr>
          <p:cNvPr id="1197" name="グループ 4369"/>
          <p:cNvGrpSpPr/>
          <p:nvPr/>
        </p:nvGrpSpPr>
        <p:grpSpPr>
          <a:xfrm>
            <a:off x="4284000" y="2425500"/>
            <a:ext cx="2921339" cy="432000"/>
            <a:chOff x="1720505" y="1481616"/>
            <a:chExt cx="1945422" cy="432000"/>
          </a:xfrm>
        </p:grpSpPr>
        <p:sp>
          <p:nvSpPr>
            <p:cNvPr id="1198" name="図形 4279"/>
            <p:cNvSpPr/>
            <p:nvPr/>
          </p:nvSpPr>
          <p:spPr>
            <a:xfrm>
              <a:off x="1720505" y="1481616"/>
              <a:ext cx="1915495" cy="432000"/>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99" name="テキスト 4280"/>
            <p:cNvSpPr txBox="1"/>
            <p:nvPr/>
          </p:nvSpPr>
          <p:spPr>
            <a:xfrm>
              <a:off x="1720505" y="1528785"/>
              <a:ext cx="1945422" cy="337661"/>
            </a:xfrm>
            <a:prstGeom prst="rect">
              <a:avLst/>
            </a:prstGeom>
          </p:spPr>
          <p:txBody>
            <a:bodyPr wrap="square">
              <a:spAutoFit/>
            </a:bodyPr>
            <a:p>
              <a:pPr algn="l">
                <a:defRPr lang="ja-JP" altLang="en-US"/>
              </a:pPr>
              <a:r>
                <a:rPr lang="ja-JP" altLang="en-US" sz="1600">
                  <a:latin typeface="Yu Gothic UI"/>
                  <a:ea typeface="Yu Gothic UI"/>
                </a:rPr>
                <a:t> わたしは家族で温泉に行ったよ！</a:t>
              </a:r>
              <a:endParaRPr lang="ja-JP" altLang="en-US">
                <a:latin typeface="Yu Gothic UI"/>
                <a:ea typeface="Yu Gothic UI"/>
              </a:endParaRPr>
            </a:p>
          </p:txBody>
        </p:sp>
      </p:grpSp>
      <p:grpSp>
        <p:nvGrpSpPr>
          <p:cNvPr id="1200" name="グループ 4378"/>
          <p:cNvGrpSpPr/>
          <p:nvPr/>
        </p:nvGrpSpPr>
        <p:grpSpPr>
          <a:xfrm>
            <a:off x="5120091" y="2930284"/>
            <a:ext cx="2043909" cy="1688146"/>
            <a:chOff x="5158154" y="2942071"/>
            <a:chExt cx="2043909" cy="1688146"/>
          </a:xfrm>
        </p:grpSpPr>
        <p:sp>
          <p:nvSpPr>
            <p:cNvPr id="1201" name="四角形 4377"/>
            <p:cNvSpPr/>
            <p:nvPr/>
          </p:nvSpPr>
          <p:spPr>
            <a:xfrm>
              <a:off x="5158154" y="2942071"/>
              <a:ext cx="2043909" cy="1688146"/>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202" name="図 4376"/>
            <p:cNvPicPr>
              <a:picLocks noChangeAspect="1"/>
            </p:cNvPicPr>
            <p:nvPr/>
          </p:nvPicPr>
          <p:blipFill>
            <a:blip r:embed="rId1"/>
            <a:stretch>
              <a:fillRect/>
            </a:stretch>
          </p:blipFill>
          <p:spPr>
            <a:xfrm>
              <a:off x="5259922" y="3019004"/>
              <a:ext cx="1840374" cy="1510706"/>
            </a:xfrm>
            <a:prstGeom prst="rect">
              <a:avLst/>
            </a:prstGeom>
          </p:spPr>
        </p:pic>
      </p:grpSp>
      <p:grpSp>
        <p:nvGrpSpPr>
          <p:cNvPr id="1203" name="グループ 282"/>
          <p:cNvGrpSpPr/>
          <p:nvPr/>
        </p:nvGrpSpPr>
        <p:grpSpPr>
          <a:xfrm>
            <a:off x="1432948" y="3073500"/>
            <a:ext cx="3643052" cy="1344333"/>
            <a:chOff x="1432948" y="3090403"/>
            <a:chExt cx="3643052" cy="1344333"/>
          </a:xfrm>
        </p:grpSpPr>
        <p:grpSp>
          <p:nvGrpSpPr>
            <p:cNvPr id="1204" name="グループ 4461"/>
            <p:cNvGrpSpPr/>
            <p:nvPr/>
          </p:nvGrpSpPr>
          <p:grpSpPr>
            <a:xfrm>
              <a:off x="1432948" y="3090403"/>
              <a:ext cx="3643052" cy="1344333"/>
              <a:chOff x="1432948" y="3090403"/>
              <a:chExt cx="3643052" cy="1344333"/>
            </a:xfrm>
          </p:grpSpPr>
          <p:sp>
            <p:nvSpPr>
              <p:cNvPr id="1205" name="四角形 4304"/>
              <p:cNvSpPr/>
              <p:nvPr/>
            </p:nvSpPr>
            <p:spPr>
              <a:xfrm>
                <a:off x="1432948" y="3090403"/>
                <a:ext cx="3643052" cy="1344333"/>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その後、この画像は隣のクラス、</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その隣のクラス、最後は学校中に</a:t>
                </a:r>
                <a:endParaRPr lang="ja-JP" altLang="en-US" sz="18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拡散</a:t>
                </a:r>
                <a:r>
                  <a:rPr lang="ja-JP" altLang="en-US" sz="1800">
                    <a:solidFill>
                      <a:schemeClr val="bg1"/>
                    </a:solidFill>
                    <a:latin typeface="UD デジタル 教科書体 NP-B"/>
                    <a:ea typeface="UD デジタル 教科書体 NP-B"/>
                  </a:rPr>
                  <a:t>されて</a:t>
                </a:r>
                <a:r>
                  <a:rPr lang="ja-JP" altLang="en-US" sz="1800">
                    <a:solidFill>
                      <a:schemeClr val="bg1"/>
                    </a:solidFill>
                    <a:latin typeface="UD デジタル 教科書体 NP-B"/>
                    <a:ea typeface="UD デジタル 教科書体 NP-B"/>
                  </a:rPr>
                  <a:t>しまいました</a:t>
                </a:r>
                <a:endParaRPr lang="ja-JP" altLang="en-US" sz="1800">
                  <a:solidFill>
                    <a:schemeClr val="bg1"/>
                  </a:solidFill>
                  <a:latin typeface="UD デジタル 教科書体 NP-B"/>
                  <a:ea typeface="UD デジタル 教科書体 NP-B"/>
                </a:endParaRPr>
              </a:p>
            </p:txBody>
          </p:sp>
        </p:grpSp>
      </p:grpSp>
      <p:grpSp>
        <p:nvGrpSpPr>
          <p:cNvPr id="1206" name="グループ 4382"/>
          <p:cNvGrpSpPr/>
          <p:nvPr/>
        </p:nvGrpSpPr>
        <p:grpSpPr>
          <a:xfrm>
            <a:off x="1620902" y="5103525"/>
            <a:ext cx="3600957" cy="459753"/>
            <a:chOff x="1620000" y="3290117"/>
            <a:chExt cx="2291811" cy="639389"/>
          </a:xfrm>
        </p:grpSpPr>
        <p:sp>
          <p:nvSpPr>
            <p:cNvPr id="1207" name="図形 4279"/>
            <p:cNvSpPr/>
            <p:nvPr/>
          </p:nvSpPr>
          <p:spPr>
            <a:xfrm>
              <a:off x="1620000" y="3290117"/>
              <a:ext cx="2231119" cy="639389"/>
            </a:xfrm>
            <a:prstGeom prst="wedgeRoundRectCallout">
              <a:avLst>
                <a:gd name="adj1" fmla="val -52302"/>
                <a:gd name="adj2" fmla="val -3966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08" name="テキスト 4280"/>
            <p:cNvSpPr txBox="1"/>
            <p:nvPr/>
          </p:nvSpPr>
          <p:spPr>
            <a:xfrm>
              <a:off x="1651270" y="3359781"/>
              <a:ext cx="2260541"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隣のクラスの○○君にもみせてあげよう！</a:t>
              </a:r>
              <a:endParaRPr lang="ja-JP" altLang="en-US" sz="1600">
                <a:solidFill>
                  <a:schemeClr val="tx1"/>
                </a:solidFill>
                <a:latin typeface="Yu Gothic UI"/>
                <a:ea typeface="Yu Gothic UI"/>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7" dur="1" fill="hold">
                                          <p:stCondLst>
                                            <p:cond delay="0"/>
                                          </p:stCondLst>
                                        </p:cTn>
                                        <p:tgtEl>
                                          <p:spTgt spid="1191"/>
                                        </p:tgtEl>
                                        <p:attrNameLst>
                                          <p:attrName>style.visibility</p:attrName>
                                        </p:attrNameLst>
                                      </p:cBhvr>
                                      <p:to>
                                        <p:strVal val="visible"/>
                                      </p:to>
                                    </p:set>
                                    <p:animEffect transition="in" filter="fade">
                                      <p:cBhvr>
                                        <p:cTn id="6" dur="500"/>
                                        <p:tgtEl>
                                          <p:spTgt spid="1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2" dur="1" fill="hold">
                                          <p:stCondLst>
                                            <p:cond delay="0"/>
                                          </p:stCondLst>
                                        </p:cTn>
                                        <p:tgtEl>
                                          <p:spTgt spid="1197"/>
                                        </p:tgtEl>
                                        <p:attrNameLst>
                                          <p:attrName>style.visibility</p:attrName>
                                        </p:attrNameLst>
                                      </p:cBhvr>
                                      <p:to>
                                        <p:strVal val="visible"/>
                                      </p:to>
                                    </p:set>
                                    <p:animEffect transition="in" filter="fade">
                                      <p:cBhvr>
                                        <p:cTn id="11" dur="500"/>
                                        <p:tgtEl>
                                          <p:spTgt spid="1197"/>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6" dur="1" fill="hold">
                                          <p:stCondLst>
                                            <p:cond delay="0"/>
                                          </p:stCondLst>
                                        </p:cTn>
                                        <p:tgtEl>
                                          <p:spTgt spid="1200"/>
                                        </p:tgtEl>
                                        <p:attrNameLst>
                                          <p:attrName>style.visibility</p:attrName>
                                        </p:attrNameLst>
                                      </p:cBhvr>
                                      <p:to>
                                        <p:strVal val="visible"/>
                                      </p:to>
                                    </p:set>
                                    <p:animEffect transition="in" filter="fade">
                                      <p:cBhvr>
                                        <p:cTn id="15" dur="500"/>
                                        <p:tgtEl>
                                          <p:spTgt spid="12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1" dur="1" fill="hold">
                                          <p:stCondLst>
                                            <p:cond delay="0"/>
                                          </p:stCondLst>
                                        </p:cTn>
                                        <p:tgtEl>
                                          <p:spTgt spid="1194"/>
                                        </p:tgtEl>
                                        <p:attrNameLst>
                                          <p:attrName>style.visibility</p:attrName>
                                        </p:attrNameLst>
                                      </p:cBhvr>
                                      <p:to>
                                        <p:strVal val="visible"/>
                                      </p:to>
                                    </p:set>
                                    <p:animEffect transition="in" filter="fade">
                                      <p:cBhvr>
                                        <p:cTn id="20" dur="500"/>
                                        <p:tgtEl>
                                          <p:spTgt spid="11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6" dur="1" fill="hold">
                                          <p:stCondLst>
                                            <p:cond delay="0"/>
                                          </p:stCondLst>
                                        </p:cTn>
                                        <p:tgtEl>
                                          <p:spTgt spid="1206"/>
                                        </p:tgtEl>
                                        <p:attrNameLst>
                                          <p:attrName>style.visibility</p:attrName>
                                        </p:attrNameLst>
                                      </p:cBhvr>
                                      <p:to>
                                        <p:strVal val="visible"/>
                                      </p:to>
                                    </p:set>
                                    <p:animEffect transition="in" filter="fade">
                                      <p:cBhvr>
                                        <p:cTn id="25" dur="500"/>
                                        <p:tgtEl>
                                          <p:spTgt spid="120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1" dur="1" fill="hold">
                                          <p:stCondLst>
                                            <p:cond delay="0"/>
                                          </p:stCondLst>
                                        </p:cTn>
                                        <p:tgtEl>
                                          <p:spTgt spid="1203"/>
                                        </p:tgtEl>
                                        <p:attrNameLst>
                                          <p:attrName>style.visibility</p:attrName>
                                        </p:attrNameLst>
                                      </p:cBhvr>
                                      <p:to>
                                        <p:strVal val="visible"/>
                                      </p:to>
                                    </p:set>
                                    <p:animEffect transition="in" filter="barn(inVertical)">
                                      <p:cBhvr>
                                        <p:cTn id="30" dur="500"/>
                                        <p:tgtEl>
                                          <p:spTgt spid="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10" name="テキスト 4321"/>
          <p:cNvSpPr txBox="1"/>
          <p:nvPr/>
        </p:nvSpPr>
        <p:spPr>
          <a:xfrm>
            <a:off x="179104" y="481500"/>
            <a:ext cx="8786094" cy="2245876"/>
          </a:xfrm>
          <a:prstGeom prst="rect">
            <a:avLst/>
          </a:prstGeom>
        </p:spPr>
        <p:txBody>
          <a:bodyPr wrap="square">
            <a:spAutoFit/>
          </a:bodyPr>
          <a:p>
            <a:pPr algn="l">
              <a:lnSpc>
                <a:spcPts val="8400"/>
              </a:lnSpc>
              <a:spcBef>
                <a:spcPts val="0"/>
              </a:spcBef>
              <a:spcAft>
                <a:spcPts val="0"/>
              </a:spcAft>
              <a:defRPr lang="ja-JP" altLang="en-US"/>
            </a:pPr>
            <a:r>
              <a:rPr lang="ja-JP" altLang="en-US" sz="6000" b="1">
                <a:latin typeface="UD デジタル 教科書体 NP-B"/>
                <a:ea typeface="UD デジタル 教科書体 NP-B"/>
              </a:rPr>
              <a:t>その画像や動画…</a:t>
            </a:r>
            <a:endParaRPr lang="ja-JP" altLang="en-US" sz="6000" b="1">
              <a:latin typeface="UD デジタル 教科書体 NP-B"/>
              <a:ea typeface="UD デジタル 教科書体 NP-B"/>
            </a:endParaRPr>
          </a:p>
          <a:p>
            <a:pPr algn="l">
              <a:lnSpc>
                <a:spcPts val="8400"/>
              </a:lnSpc>
              <a:spcBef>
                <a:spcPts val="0"/>
              </a:spcBef>
              <a:spcAft>
                <a:spcPts val="0"/>
              </a:spcAft>
              <a:defRPr lang="ja-JP" altLang="en-US"/>
            </a:pP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　</a:t>
            </a:r>
            <a:r>
              <a:rPr lang="ja-JP" altLang="en-US" sz="6000" b="1">
                <a:latin typeface="UD デジタル 教科書体 NP-B"/>
                <a:ea typeface="UD デジタル 教科書体 NP-B"/>
              </a:rPr>
              <a:t>送っても大丈夫？</a:t>
            </a:r>
            <a:endParaRPr lang="ja-JP" altLang="en-US" sz="6000" b="1">
              <a:latin typeface="UD デジタル 教科書体 NP-B"/>
              <a:ea typeface="UD デジタル 教科書体 NP-B"/>
            </a:endParaRPr>
          </a:p>
        </p:txBody>
      </p:sp>
      <p:grpSp>
        <p:nvGrpSpPr>
          <p:cNvPr id="1211" name="グループ 370"/>
          <p:cNvGrpSpPr/>
          <p:nvPr/>
        </p:nvGrpSpPr>
        <p:grpSpPr>
          <a:xfrm>
            <a:off x="673413" y="2713500"/>
            <a:ext cx="7865722" cy="2885657"/>
            <a:chOff x="673413" y="2713500"/>
            <a:chExt cx="7865722" cy="2885657"/>
          </a:xfrm>
        </p:grpSpPr>
        <p:sp>
          <p:nvSpPr>
            <p:cNvPr id="1212" name="四角形 4402"/>
            <p:cNvSpPr/>
            <p:nvPr/>
          </p:nvSpPr>
          <p:spPr>
            <a:xfrm>
              <a:off x="673413"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3" name="四角形 4403"/>
            <p:cNvSpPr/>
            <p:nvPr/>
          </p:nvSpPr>
          <p:spPr>
            <a:xfrm>
              <a:off x="4606274" y="4210449"/>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4" name="四角形 4401"/>
            <p:cNvSpPr/>
            <p:nvPr/>
          </p:nvSpPr>
          <p:spPr>
            <a:xfrm>
              <a:off x="4590560"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5" name="四角形 4400"/>
            <p:cNvSpPr/>
            <p:nvPr/>
          </p:nvSpPr>
          <p:spPr>
            <a:xfrm>
              <a:off x="674077" y="2785410"/>
              <a:ext cx="3764083" cy="1272639"/>
            </a:xfrm>
            <a:prstGeom prst="rect">
              <a:avLst/>
            </a:prstGeom>
            <a:solidFill>
              <a:srgbClr val="FFFFB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6" name="テキスト 4396"/>
            <p:cNvSpPr txBox="1"/>
            <p:nvPr/>
          </p:nvSpPr>
          <p:spPr>
            <a:xfrm>
              <a:off x="673414" y="2857500"/>
              <a:ext cx="3764082" cy="1199436"/>
            </a:xfrm>
            <a:prstGeom prst="rect">
              <a:avLst/>
            </a:prstGeom>
            <a:ln/>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著作権</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（映画、マンガなど）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17" name="テキスト 4397"/>
            <p:cNvSpPr txBox="1"/>
            <p:nvPr/>
          </p:nvSpPr>
          <p:spPr>
            <a:xfrm>
              <a:off x="4437495" y="2857500"/>
              <a:ext cx="4101640" cy="1199436"/>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プライベート</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2800" b="1">
                  <a:solidFill>
                    <a:schemeClr val="tx1">
                      <a:lumMod val="75000"/>
                      <a:lumOff val="25000"/>
                    </a:schemeClr>
                  </a:solidFill>
                  <a:latin typeface="UD デジタル 教科書体 NP-B"/>
                  <a:ea typeface="UD デジタル 教科書体 NP-B"/>
                </a:rPr>
                <a:t>（お風呂、トイレなど）</a:t>
              </a:r>
              <a:endParaRPr lang="ja-JP" altLang="en-US" sz="4400" b="1">
                <a:solidFill>
                  <a:schemeClr val="tx1">
                    <a:lumMod val="75000"/>
                    <a:lumOff val="25000"/>
                  </a:schemeClr>
                </a:solidFill>
                <a:latin typeface="UD デジタル 教科書体 NP-B"/>
                <a:ea typeface="UD デジタル 教科書体 NP-B"/>
              </a:endParaRPr>
            </a:p>
          </p:txBody>
        </p:sp>
        <p:sp>
          <p:nvSpPr>
            <p:cNvPr id="1218" name="テキスト 4398"/>
            <p:cNvSpPr txBox="1"/>
            <p:nvPr/>
          </p:nvSpPr>
          <p:spPr>
            <a:xfrm>
              <a:off x="735918"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あいてが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嫌がること</a:t>
              </a:r>
              <a:endParaRPr lang="ja-JP" altLang="en-US" sz="4400" b="1">
                <a:solidFill>
                  <a:schemeClr val="tx1">
                    <a:lumMod val="75000"/>
                    <a:lumOff val="25000"/>
                  </a:schemeClr>
                </a:solidFill>
                <a:latin typeface="UD デジタル 教科書体 NP-B"/>
                <a:ea typeface="UD デジタル 教科書体 NP-B"/>
              </a:endParaRPr>
            </a:p>
          </p:txBody>
        </p:sp>
        <p:sp>
          <p:nvSpPr>
            <p:cNvPr id="1219" name="テキスト 4399"/>
            <p:cNvSpPr txBox="1"/>
            <p:nvPr/>
          </p:nvSpPr>
          <p:spPr>
            <a:xfrm>
              <a:off x="4644000" y="4153500"/>
              <a:ext cx="3764082" cy="1445657"/>
            </a:xfrm>
            <a:prstGeom prst="rect">
              <a:avLst/>
            </a:prstGeom>
          </p:spPr>
          <p:txBody>
            <a:bodyPr wrap="square">
              <a:spAutoFit/>
            </a:bodyPr>
            <a:p>
              <a:pPr algn="ctr">
                <a:defRPr lang="ja-JP" altLang="en-US"/>
              </a:pPr>
              <a:r>
                <a:rPr lang="ja-JP" altLang="en-US" sz="4400" b="1">
                  <a:solidFill>
                    <a:schemeClr val="tx1">
                      <a:lumMod val="75000"/>
                      <a:lumOff val="25000"/>
                    </a:schemeClr>
                  </a:solidFill>
                  <a:latin typeface="UD デジタル 教科書体 NP-B"/>
                  <a:ea typeface="UD デジタル 教科書体 NP-B"/>
                </a:rPr>
                <a:t>みんなが</a:t>
              </a:r>
              <a:endParaRPr lang="ja-JP" altLang="en-US" sz="4400" b="1">
                <a:solidFill>
                  <a:schemeClr val="tx1">
                    <a:lumMod val="75000"/>
                    <a:lumOff val="25000"/>
                  </a:schemeClr>
                </a:solidFill>
                <a:latin typeface="UD デジタル 教科書体 NP-B"/>
                <a:ea typeface="UD デジタル 教科書体 NP-B"/>
              </a:endParaRPr>
            </a:p>
            <a:p>
              <a:pPr algn="ctr">
                <a:defRPr lang="ja-JP" altLang="en-US"/>
              </a:pPr>
              <a:r>
                <a:rPr lang="ja-JP" altLang="en-US" sz="4400" b="1">
                  <a:solidFill>
                    <a:schemeClr val="tx1">
                      <a:lumMod val="75000"/>
                      <a:lumOff val="25000"/>
                    </a:schemeClr>
                  </a:solidFill>
                  <a:latin typeface="UD デジタル 教科書体 NP-B"/>
                  <a:ea typeface="UD デジタル 教科書体 NP-B"/>
                </a:rPr>
                <a:t>迷惑</a:t>
              </a:r>
              <a:r>
                <a:rPr lang="ja-JP" altLang="en-US" sz="4400" b="1">
                  <a:solidFill>
                    <a:schemeClr val="tx1">
                      <a:lumMod val="75000"/>
                      <a:lumOff val="25000"/>
                    </a:schemeClr>
                  </a:solidFill>
                  <a:latin typeface="UD デジタル 教科書体 NP-B"/>
                  <a:ea typeface="UD デジタル 教科書体 NP-B"/>
                </a:rPr>
                <a:t>する</a:t>
              </a:r>
              <a:r>
                <a:rPr lang="ja-JP" altLang="en-US" sz="4400" b="1">
                  <a:solidFill>
                    <a:schemeClr val="tx1">
                      <a:lumMod val="75000"/>
                      <a:lumOff val="25000"/>
                    </a:schemeClr>
                  </a:solidFill>
                  <a:latin typeface="UD デジタル 教科書体 NP-B"/>
                  <a:ea typeface="UD デジタル 教科書体 NP-B"/>
                </a:rPr>
                <a:t>こと</a:t>
              </a:r>
              <a:endParaRPr lang="ja-JP" altLang="en-US" sz="4400" b="1">
                <a:solidFill>
                  <a:schemeClr val="tx1">
                    <a:lumMod val="75000"/>
                    <a:lumOff val="25000"/>
                  </a:schemeClr>
                </a:solidFill>
                <a:latin typeface="UD デジタル 教科書体 NP-B"/>
                <a:ea typeface="UD デジタル 教科書体 NP-B"/>
              </a:endParaRPr>
            </a:p>
          </p:txBody>
        </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8" dur="1" fill="hold">
                                          <p:stCondLst>
                                            <p:cond delay="0"/>
                                          </p:stCondLst>
                                        </p:cTn>
                                        <p:tgtEl>
                                          <p:spTgt spid="1211"/>
                                        </p:tgtEl>
                                        <p:attrNameLst>
                                          <p:attrName>style.visibility</p:attrName>
                                        </p:attrNameLst>
                                      </p:cBhvr>
                                      <p:to>
                                        <p:strVal val="visible"/>
                                      </p:to>
                                    </p:set>
                                    <p:anim calcmode="lin" valueType="num">
                                      <p:cBhvr additive="base">
                                        <p:cTn id="6" dur="500" fill="hold"/>
                                        <p:tgtEl>
                                          <p:spTgt spid="1211"/>
                                        </p:tgtEl>
                                        <p:attrNameLst>
                                          <p:attrName>ppt_x</p:attrName>
                                        </p:attrNameLst>
                                      </p:cBhvr>
                                      <p:tavLst>
                                        <p:tav tm="0">
                                          <p:val>
                                            <p:strVal val="1+#ppt_w/2"/>
                                          </p:val>
                                        </p:tav>
                                        <p:tav tm="100000">
                                          <p:val>
                                            <p:strVal val="#ppt_x"/>
                                          </p:val>
                                        </p:tav>
                                      </p:tavLst>
                                    </p:anim>
                                    <p:anim calcmode="lin" valueType="num">
                                      <p:cBhvr additive="base">
                                        <p:cTn id="7" dur="500" fill="hold"/>
                                        <p:tgtEl>
                                          <p:spTgt spid="1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21" name="グループ 4311"/>
          <p:cNvGrpSpPr/>
          <p:nvPr/>
        </p:nvGrpSpPr>
        <p:grpSpPr>
          <a:xfrm>
            <a:off x="1399442" y="1129501"/>
            <a:ext cx="5979328" cy="4585500"/>
            <a:chOff x="1399442" y="1129501"/>
            <a:chExt cx="5979328" cy="4585500"/>
          </a:xfrm>
        </p:grpSpPr>
        <p:sp>
          <p:nvSpPr>
            <p:cNvPr id="1222" name="四角形 4278"/>
            <p:cNvSpPr/>
            <p:nvPr/>
          </p:nvSpPr>
          <p:spPr>
            <a:xfrm>
              <a:off x="1400846" y="1129501"/>
              <a:ext cx="5977924" cy="4585500"/>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3" name="直線 4283"/>
            <p:cNvSpPr/>
            <p:nvPr/>
          </p:nvSpPr>
          <p:spPr>
            <a:xfrm>
              <a:off x="1399442" y="1707173"/>
              <a:ext cx="5977924" cy="0"/>
            </a:xfrm>
            <a:prstGeom prst="line">
              <a:avLst/>
            </a:prstGeom>
          </p:spPr>
          <p:style>
            <a:lnRef idx="1">
              <a:schemeClr val="dk1"/>
            </a:lnRef>
            <a:fillRef idx="0">
              <a:schemeClr val="dk1"/>
            </a:fillRef>
            <a:effectRef idx="0">
              <a:schemeClr val="dk1"/>
            </a:effectRef>
            <a:fontRef idx="minor">
              <a:schemeClr val="tx1"/>
            </a:fontRef>
          </p:style>
        </p:sp>
        <p:sp>
          <p:nvSpPr>
            <p:cNvPr id="1224" name="テキスト 4284"/>
            <p:cNvSpPr txBox="1"/>
            <p:nvPr/>
          </p:nvSpPr>
          <p:spPr>
            <a:xfrm>
              <a:off x="1549117" y="1337061"/>
              <a:ext cx="3021119" cy="368439"/>
            </a:xfrm>
            <a:prstGeom prst="rect">
              <a:avLst/>
            </a:prstGeom>
          </p:spPr>
          <p:txBody>
            <a:bodyPr wrap="square">
              <a:spAutoFit/>
            </a:bodyPr>
            <a:p>
              <a:pPr>
                <a:defRPr lang="ja-JP" altLang="en-US"/>
              </a:pPr>
              <a:r>
                <a:rPr lang="ja-JP" altLang="en-US" sz="1800" b="1">
                  <a:latin typeface="Yu Gothic UI"/>
                  <a:ea typeface="Yu Gothic UI"/>
                </a:rPr>
                <a:t>＜</a:t>
              </a:r>
              <a:r>
                <a:rPr lang="ja-JP" altLang="en-US" sz="1800" b="1">
                  <a:latin typeface="Yu Gothic UI"/>
                  <a:ea typeface="Yu Gothic UI"/>
                </a:rPr>
                <a:t>　なかよしグループ（４）</a:t>
              </a:r>
              <a:endParaRPr lang="ja-JP" altLang="en-US" sz="1800" b="1">
                <a:latin typeface="Yu Gothic UI"/>
                <a:ea typeface="Yu Gothic UI"/>
              </a:endParaRPr>
            </a:p>
          </p:txBody>
        </p:sp>
      </p:grpSp>
      <p:sp>
        <p:nvSpPr>
          <p:cNvPr id="1225" name="四角形 4275"/>
          <p:cNvSpPr/>
          <p:nvPr/>
        </p:nvSpPr>
        <p:spPr>
          <a:xfrm>
            <a:off x="-38582" y="170586"/>
            <a:ext cx="9218577" cy="1087809"/>
          </a:xfrm>
          <a:prstGeom prst="rect">
            <a:avLst/>
          </a:prstGeom>
          <a:solidFill>
            <a:srgbClr val="FFE9E9"/>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6" name="テキスト 4274"/>
          <p:cNvSpPr txBox="1"/>
          <p:nvPr/>
        </p:nvSpPr>
        <p:spPr>
          <a:xfrm>
            <a:off x="180000" y="360953"/>
            <a:ext cx="8786094" cy="768548"/>
          </a:xfrm>
          <a:prstGeom prst="rect">
            <a:avLst/>
          </a:prstGeom>
        </p:spPr>
        <p:txBody>
          <a:bodyPr wrap="square">
            <a:spAutoFit/>
          </a:bodyPr>
          <a:p>
            <a:pPr algn="ctr">
              <a:defRPr lang="ja-JP" altLang="en-US"/>
            </a:pPr>
            <a:r>
              <a:rPr lang="ja-JP" altLang="en-US" sz="4400" b="1">
                <a:latin typeface="UD デジタル 教科書体 NK-B"/>
                <a:ea typeface="UD デジタル 教科書体 NK-B"/>
              </a:rPr>
              <a:t>こんなこと経験ないですか？③</a:t>
            </a:r>
            <a:endParaRPr lang="ja-JP" altLang="en-US" sz="6000" b="1">
              <a:latin typeface="UD デジタル 教科書体 NK-B"/>
              <a:ea typeface="UD デジタル 教科書体 NK-B"/>
            </a:endParaRPr>
          </a:p>
        </p:txBody>
      </p:sp>
      <p:grpSp>
        <p:nvGrpSpPr>
          <p:cNvPr id="1227" name="グループ 4281"/>
          <p:cNvGrpSpPr/>
          <p:nvPr/>
        </p:nvGrpSpPr>
        <p:grpSpPr>
          <a:xfrm>
            <a:off x="1623140" y="1993500"/>
            <a:ext cx="2876860" cy="647444"/>
            <a:chOff x="1623140" y="1489500"/>
            <a:chExt cx="2014467" cy="647444"/>
          </a:xfrm>
        </p:grpSpPr>
        <p:sp>
          <p:nvSpPr>
            <p:cNvPr id="1228" name="図形 4279"/>
            <p:cNvSpPr/>
            <p:nvPr/>
          </p:nvSpPr>
          <p:spPr>
            <a:xfrm>
              <a:off x="1623140" y="1489500"/>
              <a:ext cx="2012860" cy="432000"/>
            </a:xfrm>
            <a:prstGeom prst="wedgeRoundRectCallout">
              <a:avLst>
                <a:gd name="adj1" fmla="val -52946"/>
                <a:gd name="adj2" fmla="val -36525"/>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29"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今から○○が生配信するって！</a:t>
              </a:r>
              <a:endParaRPr lang="ja-JP" altLang="en-US">
                <a:latin typeface="Yu Gothic UI"/>
                <a:ea typeface="Yu Gothic UI"/>
              </a:endParaRPr>
            </a:p>
          </p:txBody>
        </p:sp>
      </p:grpSp>
      <p:grpSp>
        <p:nvGrpSpPr>
          <p:cNvPr id="1230" name="グループ 4288"/>
          <p:cNvGrpSpPr/>
          <p:nvPr/>
        </p:nvGrpSpPr>
        <p:grpSpPr>
          <a:xfrm>
            <a:off x="1620846" y="2641500"/>
            <a:ext cx="3239154" cy="432000"/>
            <a:chOff x="1623140" y="1489500"/>
            <a:chExt cx="2014467" cy="432000"/>
          </a:xfrm>
        </p:grpSpPr>
        <p:sp>
          <p:nvSpPr>
            <p:cNvPr id="1231" name="図形 4279"/>
            <p:cNvSpPr/>
            <p:nvPr/>
          </p:nvSpPr>
          <p:spPr>
            <a:xfrm>
              <a:off x="1623140" y="1489500"/>
              <a:ext cx="1789152" cy="432000"/>
            </a:xfrm>
            <a:prstGeom prst="wedgeRoundRectCallout">
              <a:avLst>
                <a:gd name="adj1" fmla="val -52719"/>
                <a:gd name="adj2" fmla="val -35577"/>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2" name="テキスト 4280"/>
            <p:cNvSpPr txBox="1"/>
            <p:nvPr/>
          </p:nvSpPr>
          <p:spPr>
            <a:xfrm>
              <a:off x="1692185" y="1553061"/>
              <a:ext cx="1945422" cy="337661"/>
            </a:xfrm>
            <a:prstGeom prst="rect">
              <a:avLst/>
            </a:prstGeom>
          </p:spPr>
          <p:txBody>
            <a:bodyPr wrap="square">
              <a:spAutoFit/>
            </a:bodyPr>
            <a:p>
              <a:pPr>
                <a:defRPr lang="ja-JP" altLang="en-US"/>
              </a:pPr>
              <a:r>
                <a:rPr lang="ja-JP" altLang="en-US" sz="1600">
                  <a:latin typeface="Yu Gothic UI"/>
                  <a:ea typeface="Yu Gothic UI"/>
                </a:rPr>
                <a:t>見る見る！みんなも見るよね？</a:t>
              </a:r>
              <a:endParaRPr lang="ja-JP" altLang="en-US">
                <a:solidFill>
                  <a:srgbClr val="FFC000"/>
                </a:solidFill>
                <a:latin typeface="Yu Gothic UI"/>
                <a:ea typeface="Yu Gothic UI"/>
              </a:endParaRPr>
            </a:p>
          </p:txBody>
        </p:sp>
      </p:grpSp>
      <p:grpSp>
        <p:nvGrpSpPr>
          <p:cNvPr id="1233" name="グループ 4294"/>
          <p:cNvGrpSpPr/>
          <p:nvPr/>
        </p:nvGrpSpPr>
        <p:grpSpPr>
          <a:xfrm>
            <a:off x="1623140" y="3721500"/>
            <a:ext cx="2087704" cy="459753"/>
            <a:chOff x="1620000" y="3290117"/>
            <a:chExt cx="2946444" cy="639389"/>
          </a:xfrm>
        </p:grpSpPr>
        <p:sp>
          <p:nvSpPr>
            <p:cNvPr id="1234" name="図形 4279"/>
            <p:cNvSpPr/>
            <p:nvPr/>
          </p:nvSpPr>
          <p:spPr>
            <a:xfrm>
              <a:off x="1620000" y="3290117"/>
              <a:ext cx="2946444" cy="639389"/>
            </a:xfrm>
            <a:prstGeom prst="wedgeRoundRectCallout">
              <a:avLst>
                <a:gd name="adj1" fmla="val -53882"/>
                <a:gd name="adj2" fmla="val -33960"/>
                <a:gd name="adj3" fmla="val 16667"/>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5" name="テキスト 4280"/>
            <p:cNvSpPr txBox="1"/>
            <p:nvPr/>
          </p:nvSpPr>
          <p:spPr>
            <a:xfrm>
              <a:off x="1694844" y="3359781"/>
              <a:ext cx="2871600" cy="469593"/>
            </a:xfrm>
            <a:prstGeom prst="rect">
              <a:avLst/>
            </a:prstGeom>
          </p:spPr>
          <p:txBody>
            <a:bodyPr wrap="square">
              <a:spAutoFit/>
            </a:bodyPr>
            <a:p>
              <a:pPr>
                <a:defRPr lang="ja-JP" altLang="en-US"/>
              </a:pPr>
              <a:r>
                <a:rPr lang="ja-JP" altLang="en-US" sz="1600">
                  <a:solidFill>
                    <a:schemeClr val="tx1"/>
                  </a:solidFill>
                  <a:latin typeface="Yu Gothic UI"/>
                  <a:ea typeface="Yu Gothic UI"/>
                </a:rPr>
                <a:t>は？ありえないんだけど</a:t>
              </a:r>
              <a:endParaRPr lang="ja-JP" altLang="en-US" sz="1600">
                <a:solidFill>
                  <a:schemeClr val="tx1"/>
                </a:solidFill>
                <a:latin typeface="Yu Gothic UI"/>
                <a:ea typeface="Yu Gothic UI"/>
              </a:endParaRPr>
            </a:p>
          </p:txBody>
        </p:sp>
      </p:grpSp>
      <p:grpSp>
        <p:nvGrpSpPr>
          <p:cNvPr id="1236" name="グループ 4296"/>
          <p:cNvGrpSpPr/>
          <p:nvPr/>
        </p:nvGrpSpPr>
        <p:grpSpPr>
          <a:xfrm>
            <a:off x="4932000" y="3177922"/>
            <a:ext cx="2260026" cy="471577"/>
            <a:chOff x="1623140" y="1489500"/>
            <a:chExt cx="2012860" cy="207540"/>
          </a:xfrm>
        </p:grpSpPr>
        <p:sp>
          <p:nvSpPr>
            <p:cNvPr id="1237" name="図形 4279"/>
            <p:cNvSpPr/>
            <p:nvPr/>
          </p:nvSpPr>
          <p:spPr>
            <a:xfrm>
              <a:off x="1943769" y="1489500"/>
              <a:ext cx="1692231" cy="207540"/>
            </a:xfrm>
            <a:prstGeom prst="wedgeRoundRectCallout">
              <a:avLst>
                <a:gd name="adj1" fmla="val 54029"/>
                <a:gd name="adj2" fmla="val -33412"/>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38" name="テキスト 4280"/>
            <p:cNvSpPr txBox="1"/>
            <p:nvPr/>
          </p:nvSpPr>
          <p:spPr>
            <a:xfrm>
              <a:off x="1623140" y="1521836"/>
              <a:ext cx="1945422" cy="148603"/>
            </a:xfrm>
            <a:prstGeom prst="rect">
              <a:avLst/>
            </a:prstGeom>
            <a:noFill/>
            <a:ln>
              <a:noFill/>
            </a:ln>
          </p:spPr>
          <p:txBody>
            <a:bodyPr wrap="square">
              <a:spAutoFit/>
            </a:bodyPr>
            <a:p>
              <a:pPr algn="r">
                <a:defRPr lang="ja-JP" altLang="en-US"/>
              </a:pPr>
              <a:r>
                <a:rPr lang="ja-JP" altLang="en-US" sz="1600">
                  <a:latin typeface="Yu Gothic UI"/>
                  <a:ea typeface="Yu Gothic UI"/>
                </a:rPr>
                <a:t>わたしは眠いから・・・</a:t>
              </a:r>
              <a:endParaRPr lang="ja-JP" altLang="en-US" sz="1600">
                <a:latin typeface="Yu Gothic UI"/>
                <a:ea typeface="Yu Gothic UI"/>
              </a:endParaRPr>
            </a:p>
          </p:txBody>
        </p:sp>
      </p:grpSp>
      <p:grpSp>
        <p:nvGrpSpPr>
          <p:cNvPr id="1239" name="グループ 4299"/>
          <p:cNvGrpSpPr/>
          <p:nvPr/>
        </p:nvGrpSpPr>
        <p:grpSpPr>
          <a:xfrm>
            <a:off x="5291999" y="4270218"/>
            <a:ext cx="2018689" cy="691673"/>
            <a:chOff x="1623140" y="1489500"/>
            <a:chExt cx="2172318" cy="365192"/>
          </a:xfrm>
        </p:grpSpPr>
        <p:sp>
          <p:nvSpPr>
            <p:cNvPr id="1240" name="図形 4279"/>
            <p:cNvSpPr/>
            <p:nvPr/>
          </p:nvSpPr>
          <p:spPr>
            <a:xfrm>
              <a:off x="1623140" y="1489500"/>
              <a:ext cx="2012860" cy="365192"/>
            </a:xfrm>
            <a:prstGeom prst="wedgeRoundRectCallout">
              <a:avLst>
                <a:gd name="adj1" fmla="val 54192"/>
                <a:gd name="adj2" fmla="val -35537"/>
                <a:gd name="adj3" fmla="val 16667"/>
              </a:avLst>
            </a:prstGeom>
            <a:solidFill>
              <a:srgbClr val="00FF3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1" name="テキスト 4280"/>
            <p:cNvSpPr txBox="1"/>
            <p:nvPr/>
          </p:nvSpPr>
          <p:spPr>
            <a:xfrm>
              <a:off x="1623141" y="1517956"/>
              <a:ext cx="2172317" cy="308280"/>
            </a:xfrm>
            <a:prstGeom prst="rect">
              <a:avLst/>
            </a:prstGeom>
          </p:spPr>
          <p:txBody>
            <a:bodyPr wrap="square">
              <a:spAutoFit/>
            </a:bodyPr>
            <a:p>
              <a:pPr algn="l">
                <a:defRPr lang="ja-JP" altLang="en-US"/>
              </a:pPr>
              <a:r>
                <a:rPr lang="ja-JP" altLang="en-US" sz="1600">
                  <a:latin typeface="Yu Gothic UI"/>
                  <a:ea typeface="Yu Gothic UI"/>
                </a:rPr>
                <a:t>ウソだよ！</a:t>
              </a:r>
              <a:r>
                <a:rPr lang="ja-JP" altLang="en-US" sz="1600">
                  <a:solidFill>
                    <a:srgbClr val="00B0F0"/>
                  </a:solidFill>
                  <a:latin typeface="Yu Gothic UI"/>
                  <a:ea typeface="Yu Gothic UI"/>
                </a:rPr>
                <a:t>💦</a:t>
              </a:r>
              <a:endParaRPr lang="ja-JP" altLang="en-US" sz="1600">
                <a:solidFill>
                  <a:srgbClr val="00B0F0"/>
                </a:solidFill>
                <a:latin typeface="Yu Gothic UI"/>
                <a:ea typeface="Yu Gothic UI"/>
              </a:endParaRPr>
            </a:p>
            <a:p>
              <a:pPr algn="l">
                <a:defRPr lang="ja-JP" altLang="en-US"/>
              </a:pPr>
              <a:r>
                <a:rPr lang="ja-JP" altLang="en-US" sz="1600">
                  <a:solidFill>
                    <a:schemeClr val="tx1"/>
                  </a:solidFill>
                  <a:latin typeface="Yu Gothic UI"/>
                  <a:ea typeface="Yu Gothic UI"/>
                </a:rPr>
                <a:t>もちろんみるよ！！！</a:t>
              </a:r>
              <a:endParaRPr lang="ja-JP" altLang="en-US" sz="1600">
                <a:solidFill>
                  <a:schemeClr val="tx1"/>
                </a:solidFill>
                <a:latin typeface="Yu Gothic UI"/>
                <a:ea typeface="Yu Gothic UI"/>
              </a:endParaRPr>
            </a:p>
          </p:txBody>
        </p:sp>
      </p:grpSp>
      <p:grpSp>
        <p:nvGrpSpPr>
          <p:cNvPr id="1242" name="グループ 4307"/>
          <p:cNvGrpSpPr/>
          <p:nvPr/>
        </p:nvGrpSpPr>
        <p:grpSpPr>
          <a:xfrm>
            <a:off x="1476000" y="4581392"/>
            <a:ext cx="3067811" cy="868108"/>
            <a:chOff x="1941790" y="4513160"/>
            <a:chExt cx="3067811" cy="868108"/>
          </a:xfrm>
        </p:grpSpPr>
        <p:sp>
          <p:nvSpPr>
            <p:cNvPr id="1243" name="四角形 4304"/>
            <p:cNvSpPr/>
            <p:nvPr/>
          </p:nvSpPr>
          <p:spPr>
            <a:xfrm>
              <a:off x="1941790" y="4513160"/>
              <a:ext cx="3067811" cy="868108"/>
            </a:xfrm>
            <a:prstGeom prst="rect">
              <a:avLst/>
            </a:prstGeom>
            <a:solidFill>
              <a:schemeClr val="tx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50000"/>
                </a:lnSpc>
                <a:defRPr lang="ja-JP" altLang="en-US"/>
              </a:pPr>
              <a:r>
                <a:rPr lang="ja-JP" altLang="en-US" sz="1800">
                  <a:solidFill>
                    <a:schemeClr val="bg1"/>
                  </a:solidFill>
                  <a:latin typeface="UD デジタル 教科書体 NP-B"/>
                  <a:ea typeface="UD デジタル 教科書体 NP-B"/>
                </a:rPr>
                <a:t>その後、配信を見ながら</a:t>
              </a:r>
              <a:endParaRPr lang="ja-JP" altLang="en-US" sz="2000">
                <a:solidFill>
                  <a:schemeClr val="bg1"/>
                </a:solidFill>
                <a:latin typeface="UD デジタル 教科書体 NP-B"/>
                <a:ea typeface="UD デジタル 教科書体 NP-B"/>
              </a:endParaRPr>
            </a:p>
            <a:p>
              <a:pPr algn="l">
                <a:lnSpc>
                  <a:spcPct val="150000"/>
                </a:lnSpc>
                <a:defRPr lang="ja-JP" altLang="en-US"/>
              </a:pPr>
              <a:r>
                <a:rPr lang="ja-JP" altLang="en-US" sz="1800">
                  <a:solidFill>
                    <a:schemeClr val="bg1"/>
                  </a:solidFill>
                  <a:latin typeface="UD デジタル 教科書体 NP-B"/>
                  <a:ea typeface="UD デジタル 教科書体 NP-B"/>
                </a:rPr>
                <a:t>連絡は</a:t>
              </a:r>
              <a:r>
                <a:rPr lang="ja-JP" altLang="en-US" sz="1800">
                  <a:solidFill>
                    <a:schemeClr val="bg1"/>
                  </a:solidFill>
                  <a:latin typeface="UD デジタル 教科書体 NP-B"/>
                  <a:ea typeface="UD デジタル 教科書体 NP-B"/>
                </a:rPr>
                <a:t>深夜</a:t>
              </a:r>
              <a:r>
                <a:rPr lang="ja-JP" altLang="en-US" sz="1800">
                  <a:solidFill>
                    <a:schemeClr val="bg1"/>
                  </a:solidFill>
                  <a:latin typeface="UD デジタル 教科書体 NP-B"/>
                  <a:ea typeface="UD デジタル 教科書体 NP-B"/>
                </a:rPr>
                <a:t>まで</a:t>
              </a:r>
              <a:r>
                <a:rPr lang="ja-JP" altLang="en-US" sz="1800">
                  <a:solidFill>
                    <a:schemeClr val="bg1"/>
                  </a:solidFill>
                  <a:latin typeface="UD デジタル 教科書体 NP-B"/>
                  <a:ea typeface="UD デジタル 教科書体 NP-B"/>
                </a:rPr>
                <a:t>続きました</a:t>
              </a:r>
              <a:endParaRPr lang="ja-JP" altLang="en-US" sz="1600">
                <a:solidFill>
                  <a:schemeClr val="bg1"/>
                </a:solidFill>
                <a:latin typeface="UD デジタル 教科書体 NP-B"/>
                <a:ea typeface="UD デジタル 教科書体 NP-B"/>
              </a:endParaRPr>
            </a:p>
          </p:txBody>
        </p:sp>
      </p:grpSp>
      <p:sp>
        <p:nvSpPr>
          <p:cNvPr id="1244" name="テキスト 4437"/>
          <p:cNvSpPr txBox="1"/>
          <p:nvPr/>
        </p:nvSpPr>
        <p:spPr>
          <a:xfrm>
            <a:off x="4501047" y="2201061"/>
            <a:ext cx="934953" cy="368439"/>
          </a:xfrm>
          <a:prstGeom prst="rect">
            <a:avLst/>
          </a:prstGeom>
        </p:spPr>
        <p:txBody>
          <a:bodyPr>
            <a:spAutoFit/>
          </a:bodyPr>
          <a:p>
            <a:pPr>
              <a:defRPr lang="ja-JP" altLang="en-US"/>
            </a:pPr>
            <a:r>
              <a:rPr lang="ja-JP" altLang="en-US">
                <a:solidFill>
                  <a:schemeClr val="bg1"/>
                </a:solidFill>
              </a:rPr>
              <a:t>23:25</a:t>
            </a:r>
            <a:endParaRPr lang="ja-JP" altLang="en-US">
              <a:solidFill>
                <a:schemeClr val="bg1"/>
              </a:solidFill>
            </a:endParaRPr>
          </a:p>
        </p:txBody>
      </p:sp>
      <p:sp>
        <p:nvSpPr>
          <p:cNvPr id="1245" name="テキスト 4438"/>
          <p:cNvSpPr txBox="1"/>
          <p:nvPr/>
        </p:nvSpPr>
        <p:spPr>
          <a:xfrm>
            <a:off x="4501047" y="2777061"/>
            <a:ext cx="934953" cy="368439"/>
          </a:xfrm>
          <a:prstGeom prst="rect">
            <a:avLst/>
          </a:prstGeom>
        </p:spPr>
        <p:txBody>
          <a:bodyPr>
            <a:spAutoFit/>
          </a:bodyPr>
          <a:p>
            <a:pPr>
              <a:defRPr lang="ja-JP" altLang="en-US"/>
            </a:pPr>
            <a:r>
              <a:rPr lang="ja-JP" altLang="en-US">
                <a:solidFill>
                  <a:schemeClr val="bg1"/>
                </a:solidFill>
              </a:rPr>
              <a:t>23:26</a:t>
            </a:r>
            <a:endParaRPr lang="ja-JP" altLang="en-US">
              <a:solidFill>
                <a:schemeClr val="bg1"/>
              </a:solidFill>
            </a:endParaRPr>
          </a:p>
        </p:txBody>
      </p:sp>
      <p:sp>
        <p:nvSpPr>
          <p:cNvPr id="1246" name="テキスト 4439"/>
          <p:cNvSpPr txBox="1"/>
          <p:nvPr/>
        </p:nvSpPr>
        <p:spPr>
          <a:xfrm>
            <a:off x="4573047" y="3353061"/>
            <a:ext cx="934953" cy="368439"/>
          </a:xfrm>
          <a:prstGeom prst="rect">
            <a:avLst/>
          </a:prstGeom>
        </p:spPr>
        <p:txBody>
          <a:bodyPr>
            <a:spAutoFit/>
          </a:bodyPr>
          <a:p>
            <a:pPr>
              <a:defRPr lang="ja-JP" altLang="en-US"/>
            </a:pPr>
            <a:r>
              <a:rPr lang="ja-JP" altLang="en-US">
                <a:solidFill>
                  <a:schemeClr val="bg1"/>
                </a:solidFill>
              </a:rPr>
              <a:t>23:28</a:t>
            </a:r>
            <a:endParaRPr lang="ja-JP" altLang="en-US">
              <a:solidFill>
                <a:schemeClr val="bg1"/>
              </a:solidFill>
            </a:endParaRPr>
          </a:p>
        </p:txBody>
      </p:sp>
      <p:sp>
        <p:nvSpPr>
          <p:cNvPr id="1247" name="テキスト 4440"/>
          <p:cNvSpPr txBox="1"/>
          <p:nvPr/>
        </p:nvSpPr>
        <p:spPr>
          <a:xfrm>
            <a:off x="3710844" y="3865500"/>
            <a:ext cx="934953" cy="368439"/>
          </a:xfrm>
          <a:prstGeom prst="rect">
            <a:avLst/>
          </a:prstGeom>
        </p:spPr>
        <p:txBody>
          <a:bodyPr>
            <a:spAutoFit/>
          </a:bodyPr>
          <a:p>
            <a:pPr>
              <a:defRPr lang="ja-JP" altLang="en-US"/>
            </a:pPr>
            <a:r>
              <a:rPr lang="ja-JP" altLang="en-US">
                <a:solidFill>
                  <a:schemeClr val="bg1"/>
                </a:solidFill>
              </a:rPr>
              <a:t>23:30</a:t>
            </a:r>
            <a:endParaRPr lang="ja-JP" altLang="en-US">
              <a:solidFill>
                <a:schemeClr val="bg1"/>
              </a:solidFill>
            </a:endParaRPr>
          </a:p>
        </p:txBody>
      </p:sp>
      <p:sp>
        <p:nvSpPr>
          <p:cNvPr id="1248" name="テキスト 4441"/>
          <p:cNvSpPr txBox="1"/>
          <p:nvPr/>
        </p:nvSpPr>
        <p:spPr>
          <a:xfrm>
            <a:off x="4572000" y="4649061"/>
            <a:ext cx="934953" cy="368439"/>
          </a:xfrm>
          <a:prstGeom prst="rect">
            <a:avLst/>
          </a:prstGeom>
        </p:spPr>
        <p:txBody>
          <a:bodyPr>
            <a:spAutoFit/>
          </a:bodyPr>
          <a:p>
            <a:pPr>
              <a:defRPr lang="ja-JP" altLang="en-US"/>
            </a:pPr>
            <a:r>
              <a:rPr lang="ja-JP" altLang="en-US">
                <a:solidFill>
                  <a:schemeClr val="bg1"/>
                </a:solidFill>
              </a:rPr>
              <a:t>23:31</a:t>
            </a:r>
            <a:endParaRPr lang="ja-JP"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7" dur="1" fill="hold">
                                          <p:stCondLst>
                                            <p:cond delay="0"/>
                                          </p:stCondLst>
                                        </p:cTn>
                                        <p:tgtEl>
                                          <p:spTgt spid="1227"/>
                                        </p:tgtEl>
                                        <p:attrNameLst>
                                          <p:attrName>style.visibility</p:attrName>
                                        </p:attrNameLst>
                                      </p:cBhvr>
                                      <p:to>
                                        <p:strVal val="visible"/>
                                      </p:to>
                                    </p:set>
                                    <p:animEffect transition="in" filter="fade">
                                      <p:cBhvr>
                                        <p:cTn id="6" dur="500"/>
                                        <p:tgtEl>
                                          <p:spTgt spid="1227"/>
                                        </p:tgtEl>
                                      </p:cBhvr>
                                    </p:animEffect>
                                  </p:childTnLst>
                                </p:cTn>
                              </p:par>
                              <p:par>
                                <p:cTn id="8" presetID="10" presetClass="entr" presetSubtype="0" fill="hold" grpId="0" nodeType="withEffect">
                                  <p:stCondLst>
                                    <p:cond delay="0"/>
                                  </p:stCondLst>
                                  <p:childTnLst>
                                    <p:set>
                                      <p:cBhvr>
                                        <p:cTn id="10" dur="1" fill="hold">
                                          <p:stCondLst>
                                            <p:cond delay="0"/>
                                          </p:stCondLst>
                                        </p:cTn>
                                        <p:tgtEl>
                                          <p:spTgt spid="1244"/>
                                        </p:tgtEl>
                                        <p:attrNameLst>
                                          <p:attrName>style.visibility</p:attrName>
                                        </p:attrNameLst>
                                      </p:cBhvr>
                                      <p:to>
                                        <p:strVal val="visible"/>
                                      </p:to>
                                    </p:set>
                                    <p:animEffect transition="in" filter="fade">
                                      <p:cBhvr>
                                        <p:cTn id="9" dur="500"/>
                                        <p:tgtEl>
                                          <p:spTgt spid="1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5" dur="1" fill="hold">
                                          <p:stCondLst>
                                            <p:cond delay="0"/>
                                          </p:stCondLst>
                                        </p:cTn>
                                        <p:tgtEl>
                                          <p:spTgt spid="1230"/>
                                        </p:tgtEl>
                                        <p:attrNameLst>
                                          <p:attrName>style.visibility</p:attrName>
                                        </p:attrNameLst>
                                      </p:cBhvr>
                                      <p:to>
                                        <p:strVal val="visible"/>
                                      </p:to>
                                    </p:set>
                                    <p:animEffect transition="in" filter="fade">
                                      <p:cBhvr>
                                        <p:cTn id="14" dur="500"/>
                                        <p:tgtEl>
                                          <p:spTgt spid="1230"/>
                                        </p:tgtEl>
                                      </p:cBhvr>
                                    </p:animEffect>
                                  </p:childTnLst>
                                </p:cTn>
                              </p:par>
                              <p:par>
                                <p:cTn id="16" presetID="10" presetClass="entr" presetSubtype="0" fill="hold" grpId="0" nodeType="withEffect">
                                  <p:stCondLst>
                                    <p:cond delay="0"/>
                                  </p:stCondLst>
                                  <p:childTnLst>
                                    <p:set>
                                      <p:cBhvr>
                                        <p:cTn id="18" dur="1" fill="hold">
                                          <p:stCondLst>
                                            <p:cond delay="0"/>
                                          </p:stCondLst>
                                        </p:cTn>
                                        <p:tgtEl>
                                          <p:spTgt spid="1245"/>
                                        </p:tgtEl>
                                        <p:attrNameLst>
                                          <p:attrName>style.visibility</p:attrName>
                                        </p:attrNameLst>
                                      </p:cBhvr>
                                      <p:to>
                                        <p:strVal val="visible"/>
                                      </p:to>
                                    </p:set>
                                    <p:animEffect transition="in" filter="fade">
                                      <p:cBhvr>
                                        <p:cTn id="17" dur="500"/>
                                        <p:tgtEl>
                                          <p:spTgt spid="12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3" dur="1" fill="hold">
                                          <p:stCondLst>
                                            <p:cond delay="0"/>
                                          </p:stCondLst>
                                        </p:cTn>
                                        <p:tgtEl>
                                          <p:spTgt spid="1236"/>
                                        </p:tgtEl>
                                        <p:attrNameLst>
                                          <p:attrName>style.visibility</p:attrName>
                                        </p:attrNameLst>
                                      </p:cBhvr>
                                      <p:to>
                                        <p:strVal val="visible"/>
                                      </p:to>
                                    </p:set>
                                    <p:animEffect transition="in" filter="fade">
                                      <p:cBhvr>
                                        <p:cTn id="22" dur="500"/>
                                        <p:tgtEl>
                                          <p:spTgt spid="1236"/>
                                        </p:tgtEl>
                                      </p:cBhvr>
                                    </p:animEffect>
                                  </p:childTnLst>
                                </p:cTn>
                              </p:par>
                              <p:par>
                                <p:cTn id="24" presetID="10" presetClass="entr" presetSubtype="0" fill="hold" grpId="0" nodeType="withEffect">
                                  <p:stCondLst>
                                    <p:cond delay="0"/>
                                  </p:stCondLst>
                                  <p:childTnLst>
                                    <p:set>
                                      <p:cBhvr>
                                        <p:cTn id="26" dur="1" fill="hold">
                                          <p:stCondLst>
                                            <p:cond delay="0"/>
                                          </p:stCondLst>
                                        </p:cTn>
                                        <p:tgtEl>
                                          <p:spTgt spid="1246"/>
                                        </p:tgtEl>
                                        <p:attrNameLst>
                                          <p:attrName>style.visibility</p:attrName>
                                        </p:attrNameLst>
                                      </p:cBhvr>
                                      <p:to>
                                        <p:strVal val="visible"/>
                                      </p:to>
                                    </p:set>
                                    <p:animEffect transition="in" filter="fade">
                                      <p:cBhvr>
                                        <p:cTn id="25" dur="500"/>
                                        <p:tgtEl>
                                          <p:spTgt spid="12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1" dur="1" fill="hold">
                                          <p:stCondLst>
                                            <p:cond delay="0"/>
                                          </p:stCondLst>
                                        </p:cTn>
                                        <p:tgtEl>
                                          <p:spTgt spid="1233"/>
                                        </p:tgtEl>
                                        <p:attrNameLst>
                                          <p:attrName>style.visibility</p:attrName>
                                        </p:attrNameLst>
                                      </p:cBhvr>
                                      <p:to>
                                        <p:strVal val="visible"/>
                                      </p:to>
                                    </p:set>
                                    <p:animEffect transition="in" filter="fade">
                                      <p:cBhvr>
                                        <p:cTn id="30" dur="500"/>
                                        <p:tgtEl>
                                          <p:spTgt spid="1233"/>
                                        </p:tgtEl>
                                      </p:cBhvr>
                                    </p:animEffect>
                                  </p:childTnLst>
                                </p:cTn>
                              </p:par>
                              <p:par>
                                <p:cTn id="32" presetID="10" presetClass="entr" presetSubtype="0" fill="hold" grpId="0" nodeType="withEffect">
                                  <p:stCondLst>
                                    <p:cond delay="0"/>
                                  </p:stCondLst>
                                  <p:childTnLst>
                                    <p:set>
                                      <p:cBhvr>
                                        <p:cTn id="34" dur="1" fill="hold">
                                          <p:stCondLst>
                                            <p:cond delay="0"/>
                                          </p:stCondLst>
                                        </p:cTn>
                                        <p:tgtEl>
                                          <p:spTgt spid="1247"/>
                                        </p:tgtEl>
                                        <p:attrNameLst>
                                          <p:attrName>style.visibility</p:attrName>
                                        </p:attrNameLst>
                                      </p:cBhvr>
                                      <p:to>
                                        <p:strVal val="visible"/>
                                      </p:to>
                                    </p:set>
                                    <p:animEffect transition="in" filter="fade">
                                      <p:cBhvr>
                                        <p:cTn id="33" dur="500"/>
                                        <p:tgtEl>
                                          <p:spTgt spid="12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9" dur="1" fill="hold">
                                          <p:stCondLst>
                                            <p:cond delay="0"/>
                                          </p:stCondLst>
                                        </p:cTn>
                                        <p:tgtEl>
                                          <p:spTgt spid="1239"/>
                                        </p:tgtEl>
                                        <p:attrNameLst>
                                          <p:attrName>style.visibility</p:attrName>
                                        </p:attrNameLst>
                                      </p:cBhvr>
                                      <p:to>
                                        <p:strVal val="visible"/>
                                      </p:to>
                                    </p:set>
                                    <p:animEffect transition="in" filter="fade">
                                      <p:cBhvr>
                                        <p:cTn id="38" dur="500"/>
                                        <p:tgtEl>
                                          <p:spTgt spid="1239"/>
                                        </p:tgtEl>
                                      </p:cBhvr>
                                    </p:animEffect>
                                  </p:childTnLst>
                                </p:cTn>
                              </p:par>
                              <p:par>
                                <p:cTn id="40" presetID="10" presetClass="entr" presetSubtype="0" fill="hold" grpId="0" nodeType="withEffect">
                                  <p:stCondLst>
                                    <p:cond delay="0"/>
                                  </p:stCondLst>
                                  <p:childTnLst>
                                    <p:set>
                                      <p:cBhvr>
                                        <p:cTn id="42" dur="1" fill="hold">
                                          <p:stCondLst>
                                            <p:cond delay="0"/>
                                          </p:stCondLst>
                                        </p:cTn>
                                        <p:tgtEl>
                                          <p:spTgt spid="1248"/>
                                        </p:tgtEl>
                                        <p:attrNameLst>
                                          <p:attrName>style.visibility</p:attrName>
                                        </p:attrNameLst>
                                      </p:cBhvr>
                                      <p:to>
                                        <p:strVal val="visible"/>
                                      </p:to>
                                    </p:set>
                                    <p:animEffect transition="in" filter="fade">
                                      <p:cBhvr>
                                        <p:cTn id="41" dur="500"/>
                                        <p:tgtEl>
                                          <p:spTgt spid="12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7" dur="1" fill="hold">
                                          <p:stCondLst>
                                            <p:cond delay="0"/>
                                          </p:stCondLst>
                                        </p:cTn>
                                        <p:tgtEl>
                                          <p:spTgt spid="1242"/>
                                        </p:tgtEl>
                                        <p:attrNameLst>
                                          <p:attrName>style.visibility</p:attrName>
                                        </p:attrNameLst>
                                      </p:cBhvr>
                                      <p:to>
                                        <p:strVal val="visible"/>
                                      </p:to>
                                    </p:set>
                                    <p:animEffect transition="in" filter="barn(inVertical)">
                                      <p:cBhvr>
                                        <p:cTn id="46" dur="500"/>
                                        <p:tgtEl>
                                          <p:spTgt spid="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 grpId="0" animBg="1" autoUpdateAnimBg="0"/>
      <p:bldP spid="1245" grpId="0" animBg="1" autoUpdateAnimBg="0"/>
      <p:bldP spid="1246" grpId="0" animBg="1" autoUpdateAnimBg="0"/>
      <p:bldP spid="1247" grpId="0" animBg="1" autoUpdateAnimBg="0"/>
      <p:bldP spid="124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254" name="グループ 4483"/>
          <p:cNvGrpSpPr/>
          <p:nvPr/>
        </p:nvGrpSpPr>
        <p:grpSpPr>
          <a:xfrm>
            <a:off x="325068" y="467625"/>
            <a:ext cx="9790932" cy="2245876"/>
            <a:chOff x="325068" y="467625"/>
            <a:chExt cx="9790932" cy="2245876"/>
          </a:xfrm>
        </p:grpSpPr>
        <p:sp>
          <p:nvSpPr>
            <p:cNvPr id="1255" name="テキスト 4467"/>
            <p:cNvSpPr txBox="1"/>
            <p:nvPr/>
          </p:nvSpPr>
          <p:spPr>
            <a:xfrm>
              <a:off x="325068" y="467625"/>
              <a:ext cx="9790932" cy="2245876"/>
            </a:xfrm>
            <a:prstGeom prst="rect">
              <a:avLst/>
            </a:prstGeom>
          </p:spPr>
          <p:txBody>
            <a:bodyPr wrap="square">
              <a:spAutoFit/>
            </a:bodyPr>
            <a:p>
              <a:pPr algn="l">
                <a:lnSpc>
                  <a:spcPts val="8400"/>
                </a:lnSpc>
                <a:spcBef>
                  <a:spcPts val="0"/>
                </a:spcBef>
                <a:spcAft>
                  <a:spcPts val="0"/>
                </a:spcAft>
                <a:defRPr lang="ja-JP" altLang="en-US"/>
              </a:pPr>
              <a:r>
                <a:rPr lang="ja-JP" altLang="en-US" sz="4000" b="1">
                  <a:latin typeface="UD デジタル 教科書体 NK-B"/>
                  <a:ea typeface="UD デジタル 教科書体 NK-B"/>
                </a:rPr>
                <a:t>インターネット・</a:t>
              </a:r>
              <a:r>
                <a:rPr lang="ja-JP" altLang="en-US" sz="4000" b="1">
                  <a:latin typeface="UD デジタル 教科書体 NK-B"/>
                  <a:ea typeface="UD デジタル 教科書体 NK-B"/>
                </a:rPr>
                <a:t>スマホから</a:t>
              </a:r>
              <a:endParaRPr lang="ja-JP" altLang="en-US" sz="4000" b="1">
                <a:latin typeface="UD デジタル 教科書体 NK-B"/>
                <a:ea typeface="UD デジタル 教科書体 NK-B"/>
              </a:endParaRPr>
            </a:p>
            <a:p>
              <a:pPr algn="l">
                <a:lnSpc>
                  <a:spcPts val="8400"/>
                </a:lnSpc>
                <a:spcBef>
                  <a:spcPts val="0"/>
                </a:spcBef>
                <a:spcAft>
                  <a:spcPts val="0"/>
                </a:spcAft>
                <a:defRPr lang="ja-JP" altLang="en-US"/>
              </a:pPr>
              <a:r>
                <a:rPr lang="ja-JP" altLang="en-US" sz="4000" b="1">
                  <a:latin typeface="UD デジタル 教科書体 NK-B"/>
                  <a:ea typeface="UD デジタル 教科書体 NK-B"/>
                </a:rPr>
                <a:t>　離れ</a:t>
              </a:r>
              <a:r>
                <a:rPr lang="ja-JP" altLang="en-US" sz="4000" b="1">
                  <a:latin typeface="UD デジタル 教科書体 NK-B"/>
                  <a:ea typeface="UD デジタル 教科書体 NK-B"/>
                </a:rPr>
                <a:t>られなく</a:t>
              </a:r>
              <a:r>
                <a:rPr lang="ja-JP" altLang="en-US" sz="4000" b="1">
                  <a:latin typeface="UD デジタル 教科書体 NK-B"/>
                  <a:ea typeface="UD デジタル 教科書体 NK-B"/>
                </a:rPr>
                <a:t>なって</a:t>
              </a:r>
              <a:r>
                <a:rPr lang="ja-JP" altLang="en-US" sz="4000" b="1">
                  <a:latin typeface="UD デジタル 教科書体 NK-B"/>
                  <a:ea typeface="UD デジタル 教科書体 NK-B"/>
                </a:rPr>
                <a:t>いませんか</a:t>
              </a:r>
              <a:r>
                <a:rPr lang="ja-JP" altLang="en-US" sz="4000" b="1">
                  <a:latin typeface="UD デジタル 教科書体 NK-B"/>
                  <a:ea typeface="UD デジタル 教科書体 NK-B"/>
                </a:rPr>
                <a:t>？</a:t>
              </a:r>
              <a:endParaRPr lang="ja-JP" altLang="en-US" sz="4800" b="1">
                <a:latin typeface="UD デジタル 教科書体 NK-B"/>
                <a:ea typeface="UD デジタル 教科書体 NK-B"/>
              </a:endParaRPr>
            </a:p>
          </p:txBody>
        </p:sp>
      </p:grpSp>
      <p:grpSp>
        <p:nvGrpSpPr>
          <p:cNvPr id="1256" name="グループ 374"/>
          <p:cNvGrpSpPr/>
          <p:nvPr/>
        </p:nvGrpSpPr>
        <p:grpSpPr>
          <a:xfrm>
            <a:off x="-254773" y="2843490"/>
            <a:ext cx="9362773" cy="2462010"/>
            <a:chOff x="-682851" y="3001500"/>
            <a:chExt cx="9362773" cy="2462010"/>
          </a:xfrm>
        </p:grpSpPr>
        <p:grpSp>
          <p:nvGrpSpPr>
            <p:cNvPr id="1257" name="グループ 4485"/>
            <p:cNvGrpSpPr/>
            <p:nvPr/>
          </p:nvGrpSpPr>
          <p:grpSpPr>
            <a:xfrm>
              <a:off x="39922" y="3001500"/>
              <a:ext cx="7438898" cy="720000"/>
              <a:chOff x="39922" y="3001500"/>
              <a:chExt cx="7438898" cy="720000"/>
            </a:xfrm>
          </p:grpSpPr>
          <p:sp>
            <p:nvSpPr>
              <p:cNvPr id="1258" name="四角形 4477"/>
              <p:cNvSpPr/>
              <p:nvPr/>
            </p:nvSpPr>
            <p:spPr>
              <a:xfrm>
                <a:off x="252338" y="3001500"/>
                <a:ext cx="6984000" cy="720000"/>
              </a:xfrm>
              <a:prstGeom prst="rect">
                <a:avLst/>
              </a:prstGeom>
              <a:solidFill>
                <a:schemeClr val="tx1">
                  <a:lumMod val="65000"/>
                  <a:lumOff val="3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59" name="テキスト 4474"/>
              <p:cNvSpPr txBox="1"/>
              <p:nvPr/>
            </p:nvSpPr>
            <p:spPr>
              <a:xfrm>
                <a:off x="39922" y="3038781"/>
                <a:ext cx="7438898" cy="645438"/>
              </a:xfrm>
              <a:prstGeom prst="rect">
                <a:avLst/>
              </a:prstGeom>
              <a:noFill/>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何時間もずっと使っている・・・</a:t>
                </a:r>
                <a:endParaRPr lang="ja-JP" altLang="en-US" sz="4400" b="1">
                  <a:solidFill>
                    <a:schemeClr val="bg1"/>
                  </a:solidFill>
                  <a:latin typeface="UD デジタル 教科書体 NP-B"/>
                  <a:ea typeface="UD デジタル 教科書体 NP-B"/>
                </a:endParaRPr>
              </a:p>
            </p:txBody>
          </p:sp>
        </p:grpSp>
        <p:grpSp>
          <p:nvGrpSpPr>
            <p:cNvPr id="1260" name="グループ 4487"/>
            <p:cNvGrpSpPr/>
            <p:nvPr/>
          </p:nvGrpSpPr>
          <p:grpSpPr>
            <a:xfrm>
              <a:off x="-682851" y="3837107"/>
              <a:ext cx="9362773" cy="730243"/>
              <a:chOff x="-682851" y="3837107"/>
              <a:chExt cx="9362773" cy="730243"/>
            </a:xfrm>
          </p:grpSpPr>
          <p:sp>
            <p:nvSpPr>
              <p:cNvPr id="1261" name="テキスト 4479"/>
              <p:cNvSpPr txBox="1"/>
              <p:nvPr/>
            </p:nvSpPr>
            <p:spPr>
              <a:xfrm>
                <a:off x="251919" y="3837107"/>
                <a:ext cx="8068912" cy="730243"/>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62" name="テキスト 4476"/>
              <p:cNvSpPr txBox="1"/>
              <p:nvPr/>
            </p:nvSpPr>
            <p:spPr>
              <a:xfrm>
                <a:off x="-682851" y="3879510"/>
                <a:ext cx="936277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お風呂や食事中も使っている・・・</a:t>
                </a:r>
                <a:endParaRPr lang="ja-JP" altLang="en-US" sz="4400" b="1">
                  <a:solidFill>
                    <a:schemeClr val="bg1"/>
                  </a:solidFill>
                  <a:latin typeface="UD デジタル 教科書体 NP-B"/>
                  <a:ea typeface="UD デジタル 教科書体 NP-B"/>
                </a:endParaRPr>
              </a:p>
            </p:txBody>
          </p:sp>
        </p:grpSp>
        <p:grpSp>
          <p:nvGrpSpPr>
            <p:cNvPr id="1263" name="グループ 4489"/>
            <p:cNvGrpSpPr/>
            <p:nvPr/>
          </p:nvGrpSpPr>
          <p:grpSpPr>
            <a:xfrm>
              <a:off x="82896" y="4694962"/>
              <a:ext cx="7776953" cy="768548"/>
              <a:chOff x="82896" y="4694962"/>
              <a:chExt cx="7776953" cy="768548"/>
            </a:xfrm>
          </p:grpSpPr>
          <p:sp>
            <p:nvSpPr>
              <p:cNvPr id="1264" name="テキスト 4478"/>
              <p:cNvSpPr txBox="1"/>
              <p:nvPr/>
            </p:nvSpPr>
            <p:spPr>
              <a:xfrm>
                <a:off x="251919" y="4694962"/>
                <a:ext cx="7438898" cy="768548"/>
              </a:xfrm>
              <a:prstGeom prst="rect">
                <a:avLst/>
              </a:prstGeom>
              <a:solidFill>
                <a:schemeClr val="tx1">
                  <a:lumMod val="66000"/>
                  <a:lumOff val="34000"/>
                </a:schemeClr>
              </a:solidFill>
            </p:spPr>
            <p:txBody>
              <a:bodyPr wrap="square">
                <a:spAutoFit/>
              </a:bodyPr>
              <a:p>
                <a:pPr algn="ctr">
                  <a:defRPr lang="ja-JP" altLang="en-US"/>
                </a:pPr>
                <a:endParaRPr lang="ja-JP" altLang="en-US" sz="4400" b="1">
                  <a:solidFill>
                    <a:srgbClr val="E78B8B"/>
                  </a:solidFill>
                  <a:latin typeface="UD デジタル 教科書体 NP-B"/>
                  <a:ea typeface="UD デジタル 教科書体 NP-B"/>
                </a:endParaRPr>
              </a:p>
            </p:txBody>
          </p:sp>
          <p:sp>
            <p:nvSpPr>
              <p:cNvPr id="1265" name="テキスト 4475"/>
              <p:cNvSpPr txBox="1"/>
              <p:nvPr/>
            </p:nvSpPr>
            <p:spPr>
              <a:xfrm>
                <a:off x="82896" y="4790414"/>
                <a:ext cx="7776953" cy="645438"/>
              </a:xfrm>
              <a:prstGeom prst="rect">
                <a:avLst/>
              </a:prstGeom>
            </p:spPr>
            <p:txBody>
              <a:bodyPr wrap="square">
                <a:spAutoFit/>
              </a:bodyPr>
              <a:p>
                <a:pPr algn="ctr">
                  <a:defRPr lang="ja-JP" altLang="en-US"/>
                </a:pPr>
                <a:r>
                  <a:rPr lang="ja-JP" altLang="en-US" sz="3600" b="1">
                    <a:solidFill>
                      <a:schemeClr val="bg1"/>
                    </a:solidFill>
                    <a:latin typeface="UD デジタル 教科書体 NP-B"/>
                    <a:ea typeface="UD デジタル 教科書体 NP-B"/>
                  </a:rPr>
                  <a:t>深</a:t>
                </a:r>
                <a:r>
                  <a:rPr lang="ja-JP" altLang="en-US" sz="3600" b="1">
                    <a:solidFill>
                      <a:schemeClr val="bg1"/>
                    </a:solidFill>
                    <a:latin typeface="UD デジタル 教科書体 NP-B"/>
                    <a:ea typeface="UD デジタル 教科書体 NP-B"/>
                  </a:rPr>
                  <a:t>夜</a:t>
                </a:r>
                <a:r>
                  <a:rPr lang="ja-JP" altLang="en-US" sz="3600" b="1">
                    <a:solidFill>
                      <a:schemeClr val="bg1"/>
                    </a:solidFill>
                    <a:latin typeface="UD デジタル 教科書体 NP-B"/>
                    <a:ea typeface="UD デジタル 教科書体 NP-B"/>
                  </a:rPr>
                  <a:t>まで使って朝起きれない・・・</a:t>
                </a:r>
                <a:endParaRPr lang="ja-JP" altLang="en-US" sz="4400" b="1">
                  <a:solidFill>
                    <a:schemeClr val="bg1"/>
                  </a:solidFill>
                  <a:latin typeface="UD デジタル 教科書体 NP-B"/>
                  <a:ea typeface="UD デジタル 教科書体 NP-B"/>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8" dur="1" fill="hold">
                                          <p:stCondLst>
                                            <p:cond delay="0"/>
                                          </p:stCondLst>
                                        </p:cTn>
                                        <p:tgtEl>
                                          <p:spTgt spid="1256"/>
                                        </p:tgtEl>
                                        <p:attrNameLst>
                                          <p:attrName>style.visibility</p:attrName>
                                        </p:attrNameLst>
                                      </p:cBhvr>
                                      <p:to>
                                        <p:strVal val="visible"/>
                                      </p:to>
                                    </p:set>
                                    <p:anim calcmode="lin" valueType="num">
                                      <p:cBhvr additive="base">
                                        <p:cTn id="6" dur="500" fill="hold"/>
                                        <p:tgtEl>
                                          <p:spTgt spid="1256"/>
                                        </p:tgtEl>
                                        <p:attrNameLst>
                                          <p:attrName>ppt_x</p:attrName>
                                        </p:attrNameLst>
                                      </p:cBhvr>
                                      <p:tavLst>
                                        <p:tav tm="0">
                                          <p:val>
                                            <p:strVal val="0-#ppt_w/2"/>
                                          </p:val>
                                        </p:tav>
                                        <p:tav tm="100000">
                                          <p:val>
                                            <p:strVal val="#ppt_x"/>
                                          </p:val>
                                        </p:tav>
                                      </p:tavLst>
                                    </p:anim>
                                    <p:anim calcmode="lin" valueType="num">
                                      <p:cBhvr additive="base">
                                        <p:cTn id="7" dur="500" fill="hold"/>
                                        <p:tgtEl>
                                          <p:spTgt spid="12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6_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4.1.7</AppVersion>
  <PresentationFormat>ユーザー設定</PresentationFormat>
  <Slides>30</Slides>
  <Notes>4</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三ツ岡　市朗</cp:lastModifiedBy>
  <dcterms:created xsi:type="dcterms:W3CDTF">2023-06-21T04:55:27Z</dcterms:created>
  <dcterms:modified xsi:type="dcterms:W3CDTF">2023-06-26T07:28:36Z</dcterms:modified>
  <cp:revision>3</cp:revision>
</cp:coreProperties>
</file>

<file path=docProps/custom.xml><?xml version="1.0" encoding="utf-8"?>
<Properties xmlns:vt="http://schemas.openxmlformats.org/officeDocument/2006/docPropsVTypes" xmlns="http://schemas.openxmlformats.org/officeDocument/2006/custom-properties"/>
</file>