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1" saveSubsetFonts="1">
  <p:sldMasterIdLst>
    <p:sldMasterId id="2147483660" r:id="rId2"/>
  </p:sldMasterIdLst>
  <p:notesMasterIdLst>
    <p:notesMasterId r:id="rId3"/>
  </p:notesMasterIdLst>
  <p:handoutMasterIdLst>
    <p:handoutMasterId r:id="rId4"/>
  </p:handoutMasterIdLst>
  <p:sldIdLst>
    <p:sldId id="256" r:id="rId5"/>
    <p:sldId id="371" r:id="rId6"/>
    <p:sldId id="381" r:id="rId7"/>
    <p:sldId id="368" r:id="rId8"/>
    <p:sldId id="285" r:id="rId9"/>
    <p:sldId id="287" r:id="rId10"/>
    <p:sldId id="383" r:id="rId11"/>
    <p:sldId id="358" r:id="rId12"/>
    <p:sldId id="359" r:id="rId13"/>
    <p:sldId id="360" r:id="rId14"/>
    <p:sldId id="361" r:id="rId15"/>
    <p:sldId id="355" r:id="rId16"/>
    <p:sldId id="339" r:id="rId17"/>
    <p:sldId id="372" r:id="rId18"/>
    <p:sldId id="340" r:id="rId19"/>
    <p:sldId id="373" r:id="rId20"/>
    <p:sldId id="344" r:id="rId21"/>
    <p:sldId id="346" r:id="rId22"/>
    <p:sldId id="345" r:id="rId23"/>
    <p:sldId id="347" r:id="rId24"/>
    <p:sldId id="348" r:id="rId25"/>
    <p:sldId id="349" r:id="rId26"/>
    <p:sldId id="350" r:id="rId27"/>
    <p:sldId id="351" r:id="rId28"/>
    <p:sldId id="352" r:id="rId29"/>
    <p:sldId id="353" r:id="rId30"/>
    <p:sldId id="354" r:id="rId31"/>
    <p:sldId id="331" r:id="rId32"/>
    <p:sldId id="374" r:id="rId33"/>
    <p:sldId id="376" r:id="rId34"/>
    <p:sldId id="367" r:id="rId35"/>
    <p:sldId id="375" r:id="rId36"/>
    <p:sldId id="377" r:id="rId37"/>
    <p:sldId id="378" r:id="rId38"/>
    <p:sldId id="382" r:id="rId39"/>
    <p:sldId id="356" r:id="rId40"/>
    <p:sldId id="380" r:id="rId41"/>
    <p:sldId id="357" r:id="rId42"/>
    <p:sldId id="325" r:id="rId43"/>
    <p:sldId id="326" r:id="rId44"/>
  </p:sldIdLst>
  <p:sldSz cx="9144000" cy="5715000" type="screen16x1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導入" id="{B95D6294-427B-4A7B-9854-08D6080F9CCB}">
          <p14:sldIdLst>
            <p14:sldId id="256"/>
            <p14:sldId id="371"/>
            <p14:sldId id="381"/>
          </p14:sldIdLst>
        </p14:section>
        <p14:section name="第１章　現状とトラブル" id="{F4C0DFF3-AC49-4996-8578-C016035EB144}">
          <p14:sldIdLst>
            <p14:sldId id="368"/>
            <p14:sldId id="285"/>
            <p14:sldId id="287"/>
            <p14:sldId id="383"/>
            <p14:sldId id="358"/>
            <p14:sldId id="359"/>
            <p14:sldId id="360"/>
            <p14:sldId id="361"/>
          </p14:sldIdLst>
        </p14:section>
        <p14:section name="第２章　静岡県が考える６つのスマホルール" id="{FDD5AEDB-922D-43CC-8AE3-7A61000D69C4}">
          <p14:sldIdLst>
            <p14:sldId id="355"/>
            <p14:sldId id="339"/>
            <p14:sldId id="372"/>
            <p14:sldId id="340"/>
            <p14:sldId id="373"/>
            <p14:sldId id="344"/>
            <p14:sldId id="346"/>
            <p14:sldId id="345"/>
            <p14:sldId id="347"/>
            <p14:sldId id="348"/>
            <p14:sldId id="349"/>
            <p14:sldId id="350"/>
            <p14:sldId id="351"/>
            <p14:sldId id="352"/>
            <p14:sldId id="353"/>
            <p14:sldId id="354"/>
          </p14:sldIdLst>
        </p14:section>
        <p14:section name="第３章　対策" id="{70E5BC57-A03D-4DC8-BD3E-0EBD2FBE7D3F}">
          <p14:sldIdLst>
            <p14:sldId id="331"/>
            <p14:sldId id="374"/>
            <p14:sldId id="376"/>
            <p14:sldId id="367"/>
            <p14:sldId id="375"/>
            <p14:sldId id="377"/>
            <p14:sldId id="378"/>
            <p14:sldId id="382"/>
          </p14:sldIdLst>
        </p14:section>
        <p14:section name="まとめ　資料と相談機関の御紹介" id="{E0AC1DAF-46A4-40DB-9635-40B46F8E9696}">
          <p14:sldIdLst>
            <p14:sldId id="356"/>
            <p14:sldId id="380"/>
            <p14:sldId id="357"/>
            <p14:sldId id="325"/>
            <p14:sldId id="32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restored">
    <p:restoredLeft sz="11054"/>
    <p:restoredTop sz="66082"/>
  </p:normalViewPr>
  <p:slideViewPr>
    <p:cSldViewPr>
      <p:cViewPr varScale="0">
        <p:scale>
          <a:sx n="90" d="100"/>
          <a:sy n="90" d="100"/>
        </p:scale>
        <p:origin x="-1482" y="36"/>
      </p:cViewPr>
      <p:guideLst>
        <p:guide orient="horz" pos="1620"/>
        <p:guide pos="2880"/>
      </p:guideLst>
    </p:cSldViewPr>
  </p:slideViewPr>
  <p:notesTextViewPr>
    <p:cViewPr>
      <p:scale>
        <a:sx n="1" d="1"/>
        <a:sy n="1" d="1"/>
      </p:scale>
      <p:origin x="0" y="0"/>
    </p:cViewPr>
  </p:notesTextViewPr>
  <p:notesViewPr>
    <p:cSldViewPr>
      <p:cViewPr varScale="0">
        <p:scale>
          <a:sx n="90" d="100"/>
          <a:sy n="90" d="100"/>
        </p:scale>
        <p:origin x="-3708" y="252"/>
      </p:cViewPr>
      <p:guideLst>
        <p:guide orient="horz" pos="2880"/>
        <p:guide pos="2160"/>
      </p:guideLst>
    </p:cSldViewPr>
  </p:notesViewPr>
  <p:gridSpacing cx="36004" cy="36004"/>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presProps" Target="presProps.xml" /><Relationship Id="rId46" Type="http://schemas.openxmlformats.org/officeDocument/2006/relationships/viewProps" Target="viewProps.xml" /><Relationship Id="rId47" Type="http://schemas.openxmlformats.org/officeDocument/2006/relationships/tableStyles" Target="tableStyles.xml" /></Relationships>
</file>

<file path=ppt/charts/_rels/chart1.xml.rels><?xml version="1.0" encoding="UTF-8"?><Relationships xmlns="http://schemas.openxmlformats.org/package/2006/relationships"><Relationship Id="rId1" Type="http://schemas.openxmlformats.org/officeDocument/2006/relationships/package" Target="../embeddings/JUSTCalc_Worksheet1.xlsx" /><Relationship Id="rId2" Type="http://schemas.microsoft.com/office/2011/relationships/chartColorStyle" Target="colors1.xml" /><Relationship Id="rId3" Type="http://schemas.microsoft.com/office/2011/relationships/chartStyle" Target="style1.xml" /></Relationships>
</file>

<file path=ppt/charts/_rels/chart2.xml.rels><?xml version="1.0" encoding="UTF-8"?><Relationships xmlns="http://schemas.openxmlformats.org/package/2006/relationships"><Relationship Id="rId1" Type="http://schemas.openxmlformats.org/officeDocument/2006/relationships/package" Target="../embeddings/JUSTCalc_Worksheet2.xlsx" /><Relationship Id="rId2" Type="http://schemas.microsoft.com/office/2011/relationships/chartColorStyle" Target="colors2.xml" /><Relationship Id="rId3" Type="http://schemas.microsoft.com/office/2011/relationships/chartStyle" Target="style2.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overflow" horzOverflow="overflow" wrap="square" anchor="t" anchorCtr="1"/>
          <a:lstStyle/>
          <a:p>
            <a:pPr algn="ctr" rtl="0">
              <a:defRPr kumimoji="0" lang="ja-JP" altLang="en-US" sz="1800" b="0" i="0" u="none" strike="noStrike" kern="1200" spc="0" baseline="0">
                <a:solidFill>
                  <a:schemeClr val="tx1">
                    <a:lumMod val="65000"/>
                    <a:lumOff val="35000"/>
                  </a:schemeClr>
                </a:solidFill>
                <a:latin typeface="UD デジタル 教科書体 N-B"/>
                <a:ea typeface="UD デジタル 教科書体 N-B"/>
                <a:cs typeface="+mn-cs"/>
              </a:defRPr>
            </a:pPr>
            <a:r>
              <a:rPr kumimoji="0" lang="ja-JP" altLang="en-US" sz="1800" b="0" i="0" u="none" strike="noStrike" kern="1200" spc="0" baseline="0">
                <a:solidFill>
                  <a:schemeClr val="tx1"/>
                </a:solidFill>
                <a:latin typeface="UD デジタル 教科書体 N-B"/>
                <a:ea typeface="UD デジタル 教科書体 N-B"/>
                <a:cs typeface="+mn-cs"/>
              </a:rPr>
              <a:t/>
            </a:r>
            <a:r>
              <a:rPr kumimoji="0" lang="ja-JP" altLang="en-US" sz="1800" b="0" i="0" u="none" strike="noStrike" kern="1200" spc="0" baseline="0">
                <a:solidFill>
                  <a:schemeClr val="tx1"/>
                </a:solidFill>
                <a:latin typeface="UD デジタル 教科書体 N-B"/>
                <a:ea typeface="UD デジタル 教科書体 N-B"/>
                <a:cs typeface="+mn-cs"/>
              </a:rPr>
              <a:t>スマートフォンの所持率</a:t>
            </a:r>
            <a:endParaRPr kumimoji="0" lang="ja-JP" altLang="en-US" sz="1800" b="0" i="0" u="none" strike="noStrike" kern="1200" spc="0" baseline="0">
              <a:solidFill>
                <a:schemeClr val="tx1"/>
              </a:solidFill>
              <a:latin typeface="UD デジタル 教科書体 N-B"/>
              <a:ea typeface="UD デジタル 教科書体 N-B"/>
              <a:cs typeface="+mn-cs"/>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小学生</c:v>
                </c:pt>
              </c:strCache>
            </c:strRef>
          </c:tx>
          <c:spPr>
            <a:noFill/>
            <a:ln w="28575" cap="rnd">
              <a:solidFill>
                <a:schemeClr val="accent1"/>
              </a:solidFill>
              <a:round/>
            </a:ln>
            <a:effectLst/>
          </c:spPr>
          <c:marker>
            <c:symbol val="circle"/>
            <c:size val="5"/>
            <c:spPr>
              <a:solidFill>
                <a:schemeClr val="accent1"/>
              </a:solidFill>
              <a:ln w="9525">
                <a:solidFill>
                  <a:schemeClr val="accent1"/>
                </a:solidFill>
              </a:ln>
              <a:effectLst/>
            </c:spPr>
          </c:marker>
          <c:dPt>
            <c:idx val="0"/>
            <c:invertIfNegative val="0"/>
            <c:marker>
              <c:symbol val="circle"/>
              <c:size val="5"/>
              <c:spPr>
                <a:solidFill>
                  <a:schemeClr val="accent1"/>
                </a:solidFill>
                <a:ln w="9525">
                  <a:solidFill>
                    <a:schemeClr val="accent1"/>
                  </a:solidFill>
                </a:ln>
                <a:effectLst/>
              </c:spPr>
            </c:marker>
            <c:bubble3D val="0"/>
            <c:spPr>
              <a:noFill/>
              <a:ln w="28575" cap="rnd">
                <a:solidFill>
                  <a:schemeClr val="accent1"/>
                </a:solidFill>
                <a:round/>
              </a:ln>
              <a:effectLst/>
            </c:spPr>
          </c:dPt>
          <c:dPt>
            <c:idx val="1"/>
            <c:invertIfNegative val="0"/>
            <c:marker>
              <c:symbol val="circle"/>
              <c:size val="5"/>
              <c:spPr>
                <a:solidFill>
                  <a:schemeClr val="accent1"/>
                </a:solidFill>
                <a:ln w="9525">
                  <a:solidFill>
                    <a:schemeClr val="accent1"/>
                  </a:solidFill>
                </a:ln>
                <a:effectLst/>
              </c:spPr>
            </c:marker>
            <c:bubble3D val="0"/>
            <c:spPr>
              <a:noFill/>
              <a:ln w="28575" cap="rnd">
                <a:solidFill>
                  <a:schemeClr val="accent1"/>
                </a:solidFill>
                <a:round/>
              </a:ln>
              <a:effectLst/>
            </c:spPr>
          </c:dPt>
          <c:dPt>
            <c:idx val="2"/>
            <c:invertIfNegative val="0"/>
            <c:marker>
              <c:symbol val="circle"/>
              <c:size val="5"/>
              <c:spPr>
                <a:solidFill>
                  <a:schemeClr val="accent1"/>
                </a:solidFill>
                <a:ln w="9525">
                  <a:solidFill>
                    <a:schemeClr val="accent1"/>
                  </a:solidFill>
                </a:ln>
                <a:effectLst/>
              </c:spPr>
            </c:marker>
            <c:bubble3D val="0"/>
            <c:spPr>
              <a:noFill/>
              <a:ln w="28575" cap="rnd">
                <a:solidFill>
                  <a:schemeClr val="accent1"/>
                </a:solidFill>
                <a:round/>
              </a:ln>
              <a:effectLst/>
            </c:spPr>
          </c:dPt>
          <c:dPt>
            <c:idx val="3"/>
            <c:invertIfNegative val="0"/>
            <c:marker>
              <c:symbol val="circle"/>
              <c:size val="5"/>
              <c:spPr>
                <a:solidFill>
                  <a:schemeClr val="accent1"/>
                </a:solidFill>
                <a:ln w="9525">
                  <a:solidFill>
                    <a:schemeClr val="accent1"/>
                  </a:solidFill>
                </a:ln>
                <a:effectLst/>
              </c:spPr>
            </c:marker>
            <c:bubble3D val="0"/>
            <c:spPr>
              <a:noFill/>
              <a:ln w="28575" cap="rnd">
                <a:solidFill>
                  <a:schemeClr val="accent1"/>
                </a:solidFill>
                <a:round/>
              </a:ln>
              <a:effectLst/>
            </c:spPr>
          </c:dPt>
          <c:dPt>
            <c:idx val="4"/>
            <c:invertIfNegative val="0"/>
            <c:marker>
              <c:symbol val="circle"/>
              <c:size val="5"/>
              <c:spPr>
                <a:solidFill>
                  <a:schemeClr val="accent1"/>
                </a:solidFill>
                <a:ln w="9525">
                  <a:solidFill>
                    <a:schemeClr val="accent1"/>
                  </a:solidFill>
                </a:ln>
                <a:effectLst/>
              </c:spPr>
            </c:marker>
            <c:bubble3D val="0"/>
            <c:spPr>
              <a:noFill/>
              <a:ln w="28575" cap="rnd">
                <a:solidFill>
                  <a:schemeClr val="accent1"/>
                </a:solidFill>
                <a:round/>
              </a:ln>
              <a:effectLst/>
            </c:spPr>
          </c:dPt>
          <c:dLbls>
            <c:dLbl>
              <c:idx val="0"/>
              <c:layout>
                <c:manualLayout>
                  <c:x val="-3.487627054748238e-002"/>
                  <c:y val="5.4159400806606493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dLbl>
              <c:idx val="1"/>
              <c:layout>
                <c:manualLayout>
                  <c:x val="-4.4682585408531247e-002"/>
                  <c:y val="5.6149286217271624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dLbl>
              <c:idx val="2"/>
              <c:layout>
                <c:manualLayout>
                  <c:x val="-4.0939049285505978e-002"/>
                  <c:y val="5.5699635106587285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dLbl>
              <c:idx val="3"/>
              <c:layout>
                <c:manualLayout>
                  <c:x val="-4.1937847199994313e-002"/>
                  <c:y val="5.4559887331156777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dLbl>
              <c:idx val="4"/>
              <c:layout>
                <c:manualLayout>
                  <c:x val="-4.4291658664618143e-002"/>
                  <c:y val="5.8921964022789833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a:p>
            </c:txPr>
            <c:dLblPos val="r"/>
            <c:showLegendKey val="0"/>
            <c:showVal val="1"/>
            <c:showCatName val="0"/>
            <c:showSerName val="0"/>
            <c:showPercent val="0"/>
            <c:showBubbleSize val="0"/>
            <c:extLst>
              <c:ext xmlns:c15="http://schemas.microsoft.com/office/drawing/2012/chart" uri="{CE6537A1-D6FC-4f65-9D91-7224C49458BB}">
                <c15:showLeaderLines val="1"/>
                <c15:leaderLines>
                  <c:spPr>
                    <a:noFill/>
                    <a:ln w="9525" cap="flat" cmpd="sng" algn="ctr">
                      <a:solidFill>
                        <a:schemeClr val="tx1">
                          <a:lumMod val="35000"/>
                          <a:lumOff val="65000"/>
                        </a:schemeClr>
                      </a:solidFill>
                      <a:round/>
                    </a:ln>
                    <a:effectLst/>
                  </c:spPr>
                </c15:leaderLines>
              </c:ext>
            </c:extLst>
          </c:dLbls>
          <c:cat>
            <c:strRef>
              <c:f>=Sheet1!$A$2:$A$6</c:f>
              <c:strCache>
                <c:ptCount val="5"/>
                <c:pt idx="0">
                  <c:v>R2</c:v>
                </c:pt>
                <c:pt idx="1">
                  <c:v>R3</c:v>
                </c:pt>
                <c:pt idx="2">
                  <c:v>R4</c:v>
                </c:pt>
                <c:pt idx="3">
                  <c:v>R5</c:v>
                </c:pt>
                <c:pt idx="4">
                  <c:v>R6</c:v>
                </c:pt>
              </c:strCache>
            </c:strRef>
          </c:cat>
          <c:val>
            <c:numRef>
              <c:f>=Sheet1!$B$2:$B$6</c:f>
              <c:numCache>
                <c:formatCode>0.0%</c:formatCode>
                <c:ptCount val="5"/>
                <c:pt idx="0">
                  <c:v>0.29599999999999999</c:v>
                </c:pt>
                <c:pt idx="1">
                  <c:v>0.34599999999999997</c:v>
                </c:pt>
                <c:pt idx="2">
                  <c:v>0.39600000000000002</c:v>
                </c:pt>
                <c:pt idx="3">
                  <c:v>0.39800000000000002</c:v>
                </c:pt>
                <c:pt idx="4">
                  <c:v>0.43099999999999999</c:v>
                </c:pt>
              </c:numCache>
            </c:numRef>
          </c:val>
          <c:smooth val="0"/>
        </c:ser>
        <c:ser>
          <c:idx val="1"/>
          <c:order val="1"/>
          <c:tx>
            <c:strRef>
              <c:f>=Sheet1!$C$1</c:f>
              <c:strCache>
                <c:ptCount val="1"/>
                <c:pt idx="0">
                  <c:v>中学生</c:v>
                </c:pt>
              </c:strCache>
            </c:strRef>
          </c:tx>
          <c:spPr>
            <a:noFill/>
            <a:ln w="28575" cap="rnd">
              <a:solidFill>
                <a:schemeClr val="accent2"/>
              </a:solidFill>
              <a:round/>
            </a:ln>
            <a:effectLst/>
          </c:spPr>
          <c:marker>
            <c:symbol val="circle"/>
            <c:size val="5"/>
            <c:spPr>
              <a:solidFill>
                <a:schemeClr val="accent2"/>
              </a:solidFill>
              <a:ln w="9525">
                <a:solidFill>
                  <a:schemeClr val="accent2"/>
                </a:solidFill>
              </a:ln>
              <a:effectLst/>
            </c:spPr>
          </c:marker>
          <c:dPt>
            <c:idx val="0"/>
            <c:invertIfNegative val="0"/>
            <c:marker>
              <c:symbol val="circle"/>
              <c:size val="5"/>
              <c:spPr>
                <a:solidFill>
                  <a:schemeClr val="accent2"/>
                </a:solidFill>
                <a:ln w="9525">
                  <a:solidFill>
                    <a:schemeClr val="accent2"/>
                  </a:solidFill>
                </a:ln>
                <a:effectLst/>
              </c:spPr>
            </c:marker>
            <c:bubble3D val="0"/>
            <c:spPr>
              <a:noFill/>
              <a:ln w="28575" cap="rnd">
                <a:solidFill>
                  <a:schemeClr val="accent2"/>
                </a:solidFill>
                <a:round/>
              </a:ln>
              <a:effectLst/>
            </c:spPr>
          </c:dPt>
          <c:dPt>
            <c:idx val="1"/>
            <c:invertIfNegative val="0"/>
            <c:marker>
              <c:symbol val="circle"/>
              <c:size val="5"/>
              <c:spPr>
                <a:solidFill>
                  <a:schemeClr val="accent2"/>
                </a:solidFill>
                <a:ln w="9525">
                  <a:solidFill>
                    <a:schemeClr val="accent2"/>
                  </a:solidFill>
                </a:ln>
                <a:effectLst/>
              </c:spPr>
            </c:marker>
            <c:bubble3D val="0"/>
            <c:spPr>
              <a:noFill/>
              <a:ln w="28575" cap="rnd">
                <a:solidFill>
                  <a:schemeClr val="accent2"/>
                </a:solidFill>
                <a:round/>
              </a:ln>
              <a:effectLst/>
            </c:spPr>
          </c:dPt>
          <c:dPt>
            <c:idx val="2"/>
            <c:invertIfNegative val="0"/>
            <c:marker>
              <c:symbol val="circle"/>
              <c:size val="5"/>
              <c:spPr>
                <a:solidFill>
                  <a:schemeClr val="accent2"/>
                </a:solidFill>
                <a:ln w="9525">
                  <a:solidFill>
                    <a:schemeClr val="accent2"/>
                  </a:solidFill>
                </a:ln>
                <a:effectLst/>
              </c:spPr>
            </c:marker>
            <c:bubble3D val="0"/>
            <c:spPr>
              <a:noFill/>
              <a:ln w="28575" cap="rnd">
                <a:solidFill>
                  <a:schemeClr val="accent2"/>
                </a:solidFill>
                <a:round/>
              </a:ln>
              <a:effectLst/>
            </c:spPr>
          </c:dPt>
          <c:dPt>
            <c:idx val="3"/>
            <c:invertIfNegative val="0"/>
            <c:marker>
              <c:symbol val="circle"/>
              <c:size val="5"/>
              <c:spPr>
                <a:solidFill>
                  <a:schemeClr val="accent2"/>
                </a:solidFill>
                <a:ln w="9525">
                  <a:solidFill>
                    <a:schemeClr val="accent2"/>
                  </a:solidFill>
                </a:ln>
                <a:effectLst/>
              </c:spPr>
            </c:marker>
            <c:bubble3D val="0"/>
            <c:spPr>
              <a:noFill/>
              <a:ln w="28575" cap="rnd">
                <a:solidFill>
                  <a:schemeClr val="accent2"/>
                </a:solidFill>
                <a:round/>
              </a:ln>
              <a:effectLst/>
            </c:spPr>
          </c:dPt>
          <c:dPt>
            <c:idx val="4"/>
            <c:invertIfNegative val="0"/>
            <c:marker>
              <c:symbol val="circle"/>
              <c:size val="5"/>
              <c:spPr>
                <a:solidFill>
                  <a:schemeClr val="accent2"/>
                </a:solidFill>
                <a:ln w="9525">
                  <a:solidFill>
                    <a:schemeClr val="accent2"/>
                  </a:solidFill>
                </a:ln>
                <a:effectLst/>
              </c:spPr>
            </c:marker>
            <c:bubble3D val="0"/>
            <c:spPr>
              <a:noFill/>
              <a:ln w="28575" cap="rnd">
                <a:solidFill>
                  <a:schemeClr val="accent2"/>
                </a:solidFill>
                <a:round/>
              </a:ln>
              <a:effectLst/>
            </c:spPr>
          </c:dPt>
          <c:dLbls>
            <c:dLbl>
              <c:idx val="0"/>
              <c:layout>
                <c:manualLayout>
                  <c:x val="-4.3514072936004948e-002"/>
                  <c:y val="-5.298534024710326e-002"/>
                </c:manualLayout>
              </c:layout>
              <c:spPr>
                <a:noFill/>
                <a:ln>
                  <a:noFill/>
                </a:ln>
                <a:effectLst/>
              </c:spPr>
              <c:txPr>
                <a:bodyPr rot="0" spcFirstLastPara="1" vertOverflow="ellipsis" horzOverflow="overflow" wrap="square" lIns="36576" tIns="18288" rIns="36576" bIns="18288" anchor="ctr" anchorCtr="1">
                  <a:no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extLst>
                <c:ext xmlns:c15="http://schemas.microsoft.com/office/drawing/2012/chart" uri="{CE6537A1-D6FC-4f65-9D91-7224C49458BB}">
                  <c15:layout>
                    <c:manualLayout>
                      <c:w val="0.12601626016260162"/>
                      <c:h val="9.5121951219512196e-002"/>
                    </c:manualLayout>
                  </c15:layout>
                </c:ext>
              </c:extLst>
            </c:dLbl>
            <c:dLbl>
              <c:idx val="1"/>
              <c:layout>
                <c:manualLayout>
                  <c:x val="-3.723008201210621e-002"/>
                  <c:y val="-5.7293643172652196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dLbl>
              <c:idx val="2"/>
              <c:layout>
                <c:manualLayout>
                  <c:x val="-4.9746566232066518e-002"/>
                  <c:y val="-5.0890467959797708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dLbl>
              <c:idx val="3"/>
              <c:layout>
                <c:manualLayout>
                  <c:x val="-4.5325309946012846e-002"/>
                  <c:y val="-5.7198642852570258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dLbl>
              <c:idx val="4"/>
              <c:layout>
                <c:manualLayout>
                  <c:x val="-4.2259067210094675e-002"/>
                  <c:y val="-5.2253760962806477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a:p>
            </c:txPr>
            <c:dLblPos val="r"/>
            <c:showLegendKey val="0"/>
            <c:showVal val="1"/>
            <c:showCatName val="0"/>
            <c:showSerName val="0"/>
            <c:showPercent val="0"/>
            <c:showBubbleSize val="0"/>
            <c:extLst>
              <c:ext xmlns:c15="http://schemas.microsoft.com/office/drawing/2012/chart" uri="{CE6537A1-D6FC-4f65-9D91-7224C49458BB}">
                <c15:showLeaderLines val="1"/>
                <c15:leaderLines>
                  <c:spPr>
                    <a:noFill/>
                    <a:ln w="9525" cap="flat" cmpd="sng" algn="ctr">
                      <a:solidFill>
                        <a:schemeClr val="tx1">
                          <a:lumMod val="35000"/>
                          <a:lumOff val="65000"/>
                        </a:schemeClr>
                      </a:solidFill>
                      <a:round/>
                    </a:ln>
                    <a:effectLst/>
                  </c:spPr>
                </c15:leaderLines>
              </c:ext>
            </c:extLst>
          </c:dLbls>
          <c:cat>
            <c:strRef>
              <c:f>=Sheet1!$A$2:$A$6</c:f>
              <c:strCache>
                <c:ptCount val="5"/>
                <c:pt idx="0">
                  <c:v>R2</c:v>
                </c:pt>
                <c:pt idx="1">
                  <c:v>R3</c:v>
                </c:pt>
                <c:pt idx="2">
                  <c:v>R4</c:v>
                </c:pt>
                <c:pt idx="3">
                  <c:v>R5</c:v>
                </c:pt>
                <c:pt idx="4">
                  <c:v>R6</c:v>
                </c:pt>
              </c:strCache>
            </c:strRef>
          </c:cat>
          <c:val>
            <c:numRef>
              <c:f>=Sheet1!$C$2:$C$6</c:f>
              <c:numCache>
                <c:formatCode>0.0%</c:formatCode>
                <c:ptCount val="5"/>
                <c:pt idx="0">
                  <c:v>0.76</c:v>
                </c:pt>
                <c:pt idx="1">
                  <c:v>0.75900000000000001</c:v>
                </c:pt>
                <c:pt idx="2">
                  <c:v>0.78200000000000003</c:v>
                </c:pt>
                <c:pt idx="3">
                  <c:v>0.83799999999999997</c:v>
                </c:pt>
                <c:pt idx="4">
                  <c:v>0.85499999999999998</c:v>
                </c:pt>
              </c:numCache>
            </c:numRef>
          </c:val>
          <c:smooth val="0"/>
        </c:ser>
        <c:dLbls>
          <c:spPr>
            <a:noFill/>
            <a:ln>
              <a:noFill/>
            </a:ln>
            <a:effectLst/>
          </c:spPr>
          <c:txPr>
            <a:bodyPr rot="0" spcFirstLastPara="1" vertOverflow="overflow" horzOverflow="overflow" wrap="square" anchor="ctr" anchorCtr="1">
              <a:spAutoFit/>
            </a:bodyPr>
            <a:lstStyle/>
            <a:p>
              <a:pPr algn="ctr" rtl="0">
                <a:defRPr kumimoji="0" lang="ja-JP" altLang="en-US" sz="1330" b="0" kern="1200">
                  <a:solidFill>
                    <a:schemeClr val="tx1"/>
                  </a:solidFill>
                  <a:latin typeface="UD デジタル 教科書体 N-B"/>
                  <a:ea typeface="UD デジタル 教科書体 N-B"/>
                  <a:cs typeface="+mn-cs"/>
                </a:defRPr>
              </a:pPr>
              <a:endParaRPr lang="ja-JP" altLang="en-US"/>
            </a:p>
          </c:txPr>
          <c:showLegendKey val="0"/>
          <c:showVal val="0"/>
          <c:showCatName val="0"/>
          <c:showSerName val="0"/>
          <c:showPercent val="0"/>
          <c:showBubbleSize val="0"/>
        </c:dLbls>
        <c:marker val="1"/>
        <c:smooth val="0"/>
        <c:axId val="1"/>
        <c:axId val="2"/>
      </c:lineChart>
      <c:catAx>
        <c:axId val="1"/>
        <c:scaling>
          <c:orientation val="minMax"/>
        </c:scaling>
        <c:delete val="0"/>
        <c:axPos val="b"/>
        <c:numFmt formatCode="0.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wrap="square" anchor="ctr" anchorCtr="1"/>
          <a:lstStyle/>
          <a:p>
            <a:pPr algn="ctr" rtl="0">
              <a:defRPr kumimoji="0" lang="ja-JP" altLang="en-US" sz="1197" b="0" kern="1200">
                <a:solidFill>
                  <a:schemeClr val="tx1"/>
                </a:solidFill>
                <a:latin typeface="UD デジタル 教科書体 N-B"/>
                <a:ea typeface="UD デジタル 教科書体 N-B"/>
                <a:cs typeface="+mn-cs"/>
              </a:defRPr>
            </a:pPr>
            <a:endParaRPr lang="ja-JP" altLang="en-US"/>
          </a:p>
        </c:txPr>
        <c:crossAx val="2"/>
        <c:crosses val="autoZero"/>
        <c:auto val="1"/>
        <c:lblAlgn val="ctr"/>
        <c:lblOffset val="100"/>
        <c:noMultiLvlLbl val="0"/>
      </c:catAx>
      <c:valAx>
        <c:axId val="2"/>
        <c:scaling>
          <c:orientation val="minMax"/>
          <c:max val="1"/>
          <c:min val="0.2"/>
        </c:scaling>
        <c:delete val="0"/>
        <c:axPos val="l"/>
        <c:majorGridlines>
          <c:spPr>
            <a:noFill/>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horzOverflow="overflow" wrap="square" anchor="ctr" anchorCtr="1"/>
          <a:lstStyle/>
          <a:p>
            <a:pPr algn="ctr" rtl="0">
              <a:defRPr kumimoji="0" lang="ja-JP" altLang="en-US" sz="1197" b="0" kern="1200">
                <a:solidFill>
                  <a:schemeClr val="tx1"/>
                </a:solidFill>
                <a:latin typeface="UD デジタル 教科書体 N-B"/>
                <a:ea typeface="UD デジタル 教科書体 N-B"/>
                <a:cs typeface="+mn-cs"/>
              </a:defRPr>
            </a:pPr>
            <a:endParaRPr lang="ja-JP" altLang="en-US"/>
          </a:p>
        </c:txPr>
        <c:crossAx val="1"/>
        <c:crosses val="autoZero"/>
        <c:crossBetween val="between"/>
        <c:majorUnit val="0.1"/>
      </c:valAx>
      <c:spPr>
        <a:noFill/>
        <a:ln>
          <a:noFill/>
        </a:ln>
        <a:effectLst/>
      </c:spPr>
    </c:plotArea>
    <c:legend>
      <c:legendPos val="b"/>
      <c:layout/>
      <c:overlay val="0"/>
      <c:spPr>
        <a:noFill/>
        <a:ln>
          <a:noFill/>
        </a:ln>
        <a:effectLst/>
      </c:spPr>
      <c:txPr>
        <a:bodyPr rot="0" spcFirstLastPara="1" vertOverflow="ellipsis" horzOverflow="overflow" wrap="square" anchor="ctr" anchorCtr="1"/>
        <a:lstStyle/>
        <a:p>
          <a:pPr algn="l" rtl="0">
            <a:defRPr kumimoji="0" lang="ja-JP" altLang="en-US" sz="1197" b="0" kern="1200">
              <a:solidFill>
                <a:schemeClr val="tx1"/>
              </a:solidFill>
              <a:latin typeface="UD デジタル 教科書体 N-B"/>
              <a:ea typeface="UD デジタル 教科書体 N-B"/>
              <a:cs typeface="+mn-cs"/>
            </a:defRPr>
          </a:pPr>
          <a:endParaRPr lang="ja-JP" alt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vertOverflow="overflow" horzOverflow="overflow" anchor="ctr" anchorCtr="1"/>
    <a:lstStyle/>
    <a:p>
      <a:pPr algn="ctr" rtl="0">
        <a:defRPr kumimoji="0" lang="ja-JP" altLang="en-US" sz="1000" b="0">
          <a:latin typeface="UD デジタル 教科書体 N-B"/>
          <a:ea typeface="UD デジタル 教科書体 N-B"/>
        </a:defRPr>
      </a:pPr>
      <a:endParaRPr lang="ja-JP" altLang="en-US"/>
    </a:p>
  </c:txPr>
  <c:externalData r:id="rId1">
    <c:autoUpdate val="0"/>
  </c:externalData>
  <c:extLst>
    <c:ext xmlns:c14="http://schemas.microsoft.com/office/drawing/2007/8/2/chart" uri="{781A3756-C4B2-4CAC-9D66-4F8BD8637D16}"/>
  </c:extLst>
</c:chartSpace>
</file>

<file path=ppt/charts/chart2.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overflow" horzOverflow="overflow" wrap="square" anchor="t" anchorCtr="1"/>
          <a:lstStyle/>
          <a:p>
            <a:pPr algn="ctr" rtl="0">
              <a:defRPr kumimoji="0" lang="ja-JP" altLang="en-US" sz="1862" b="0" i="0" u="none" strike="noStrike" kern="1200" spc="0" baseline="0">
                <a:solidFill>
                  <a:schemeClr val="tx1">
                    <a:lumMod val="65000"/>
                    <a:lumOff val="35000"/>
                  </a:schemeClr>
                </a:solidFill>
                <a:latin typeface="UD デジタル 教科書体 N-B"/>
                <a:ea typeface="UD デジタル 教科書体 N-B"/>
                <a:cs typeface="+mn-cs"/>
              </a:defRPr>
            </a:pPr>
            <a:r>
              <a:rPr kumimoji="0" lang="ja-JP" altLang="en-US" sz="1862" b="0" i="0" u="none" strike="noStrike" kern="1200" spc="0" baseline="0">
                <a:solidFill>
                  <a:schemeClr val="tx1"/>
                </a:solidFill>
                <a:latin typeface="UD デジタル 教科書体 N-B"/>
                <a:ea typeface="UD デジタル 教科書体 N-B"/>
                <a:cs typeface="+mn-cs"/>
              </a:rPr>
              <a:t>インターネットに接続できる</a:t>
            </a:r>
            <a:endParaRPr kumimoji="0" lang="ja-JP" altLang="en-US" sz="1862" b="0" i="0" u="none" strike="noStrike" kern="1200" spc="0" baseline="0">
              <a:solidFill>
                <a:schemeClr val="tx1"/>
              </a:solidFill>
              <a:latin typeface="UD デジタル 教科書体 N-B"/>
              <a:ea typeface="UD デジタル 教科書体 N-B"/>
              <a:cs typeface="+mn-cs"/>
            </a:endParaRPr>
          </a:p>
          <a:p>
            <a:pPr algn="ctr" rtl="0">
              <a:defRPr kumimoji="0" lang="ja-JP" altLang="en-US" sz="1862" b="0" i="0" u="none" strike="noStrike" kern="1200" spc="0" baseline="0">
                <a:solidFill>
                  <a:schemeClr val="tx1">
                    <a:lumMod val="65000"/>
                    <a:lumOff val="35000"/>
                  </a:schemeClr>
                </a:solidFill>
                <a:latin typeface="UD デジタル 教科書体 N-B"/>
                <a:ea typeface="UD デジタル 教科書体 N-B"/>
                <a:cs typeface="+mn-cs"/>
              </a:defRPr>
            </a:pPr>
            <a:r>
              <a:rPr kumimoji="0" lang="ja-JP" altLang="en-US" sz="1862" b="0" i="0" u="none" strike="noStrike" kern="1200" spc="0" baseline="0">
                <a:solidFill>
                  <a:schemeClr val="tx1"/>
                </a:solidFill>
                <a:latin typeface="UD デジタル 教科書体 N-B"/>
                <a:ea typeface="UD デジタル 教科書体 N-B"/>
                <a:cs typeface="+mn-cs"/>
              </a:rPr>
              <a:t>家庭用ゲーム機など</a:t>
            </a:r>
            <a:endParaRPr kumimoji="0" lang="ja-JP" altLang="en-US" sz="1862" b="0" i="0" u="none" strike="noStrike" kern="1200" spc="0" baseline="0">
              <a:solidFill>
                <a:schemeClr val="tx1"/>
              </a:solidFill>
              <a:latin typeface="UD デジタル 教科書体 N-B"/>
              <a:ea typeface="UD デジタル 教科書体 N-B"/>
              <a:cs typeface="+mn-cs"/>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小学生</c:v>
                </c:pt>
              </c:strCache>
            </c:strRef>
          </c:tx>
          <c:spPr>
            <a:noFill/>
            <a:ln w="28575" cap="rnd">
              <a:solidFill>
                <a:schemeClr val="accent1"/>
              </a:solidFill>
              <a:round/>
            </a:ln>
            <a:effectLst/>
          </c:spPr>
          <c:marker>
            <c:symbol val="circle"/>
            <c:size val="5"/>
            <c:spPr>
              <a:solidFill>
                <a:schemeClr val="accent1"/>
              </a:solidFill>
              <a:ln w="9525">
                <a:solidFill>
                  <a:schemeClr val="accent1"/>
                </a:solidFill>
              </a:ln>
              <a:effectLst/>
            </c:spPr>
          </c:marker>
          <c:dPt>
            <c:idx val="0"/>
            <c:invertIfNegative val="0"/>
            <c:marker>
              <c:symbol val="circle"/>
              <c:size val="5"/>
              <c:spPr>
                <a:solidFill>
                  <a:schemeClr val="accent1"/>
                </a:solidFill>
                <a:ln w="9525">
                  <a:solidFill>
                    <a:schemeClr val="accent1"/>
                  </a:solidFill>
                </a:ln>
                <a:effectLst/>
              </c:spPr>
            </c:marker>
            <c:bubble3D val="0"/>
            <c:spPr>
              <a:noFill/>
              <a:ln w="28575" cap="rnd">
                <a:solidFill>
                  <a:schemeClr val="accent1"/>
                </a:solidFill>
                <a:round/>
              </a:ln>
              <a:effectLst/>
            </c:spPr>
          </c:dPt>
          <c:dPt>
            <c:idx val="1"/>
            <c:invertIfNegative val="0"/>
            <c:marker>
              <c:symbol val="circle"/>
              <c:size val="5"/>
              <c:spPr>
                <a:solidFill>
                  <a:schemeClr val="accent1"/>
                </a:solidFill>
                <a:ln w="9525">
                  <a:solidFill>
                    <a:schemeClr val="accent1"/>
                  </a:solidFill>
                </a:ln>
                <a:effectLst/>
              </c:spPr>
            </c:marker>
            <c:bubble3D val="0"/>
            <c:spPr>
              <a:noFill/>
              <a:ln w="28575" cap="rnd">
                <a:solidFill>
                  <a:schemeClr val="accent1"/>
                </a:solidFill>
                <a:round/>
              </a:ln>
              <a:effectLst/>
            </c:spPr>
          </c:dPt>
          <c:dPt>
            <c:idx val="2"/>
            <c:invertIfNegative val="0"/>
            <c:marker>
              <c:symbol val="circle"/>
              <c:size val="5"/>
              <c:spPr>
                <a:solidFill>
                  <a:schemeClr val="accent1"/>
                </a:solidFill>
                <a:ln w="9525">
                  <a:solidFill>
                    <a:schemeClr val="accent1"/>
                  </a:solidFill>
                </a:ln>
                <a:effectLst/>
              </c:spPr>
            </c:marker>
            <c:bubble3D val="0"/>
            <c:spPr>
              <a:noFill/>
              <a:ln w="28575" cap="rnd">
                <a:solidFill>
                  <a:schemeClr val="accent1"/>
                </a:solidFill>
                <a:round/>
              </a:ln>
              <a:effectLst/>
            </c:spPr>
          </c:dPt>
          <c:dPt>
            <c:idx val="3"/>
            <c:invertIfNegative val="0"/>
            <c:marker>
              <c:symbol val="circle"/>
              <c:size val="5"/>
              <c:spPr>
                <a:solidFill>
                  <a:schemeClr val="accent1"/>
                </a:solidFill>
                <a:ln w="9525">
                  <a:solidFill>
                    <a:schemeClr val="accent1"/>
                  </a:solidFill>
                </a:ln>
                <a:effectLst/>
              </c:spPr>
            </c:marker>
            <c:bubble3D val="0"/>
            <c:spPr>
              <a:noFill/>
              <a:ln w="28575" cap="rnd">
                <a:solidFill>
                  <a:schemeClr val="accent1"/>
                </a:solidFill>
                <a:round/>
              </a:ln>
              <a:effectLst/>
            </c:spPr>
          </c:dPt>
          <c:dPt>
            <c:idx val="4"/>
            <c:invertIfNegative val="0"/>
            <c:marker>
              <c:symbol val="circle"/>
              <c:size val="5"/>
              <c:spPr>
                <a:solidFill>
                  <a:schemeClr val="accent1"/>
                </a:solidFill>
                <a:ln w="9525">
                  <a:solidFill>
                    <a:schemeClr val="accent1"/>
                  </a:solidFill>
                </a:ln>
                <a:effectLst/>
              </c:spPr>
            </c:marker>
            <c:bubble3D val="0"/>
            <c:spPr>
              <a:noFill/>
              <a:ln w="28575" cap="rnd">
                <a:solidFill>
                  <a:schemeClr val="accent1"/>
                </a:solidFill>
                <a:round/>
              </a:ln>
              <a:effectLst/>
            </c:spPr>
          </c:dPt>
          <c:dLbls>
            <c:dLbl>
              <c:idx val="0"/>
              <c:layout>
                <c:manualLayout>
                  <c:x val="-3.487627054748238e-002"/>
                  <c:y val="5.4159400806606493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dLbl>
              <c:idx val="1"/>
              <c:layout>
                <c:manualLayout>
                  <c:x val="-4.4682585408531247e-002"/>
                  <c:y val="5.6149286217271624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dLbl>
              <c:idx val="2"/>
              <c:layout>
                <c:manualLayout>
                  <c:x val="-4.0939049285505978e-002"/>
                  <c:y val="5.5699635106587285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dLbl>
              <c:idx val="3"/>
              <c:layout>
                <c:manualLayout>
                  <c:x val="-4.1937847199994313e-002"/>
                  <c:y val="5.4559887331156777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dLbl>
              <c:idx val="4"/>
              <c:layout>
                <c:manualLayout>
                  <c:x val="-4.4291658664618143e-002"/>
                  <c:y val="5.8921964022789833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a:p>
            </c:txPr>
            <c:dLblPos val="r"/>
            <c:showLegendKey val="0"/>
            <c:showVal val="1"/>
            <c:showCatName val="0"/>
            <c:showSerName val="0"/>
            <c:showPercent val="0"/>
            <c:showBubbleSize val="0"/>
            <c:extLst>
              <c:ext xmlns:c15="http://schemas.microsoft.com/office/drawing/2012/chart" uri="{CE6537A1-D6FC-4f65-9D91-7224C49458BB}">
                <c15:showLeaderLines val="1"/>
                <c15:leaderLines>
                  <c:spPr>
                    <a:noFill/>
                    <a:ln w="9525" cap="flat" cmpd="sng" algn="ctr">
                      <a:solidFill>
                        <a:schemeClr val="tx1">
                          <a:lumMod val="35000"/>
                          <a:lumOff val="65000"/>
                        </a:schemeClr>
                      </a:solidFill>
                      <a:round/>
                    </a:ln>
                    <a:effectLst/>
                  </c:spPr>
                </c15:leaderLines>
              </c:ext>
            </c:extLst>
          </c:dLbls>
          <c:cat>
            <c:strRef>
              <c:f>=Sheet1!$A$2:$A$6</c:f>
              <c:strCache>
                <c:ptCount val="5"/>
                <c:pt idx="0">
                  <c:v>R2</c:v>
                </c:pt>
                <c:pt idx="1">
                  <c:v>R3</c:v>
                </c:pt>
                <c:pt idx="2">
                  <c:v>R4</c:v>
                </c:pt>
                <c:pt idx="3">
                  <c:v>R5</c:v>
                </c:pt>
                <c:pt idx="4">
                  <c:v>R6</c:v>
                </c:pt>
              </c:strCache>
            </c:strRef>
          </c:cat>
          <c:val>
            <c:numRef>
              <c:f>=Sheet1!$B$2:$B$6</c:f>
              <c:numCache>
                <c:formatCode>0.0%</c:formatCode>
                <c:ptCount val="5"/>
                <c:pt idx="0">
                  <c:v>0.67700000000000005</c:v>
                </c:pt>
                <c:pt idx="1">
                  <c:v>0.68</c:v>
                </c:pt>
                <c:pt idx="2">
                  <c:v>0.66400000000000003</c:v>
                </c:pt>
                <c:pt idx="3">
                  <c:v>0.65500000000000003</c:v>
                </c:pt>
                <c:pt idx="4">
                  <c:v>0.61599999999999999</c:v>
                </c:pt>
              </c:numCache>
            </c:numRef>
          </c:val>
          <c:smooth val="0"/>
        </c:ser>
        <c:ser>
          <c:idx val="1"/>
          <c:order val="1"/>
          <c:tx>
            <c:strRef>
              <c:f>=Sheet1!$C$1</c:f>
              <c:strCache>
                <c:ptCount val="1"/>
                <c:pt idx="0">
                  <c:v>中学生</c:v>
                </c:pt>
              </c:strCache>
            </c:strRef>
          </c:tx>
          <c:spPr>
            <a:noFill/>
            <a:ln w="28575" cap="rnd">
              <a:solidFill>
                <a:schemeClr val="accent2"/>
              </a:solidFill>
              <a:round/>
            </a:ln>
            <a:effectLst/>
          </c:spPr>
          <c:marker>
            <c:symbol val="circle"/>
            <c:size val="5"/>
            <c:spPr>
              <a:solidFill>
                <a:schemeClr val="accent2"/>
              </a:solidFill>
              <a:ln w="9525">
                <a:solidFill>
                  <a:schemeClr val="accent2"/>
                </a:solidFill>
              </a:ln>
              <a:effectLst/>
            </c:spPr>
          </c:marker>
          <c:dPt>
            <c:idx val="0"/>
            <c:invertIfNegative val="0"/>
            <c:marker>
              <c:symbol val="circle"/>
              <c:size val="5"/>
              <c:spPr>
                <a:solidFill>
                  <a:schemeClr val="accent2"/>
                </a:solidFill>
                <a:ln w="9525">
                  <a:solidFill>
                    <a:schemeClr val="accent2"/>
                  </a:solidFill>
                </a:ln>
                <a:effectLst/>
              </c:spPr>
            </c:marker>
            <c:bubble3D val="0"/>
            <c:spPr>
              <a:noFill/>
              <a:ln w="28575" cap="rnd">
                <a:solidFill>
                  <a:schemeClr val="accent2"/>
                </a:solidFill>
                <a:round/>
              </a:ln>
              <a:effectLst/>
            </c:spPr>
          </c:dPt>
          <c:dPt>
            <c:idx val="1"/>
            <c:invertIfNegative val="0"/>
            <c:marker>
              <c:symbol val="circle"/>
              <c:size val="5"/>
              <c:spPr>
                <a:solidFill>
                  <a:schemeClr val="accent2"/>
                </a:solidFill>
                <a:ln w="9525">
                  <a:solidFill>
                    <a:schemeClr val="accent2"/>
                  </a:solidFill>
                </a:ln>
                <a:effectLst/>
              </c:spPr>
            </c:marker>
            <c:bubble3D val="0"/>
            <c:spPr>
              <a:noFill/>
              <a:ln w="28575" cap="rnd">
                <a:solidFill>
                  <a:schemeClr val="accent2"/>
                </a:solidFill>
                <a:round/>
              </a:ln>
              <a:effectLst/>
            </c:spPr>
          </c:dPt>
          <c:dPt>
            <c:idx val="2"/>
            <c:invertIfNegative val="0"/>
            <c:marker>
              <c:symbol val="circle"/>
              <c:size val="5"/>
              <c:spPr>
                <a:solidFill>
                  <a:schemeClr val="accent2"/>
                </a:solidFill>
                <a:ln w="9525">
                  <a:solidFill>
                    <a:schemeClr val="accent2"/>
                  </a:solidFill>
                </a:ln>
                <a:effectLst/>
              </c:spPr>
            </c:marker>
            <c:bubble3D val="0"/>
            <c:spPr>
              <a:noFill/>
              <a:ln w="28575" cap="rnd">
                <a:solidFill>
                  <a:schemeClr val="accent2"/>
                </a:solidFill>
                <a:round/>
              </a:ln>
              <a:effectLst/>
            </c:spPr>
          </c:dPt>
          <c:dPt>
            <c:idx val="3"/>
            <c:invertIfNegative val="0"/>
            <c:marker>
              <c:symbol val="circle"/>
              <c:size val="5"/>
              <c:spPr>
                <a:solidFill>
                  <a:schemeClr val="accent2"/>
                </a:solidFill>
                <a:ln w="9525">
                  <a:solidFill>
                    <a:schemeClr val="accent2"/>
                  </a:solidFill>
                </a:ln>
                <a:effectLst/>
              </c:spPr>
            </c:marker>
            <c:bubble3D val="0"/>
            <c:spPr>
              <a:noFill/>
              <a:ln w="28575" cap="rnd">
                <a:solidFill>
                  <a:schemeClr val="accent2"/>
                </a:solidFill>
                <a:round/>
              </a:ln>
              <a:effectLst/>
            </c:spPr>
          </c:dPt>
          <c:dPt>
            <c:idx val="4"/>
            <c:invertIfNegative val="0"/>
            <c:marker>
              <c:symbol val="circle"/>
              <c:size val="5"/>
              <c:spPr>
                <a:solidFill>
                  <a:schemeClr val="accent2"/>
                </a:solidFill>
                <a:ln w="9525">
                  <a:solidFill>
                    <a:schemeClr val="accent2"/>
                  </a:solidFill>
                </a:ln>
                <a:effectLst/>
              </c:spPr>
            </c:marker>
            <c:bubble3D val="0"/>
            <c:spPr>
              <a:noFill/>
              <a:ln w="28575" cap="rnd">
                <a:solidFill>
                  <a:schemeClr val="accent2"/>
                </a:solidFill>
                <a:round/>
              </a:ln>
              <a:effectLst/>
            </c:spPr>
          </c:dPt>
          <c:dLbls>
            <c:dLbl>
              <c:idx val="0"/>
              <c:layout>
                <c:manualLayout>
                  <c:x val="-4.3514072936004948e-002"/>
                  <c:y val="-5.298534024710326e-002"/>
                </c:manualLayout>
              </c:layout>
              <c:spPr>
                <a:noFill/>
                <a:ln>
                  <a:noFill/>
                </a:ln>
                <a:effectLst/>
              </c:spPr>
              <c:txPr>
                <a:bodyPr rot="0" spcFirstLastPara="1" vertOverflow="ellipsis" horzOverflow="overflow" wrap="square" lIns="36576" tIns="18288" rIns="36576" bIns="18288" anchor="ctr" anchorCtr="1">
                  <a:no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extLst>
                <c:ext xmlns:c15="http://schemas.microsoft.com/office/drawing/2012/chart" uri="{CE6537A1-D6FC-4f65-9D91-7224C49458BB}">
                  <c15:layout>
                    <c:manualLayout>
                      <c:w val="0.10840108401084012"/>
                      <c:h val="0.1024390243902439"/>
                    </c:manualLayout>
                  </c15:layout>
                </c:ext>
              </c:extLst>
            </c:dLbl>
            <c:dLbl>
              <c:idx val="1"/>
              <c:layout>
                <c:manualLayout>
                  <c:x val="-3.723008201210621e-002"/>
                  <c:y val="-5.7293643172652196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dLbl>
              <c:idx val="2"/>
              <c:layout>
                <c:manualLayout>
                  <c:x val="-4.9746566232066518e-002"/>
                  <c:y val="-5.0890467959797708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dLbl>
              <c:idx val="3"/>
              <c:layout>
                <c:manualLayout>
                  <c:x val="-4.5325309946012846e-002"/>
                  <c:y val="-5.7198642852570258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dLbl>
              <c:idx val="4"/>
              <c:layout>
                <c:manualLayout>
                  <c:x val="-4.2259067210094675e-002"/>
                  <c:y val="-5.2253760962806477e-002"/>
                </c:manualLayout>
              </c:layout>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sz="1600"/>
                </a:p>
              </c:txPr>
              <c:showLegendKey val="0"/>
              <c:showVal val="1"/>
              <c:showCatName val="0"/>
              <c:showSerName val="0"/>
              <c:showPercent val="0"/>
              <c:showBubbleSize val="0"/>
            </c:dLbl>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1600" b="0" kern="1200">
                    <a:solidFill>
                      <a:schemeClr val="tx1"/>
                    </a:solidFill>
                    <a:latin typeface="UD デジタル 教科書体 N-B"/>
                    <a:ea typeface="UD デジタル 教科書体 N-B"/>
                    <a:cs typeface="+mn-cs"/>
                  </a:defRPr>
                </a:pPr>
                <a:endParaRPr lang="ja-JP" altLang="en-US"/>
              </a:p>
            </c:txPr>
            <c:dLblPos val="r"/>
            <c:showLegendKey val="0"/>
            <c:showVal val="1"/>
            <c:showCatName val="0"/>
            <c:showSerName val="0"/>
            <c:showPercent val="0"/>
            <c:showBubbleSize val="0"/>
            <c:extLst>
              <c:ext xmlns:c15="http://schemas.microsoft.com/office/drawing/2012/chart" uri="{CE6537A1-D6FC-4f65-9D91-7224C49458BB}">
                <c15:showLeaderLines val="1"/>
                <c15:leaderLines>
                  <c:spPr>
                    <a:noFill/>
                    <a:ln w="9525" cap="flat" cmpd="sng" algn="ctr">
                      <a:solidFill>
                        <a:schemeClr val="tx1">
                          <a:lumMod val="35000"/>
                          <a:lumOff val="65000"/>
                        </a:schemeClr>
                      </a:solidFill>
                      <a:round/>
                    </a:ln>
                    <a:effectLst/>
                  </c:spPr>
                </c15:leaderLines>
              </c:ext>
            </c:extLst>
          </c:dLbls>
          <c:cat>
            <c:strRef>
              <c:f>=Sheet1!$A$2:$A$6</c:f>
              <c:strCache>
                <c:ptCount val="5"/>
                <c:pt idx="0">
                  <c:v>R2</c:v>
                </c:pt>
                <c:pt idx="1">
                  <c:v>R3</c:v>
                </c:pt>
                <c:pt idx="2">
                  <c:v>R4</c:v>
                </c:pt>
                <c:pt idx="3">
                  <c:v>R5</c:v>
                </c:pt>
                <c:pt idx="4">
                  <c:v>R6</c:v>
                </c:pt>
              </c:strCache>
            </c:strRef>
          </c:cat>
          <c:val>
            <c:numRef>
              <c:f>=Sheet1!$C$2:$C$6</c:f>
              <c:numCache>
                <c:formatCode>0.0%</c:formatCode>
                <c:ptCount val="5"/>
                <c:pt idx="0">
                  <c:v>0.73899999999999999</c:v>
                </c:pt>
                <c:pt idx="1">
                  <c:v>0.74099999999999999</c:v>
                </c:pt>
                <c:pt idx="2">
                  <c:v>0.749</c:v>
                </c:pt>
                <c:pt idx="3">
                  <c:v>0.77900000000000003</c:v>
                </c:pt>
                <c:pt idx="4">
                  <c:v>0.72499999999999998</c:v>
                </c:pt>
              </c:numCache>
            </c:numRef>
          </c:val>
          <c:smooth val="0"/>
        </c:ser>
        <c:dLbls>
          <c:spPr>
            <a:noFill/>
            <a:ln>
              <a:noFill/>
            </a:ln>
            <a:effectLst/>
          </c:spPr>
          <c:txPr>
            <a:bodyPr rot="0" spcFirstLastPara="1" vertOverflow="overflow" horzOverflow="overflow" wrap="square" anchor="ctr" anchorCtr="1">
              <a:spAutoFit/>
            </a:bodyPr>
            <a:lstStyle/>
            <a:p>
              <a:pPr algn="ctr" rtl="0">
                <a:defRPr kumimoji="0" lang="ja-JP" altLang="en-US" sz="1330" b="0" kern="1200">
                  <a:solidFill>
                    <a:schemeClr val="tx1"/>
                  </a:solidFill>
                  <a:latin typeface="UD デジタル 教科書体 N-B"/>
                  <a:ea typeface="UD デジタル 教科書体 N-B"/>
                  <a:cs typeface="+mn-cs"/>
                </a:defRPr>
              </a:pPr>
              <a:endParaRPr lang="ja-JP" altLang="en-US"/>
            </a:p>
          </c:txPr>
          <c:showLegendKey val="0"/>
          <c:showVal val="0"/>
          <c:showCatName val="0"/>
          <c:showSerName val="0"/>
          <c:showPercent val="0"/>
          <c:showBubbleSize val="0"/>
        </c:dLbls>
        <c:marker val="1"/>
        <c:smooth val="0"/>
        <c:axId val="1"/>
        <c:axId val="2"/>
      </c:lineChart>
      <c:catAx>
        <c:axId val="1"/>
        <c:scaling>
          <c:orientation val="minMax"/>
        </c:scaling>
        <c:delete val="0"/>
        <c:axPos val="b"/>
        <c:numFmt formatCode="0.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wrap="square" anchor="ctr" anchorCtr="1"/>
          <a:lstStyle/>
          <a:p>
            <a:pPr algn="ctr" rtl="0">
              <a:defRPr kumimoji="0" lang="ja-JP" altLang="en-US" sz="1197" b="0" kern="1200">
                <a:solidFill>
                  <a:schemeClr val="tx1"/>
                </a:solidFill>
                <a:latin typeface="UD デジタル 教科書体 N-B"/>
                <a:ea typeface="UD デジタル 教科書体 N-B"/>
                <a:cs typeface="+mn-cs"/>
              </a:defRPr>
            </a:pPr>
            <a:endParaRPr lang="ja-JP" altLang="en-US"/>
          </a:p>
        </c:txPr>
        <c:crossAx val="2"/>
        <c:crosses val="autoZero"/>
        <c:auto val="1"/>
        <c:lblAlgn val="ctr"/>
        <c:lblOffset val="100"/>
        <c:noMultiLvlLbl val="0"/>
      </c:catAx>
      <c:valAx>
        <c:axId val="2"/>
        <c:scaling>
          <c:orientation val="minMax"/>
          <c:max val="1"/>
          <c:min val="0.5"/>
        </c:scaling>
        <c:delete val="0"/>
        <c:axPos val="l"/>
        <c:majorGridlines>
          <c:spPr>
            <a:noFill/>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horzOverflow="overflow" wrap="square" anchor="ctr" anchorCtr="1"/>
          <a:lstStyle/>
          <a:p>
            <a:pPr algn="ctr" rtl="0">
              <a:defRPr kumimoji="0" lang="ja-JP" altLang="en-US" sz="1197" b="0" kern="1200">
                <a:solidFill>
                  <a:schemeClr val="tx1"/>
                </a:solidFill>
                <a:latin typeface="UD デジタル 教科書体 N-B"/>
                <a:ea typeface="UD デジタル 教科書体 N-B"/>
                <a:cs typeface="+mn-cs"/>
              </a:defRPr>
            </a:pPr>
            <a:endParaRPr lang="ja-JP" altLang="en-US"/>
          </a:p>
        </c:txPr>
        <c:crossAx val="1"/>
        <c:crosses val="autoZero"/>
        <c:crossBetween val="between"/>
        <c:majorUnit val="0.1"/>
      </c:valAx>
      <c:spPr>
        <a:noFill/>
        <a:ln>
          <a:noFill/>
        </a:ln>
        <a:effectLst/>
      </c:spPr>
    </c:plotArea>
    <c:legend>
      <c:legendPos val="b"/>
      <c:layout/>
      <c:overlay val="0"/>
      <c:spPr>
        <a:noFill/>
        <a:ln>
          <a:noFill/>
        </a:ln>
        <a:effectLst/>
      </c:spPr>
      <c:txPr>
        <a:bodyPr rot="0" spcFirstLastPara="1" vertOverflow="ellipsis" horzOverflow="overflow" wrap="square" anchor="ctr" anchorCtr="1"/>
        <a:lstStyle/>
        <a:p>
          <a:pPr algn="l" rtl="0">
            <a:defRPr kumimoji="0" lang="ja-JP" altLang="en-US" sz="1197" b="0" kern="1200">
              <a:solidFill>
                <a:schemeClr val="tx1"/>
              </a:solidFill>
              <a:latin typeface="UD デジタル 教科書体 N-B"/>
              <a:ea typeface="UD デジタル 教科書体 N-B"/>
              <a:cs typeface="+mn-cs"/>
            </a:defRPr>
          </a:pPr>
          <a:endParaRPr lang="ja-JP" alt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vertOverflow="overflow" horzOverflow="overflow" anchor="ctr" anchorCtr="1"/>
    <a:lstStyle/>
    <a:p>
      <a:pPr algn="ctr" rtl="0">
        <a:defRPr kumimoji="0" lang="ja-JP" altLang="en-US" sz="1000" b="0">
          <a:latin typeface="UD デジタル 教科書体 N-B"/>
          <a:ea typeface="UD デジタル 教科書体 N-B"/>
        </a:defRPr>
      </a:pPr>
      <a:endParaRPr lang="ja-JP" altLang="en-US"/>
    </a:p>
  </c:txPr>
  <c:externalData r:id="rId1">
    <c:autoUpdate val="0"/>
  </c:externalData>
  <c:extLst>
    <c:ext xmlns:c14="http://schemas.microsoft.com/office/drawing/2007/8/2/chart" uri="{781A3756-C4B2-4CAC-9D66-4F8BD8637D16}"/>
  </c:extLst>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7"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8"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6495F-6063-4993-A734-166D669CB266}" type="datetimeFigureOut">
              <a:rPr kumimoji="1" lang="ja-JP" altLang="en-US" smtClean="0"/>
              <a:t>2023/7/10</a:t>
            </a:fld>
            <a:endParaRPr kumimoji="1" lang="ja-JP" altLang="en-US"/>
          </a:p>
        </p:txBody>
      </p:sp>
      <p:sp>
        <p:nvSpPr>
          <p:cNvPr id="1109"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10"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9EFFF0-29BD-4FE4-AA32-41D1110306B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2023/6/13</a:t>
            </a:fld>
            <a:endParaRPr kumimoji="1" lang="ja-JP" altLang="en-US"/>
          </a:p>
        </p:txBody>
      </p:sp>
      <p:sp>
        <p:nvSpPr>
          <p:cNvPr id="1102" name="スライド イメージ プレースホルダー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xml version="1.0" encoding="UTF-8"?><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xml version="1.0" encoding="UTF-8"?><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xml version="1.0" encoding="UTF-8"?><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xml version="1.0" encoding="UTF-8"?><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xml version="1.0" encoding="UTF-8"?><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xml version="1.0" encoding="UTF-8"?><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xml version="1.0" encoding="UTF-8"?><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xml version="1.0" encoding="UTF-8"?><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xml version="1.0" encoding="UTF-8"?><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xml version="1.0" encoding="UTF-8"?><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xml version="1.0" encoding="UTF-8"?><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xml version="1.0" encoding="UTF-8"?><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xml version="1.0" encoding="UTF-8"?><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xml version="1.0" encoding="UTF-8"?><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xml version="1.0" encoding="UTF-8"?><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xml version="1.0" encoding="UTF-8"?><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xml version="1.0" encoding="UTF-8"?><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17" name="四角形 9"/>
          <p:cNvSpPr>
            <a:spLocks noGrp="1" noRot="1" noChangeAspect="1"/>
          </p:cNvSpPr>
          <p:nvPr>
            <p:ph type="sldImg" idx="2"/>
          </p:nvPr>
        </p:nvSpPr>
        <p:spPr>
          <a:prstGeom prst="rect">
            <a:avLst/>
          </a:prstGeom>
        </p:spPr>
        <p:txBody>
          <a:bodyPr/>
          <a:p>
            <a:endParaRPr kumimoji="1" lang="ja-JP" altLang="en-US"/>
          </a:p>
        </p:txBody>
      </p:sp>
      <p:sp>
        <p:nvSpPr>
          <p:cNvPr id="1118" name="四角形 10"/>
          <p:cNvSpPr>
            <a:spLocks noGrp="1"/>
          </p:cNvSpPr>
          <p:nvPr>
            <p:ph type="body" sz="quarter" idx="3"/>
          </p:nvPr>
        </p:nvSpPr>
        <p:spPr>
          <a:prstGeom prst="rect">
            <a:avLst/>
          </a:prstGeom>
        </p:spPr>
        <p:txBody>
          <a:bodyPr/>
          <a:p>
            <a:r>
              <a:rPr kumimoji="1" lang="ja-JP" altLang="en-US"/>
              <a:t>みなさん、こんにちは。</a:t>
            </a:r>
            <a:endParaRPr kumimoji="1" lang="ja-JP" altLang="en-US"/>
          </a:p>
          <a:p>
            <a:r>
              <a:rPr kumimoji="1" lang="ja-JP" altLang="en-US"/>
              <a:t>スマホルールアドバイザーの○○です。</a:t>
            </a:r>
            <a:endParaRPr kumimoji="1" lang="ja-JP" altLang="en-US"/>
          </a:p>
          <a:p>
            <a:r>
              <a:rPr kumimoji="1" lang="ja-JP" altLang="en-US"/>
              <a:t>ボランティアで「家庭でのルールづくり」について保護者のみなさんに啓発をしています。</a:t>
            </a:r>
            <a:endParaRPr kumimoji="1" lang="ja-JP" altLang="en-US"/>
          </a:p>
          <a:p>
            <a:endParaRPr kumimoji="1" lang="ja-JP" altLang="en-US"/>
          </a:p>
          <a:p>
            <a:r>
              <a:rPr lang="ja-JP" altLang="en-US"/>
              <a:t>難しい技術の専門家ではありません。皆さんと一緒にお子さんの成長を見守る『地域の身近な相談者』です。</a:t>
            </a:r>
            <a:endParaRPr kumimoji="1" lang="ja-JP" altLang="en-US"/>
          </a:p>
          <a:p>
            <a:r>
              <a:rPr lang="ja-JP" altLang="en-US"/>
              <a:t>リラックスして聞いてくださいね。</a:t>
            </a:r>
            <a:endParaRPr lang="ja-JP" altLang="en-US"/>
          </a:p>
          <a:p>
            <a:endParaRPr kumimoji="1" lang="ja-JP" altLang="en-US"/>
          </a:p>
          <a:p>
            <a:r>
              <a:rPr kumimoji="1" lang="ja-JP" altLang="en-US"/>
              <a:t>本日はどうぞ、よろしくお願いいたします。</a:t>
            </a:r>
            <a:endParaRPr kumimoji="1" lang="ja-JP" altLang="en-US"/>
          </a:p>
          <a:p>
            <a:endParaRPr kumimoji="1" lang="ja-JP" altLang="en-US"/>
          </a:p>
          <a:p>
            <a:r>
              <a:rPr kumimoji="1" lang="ja-JP" altLang="en-US"/>
              <a:t>【参考】</a:t>
            </a:r>
            <a:endParaRPr kumimoji="1" lang="ja-JP" altLang="en-US"/>
          </a:p>
          <a:p>
            <a:r>
              <a:rPr lang="ja-JP" altLang="en-US"/>
              <a:t>・本スライド及び原稿は、保護者に対する20分程度の啓発を想定しています。</a:t>
            </a:r>
            <a:endParaRPr kumimoji="1" lang="ja-JP" altLang="en-US"/>
          </a:p>
          <a:p>
            <a:r>
              <a:rPr kumimoji="1" lang="ja-JP" altLang="en-US"/>
              <a:t>・本原稿において、　*　は、アニメーションがあることを示しています。</a:t>
            </a:r>
            <a:endParaRPr kumimoji="1" lang="ja-JP" altLang="en-US"/>
          </a:p>
        </p:txBody>
      </p:sp>
      <p:sp>
        <p:nvSpPr>
          <p:cNvPr id="1119" name="四角形 1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56" name="四角形 0"/>
          <p:cNvSpPr>
            <a:spLocks noGrp="1" noRot="1" noChangeAspect="1"/>
          </p:cNvSpPr>
          <p:nvPr>
            <p:ph type="sldImg" idx="2"/>
          </p:nvPr>
        </p:nvSpPr>
        <p:spPr>
          <a:prstGeom prst="rect">
            <a:avLst/>
          </a:prstGeom>
        </p:spPr>
        <p:txBody>
          <a:bodyPr/>
          <a:p>
            <a:endParaRPr kumimoji="1" lang="ja-JP" altLang="en-US"/>
          </a:p>
        </p:txBody>
      </p:sp>
      <p:sp>
        <p:nvSpPr>
          <p:cNvPr id="1257" name="四角形 0"/>
          <p:cNvSpPr>
            <a:spLocks noGrp="1"/>
          </p:cNvSpPr>
          <p:nvPr>
            <p:ph type="body" sz="quarter" idx="3"/>
          </p:nvPr>
        </p:nvSpPr>
        <p:spPr>
          <a:prstGeom prst="rect">
            <a:avLst/>
          </a:prstGeom>
        </p:spPr>
        <p:txBody>
          <a:bodyPr/>
          <a:p>
            <a:r>
              <a:rPr kumimoji="1" lang="ja-JP" altLang="en-US"/>
              <a:t>こんな経験、あるかもしれません。</a:t>
            </a:r>
            <a:endParaRPr kumimoji="1" lang="ja-JP" altLang="en-US"/>
          </a:p>
          <a:p>
            <a:endParaRPr kumimoji="1" lang="ja-JP" altLang="en-US"/>
          </a:p>
          <a:p>
            <a:r>
              <a:rPr kumimoji="1" lang="ja-JP" altLang="en-US"/>
              <a:t>*Ａ「今から○○が生配信するって！」</a:t>
            </a:r>
            <a:endParaRPr kumimoji="1" lang="ja-JP" altLang="en-US"/>
          </a:p>
          <a:p>
            <a:r>
              <a:rPr kumimoji="1" lang="ja-JP" altLang="en-US"/>
              <a:t>*Ｂ「見る見る！みんなも見るよね？」</a:t>
            </a:r>
            <a:endParaRPr kumimoji="1" lang="ja-JP" altLang="en-US"/>
          </a:p>
          <a:p>
            <a:r>
              <a:rPr kumimoji="1" lang="ja-JP" altLang="en-US"/>
              <a:t>*私「わたしは眠いから・・・」</a:t>
            </a:r>
            <a:endParaRPr kumimoji="1" lang="ja-JP" altLang="en-US"/>
          </a:p>
          <a:p>
            <a:r>
              <a:rPr kumimoji="1" lang="ja-JP" altLang="en-US"/>
              <a:t>*Ｃ「は？ありえないんだけど」</a:t>
            </a:r>
            <a:endParaRPr kumimoji="1" lang="ja-JP" altLang="en-US"/>
          </a:p>
          <a:p>
            <a:r>
              <a:rPr kumimoji="1" lang="ja-JP" altLang="en-US"/>
              <a:t>*私「ウソだよ！もちろんみるよ！！！」</a:t>
            </a:r>
            <a:endParaRPr kumimoji="1" lang="ja-JP" altLang="en-US"/>
          </a:p>
          <a:p>
            <a:endParaRPr kumimoji="1" lang="ja-JP" altLang="en-US"/>
          </a:p>
          <a:p>
            <a:r>
              <a:rPr kumimoji="1" lang="ja-JP" altLang="en-US"/>
              <a:t>その後、配信を見ながら連絡は深夜まで続きました。</a:t>
            </a:r>
            <a:endParaRPr kumimoji="1" lang="ja-JP" altLang="en-US"/>
          </a:p>
        </p:txBody>
      </p:sp>
      <p:sp>
        <p:nvSpPr>
          <p:cNvPr id="1258" name="四角形 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73" name="四角形 343"/>
          <p:cNvSpPr>
            <a:spLocks noGrp="1" noRot="1" noChangeAspect="1"/>
          </p:cNvSpPr>
          <p:nvPr>
            <p:ph type="sldImg" idx="2"/>
          </p:nvPr>
        </p:nvSpPr>
        <p:spPr>
          <a:prstGeom prst="rect">
            <a:avLst/>
          </a:prstGeom>
        </p:spPr>
        <p:txBody>
          <a:bodyPr/>
          <a:p>
            <a:endParaRPr kumimoji="1" lang="ja-JP" altLang="en-US"/>
          </a:p>
        </p:txBody>
      </p:sp>
      <p:sp>
        <p:nvSpPr>
          <p:cNvPr id="1274" name="四角形 344"/>
          <p:cNvSpPr>
            <a:spLocks noGrp="1"/>
          </p:cNvSpPr>
          <p:nvPr>
            <p:ph type="body" sz="quarter" idx="3"/>
          </p:nvPr>
        </p:nvSpPr>
        <p:spPr>
          <a:prstGeom prst="rect">
            <a:avLst/>
          </a:prstGeom>
        </p:spPr>
        <p:txBody>
          <a:bodyPr/>
          <a:p>
            <a:r>
              <a:rPr lang="ja-JP" altLang="en-US"/>
              <a:t>お子さんの様子、最近どうですか？</a:t>
            </a:r>
            <a:r>
              <a:rPr kumimoji="1" lang="ja-JP" altLang="en-US"/>
              <a:t>インターネットやスマホから離れられなくなっていませんか？</a:t>
            </a:r>
            <a:endParaRPr kumimoji="1" lang="ja-JP" altLang="en-US"/>
          </a:p>
          <a:p>
            <a:endParaRPr kumimoji="1" lang="ja-JP" altLang="en-US"/>
          </a:p>
          <a:p>
            <a:r>
              <a:rPr kumimoji="1" lang="ja-JP" altLang="en-US"/>
              <a:t>何時間もずっと使っている、お風呂や食事中も使っている、朝起きられない・・・</a:t>
            </a:r>
            <a:endParaRPr kumimoji="1" lang="ja-JP" altLang="en-US"/>
          </a:p>
          <a:p>
            <a:r>
              <a:rPr lang="ja-JP" altLang="en-US"/>
              <a:t>心当たりのある項目はありますか？</a:t>
            </a:r>
            <a:endParaRPr kumimoji="1" lang="ja-JP" altLang="en-US"/>
          </a:p>
        </p:txBody>
      </p:sp>
      <p:sp>
        <p:nvSpPr>
          <p:cNvPr id="1275" name="四角形 34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82" name="四角形 134"/>
          <p:cNvSpPr>
            <a:spLocks noGrp="1" noRot="1" noChangeAspect="1"/>
          </p:cNvSpPr>
          <p:nvPr>
            <p:ph type="sldImg" idx="2"/>
          </p:nvPr>
        </p:nvSpPr>
        <p:spPr>
          <a:prstGeom prst="rect">
            <a:avLst/>
          </a:prstGeom>
        </p:spPr>
        <p:txBody>
          <a:bodyPr/>
          <a:p>
            <a:endParaRPr kumimoji="1" lang="ja-JP" altLang="en-US"/>
          </a:p>
        </p:txBody>
      </p:sp>
      <p:sp>
        <p:nvSpPr>
          <p:cNvPr id="1283" name="四角形 135"/>
          <p:cNvSpPr>
            <a:spLocks noGrp="1"/>
          </p:cNvSpPr>
          <p:nvPr>
            <p:ph type="body" sz="quarter" idx="3"/>
          </p:nvPr>
        </p:nvSpPr>
        <p:spPr>
          <a:prstGeom prst="rect">
            <a:avLst/>
          </a:prstGeom>
        </p:spPr>
        <p:txBody>
          <a:bodyPr/>
          <a:p>
            <a:r>
              <a:rPr lang="ja-JP" altLang="en-US"/>
              <a:t>不安な話が続きましたが、ここからは『どう守るか』。</a:t>
            </a:r>
            <a:endParaRPr kumimoji="1" lang="ja-JP" altLang="en-US"/>
          </a:p>
          <a:p>
            <a:r>
              <a:rPr lang="ja-JP" altLang="en-US"/>
              <a:t>トラブルを防ぐために、静岡県が考える『6つのスマホルール』を紹介します。</a:t>
            </a:r>
            <a:endParaRPr lang="ja-JP" altLang="en-US"/>
          </a:p>
        </p:txBody>
      </p:sp>
      <p:sp>
        <p:nvSpPr>
          <p:cNvPr id="1284"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91" name="四角形 346"/>
          <p:cNvSpPr>
            <a:spLocks noGrp="1" noRot="1" noChangeAspect="1"/>
          </p:cNvSpPr>
          <p:nvPr>
            <p:ph type="sldImg" idx="2"/>
          </p:nvPr>
        </p:nvSpPr>
        <p:spPr>
          <a:prstGeom prst="rect">
            <a:avLst/>
          </a:prstGeom>
        </p:spPr>
        <p:txBody>
          <a:bodyPr/>
          <a:p>
            <a:endParaRPr kumimoji="1" lang="ja-JP" altLang="en-US"/>
          </a:p>
        </p:txBody>
      </p:sp>
      <p:sp>
        <p:nvSpPr>
          <p:cNvPr id="1292" name="四角形 347"/>
          <p:cNvSpPr>
            <a:spLocks noGrp="1"/>
          </p:cNvSpPr>
          <p:nvPr>
            <p:ph type="body" sz="quarter" idx="3"/>
          </p:nvPr>
        </p:nvSpPr>
        <p:spPr>
          <a:prstGeom prst="rect">
            <a:avLst/>
          </a:prstGeom>
        </p:spPr>
        <p:txBody>
          <a:bodyPr/>
          <a:p>
            <a:r>
              <a:rPr kumimoji="1" lang="ja-JP" altLang="en-US"/>
              <a:t>1つめは「ネットを使うときは、フィルタリングを利用しよう！」です。</a:t>
            </a:r>
            <a:endParaRPr kumimoji="1" lang="ja-JP" altLang="en-US"/>
          </a:p>
        </p:txBody>
      </p:sp>
      <p:sp>
        <p:nvSpPr>
          <p:cNvPr id="1293" name="四角形 34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99" name="四角形 134"/>
          <p:cNvSpPr>
            <a:spLocks noGrp="1" noRot="1" noChangeAspect="1"/>
          </p:cNvSpPr>
          <p:nvPr>
            <p:ph type="sldImg" idx="2"/>
          </p:nvPr>
        </p:nvSpPr>
        <p:spPr>
          <a:prstGeom prst="rect">
            <a:avLst/>
          </a:prstGeom>
        </p:spPr>
        <p:txBody>
          <a:bodyPr/>
          <a:p>
            <a:endParaRPr kumimoji="1" lang="ja-JP" altLang="en-US"/>
          </a:p>
        </p:txBody>
      </p:sp>
      <p:sp>
        <p:nvSpPr>
          <p:cNvPr id="1300" name="四角形 135"/>
          <p:cNvSpPr>
            <a:spLocks noGrp="1"/>
          </p:cNvSpPr>
          <p:nvPr>
            <p:ph type="body" sz="quarter" idx="3"/>
          </p:nvPr>
        </p:nvSpPr>
        <p:spPr>
          <a:xfrm>
            <a:off x="685800" y="4343648"/>
            <a:ext cx="5486400" cy="4690429"/>
          </a:xfrm>
          <a:prstGeom prst="rect">
            <a:avLst/>
          </a:prstGeom>
        </p:spPr>
        <p:txBody>
          <a:bodyPr/>
          <a:p>
            <a:r>
              <a:rPr lang="ja-JP" altLang="en-US" sz="1200" b="0">
                <a:latin typeface="+mn-ea"/>
                <a:ea typeface="+mn-ea"/>
              </a:rPr>
              <a:t>フィルタリングという単語を聞いたことがある方は多いかもしれません。</a:t>
            </a:r>
            <a:endParaRPr lang="ja-JP" altLang="en-US"/>
          </a:p>
          <a:p>
            <a:endParaRPr lang="ja-JP" altLang="en-US" sz="1200" b="0">
              <a:latin typeface="+mn-ea"/>
              <a:ea typeface="+mn-ea"/>
            </a:endParaRPr>
          </a:p>
          <a:p>
            <a:r>
              <a:rPr lang="ja-JP" altLang="en-US"/>
              <a:t>フィルタリングとは、</a:t>
            </a:r>
            <a:r>
              <a:rPr lang="ja-JP" altLang="en-US"/>
              <a:t>こどもが安全に安心してインターネットを利用するために、違法・有害情報との接触から守ってくれるサービスのことです。</a:t>
            </a:r>
            <a:endParaRPr kumimoji="1" lang="ja-JP" altLang="en-US"/>
          </a:p>
        </p:txBody>
      </p:sp>
      <p:sp>
        <p:nvSpPr>
          <p:cNvPr id="1301"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09" name="四角形 349"/>
          <p:cNvSpPr>
            <a:spLocks noGrp="1" noRot="1" noChangeAspect="1"/>
          </p:cNvSpPr>
          <p:nvPr>
            <p:ph type="sldImg" idx="2"/>
          </p:nvPr>
        </p:nvSpPr>
        <p:spPr>
          <a:prstGeom prst="rect">
            <a:avLst/>
          </a:prstGeom>
        </p:spPr>
        <p:txBody>
          <a:bodyPr/>
          <a:p>
            <a:endParaRPr kumimoji="1" lang="ja-JP" altLang="en-US"/>
          </a:p>
        </p:txBody>
      </p:sp>
      <p:sp>
        <p:nvSpPr>
          <p:cNvPr id="1310" name="四角形 350"/>
          <p:cNvSpPr>
            <a:spLocks noGrp="1"/>
          </p:cNvSpPr>
          <p:nvPr>
            <p:ph type="body" sz="quarter" idx="3"/>
          </p:nvPr>
        </p:nvSpPr>
        <p:spPr>
          <a:prstGeom prst="rect">
            <a:avLst/>
          </a:prstGeom>
        </p:spPr>
        <p:txBody>
          <a:bodyPr/>
          <a:p>
            <a:r>
              <a:rPr kumimoji="1" lang="ja-JP" altLang="en-US"/>
              <a:t>警察庁の調査によると、ＳＮＳに起因する事犯の被害にあったこどもの、約９割がフィルタリングを設定していなかったことが分かっています。</a:t>
            </a:r>
            <a:endParaRPr kumimoji="1" lang="ja-JP" altLang="en-US"/>
          </a:p>
          <a:p>
            <a:endParaRPr kumimoji="1" lang="ja-JP" altLang="en-US"/>
          </a:p>
          <a:p>
            <a:r>
              <a:rPr kumimoji="1" lang="ja-JP" altLang="en-US"/>
              <a:t>また、</a:t>
            </a:r>
            <a:r>
              <a:rPr kumimoji="1" lang="ja-JP" altLang="en-US"/>
              <a:t>法律</a:t>
            </a:r>
            <a:r>
              <a:rPr kumimoji="1" lang="ja-JP" altLang="en-US"/>
              <a:t>や静岡県条例で、こどもが安心してネットを利用できるよう、保護者にもフィルタリングに関する義務が規定されています。</a:t>
            </a:r>
            <a:endParaRPr kumimoji="1" lang="ja-JP" altLang="en-US"/>
          </a:p>
          <a:p>
            <a:r>
              <a:rPr lang="ja-JP" altLang="en-US"/>
              <a:t>これは、社会全体でお子さんを守るための大切なルールです。</a:t>
            </a:r>
            <a:endParaRPr kumimoji="1" lang="ja-JP" altLang="en-US"/>
          </a:p>
          <a:p>
            <a:endParaRPr lang="ja-JP" altLang="en-US"/>
          </a:p>
          <a:p>
            <a:r>
              <a:rPr lang="ja-JP" altLang="en-US"/>
              <a:t>みなさまも、こどもにスマホを買う際に説明を受けたはずです。もちろん設定したよ、という人も多いと思います。</a:t>
            </a:r>
            <a:endParaRPr lang="ja-JP" altLang="en-US"/>
          </a:p>
          <a:p>
            <a:endParaRPr kumimoji="1" lang="ja-JP" altLang="en-US"/>
          </a:p>
        </p:txBody>
      </p:sp>
      <p:sp>
        <p:nvSpPr>
          <p:cNvPr id="1311" name="四角形 35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21" name="四角形 134"/>
          <p:cNvSpPr>
            <a:spLocks noGrp="1" noRot="1" noChangeAspect="1"/>
          </p:cNvSpPr>
          <p:nvPr>
            <p:ph type="sldImg" idx="2"/>
          </p:nvPr>
        </p:nvSpPr>
        <p:spPr>
          <a:prstGeom prst="rect">
            <a:avLst/>
          </a:prstGeom>
        </p:spPr>
        <p:txBody>
          <a:bodyPr/>
          <a:p>
            <a:endParaRPr kumimoji="1" lang="ja-JP" altLang="en-US"/>
          </a:p>
        </p:txBody>
      </p:sp>
      <p:sp>
        <p:nvSpPr>
          <p:cNvPr id="1322" name="四角形 135"/>
          <p:cNvSpPr>
            <a:spLocks noGrp="1"/>
          </p:cNvSpPr>
          <p:nvPr>
            <p:ph type="body" sz="quarter" idx="3"/>
          </p:nvPr>
        </p:nvSpPr>
        <p:spPr>
          <a:xfrm>
            <a:off x="685800" y="4343648"/>
            <a:ext cx="5486400" cy="4690429"/>
          </a:xfrm>
          <a:prstGeom prst="rect">
            <a:avLst/>
          </a:prstGeom>
        </p:spPr>
        <p:txBody>
          <a:bodyPr/>
          <a:p>
            <a:r>
              <a:rPr lang="ja-JP" altLang="en-US"/>
              <a:t>フィルタリングサービスの内容や費用は事業者により異なりますが、</a:t>
            </a:r>
            <a:endParaRPr lang="ja-JP" altLang="en-US"/>
          </a:p>
          <a:p>
            <a:r>
              <a:rPr lang="ja-JP" altLang="en-US"/>
              <a:t>　・犯罪や薬物などの有害・違法情報を遮断できる。</a:t>
            </a:r>
            <a:endParaRPr lang="ja-JP" altLang="en-US"/>
          </a:p>
          <a:p>
            <a:r>
              <a:rPr lang="ja-JP" altLang="en-US"/>
              <a:t>　・離れた場所からでもコントロールできる。</a:t>
            </a:r>
            <a:endParaRPr lang="ja-JP" altLang="en-US"/>
          </a:p>
          <a:p>
            <a:r>
              <a:rPr lang="ja-JP" altLang="en-US"/>
              <a:t>　・お子様の成長に合わせてカスタマイズできる。</a:t>
            </a:r>
            <a:endParaRPr lang="ja-JP" altLang="en-US"/>
          </a:p>
          <a:p>
            <a:r>
              <a:rPr lang="ja-JP" altLang="en-US"/>
              <a:t>という特徴があります。</a:t>
            </a:r>
            <a:endParaRPr lang="ja-JP" altLang="en-US"/>
          </a:p>
          <a:p>
            <a:endParaRPr lang="ja-JP" altLang="en-US"/>
          </a:p>
          <a:p>
            <a:r>
              <a:rPr lang="ja-JP" altLang="en-US"/>
              <a:t>是非、どんなフィルタリングサービスを設定しているか、チェックしてみてください。</a:t>
            </a:r>
            <a:endParaRPr kumimoji="1" lang="ja-JP" altLang="en-US"/>
          </a:p>
          <a:p>
            <a:endParaRPr lang="ja-JP" altLang="en-US"/>
          </a:p>
          <a:p>
            <a:r>
              <a:rPr lang="ja-JP" altLang="en-US"/>
              <a:t>身近なものだと、iPhoneのスクリーンタイム、Androidのファミリーリンクがあります。</a:t>
            </a:r>
            <a:endParaRPr lang="ja-JP" altLang="en-US"/>
          </a:p>
          <a:p>
            <a:r>
              <a:rPr lang="ja-JP" altLang="en-US"/>
              <a:t>皆さんがお使いのスマホの機能で、かなり細かく見守ることができます。まずは設定画面を開くことから始めましょう。</a:t>
            </a:r>
            <a:endParaRPr lang="ja-JP" altLang="en-US"/>
          </a:p>
          <a:p>
            <a:endParaRPr lang="ja-JP" altLang="en-US"/>
          </a:p>
          <a:p>
            <a:r>
              <a:rPr lang="ja-JP" altLang="en-US"/>
              <a:t>【参考メモ】</a:t>
            </a:r>
            <a:endParaRPr lang="ja-JP" altLang="en-US"/>
          </a:p>
          <a:p>
            <a:r>
              <a:rPr lang="ja-JP" altLang="en-US"/>
              <a:t>保護者が「自分の契約プラン」に合わせてどこに相談すべきかを明確に伝えるのがポイントです。</a:t>
            </a:r>
            <a:endParaRPr lang="ja-JP" altLang="en-US"/>
          </a:p>
          <a:p>
            <a:endParaRPr lang="ja-JP" altLang="en-US"/>
          </a:p>
          <a:p>
            <a:r>
              <a:rPr lang="ja-JP" altLang="en-US"/>
              <a:t>1. 携帯キャリア提供（「あんしんフィルター」）主に大手3社が無料で提供しているものです。ショップ店頭でのサポートが受けやすいのが特徴です。詳細は「キャリア名」＋あんしんフィルターで検索。</a:t>
            </a:r>
            <a:endParaRPr lang="ja-JP" altLang="en-US"/>
          </a:p>
          <a:p>
            <a:endParaRPr lang="ja-JP" altLang="en-US"/>
          </a:p>
          <a:p>
            <a:r>
              <a:rPr lang="ja-JP" altLang="en-US"/>
              <a:t>2. OSメーカー提供（標準機能）スマホのシステム自体に組み込まれている機能です。キャリアを問わず利用でき、非常に強力です。</a:t>
            </a:r>
            <a:endParaRPr lang="ja-JP" altLang="en-US"/>
          </a:p>
          <a:p>
            <a:r>
              <a:rPr lang="ja-JP" altLang="en-US"/>
              <a:t>スクリーンタイム→iPhone / iPad・・・「休止時間」や「コンテンツ制限」を設定。</a:t>
            </a:r>
            <a:endParaRPr lang="ja-JP" altLang="en-US"/>
          </a:p>
          <a:p>
            <a:r>
              <a:rPr lang="ja-JP" altLang="en-US"/>
              <a:t>Googleファミリー リンク→Android端末・・・保護者のスマホから遠隔でアプリ承認が可能。</a:t>
            </a:r>
            <a:endParaRPr lang="ja-JP" altLang="en-US"/>
          </a:p>
        </p:txBody>
      </p:sp>
      <p:sp>
        <p:nvSpPr>
          <p:cNvPr id="1323"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30" name="四角形 352"/>
          <p:cNvSpPr>
            <a:spLocks noGrp="1" noRot="1" noChangeAspect="1"/>
          </p:cNvSpPr>
          <p:nvPr>
            <p:ph type="sldImg" idx="2"/>
          </p:nvPr>
        </p:nvSpPr>
        <p:spPr>
          <a:prstGeom prst="rect">
            <a:avLst/>
          </a:prstGeom>
        </p:spPr>
        <p:txBody>
          <a:bodyPr/>
          <a:p>
            <a:endParaRPr kumimoji="1" lang="ja-JP" altLang="en-US"/>
          </a:p>
        </p:txBody>
      </p:sp>
      <p:sp>
        <p:nvSpPr>
          <p:cNvPr id="1331" name="四角形 353"/>
          <p:cNvSpPr>
            <a:spLocks noGrp="1"/>
          </p:cNvSpPr>
          <p:nvPr>
            <p:ph type="body" sz="quarter" idx="3"/>
          </p:nvPr>
        </p:nvSpPr>
        <p:spPr>
          <a:prstGeom prst="rect">
            <a:avLst/>
          </a:prstGeom>
        </p:spPr>
        <p:txBody>
          <a:bodyPr/>
          <a:p>
            <a:r>
              <a:rPr kumimoji="1" lang="ja-JP" altLang="en-US"/>
              <a:t>ルールの2つめは「友達を傷つける書きこみはやめよう！」です。</a:t>
            </a:r>
            <a:endParaRPr kumimoji="1" lang="ja-JP" altLang="en-US"/>
          </a:p>
        </p:txBody>
      </p:sp>
      <p:sp>
        <p:nvSpPr>
          <p:cNvPr id="1332" name="四角形 35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46" name="四角形 358"/>
          <p:cNvSpPr>
            <a:spLocks noGrp="1" noRot="1" noChangeAspect="1"/>
          </p:cNvSpPr>
          <p:nvPr>
            <p:ph type="sldImg" idx="2"/>
          </p:nvPr>
        </p:nvSpPr>
        <p:spPr>
          <a:prstGeom prst="rect">
            <a:avLst/>
          </a:prstGeom>
        </p:spPr>
        <p:txBody>
          <a:bodyPr/>
          <a:p>
            <a:endParaRPr kumimoji="1" lang="ja-JP" altLang="en-US"/>
          </a:p>
        </p:txBody>
      </p:sp>
      <p:sp>
        <p:nvSpPr>
          <p:cNvPr id="1347" name="四角形 359"/>
          <p:cNvSpPr>
            <a:spLocks noGrp="1"/>
          </p:cNvSpPr>
          <p:nvPr>
            <p:ph type="body" sz="quarter" idx="3"/>
          </p:nvPr>
        </p:nvSpPr>
        <p:spPr>
          <a:prstGeom prst="rect">
            <a:avLst/>
          </a:prstGeom>
        </p:spPr>
        <p:txBody>
          <a:bodyPr/>
          <a:p>
            <a:r>
              <a:rPr kumimoji="1" lang="ja-JP" altLang="en-US"/>
              <a:t>インターネットには、「顔が見えないコミュニケーションである」という特徴があります。</a:t>
            </a:r>
            <a:endParaRPr kumimoji="1" lang="ja-JP" altLang="en-US"/>
          </a:p>
          <a:p>
            <a:endParaRPr kumimoji="1" lang="ja-JP" altLang="en-US"/>
          </a:p>
          <a:p>
            <a:r>
              <a:rPr kumimoji="1" lang="ja-JP" altLang="en-US"/>
              <a:t>・誤解を与えないように絵文字などを上手に使う</a:t>
            </a:r>
            <a:endParaRPr kumimoji="1" lang="ja-JP" altLang="en-US"/>
          </a:p>
          <a:p>
            <a:r>
              <a:rPr kumimoji="1" lang="ja-JP" altLang="en-US"/>
              <a:t>・送信前に内容を見直す</a:t>
            </a:r>
            <a:endParaRPr kumimoji="1" lang="ja-JP" altLang="en-US"/>
          </a:p>
          <a:p>
            <a:r>
              <a:rPr kumimoji="1" lang="ja-JP" altLang="en-US"/>
              <a:t>・イライラしても一呼吸して感情をコントロールする</a:t>
            </a:r>
            <a:endParaRPr kumimoji="1" lang="ja-JP" altLang="en-US"/>
          </a:p>
          <a:p>
            <a:endParaRPr kumimoji="1" lang="ja-JP" altLang="en-US"/>
          </a:p>
          <a:p>
            <a:r>
              <a:rPr kumimoji="1" lang="ja-JP" altLang="en-US"/>
              <a:t>ことが重要です。</a:t>
            </a:r>
            <a:endParaRPr kumimoji="1" lang="ja-JP" altLang="en-US"/>
          </a:p>
          <a:p>
            <a:endParaRPr kumimoji="1" lang="ja-JP" altLang="en-US"/>
          </a:p>
          <a:p>
            <a:r>
              <a:rPr kumimoji="1" lang="ja-JP" altLang="en-US"/>
              <a:t>また、</a:t>
            </a:r>
            <a:r>
              <a:rPr lang="ja-JP" altLang="en-US"/>
              <a:t>保護者がこどもの日々の様子や会話から変化・違和感を察することも重要です。</a:t>
            </a:r>
            <a:endParaRPr kumimoji="1" lang="ja-JP" altLang="en-US"/>
          </a:p>
        </p:txBody>
      </p:sp>
      <p:sp>
        <p:nvSpPr>
          <p:cNvPr id="1348" name="四角形 36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19</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56" name="四角形 355"/>
          <p:cNvSpPr>
            <a:spLocks noGrp="1" noRot="1" noChangeAspect="1"/>
          </p:cNvSpPr>
          <p:nvPr>
            <p:ph type="sldImg" idx="2"/>
          </p:nvPr>
        </p:nvSpPr>
        <p:spPr>
          <a:prstGeom prst="rect">
            <a:avLst/>
          </a:prstGeom>
        </p:spPr>
        <p:txBody>
          <a:bodyPr/>
          <a:p>
            <a:endParaRPr kumimoji="1" lang="ja-JP" altLang="en-US"/>
          </a:p>
        </p:txBody>
      </p:sp>
      <p:sp>
        <p:nvSpPr>
          <p:cNvPr id="1357" name="四角形 356"/>
          <p:cNvSpPr>
            <a:spLocks noGrp="1"/>
          </p:cNvSpPr>
          <p:nvPr>
            <p:ph type="body" sz="quarter" idx="3"/>
          </p:nvPr>
        </p:nvSpPr>
        <p:spPr>
          <a:prstGeom prst="rect">
            <a:avLst/>
          </a:prstGeom>
        </p:spPr>
        <p:txBody>
          <a:bodyPr/>
          <a:p>
            <a:r>
              <a:rPr lang="ja-JP" altLang="en-US"/>
              <a:t>顔が見えない気の緩みから、直接言えないようなことも</a:t>
            </a:r>
            <a:r>
              <a:rPr lang="ja-JP" altLang="en-US"/>
              <a:t>言えるようになったり、攻撃性が増したりするすることもあります。</a:t>
            </a:r>
            <a:endParaRPr lang="ja-JP" altLang="en-US"/>
          </a:p>
          <a:p>
            <a:r>
              <a:rPr kumimoji="1" lang="ja-JP" altLang="en-US"/>
              <a:t>そもそも人を傷つけるようなこと自体してはいけません。</a:t>
            </a:r>
            <a:endParaRPr kumimoji="1" lang="ja-JP" altLang="en-US"/>
          </a:p>
          <a:p>
            <a:endParaRPr kumimoji="1" lang="ja-JP" altLang="en-US"/>
          </a:p>
          <a:p>
            <a:r>
              <a:rPr kumimoji="1" lang="ja-JP" altLang="en-US"/>
              <a:t>だれがネット上に書き込んだかは特定することができます。</a:t>
            </a:r>
            <a:endParaRPr kumimoji="1" lang="ja-JP" altLang="en-US"/>
          </a:p>
          <a:p>
            <a:r>
              <a:rPr kumimoji="1" lang="ja-JP" altLang="en-US"/>
              <a:t>たとえ軽い気持ちや悪ふざけのつもりであっても、社会的非難や、民事上・刑事上の責任を問われる可能性もあります。</a:t>
            </a:r>
            <a:endParaRPr kumimoji="1" lang="ja-JP" altLang="en-US"/>
          </a:p>
          <a:p>
            <a:r>
              <a:rPr kumimoji="1" lang="ja-JP" altLang="en-US"/>
              <a:t>Ｘでいうリポストなどの再投稿の場合も含むので、注意が必要です。</a:t>
            </a:r>
            <a:endParaRPr lang="ja-JP" altLang="en-US"/>
          </a:p>
          <a:p>
            <a:endParaRPr kumimoji="1" lang="ja-JP" altLang="en-US"/>
          </a:p>
        </p:txBody>
      </p:sp>
      <p:sp>
        <p:nvSpPr>
          <p:cNvPr id="1358" name="四角形 35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18</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26" name="四角形 134"/>
          <p:cNvSpPr>
            <a:spLocks noGrp="1" noRot="1" noChangeAspect="1"/>
          </p:cNvSpPr>
          <p:nvPr>
            <p:ph type="sldImg" idx="2"/>
          </p:nvPr>
        </p:nvSpPr>
        <p:spPr>
          <a:prstGeom prst="rect">
            <a:avLst/>
          </a:prstGeom>
        </p:spPr>
        <p:txBody>
          <a:bodyPr/>
          <a:p>
            <a:endParaRPr kumimoji="1" lang="ja-JP" altLang="en-US"/>
          </a:p>
        </p:txBody>
      </p:sp>
      <p:sp>
        <p:nvSpPr>
          <p:cNvPr id="1127" name="四角形 135"/>
          <p:cNvSpPr>
            <a:spLocks noGrp="1"/>
          </p:cNvSpPr>
          <p:nvPr>
            <p:ph type="body" sz="quarter" idx="3"/>
          </p:nvPr>
        </p:nvSpPr>
        <p:spPr>
          <a:prstGeom prst="rect">
            <a:avLst/>
          </a:prstGeom>
        </p:spPr>
        <p:txBody>
          <a:bodyPr/>
          <a:p>
            <a:r>
              <a:rPr lang="ja-JP" altLang="en-US"/>
              <a:t>今日は、「ペアレンタルコントロール」つまり、お子さんを守るフィルタリングの重要性、そして</a:t>
            </a:r>
            <a:r>
              <a:rPr lang="ja-JP" altLang="en-US"/>
              <a:t>ご家庭でのルールづくり</a:t>
            </a:r>
            <a:r>
              <a:rPr lang="ja-JP" altLang="en-US"/>
              <a:t>について、皆さんと一緒に学んでいきたいと思います。</a:t>
            </a:r>
            <a:endParaRPr kumimoji="1" lang="ja-JP" altLang="en-US"/>
          </a:p>
          <a:p>
            <a:endParaRPr kumimoji="1" lang="ja-JP" altLang="en-US"/>
          </a:p>
        </p:txBody>
      </p:sp>
      <p:sp>
        <p:nvSpPr>
          <p:cNvPr id="1128"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65" name="四角形 361"/>
          <p:cNvSpPr>
            <a:spLocks noGrp="1" noRot="1" noChangeAspect="1"/>
          </p:cNvSpPr>
          <p:nvPr>
            <p:ph type="sldImg" idx="2"/>
          </p:nvPr>
        </p:nvSpPr>
        <p:spPr>
          <a:prstGeom prst="rect">
            <a:avLst/>
          </a:prstGeom>
        </p:spPr>
        <p:txBody>
          <a:bodyPr/>
          <a:p>
            <a:endParaRPr kumimoji="1" lang="ja-JP" altLang="en-US"/>
          </a:p>
        </p:txBody>
      </p:sp>
      <p:sp>
        <p:nvSpPr>
          <p:cNvPr id="1366" name="四角形 362"/>
          <p:cNvSpPr>
            <a:spLocks noGrp="1"/>
          </p:cNvSpPr>
          <p:nvPr>
            <p:ph type="body" sz="quarter" idx="3"/>
          </p:nvPr>
        </p:nvSpPr>
        <p:spPr>
          <a:prstGeom prst="rect">
            <a:avLst/>
          </a:prstGeom>
        </p:spPr>
        <p:txBody>
          <a:bodyPr/>
          <a:p>
            <a:r>
              <a:rPr kumimoji="1" lang="ja-JP" altLang="en-US"/>
              <a:t>ルールの3つめは、「スマホ・ネットを使いすぎないように気をつけよう！」です。</a:t>
            </a:r>
            <a:endParaRPr kumimoji="1" lang="ja-JP" altLang="en-US"/>
          </a:p>
        </p:txBody>
      </p:sp>
      <p:sp>
        <p:nvSpPr>
          <p:cNvPr id="1367" name="四角形 36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75" name="四角形 364"/>
          <p:cNvSpPr>
            <a:spLocks noGrp="1" noRot="1" noChangeAspect="1"/>
          </p:cNvSpPr>
          <p:nvPr>
            <p:ph type="sldImg" idx="2"/>
          </p:nvPr>
        </p:nvSpPr>
        <p:spPr>
          <a:prstGeom prst="rect">
            <a:avLst/>
          </a:prstGeom>
        </p:spPr>
        <p:txBody>
          <a:bodyPr/>
          <a:p>
            <a:endParaRPr kumimoji="1" lang="ja-JP" altLang="en-US"/>
          </a:p>
        </p:txBody>
      </p:sp>
      <p:sp>
        <p:nvSpPr>
          <p:cNvPr id="1376" name="四角形 365"/>
          <p:cNvSpPr>
            <a:spLocks noGrp="1"/>
          </p:cNvSpPr>
          <p:nvPr>
            <p:ph type="body" sz="quarter" idx="3"/>
          </p:nvPr>
        </p:nvSpPr>
        <p:spPr>
          <a:prstGeom prst="rect">
            <a:avLst/>
          </a:prstGeom>
        </p:spPr>
        <p:txBody>
          <a:bodyPr/>
          <a:p>
            <a:r>
              <a:rPr kumimoji="1" lang="ja-JP" altLang="en-US"/>
              <a:t>今や小学生から1人1台端末としてパソコンやタブレットが学校から与えられる時代です。</a:t>
            </a:r>
            <a:endParaRPr kumimoji="1" lang="ja-JP" altLang="en-US"/>
          </a:p>
          <a:p>
            <a:endParaRPr kumimoji="1" lang="ja-JP" altLang="en-US"/>
          </a:p>
          <a:p>
            <a:r>
              <a:rPr kumimoji="1" lang="ja-JP" altLang="en-US"/>
              <a:t>学習にも使えてとても便利ですが、使いすぎてしまうと、</a:t>
            </a:r>
            <a:r>
              <a:rPr lang="ja-JP" altLang="en-US"/>
              <a:t>生活に必要な時間、睡眠時間が削られて、</a:t>
            </a:r>
            <a:r>
              <a:rPr kumimoji="1" lang="ja-JP" altLang="en-US"/>
              <a:t>日常生活に悪影響もあります。</a:t>
            </a:r>
            <a:endParaRPr kumimoji="1" lang="ja-JP" altLang="en-US"/>
          </a:p>
          <a:p>
            <a:r>
              <a:rPr kumimoji="1" lang="ja-JP" altLang="en-US"/>
              <a:t>使用時間や場所について家族で話し合ったり、「フィルタリング」や「スクリーンタイム」等の機能を活用したりして、使いすぎを防ぎましょう。</a:t>
            </a:r>
            <a:endParaRPr kumimoji="1" lang="ja-JP" altLang="en-US"/>
          </a:p>
          <a:p>
            <a:endParaRPr kumimoji="1" lang="ja-JP" altLang="en-US"/>
          </a:p>
          <a:p>
            <a:r>
              <a:rPr kumimoji="1" lang="ja-JP" altLang="en-US"/>
              <a:t>ただし、長時間利用といっても、勉強のためや何か目的があって使っていることもあります。</a:t>
            </a:r>
            <a:endParaRPr kumimoji="1" lang="ja-JP" altLang="en-US"/>
          </a:p>
          <a:p>
            <a:r>
              <a:rPr kumimoji="1" lang="ja-JP" altLang="en-US"/>
              <a:t>頭ごなしに使いすぎと叱るのではなく、どんな目的で使っているのか聞いてあげてください。</a:t>
            </a:r>
            <a:endParaRPr kumimoji="1" lang="ja-JP" altLang="en-US"/>
          </a:p>
        </p:txBody>
      </p:sp>
      <p:sp>
        <p:nvSpPr>
          <p:cNvPr id="1377" name="四角形 36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84" name="四角形 367"/>
          <p:cNvSpPr>
            <a:spLocks noGrp="1" noRot="1" noChangeAspect="1"/>
          </p:cNvSpPr>
          <p:nvPr>
            <p:ph type="sldImg" idx="2"/>
          </p:nvPr>
        </p:nvSpPr>
        <p:spPr>
          <a:prstGeom prst="rect">
            <a:avLst/>
          </a:prstGeom>
        </p:spPr>
        <p:txBody>
          <a:bodyPr/>
          <a:p>
            <a:endParaRPr kumimoji="1" lang="ja-JP" altLang="en-US"/>
          </a:p>
        </p:txBody>
      </p:sp>
      <p:sp>
        <p:nvSpPr>
          <p:cNvPr id="1385" name="四角形 368"/>
          <p:cNvSpPr>
            <a:spLocks noGrp="1"/>
          </p:cNvSpPr>
          <p:nvPr>
            <p:ph type="body" sz="quarter" idx="3"/>
          </p:nvPr>
        </p:nvSpPr>
        <p:spPr>
          <a:prstGeom prst="rect">
            <a:avLst/>
          </a:prstGeom>
        </p:spPr>
        <p:txBody>
          <a:bodyPr/>
          <a:p>
            <a:r>
              <a:rPr kumimoji="1" lang="ja-JP" altLang="en-US"/>
              <a:t>ルールの４つめは、「ネットで画像や動画を公開するときは気をつけよう！」です。</a:t>
            </a:r>
            <a:endParaRPr kumimoji="1" lang="ja-JP" altLang="en-US"/>
          </a:p>
        </p:txBody>
      </p:sp>
      <p:sp>
        <p:nvSpPr>
          <p:cNvPr id="1386" name="四角形 369"/>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99" name="四角形 369"/>
          <p:cNvSpPr>
            <a:spLocks noGrp="1" noRot="1" noChangeAspect="1"/>
          </p:cNvSpPr>
          <p:nvPr>
            <p:ph type="sldImg" idx="2"/>
          </p:nvPr>
        </p:nvSpPr>
        <p:spPr>
          <a:prstGeom prst="rect">
            <a:avLst/>
          </a:prstGeom>
        </p:spPr>
        <p:txBody>
          <a:bodyPr/>
          <a:p>
            <a:endParaRPr kumimoji="1" lang="ja-JP" altLang="en-US"/>
          </a:p>
        </p:txBody>
      </p:sp>
      <p:sp>
        <p:nvSpPr>
          <p:cNvPr id="1400" name="四角形 370"/>
          <p:cNvSpPr>
            <a:spLocks noGrp="1"/>
          </p:cNvSpPr>
          <p:nvPr>
            <p:ph type="body" sz="quarter" idx="3"/>
          </p:nvPr>
        </p:nvSpPr>
        <p:spPr>
          <a:prstGeom prst="rect">
            <a:avLst/>
          </a:prstGeom>
        </p:spPr>
        <p:txBody>
          <a:bodyPr/>
          <a:p>
            <a:r>
              <a:rPr kumimoji="1" lang="ja-JP" altLang="en-US"/>
              <a:t>『デジタルタトゥー』と称されるほど、ネットに刻まれた情報は半永久的に残り、消すことができません。</a:t>
            </a:r>
            <a:endParaRPr kumimoji="1" lang="ja-JP" altLang="en-US"/>
          </a:p>
          <a:p>
            <a:r>
              <a:rPr lang="ja-JP" altLang="en-US"/>
              <a:t>不適切な投稿を探し拡散させて楽しむ人がいるのも現実です。</a:t>
            </a:r>
            <a:endParaRPr lang="ja-JP" altLang="en-US"/>
          </a:p>
          <a:p>
            <a:endParaRPr lang="ja-JP" altLang="en-US"/>
          </a:p>
          <a:p>
            <a:r>
              <a:rPr lang="ja-JP" altLang="en-US"/>
              <a:t>ネットで広まれば、あっという間に個人が特定され、罪に問われたり、</a:t>
            </a:r>
            <a:endParaRPr lang="ja-JP" altLang="en-US"/>
          </a:p>
          <a:p>
            <a:r>
              <a:rPr lang="ja-JP" altLang="en-US"/>
              <a:t>損害賠償請求をされたりすることもあります。</a:t>
            </a:r>
            <a:endParaRPr kumimoji="1" lang="ja-JP" altLang="en-US"/>
          </a:p>
          <a:p>
            <a:endParaRPr kumimoji="1" lang="ja-JP" altLang="en-US"/>
          </a:p>
          <a:p>
            <a:r>
              <a:rPr kumimoji="1" lang="ja-JP" altLang="en-US"/>
              <a:t>「個人情報が特定できる」「他者が写り込んでいる」「撮影禁止の場所での写真」「裸や下着姿の自画撮り」は特に注意が必要です。</a:t>
            </a:r>
            <a:endParaRPr kumimoji="1" lang="ja-JP" altLang="en-US"/>
          </a:p>
          <a:p>
            <a:r>
              <a:rPr kumimoji="1" lang="ja-JP" altLang="en-US"/>
              <a:t>こどもが、未来の自分を苦しめることのないよう、投稿前には必ず確認しましょう。</a:t>
            </a:r>
            <a:endParaRPr kumimoji="1" lang="ja-JP" altLang="en-US"/>
          </a:p>
        </p:txBody>
      </p:sp>
      <p:sp>
        <p:nvSpPr>
          <p:cNvPr id="1401" name="四角形 37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08" name="四角形 370"/>
          <p:cNvSpPr>
            <a:spLocks noGrp="1" noRot="1" noChangeAspect="1"/>
          </p:cNvSpPr>
          <p:nvPr>
            <p:ph type="sldImg" idx="2"/>
          </p:nvPr>
        </p:nvSpPr>
        <p:spPr>
          <a:prstGeom prst="rect">
            <a:avLst/>
          </a:prstGeom>
        </p:spPr>
        <p:txBody>
          <a:bodyPr/>
          <a:p>
            <a:endParaRPr kumimoji="1" lang="ja-JP" altLang="en-US"/>
          </a:p>
        </p:txBody>
      </p:sp>
      <p:sp>
        <p:nvSpPr>
          <p:cNvPr id="1409" name="四角形 371"/>
          <p:cNvSpPr>
            <a:spLocks noGrp="1"/>
          </p:cNvSpPr>
          <p:nvPr>
            <p:ph type="body" sz="quarter" idx="3"/>
          </p:nvPr>
        </p:nvSpPr>
        <p:spPr>
          <a:prstGeom prst="rect">
            <a:avLst/>
          </a:prstGeom>
        </p:spPr>
        <p:txBody>
          <a:bodyPr/>
          <a:p>
            <a:r>
              <a:rPr kumimoji="1" lang="ja-JP" altLang="en-US"/>
              <a:t>ルールの５つめは「情報を見きわめよう！」です。</a:t>
            </a:r>
            <a:endParaRPr kumimoji="1" lang="ja-JP" altLang="en-US"/>
          </a:p>
        </p:txBody>
      </p:sp>
      <p:sp>
        <p:nvSpPr>
          <p:cNvPr id="1410" name="四角形 37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19" name="四角形 373"/>
          <p:cNvSpPr>
            <a:spLocks noGrp="1" noRot="1" noChangeAspect="1"/>
          </p:cNvSpPr>
          <p:nvPr>
            <p:ph type="sldImg" idx="2"/>
          </p:nvPr>
        </p:nvSpPr>
        <p:spPr>
          <a:prstGeom prst="rect">
            <a:avLst/>
          </a:prstGeom>
        </p:spPr>
        <p:txBody>
          <a:bodyPr/>
          <a:p>
            <a:endParaRPr kumimoji="1" lang="ja-JP" altLang="en-US"/>
          </a:p>
        </p:txBody>
      </p:sp>
      <p:sp>
        <p:nvSpPr>
          <p:cNvPr id="1420" name="四角形 374"/>
          <p:cNvSpPr>
            <a:spLocks noGrp="1"/>
          </p:cNvSpPr>
          <p:nvPr>
            <p:ph type="body" sz="quarter" idx="3"/>
          </p:nvPr>
        </p:nvSpPr>
        <p:spPr>
          <a:prstGeom prst="rect">
            <a:avLst/>
          </a:prstGeom>
        </p:spPr>
        <p:txBody>
          <a:bodyPr/>
          <a:p>
            <a:r>
              <a:rPr kumimoji="1" lang="ja-JP" altLang="en-US"/>
              <a:t>インターネット上には、ウソや間違った情報もあります。</a:t>
            </a:r>
            <a:endParaRPr kumimoji="1" lang="ja-JP" altLang="en-US"/>
          </a:p>
          <a:p>
            <a:r>
              <a:rPr kumimoji="1" lang="ja-JP" altLang="en-US"/>
              <a:t>また、ネットを使えば使うほど、似たようなものがお勧めとして上がってくるなど、個人の趣味嗜好に合う情報が目立つようカスタマイズされます。</a:t>
            </a:r>
            <a:endParaRPr kumimoji="1" lang="ja-JP" altLang="en-US"/>
          </a:p>
          <a:p>
            <a:endParaRPr kumimoji="1" lang="ja-JP" altLang="en-US"/>
          </a:p>
          <a:p>
            <a:r>
              <a:rPr kumimoji="1" lang="ja-JP" altLang="en-US"/>
              <a:t>目にした情報をうのみにすることなく、発信元の確認や他の情報と比べるなど、確認すること、いわゆるファクトチェックが重要です。</a:t>
            </a:r>
            <a:endParaRPr kumimoji="1" lang="ja-JP" altLang="en-US"/>
          </a:p>
        </p:txBody>
      </p:sp>
      <p:sp>
        <p:nvSpPr>
          <p:cNvPr id="1421" name="四角形 37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28" name="四角形 376"/>
          <p:cNvSpPr>
            <a:spLocks noGrp="1" noRot="1" noChangeAspect="1"/>
          </p:cNvSpPr>
          <p:nvPr>
            <p:ph type="sldImg" idx="2"/>
          </p:nvPr>
        </p:nvSpPr>
        <p:spPr>
          <a:prstGeom prst="rect">
            <a:avLst/>
          </a:prstGeom>
        </p:spPr>
        <p:txBody>
          <a:bodyPr/>
          <a:p>
            <a:endParaRPr kumimoji="1" lang="ja-JP" altLang="en-US"/>
          </a:p>
        </p:txBody>
      </p:sp>
      <p:sp>
        <p:nvSpPr>
          <p:cNvPr id="1429" name="四角形 377"/>
          <p:cNvSpPr>
            <a:spLocks noGrp="1"/>
          </p:cNvSpPr>
          <p:nvPr>
            <p:ph type="body" sz="quarter" idx="3"/>
          </p:nvPr>
        </p:nvSpPr>
        <p:spPr>
          <a:prstGeom prst="rect">
            <a:avLst/>
          </a:prstGeom>
        </p:spPr>
        <p:txBody>
          <a:bodyPr/>
          <a:p>
            <a:r>
              <a:rPr kumimoji="1" lang="ja-JP" altLang="en-US"/>
              <a:t>最後の６つめは「法律を守ろう!」です。</a:t>
            </a:r>
            <a:endParaRPr kumimoji="1" lang="ja-JP" altLang="en-US"/>
          </a:p>
        </p:txBody>
      </p:sp>
      <p:sp>
        <p:nvSpPr>
          <p:cNvPr id="1430" name="四角形 37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40" name="四角形 379"/>
          <p:cNvSpPr>
            <a:spLocks noGrp="1" noRot="1" noChangeAspect="1"/>
          </p:cNvSpPr>
          <p:nvPr>
            <p:ph type="sldImg" idx="2"/>
          </p:nvPr>
        </p:nvSpPr>
        <p:spPr>
          <a:prstGeom prst="rect">
            <a:avLst/>
          </a:prstGeom>
        </p:spPr>
        <p:txBody>
          <a:bodyPr/>
          <a:p>
            <a:endParaRPr kumimoji="1" lang="ja-JP" altLang="en-US"/>
          </a:p>
        </p:txBody>
      </p:sp>
      <p:sp>
        <p:nvSpPr>
          <p:cNvPr id="1441" name="四角形 380"/>
          <p:cNvSpPr>
            <a:spLocks noGrp="1"/>
          </p:cNvSpPr>
          <p:nvPr>
            <p:ph type="body" sz="quarter" idx="3"/>
          </p:nvPr>
        </p:nvSpPr>
        <p:spPr>
          <a:prstGeom prst="rect">
            <a:avLst/>
          </a:prstGeom>
        </p:spPr>
        <p:txBody>
          <a:bodyPr/>
          <a:p>
            <a:r>
              <a:rPr kumimoji="1" lang="ja-JP" altLang="en-US"/>
              <a:t>今まで紹介したもの以外にも、ルールや法律はたくさんあります。</a:t>
            </a:r>
            <a:endParaRPr kumimoji="1" lang="ja-JP" altLang="en-US"/>
          </a:p>
          <a:p>
            <a:endParaRPr kumimoji="1" lang="ja-JP" altLang="en-US"/>
          </a:p>
          <a:p>
            <a:r>
              <a:rPr kumimoji="1" lang="ja-JP" altLang="en-US"/>
              <a:t>こどもに多いのが、違法ダウンロードなどの著作権法違反、ながらスマホなどの</a:t>
            </a:r>
            <a:r>
              <a:rPr kumimoji="1" lang="ja-JP" altLang="en-US"/>
              <a:t>道路交通法違反です</a:t>
            </a:r>
            <a:r>
              <a:rPr kumimoji="1" lang="ja-JP" altLang="en-US"/>
              <a:t>。</a:t>
            </a:r>
            <a:endParaRPr kumimoji="1" lang="ja-JP" altLang="en-US"/>
          </a:p>
          <a:p>
            <a:endParaRPr kumimoji="1" lang="ja-JP" altLang="en-US"/>
          </a:p>
          <a:p>
            <a:r>
              <a:rPr kumimoji="1" lang="ja-JP" altLang="en-US"/>
              <a:t>「インターネットは匿名だからばれない」なんてことはありません。個人は簡単に特定可能です。</a:t>
            </a:r>
            <a:r>
              <a:rPr kumimoji="1" lang="ja-JP" altLang="en-US"/>
              <a:t>「こどもだから」「知らなかった」ではすまされません。</a:t>
            </a:r>
            <a:endParaRPr kumimoji="1" lang="ja-JP" altLang="en-US"/>
          </a:p>
          <a:p>
            <a:r>
              <a:rPr kumimoji="1" lang="ja-JP" altLang="en-US"/>
              <a:t>どんな</a:t>
            </a:r>
            <a:r>
              <a:rPr kumimoji="1" lang="ja-JP" altLang="en-US"/>
              <a:t>ルールやトラブルがあるか、家族で一緒に確認し、話し合いましょう。</a:t>
            </a:r>
            <a:endParaRPr kumimoji="1" lang="ja-JP" altLang="en-US"/>
          </a:p>
        </p:txBody>
      </p:sp>
      <p:sp>
        <p:nvSpPr>
          <p:cNvPr id="1442" name="四角形 38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49" name="四角形 134"/>
          <p:cNvSpPr>
            <a:spLocks noGrp="1" noRot="1" noChangeAspect="1"/>
          </p:cNvSpPr>
          <p:nvPr>
            <p:ph type="sldImg" idx="2"/>
          </p:nvPr>
        </p:nvSpPr>
        <p:spPr>
          <a:prstGeom prst="rect">
            <a:avLst/>
          </a:prstGeom>
        </p:spPr>
        <p:txBody>
          <a:bodyPr/>
          <a:p>
            <a:endParaRPr kumimoji="1" lang="ja-JP" altLang="en-US"/>
          </a:p>
        </p:txBody>
      </p:sp>
      <p:sp>
        <p:nvSpPr>
          <p:cNvPr id="1450" name="四角形 135"/>
          <p:cNvSpPr>
            <a:spLocks noGrp="1"/>
          </p:cNvSpPr>
          <p:nvPr>
            <p:ph type="body" sz="quarter" idx="3"/>
          </p:nvPr>
        </p:nvSpPr>
        <p:spPr>
          <a:prstGeom prst="rect">
            <a:avLst/>
          </a:prstGeom>
        </p:spPr>
        <p:txBody>
          <a:bodyPr/>
          <a:p>
            <a:r>
              <a:rPr kumimoji="1" lang="ja-JP" altLang="en-US"/>
              <a:t>最後に、家庭でできるトラブル対策についてです。</a:t>
            </a:r>
            <a:endParaRPr kumimoji="1" lang="ja-JP" altLang="en-US"/>
          </a:p>
          <a:p>
            <a:endParaRPr kumimoji="1" lang="ja-JP" altLang="en-US"/>
          </a:p>
          <a:p>
            <a:endParaRPr kumimoji="1" lang="ja-JP" altLang="en-US"/>
          </a:p>
        </p:txBody>
      </p:sp>
      <p:sp>
        <p:nvSpPr>
          <p:cNvPr id="1451"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59" name="四角形 134"/>
          <p:cNvSpPr>
            <a:spLocks noGrp="1" noRot="1" noChangeAspect="1"/>
          </p:cNvSpPr>
          <p:nvPr>
            <p:ph type="sldImg" idx="2"/>
          </p:nvPr>
        </p:nvSpPr>
        <p:spPr>
          <a:prstGeom prst="rect">
            <a:avLst/>
          </a:prstGeom>
        </p:spPr>
        <p:txBody>
          <a:bodyPr/>
          <a:p>
            <a:endParaRPr kumimoji="1" lang="ja-JP" altLang="en-US"/>
          </a:p>
        </p:txBody>
      </p:sp>
      <p:sp>
        <p:nvSpPr>
          <p:cNvPr id="1460" name="四角形 135"/>
          <p:cNvSpPr>
            <a:spLocks noGrp="1"/>
          </p:cNvSpPr>
          <p:nvPr>
            <p:ph type="body" sz="quarter" idx="3"/>
          </p:nvPr>
        </p:nvSpPr>
        <p:spPr>
          <a:prstGeom prst="rect">
            <a:avLst/>
          </a:prstGeom>
        </p:spPr>
        <p:txBody>
          <a:bodyPr/>
          <a:p>
            <a:r>
              <a:rPr lang="ja-JP" altLang="en-US"/>
              <a:t>一番大事なのは、「ペアレンタルコントロール」つまり、保護者による管理です。</a:t>
            </a:r>
            <a:endParaRPr lang="ja-JP" altLang="en-US"/>
          </a:p>
          <a:p>
            <a:endParaRPr lang="ja-JP" altLang="en-US"/>
          </a:p>
          <a:p>
            <a:r>
              <a:rPr lang="ja-JP" altLang="en-US"/>
              <a:t>この「ペアレンタルコントロール」に代表されるのが、*「フィルタリング」と*「スマホルール」です。</a:t>
            </a:r>
            <a:endParaRPr lang="ja-JP" altLang="en-US"/>
          </a:p>
        </p:txBody>
      </p:sp>
      <p:sp>
        <p:nvSpPr>
          <p:cNvPr id="1461"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38" name="四角形 4252"/>
          <p:cNvSpPr>
            <a:spLocks noGrp="1" noRot="1" noChangeAspect="1"/>
          </p:cNvSpPr>
          <p:nvPr>
            <p:ph type="sldImg" idx="2"/>
          </p:nvPr>
        </p:nvSpPr>
        <p:spPr>
          <a:prstGeom prst="rect">
            <a:avLst/>
          </a:prstGeom>
        </p:spPr>
        <p:txBody>
          <a:bodyPr/>
          <a:p>
            <a:endParaRPr kumimoji="1" lang="ja-JP" altLang="en-US"/>
          </a:p>
        </p:txBody>
      </p:sp>
      <p:sp>
        <p:nvSpPr>
          <p:cNvPr id="1139" name="四角形 4253"/>
          <p:cNvSpPr>
            <a:spLocks noGrp="1"/>
          </p:cNvSpPr>
          <p:nvPr>
            <p:ph type="body" sz="quarter" idx="3"/>
          </p:nvPr>
        </p:nvSpPr>
        <p:spPr>
          <a:prstGeom prst="rect">
            <a:avLst/>
          </a:prstGeom>
        </p:spPr>
        <p:txBody>
          <a:bodyPr/>
          <a:p>
            <a:r>
              <a:rPr lang="ja-JP" altLang="en-US"/>
              <a:t>本題に入る前に、少しだけお隣の方と今の状況を共有してみませんか？</a:t>
            </a:r>
            <a:endParaRPr kumimoji="1" lang="ja-JP" altLang="en-US"/>
          </a:p>
          <a:p>
            <a:r>
              <a:rPr lang="ja-JP" altLang="en-US"/>
              <a:t>ルールは決めているか、守れているか。</a:t>
            </a:r>
            <a:endParaRPr lang="ja-JP" altLang="en-US"/>
          </a:p>
          <a:p>
            <a:r>
              <a:rPr lang="ja-JP" altLang="en-US"/>
              <a:t>1分ほどお時間をとりますので、ざっくばらんに話してみましょう。</a:t>
            </a:r>
            <a:endParaRPr lang="ja-JP" altLang="en-US"/>
          </a:p>
          <a:p>
            <a:endParaRPr kumimoji="1" lang="ja-JP" altLang="en-US"/>
          </a:p>
          <a:p>
            <a:r>
              <a:rPr kumimoji="1" lang="ja-JP" altLang="en-US"/>
              <a:t>（話合い後、必要に応じて、指名するなど発表してもらう。または、聞こえてきたワードを拾う）</a:t>
            </a:r>
            <a:endParaRPr kumimoji="1" lang="ja-JP" altLang="en-US"/>
          </a:p>
        </p:txBody>
      </p:sp>
      <p:sp>
        <p:nvSpPr>
          <p:cNvPr id="1140" name="四角形 425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70" name="四角形 134"/>
          <p:cNvSpPr>
            <a:spLocks noGrp="1" noRot="1" noChangeAspect="1"/>
          </p:cNvSpPr>
          <p:nvPr>
            <p:ph type="sldImg" idx="2"/>
          </p:nvPr>
        </p:nvSpPr>
        <p:spPr>
          <a:prstGeom prst="rect">
            <a:avLst/>
          </a:prstGeom>
        </p:spPr>
        <p:txBody>
          <a:bodyPr/>
          <a:p>
            <a:endParaRPr kumimoji="1" lang="ja-JP" altLang="en-US"/>
          </a:p>
        </p:txBody>
      </p:sp>
      <p:sp>
        <p:nvSpPr>
          <p:cNvPr id="1471" name="四角形 135"/>
          <p:cNvSpPr>
            <a:spLocks noGrp="1"/>
          </p:cNvSpPr>
          <p:nvPr>
            <p:ph type="body" sz="quarter" idx="3"/>
          </p:nvPr>
        </p:nvSpPr>
        <p:spPr>
          <a:xfrm>
            <a:off x="685800" y="4343648"/>
            <a:ext cx="5486400" cy="4690429"/>
          </a:xfrm>
          <a:prstGeom prst="rect">
            <a:avLst/>
          </a:prstGeom>
        </p:spPr>
        <p:txBody>
          <a:bodyPr/>
          <a:p>
            <a:r>
              <a:rPr lang="ja-JP" altLang="en-US" sz="1200" b="0">
                <a:latin typeface="+mn-ea"/>
                <a:ea typeface="+mn-ea"/>
              </a:rPr>
              <a:t>フィルタリングについては、先ほどルールの１つめとして説明しましたので復習です。</a:t>
            </a:r>
            <a:endParaRPr lang="ja-JP" altLang="en-US"/>
          </a:p>
          <a:p>
            <a:endParaRPr lang="ja-JP" altLang="en-US"/>
          </a:p>
          <a:p>
            <a:r>
              <a:rPr lang="ja-JP" altLang="en-US"/>
              <a:t>フィルタリングは「</a:t>
            </a:r>
            <a:r>
              <a:rPr lang="ja-JP" altLang="en-US"/>
              <a:t>怪しい人を玄関で通さない、優秀な門番</a:t>
            </a:r>
            <a:r>
              <a:rPr lang="ja-JP" altLang="en-US"/>
              <a:t>」です。</a:t>
            </a:r>
            <a:endParaRPr lang="ja-JP" altLang="en-US"/>
          </a:p>
          <a:p>
            <a:r>
              <a:rPr lang="ja-JP" altLang="en-US"/>
              <a:t>家の玄関に知らない人が来たら、インターホンで確認しますよね。フィルタリングは、お子さんのスマホに「怪しい人」や「危ない情報」が直接入ってこないよう、玄関先で代わりに断ってくれる役割です。</a:t>
            </a:r>
            <a:endParaRPr lang="ja-JP" altLang="en-US"/>
          </a:p>
          <a:p>
            <a:r>
              <a:rPr lang="ja-JP" altLang="en-US"/>
              <a:t>設定していない方がいたら、必ず設定することを勧めます。</a:t>
            </a:r>
            <a:endParaRPr lang="ja-JP" altLang="en-US"/>
          </a:p>
          <a:p>
            <a:endParaRPr kumimoji="1" lang="ja-JP" altLang="en-US"/>
          </a:p>
          <a:p>
            <a:endParaRPr kumimoji="1" lang="ja-JP" altLang="en-US"/>
          </a:p>
        </p:txBody>
      </p:sp>
      <p:sp>
        <p:nvSpPr>
          <p:cNvPr id="1472"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79" name="四角形 134"/>
          <p:cNvSpPr>
            <a:spLocks noGrp="1" noRot="1" noChangeAspect="1"/>
          </p:cNvSpPr>
          <p:nvPr>
            <p:ph type="sldImg" idx="2"/>
          </p:nvPr>
        </p:nvSpPr>
        <p:spPr>
          <a:prstGeom prst="rect">
            <a:avLst/>
          </a:prstGeom>
        </p:spPr>
        <p:txBody>
          <a:bodyPr/>
          <a:p>
            <a:endParaRPr kumimoji="1" lang="ja-JP" altLang="en-US"/>
          </a:p>
        </p:txBody>
      </p:sp>
      <p:sp>
        <p:nvSpPr>
          <p:cNvPr id="1480" name="四角形 135"/>
          <p:cNvSpPr>
            <a:spLocks noGrp="1"/>
          </p:cNvSpPr>
          <p:nvPr>
            <p:ph type="body" sz="quarter" idx="3"/>
          </p:nvPr>
        </p:nvSpPr>
        <p:spPr>
          <a:prstGeom prst="rect">
            <a:avLst/>
          </a:prstGeom>
        </p:spPr>
        <p:txBody>
          <a:bodyPr/>
          <a:p>
            <a:r>
              <a:rPr lang="ja-JP" altLang="en-US"/>
              <a:t>次に、「スマホルール」です。</a:t>
            </a:r>
            <a:endParaRPr lang="ja-JP" altLang="en-US"/>
          </a:p>
          <a:p>
            <a:r>
              <a:rPr lang="ja-JP" altLang="en-US"/>
              <a:t>「スマホルール」とは、スマホやネットの利用時間や使い方について、</a:t>
            </a:r>
            <a:r>
              <a:rPr lang="ja-JP" altLang="en-US"/>
              <a:t>各家庭で話し合って決めたルールのことです。</a:t>
            </a:r>
            <a:endParaRPr kumimoji="1" lang="ja-JP" altLang="en-US"/>
          </a:p>
          <a:p>
            <a:endParaRPr lang="ja-JP" altLang="en-US"/>
          </a:p>
          <a:p>
            <a:endParaRPr lang="ja-JP" altLang="en-US"/>
          </a:p>
          <a:p>
            <a:endParaRPr lang="ja-JP" altLang="en-US"/>
          </a:p>
        </p:txBody>
      </p:sp>
      <p:sp>
        <p:nvSpPr>
          <p:cNvPr id="1481"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88" name="四角形 134"/>
          <p:cNvSpPr>
            <a:spLocks noGrp="1" noRot="1" noChangeAspect="1"/>
          </p:cNvSpPr>
          <p:nvPr>
            <p:ph type="sldImg" idx="2"/>
          </p:nvPr>
        </p:nvSpPr>
        <p:spPr>
          <a:prstGeom prst="rect">
            <a:avLst/>
          </a:prstGeom>
        </p:spPr>
        <p:txBody>
          <a:bodyPr/>
          <a:p>
            <a:endParaRPr kumimoji="1" lang="ja-JP" altLang="en-US"/>
          </a:p>
        </p:txBody>
      </p:sp>
      <p:sp>
        <p:nvSpPr>
          <p:cNvPr id="1489" name="四角形 135"/>
          <p:cNvSpPr>
            <a:spLocks noGrp="1"/>
          </p:cNvSpPr>
          <p:nvPr>
            <p:ph type="body" sz="quarter" idx="3"/>
          </p:nvPr>
        </p:nvSpPr>
        <p:spPr>
          <a:prstGeom prst="rect">
            <a:avLst/>
          </a:prstGeom>
        </p:spPr>
        <p:txBody>
          <a:bodyPr/>
          <a:p>
            <a:r>
              <a:rPr kumimoji="1" lang="ja-JP" altLang="en-US"/>
              <a:t>スマホルールを家族で話合ってつくることで、</a:t>
            </a:r>
            <a:endParaRPr kumimoji="1" lang="ja-JP" altLang="en-US"/>
          </a:p>
          <a:p>
            <a:endParaRPr kumimoji="1" lang="ja-JP" altLang="en-US"/>
          </a:p>
          <a:p>
            <a:r>
              <a:rPr kumimoji="1" lang="ja-JP" altLang="en-US"/>
              <a:t>・ルールを守る意識が芽生え、自分</a:t>
            </a:r>
            <a:r>
              <a:rPr kumimoji="1" lang="ja-JP" altLang="en-US"/>
              <a:t>で</a:t>
            </a:r>
            <a:r>
              <a:rPr kumimoji="1" lang="ja-JP" altLang="en-US"/>
              <a:t>考える</a:t>
            </a:r>
            <a:r>
              <a:rPr kumimoji="1" lang="ja-JP" altLang="en-US"/>
              <a:t>こどもになります。</a:t>
            </a:r>
            <a:endParaRPr kumimoji="1" lang="ja-JP" altLang="en-US"/>
          </a:p>
          <a:p>
            <a:endParaRPr kumimoji="1" lang="ja-JP" altLang="en-US"/>
          </a:p>
          <a:p>
            <a:r>
              <a:rPr kumimoji="1" lang="ja-JP" altLang="en-US"/>
              <a:t>・相談しやすい信頼関係の土台を築き、家族の会話が増えるチャンスになります。</a:t>
            </a:r>
            <a:endParaRPr kumimoji="1" lang="ja-JP" altLang="en-US"/>
          </a:p>
          <a:p>
            <a:endParaRPr kumimoji="1" lang="ja-JP" altLang="en-US"/>
          </a:p>
          <a:p>
            <a:r>
              <a:rPr kumimoji="1" lang="ja-JP" altLang="en-US"/>
              <a:t>・そして、約束を守ることで責任感を育みます。</a:t>
            </a:r>
            <a:endParaRPr lang="ja-JP" altLang="en-US"/>
          </a:p>
        </p:txBody>
      </p:sp>
      <p:sp>
        <p:nvSpPr>
          <p:cNvPr id="1490"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98" name="四角形 134"/>
          <p:cNvSpPr>
            <a:spLocks noGrp="1" noRot="1" noChangeAspect="1"/>
          </p:cNvSpPr>
          <p:nvPr>
            <p:ph type="sldImg" idx="2"/>
          </p:nvPr>
        </p:nvSpPr>
        <p:spPr>
          <a:prstGeom prst="rect">
            <a:avLst/>
          </a:prstGeom>
        </p:spPr>
        <p:txBody>
          <a:bodyPr/>
          <a:p>
            <a:endParaRPr kumimoji="1" lang="ja-JP" altLang="en-US"/>
          </a:p>
        </p:txBody>
      </p:sp>
      <p:sp>
        <p:nvSpPr>
          <p:cNvPr id="1499" name="四角形 135"/>
          <p:cNvSpPr>
            <a:spLocks noGrp="1"/>
          </p:cNvSpPr>
          <p:nvPr>
            <p:ph type="body" sz="quarter" idx="3"/>
          </p:nvPr>
        </p:nvSpPr>
        <p:spPr>
          <a:prstGeom prst="rect">
            <a:avLst/>
          </a:prstGeom>
        </p:spPr>
        <p:txBody>
          <a:bodyPr/>
          <a:p>
            <a:r>
              <a:rPr kumimoji="1" lang="ja-JP" altLang="en-US"/>
              <a:t>ルールづくりのポイントは次の3つです。</a:t>
            </a:r>
            <a:endParaRPr kumimoji="1" lang="ja-JP" altLang="en-US"/>
          </a:p>
          <a:p>
            <a:endParaRPr kumimoji="1" lang="ja-JP" altLang="en-US"/>
          </a:p>
          <a:p>
            <a:r>
              <a:rPr kumimoji="1" lang="ja-JP" altLang="en-US"/>
              <a:t>・一方的ではなくこどもの考えを聞き、家族みんなで意見を出し合いましょう。</a:t>
            </a:r>
            <a:endParaRPr kumimoji="1" lang="ja-JP" altLang="en-US"/>
          </a:p>
          <a:p>
            <a:endParaRPr kumimoji="1" lang="ja-JP" altLang="en-US"/>
          </a:p>
          <a:p>
            <a:r>
              <a:rPr kumimoji="1" lang="ja-JP" altLang="en-US"/>
              <a:t>・子育てに関わる大人全員でルールを共有し、家族間での対応に矛盾がないようにしましょう。</a:t>
            </a:r>
            <a:endParaRPr kumimoji="1" lang="ja-JP" altLang="en-US"/>
          </a:p>
          <a:p>
            <a:r>
              <a:rPr kumimoji="1" lang="ja-JP" altLang="en-US"/>
              <a:t>お母さんはダメだけど、おじいちゃんは許してくれるなんてこと、ありますよね。</a:t>
            </a:r>
            <a:endParaRPr kumimoji="1" lang="ja-JP" altLang="en-US"/>
          </a:p>
          <a:p>
            <a:endParaRPr kumimoji="1" lang="ja-JP" altLang="en-US"/>
          </a:p>
          <a:p>
            <a:r>
              <a:rPr kumimoji="1" lang="ja-JP" altLang="en-US"/>
              <a:t>・こどもの判断力向上や年齢に応じて、ルールを更新しましょう。</a:t>
            </a:r>
            <a:endParaRPr kumimoji="1" lang="ja-JP" altLang="en-US"/>
          </a:p>
          <a:p>
            <a:r>
              <a:rPr kumimoji="1" lang="ja-JP" altLang="en-US"/>
              <a:t>　また、社会の変化に対応するためにも重要です。</a:t>
            </a:r>
            <a:endParaRPr kumimoji="1" lang="ja-JP" altLang="en-US"/>
          </a:p>
          <a:p>
            <a:endParaRPr lang="ja-JP" altLang="en-US"/>
          </a:p>
          <a:p>
            <a:endParaRPr lang="ja-JP" altLang="en-US"/>
          </a:p>
          <a:p>
            <a:endParaRPr lang="ja-JP" altLang="en-US"/>
          </a:p>
        </p:txBody>
      </p:sp>
      <p:sp>
        <p:nvSpPr>
          <p:cNvPr id="1500"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509" name="四角形 134"/>
          <p:cNvSpPr>
            <a:spLocks noGrp="1" noRot="1" noChangeAspect="1"/>
          </p:cNvSpPr>
          <p:nvPr>
            <p:ph type="sldImg" idx="2"/>
          </p:nvPr>
        </p:nvSpPr>
        <p:spPr>
          <a:prstGeom prst="rect">
            <a:avLst/>
          </a:prstGeom>
        </p:spPr>
        <p:txBody>
          <a:bodyPr/>
          <a:p>
            <a:endParaRPr kumimoji="1" lang="ja-JP" altLang="en-US"/>
          </a:p>
        </p:txBody>
      </p:sp>
      <p:sp>
        <p:nvSpPr>
          <p:cNvPr id="1510" name="四角形 135"/>
          <p:cNvSpPr>
            <a:spLocks noGrp="1"/>
          </p:cNvSpPr>
          <p:nvPr>
            <p:ph type="body" sz="quarter" idx="3"/>
          </p:nvPr>
        </p:nvSpPr>
        <p:spPr>
          <a:prstGeom prst="rect">
            <a:avLst/>
          </a:prstGeom>
        </p:spPr>
        <p:txBody>
          <a:bodyPr/>
          <a:p>
            <a:r>
              <a:rPr kumimoji="1" lang="ja-JP" altLang="en-US"/>
              <a:t>ルールの内容のポイントです。</a:t>
            </a:r>
            <a:endParaRPr kumimoji="1" lang="ja-JP" altLang="en-US"/>
          </a:p>
          <a:p>
            <a:endParaRPr kumimoji="1" lang="ja-JP" altLang="en-US"/>
          </a:p>
          <a:p>
            <a:r>
              <a:rPr kumimoji="1" lang="ja-JP" altLang="en-US"/>
              <a:t>・「禁止」ではなく「どう使うか」というポジティブな内容にしましょう。</a:t>
            </a:r>
            <a:endParaRPr kumimoji="1" lang="ja-JP" altLang="en-US"/>
          </a:p>
          <a:p>
            <a:r>
              <a:rPr kumimoji="1" lang="ja-JP" altLang="en-US"/>
              <a:t>例えば、アプリを入れるときは、事前に相談して一緒に確認しよう。</a:t>
            </a:r>
            <a:endParaRPr kumimoji="1" lang="ja-JP" altLang="en-US"/>
          </a:p>
          <a:p>
            <a:endParaRPr kumimoji="1" lang="ja-JP" altLang="en-US"/>
          </a:p>
          <a:p>
            <a:r>
              <a:rPr kumimoji="1" lang="ja-JP" altLang="en-US"/>
              <a:t>・「時間」と「場所」を具体的に決めましょう。</a:t>
            </a:r>
            <a:endParaRPr kumimoji="1" lang="ja-JP" altLang="en-US"/>
          </a:p>
          <a:p>
            <a:r>
              <a:rPr kumimoji="1" lang="ja-JP" altLang="en-US"/>
              <a:t>例えば、スマホを使うのは家族がいるリビングだけで、夜９時までだよ。</a:t>
            </a:r>
            <a:endParaRPr kumimoji="1" lang="ja-JP" altLang="en-US"/>
          </a:p>
          <a:p>
            <a:endParaRPr kumimoji="1" lang="ja-JP" altLang="en-US"/>
          </a:p>
          <a:p>
            <a:r>
              <a:rPr kumimoji="1" lang="ja-JP" altLang="en-US"/>
              <a:t>・安全を守る「最低限の約束」を決めましょう。</a:t>
            </a:r>
            <a:endParaRPr kumimoji="1" lang="ja-JP" altLang="en-US"/>
          </a:p>
          <a:p>
            <a:r>
              <a:rPr kumimoji="1" lang="ja-JP" altLang="en-US"/>
              <a:t>例えば、自分の名前・住所・学校名などはネット上の誰にも教えない。</a:t>
            </a:r>
            <a:endParaRPr kumimoji="1" lang="ja-JP" altLang="en-US"/>
          </a:p>
          <a:p>
            <a:r>
              <a:rPr kumimoji="1" lang="ja-JP" altLang="en-US"/>
              <a:t>トラブルにあったら怒らないからすぐ教えてね。</a:t>
            </a:r>
            <a:endParaRPr kumimoji="1" lang="ja-JP" altLang="en-US"/>
          </a:p>
          <a:p>
            <a:endParaRPr lang="ja-JP" altLang="en-US"/>
          </a:p>
          <a:p>
            <a:endParaRPr lang="ja-JP" altLang="en-US"/>
          </a:p>
          <a:p>
            <a:endParaRPr lang="ja-JP" altLang="en-US"/>
          </a:p>
        </p:txBody>
      </p:sp>
      <p:sp>
        <p:nvSpPr>
          <p:cNvPr id="1511"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517" name="四角形 134"/>
          <p:cNvSpPr>
            <a:spLocks noGrp="1" noRot="1" noChangeAspect="1"/>
          </p:cNvSpPr>
          <p:nvPr>
            <p:ph type="sldImg" idx="2"/>
          </p:nvPr>
        </p:nvSpPr>
        <p:spPr>
          <a:prstGeom prst="rect">
            <a:avLst/>
          </a:prstGeom>
        </p:spPr>
        <p:txBody>
          <a:bodyPr/>
          <a:p>
            <a:endParaRPr kumimoji="1" lang="ja-JP" altLang="en-US"/>
          </a:p>
        </p:txBody>
      </p:sp>
      <p:sp>
        <p:nvSpPr>
          <p:cNvPr id="1518" name="四角形 135"/>
          <p:cNvSpPr>
            <a:spLocks noGrp="1"/>
          </p:cNvSpPr>
          <p:nvPr>
            <p:ph type="body" sz="quarter" idx="3"/>
          </p:nvPr>
        </p:nvSpPr>
        <p:spPr>
          <a:prstGeom prst="rect">
            <a:avLst/>
          </a:prstGeom>
        </p:spPr>
        <p:txBody>
          <a:bodyPr/>
          <a:p>
            <a:r>
              <a:rPr lang="ja-JP" altLang="en-US"/>
              <a:t>ここまでお子さんのためのルールについて考えてきましたが、</a:t>
            </a:r>
            <a:r>
              <a:rPr lang="ja-JP" altLang="en-US"/>
              <a:t>一番のお手本は、私たち大人です。</a:t>
            </a:r>
            <a:endParaRPr lang="ja-JP" altLang="en-US"/>
          </a:p>
          <a:p>
            <a:endParaRPr lang="ja-JP" altLang="en-US"/>
          </a:p>
          <a:p>
            <a:r>
              <a:rPr lang="ja-JP" altLang="en-US"/>
              <a:t>こどもは、本当によく大人の姿をみています。</a:t>
            </a:r>
            <a:endParaRPr lang="ja-JP" altLang="en-US"/>
          </a:p>
          <a:p>
            <a:r>
              <a:rPr lang="ja-JP" altLang="en-US"/>
              <a:t>私たちが家でずっとスマホを触りながら『宿題やりなさい』『スマホやめなさい』と言っても、お子さんの心にはなかなか届きません。</a:t>
            </a:r>
            <a:endParaRPr lang="ja-JP" altLang="en-US"/>
          </a:p>
          <a:p>
            <a:r>
              <a:rPr lang="ja-JP" altLang="en-US"/>
              <a:t>なぜなら、お子さんにとって、保護者が世界で一番身近な『スマホの使い方のお手本』だからです。</a:t>
            </a:r>
            <a:endParaRPr lang="ja-JP" altLang="en-US"/>
          </a:p>
          <a:p>
            <a:endParaRPr lang="ja-JP" altLang="en-US"/>
          </a:p>
          <a:p>
            <a:r>
              <a:rPr lang="ja-JP" altLang="en-US"/>
              <a:t>今日から、少しだけで構いません。</a:t>
            </a:r>
            <a:r>
              <a:rPr lang="ja-JP" altLang="en-US"/>
              <a:t>『食事の時はスマホを別の部屋に置く』</a:t>
            </a:r>
            <a:r>
              <a:rPr lang="ja-JP" altLang="en-US"/>
              <a:t>『お子さんが話しかけてきた時は、画面を伏せて目を見る』</a:t>
            </a:r>
            <a:r>
              <a:rPr lang="ja-JP" altLang="en-US"/>
              <a:t>そんな姿を、ぜひお子さんに見せてあげてください。</a:t>
            </a:r>
            <a:endParaRPr lang="ja-JP" altLang="en-US"/>
          </a:p>
          <a:p>
            <a:r>
              <a:rPr lang="ja-JP" altLang="en-US"/>
              <a:t>まずは私たち大人が、最高のお手本になってみませんか？</a:t>
            </a:r>
            <a:endParaRPr lang="ja-JP" altLang="en-US"/>
          </a:p>
        </p:txBody>
      </p:sp>
      <p:sp>
        <p:nvSpPr>
          <p:cNvPr id="1519"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34</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533" name="四角形 382"/>
          <p:cNvSpPr>
            <a:spLocks noGrp="1" noRot="1" noChangeAspect="1"/>
          </p:cNvSpPr>
          <p:nvPr>
            <p:ph type="sldImg" idx="2"/>
          </p:nvPr>
        </p:nvSpPr>
        <p:spPr>
          <a:prstGeom prst="rect">
            <a:avLst/>
          </a:prstGeom>
        </p:spPr>
        <p:txBody>
          <a:bodyPr/>
          <a:p>
            <a:endParaRPr kumimoji="1" lang="ja-JP" altLang="en-US"/>
          </a:p>
        </p:txBody>
      </p:sp>
      <p:sp>
        <p:nvSpPr>
          <p:cNvPr id="1534" name="四角形 383"/>
          <p:cNvSpPr>
            <a:spLocks noGrp="1"/>
          </p:cNvSpPr>
          <p:nvPr>
            <p:ph type="body" sz="quarter" idx="3"/>
          </p:nvPr>
        </p:nvSpPr>
        <p:spPr>
          <a:prstGeom prst="rect">
            <a:avLst/>
          </a:prstGeom>
        </p:spPr>
        <p:txBody>
          <a:bodyPr/>
          <a:p>
            <a:r>
              <a:rPr kumimoji="1" lang="ja-JP" altLang="en-US"/>
              <a:t>本日のまとめです。</a:t>
            </a:r>
            <a:endParaRPr kumimoji="1" lang="ja-JP" altLang="en-US"/>
          </a:p>
          <a:p>
            <a:endParaRPr kumimoji="1" lang="ja-JP" altLang="en-US"/>
          </a:p>
          <a:p>
            <a:r>
              <a:rPr kumimoji="1" lang="ja-JP" altLang="en-US"/>
              <a:t>お子様が安心してインターネットをつかえるよう、日頃から家族全員、もちろん、おじいちゃんおばあちゃんも含めて、ルールを決めておくことが大切です。</a:t>
            </a:r>
            <a:endParaRPr kumimoji="1" lang="ja-JP" altLang="en-US"/>
          </a:p>
          <a:p>
            <a:r>
              <a:rPr kumimoji="1" lang="ja-JP" altLang="en-US"/>
              <a:t>ルールは押しつけない、プラスの表現にするなどが大切です。</a:t>
            </a:r>
            <a:endParaRPr kumimoji="1" lang="ja-JP" altLang="en-US"/>
          </a:p>
        </p:txBody>
      </p:sp>
      <p:sp>
        <p:nvSpPr>
          <p:cNvPr id="1535" name="四角形 38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35</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542" name="四角形 134"/>
          <p:cNvSpPr>
            <a:spLocks noGrp="1" noRot="1" noChangeAspect="1"/>
          </p:cNvSpPr>
          <p:nvPr>
            <p:ph type="sldImg" idx="2"/>
          </p:nvPr>
        </p:nvSpPr>
        <p:spPr>
          <a:prstGeom prst="rect">
            <a:avLst/>
          </a:prstGeom>
        </p:spPr>
        <p:txBody>
          <a:bodyPr/>
          <a:p>
            <a:endParaRPr kumimoji="1" lang="ja-JP" altLang="en-US"/>
          </a:p>
        </p:txBody>
      </p:sp>
      <p:sp>
        <p:nvSpPr>
          <p:cNvPr id="1543" name="四角形 135"/>
          <p:cNvSpPr>
            <a:spLocks noGrp="1"/>
          </p:cNvSpPr>
          <p:nvPr>
            <p:ph type="body" sz="quarter" idx="3"/>
          </p:nvPr>
        </p:nvSpPr>
        <p:spPr>
          <a:prstGeom prst="rect">
            <a:avLst/>
          </a:prstGeom>
        </p:spPr>
        <p:txBody>
          <a:bodyPr/>
          <a:p>
            <a:r>
              <a:rPr lang="ja-JP" altLang="en-US"/>
              <a:t>スマホルールやフィルタリングは、</a:t>
            </a:r>
            <a:r>
              <a:rPr lang="ja-JP" altLang="en-US"/>
              <a:t>使いこなせるようになるまでの、「補助輪」です。</a:t>
            </a:r>
            <a:endParaRPr lang="ja-JP" altLang="en-US"/>
          </a:p>
          <a:p>
            <a:endParaRPr lang="ja-JP" altLang="en-US"/>
          </a:p>
          <a:p>
            <a:r>
              <a:rPr lang="ja-JP" altLang="en-US"/>
              <a:t> 最初から自転車を乗りこなせる子はいません。</a:t>
            </a:r>
            <a:endParaRPr lang="ja-JP" altLang="en-US"/>
          </a:p>
          <a:p>
            <a:r>
              <a:rPr lang="ja-JP" altLang="en-US"/>
              <a:t>転んで大怪我をしないように、最初は補助輪（スマホルールやフィルタリング）をつけて練習し、成長に合わせて少しずつ外していくものです。同時に見直しも重要ですよね。</a:t>
            </a:r>
            <a:endParaRPr lang="ja-JP" altLang="en-US"/>
          </a:p>
          <a:p>
            <a:endParaRPr lang="ja-JP" altLang="en-US"/>
          </a:p>
          <a:p>
            <a:r>
              <a:rPr lang="ja-JP" altLang="en-US"/>
              <a:t>少しずつルールを変えたり、フィルタリングの設定を見直すことで判断と責任を委ねましょう。それが、危険予測や自己管理能力を育てることにつながり、よりよい使い手になります。</a:t>
            </a:r>
            <a:endParaRPr lang="ja-JP" altLang="en-US"/>
          </a:p>
        </p:txBody>
      </p:sp>
      <p:sp>
        <p:nvSpPr>
          <p:cNvPr id="1544"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36</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554" name="四角形 385"/>
          <p:cNvSpPr>
            <a:spLocks noGrp="1" noRot="1" noChangeAspect="1"/>
          </p:cNvSpPr>
          <p:nvPr>
            <p:ph type="sldImg" idx="2"/>
          </p:nvPr>
        </p:nvSpPr>
        <p:spPr>
          <a:prstGeom prst="rect">
            <a:avLst/>
          </a:prstGeom>
        </p:spPr>
        <p:txBody>
          <a:bodyPr/>
          <a:p>
            <a:endParaRPr kumimoji="1" lang="ja-JP" altLang="en-US"/>
          </a:p>
        </p:txBody>
      </p:sp>
      <p:sp>
        <p:nvSpPr>
          <p:cNvPr id="1555" name="四角形 386"/>
          <p:cNvSpPr>
            <a:spLocks noGrp="1"/>
          </p:cNvSpPr>
          <p:nvPr>
            <p:ph type="body" sz="quarter" idx="3"/>
          </p:nvPr>
        </p:nvSpPr>
        <p:spPr>
          <a:prstGeom prst="rect">
            <a:avLst/>
          </a:prstGeom>
        </p:spPr>
        <p:txBody>
          <a:bodyPr/>
          <a:p>
            <a:r>
              <a:rPr kumimoji="1" lang="ja-JP" altLang="en-US"/>
              <a:t>それでもトラブルにあってしまった場合は、ご自身や家族だけで悩まずに、すぐに警察などの専門機関へ相談しましょう。</a:t>
            </a:r>
            <a:endParaRPr kumimoji="1" lang="ja-JP" altLang="en-US"/>
          </a:p>
        </p:txBody>
      </p:sp>
      <p:sp>
        <p:nvSpPr>
          <p:cNvPr id="1556" name="四角形 38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37</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565" name="四角形 388"/>
          <p:cNvSpPr>
            <a:spLocks noGrp="1" noRot="1" noChangeAspect="1"/>
          </p:cNvSpPr>
          <p:nvPr>
            <p:ph type="sldImg" idx="2"/>
          </p:nvPr>
        </p:nvSpPr>
        <p:spPr>
          <a:prstGeom prst="rect">
            <a:avLst/>
          </a:prstGeom>
        </p:spPr>
        <p:txBody>
          <a:bodyPr/>
          <a:p>
            <a:endParaRPr kumimoji="1" lang="ja-JP" altLang="en-US"/>
          </a:p>
        </p:txBody>
      </p:sp>
      <p:sp>
        <p:nvSpPr>
          <p:cNvPr id="1566" name="四角形 389"/>
          <p:cNvSpPr>
            <a:spLocks noGrp="1"/>
          </p:cNvSpPr>
          <p:nvPr>
            <p:ph type="body" sz="quarter" idx="3"/>
          </p:nvPr>
        </p:nvSpPr>
        <p:spPr>
          <a:prstGeom prst="rect">
            <a:avLst/>
          </a:prstGeom>
        </p:spPr>
        <p:txBody>
          <a:bodyPr/>
          <a:p>
            <a:r>
              <a:rPr kumimoji="1" lang="ja-JP" altLang="en-US"/>
              <a:t>相談窓口の紹介です。</a:t>
            </a:r>
            <a:endParaRPr kumimoji="1" lang="ja-JP" altLang="en-US"/>
          </a:p>
          <a:p>
            <a:r>
              <a:rPr lang="ja-JP" altLang="en-US"/>
              <a:t>いざという時のために、</a:t>
            </a:r>
            <a:r>
              <a:rPr lang="ja-JP" altLang="en-US"/>
              <a:t>メモするか、写真を撮っておいてくださいね。</a:t>
            </a:r>
            <a:endParaRPr lang="ja-JP" altLang="en-US"/>
          </a:p>
          <a:p>
            <a:r>
              <a:rPr lang="ja-JP" altLang="en-US"/>
              <a:t>こうした相談機関が必ず力になってくれます。</a:t>
            </a:r>
            <a:endParaRPr lang="ja-JP" altLang="en-US"/>
          </a:p>
          <a:p>
            <a:endParaRPr lang="ja-JP" altLang="en-US"/>
          </a:p>
          <a:p>
            <a:r>
              <a:rPr lang="ja-JP" altLang="en-US"/>
              <a:t>また、「困っていること ＋　相談」で検索することで、自分のケースにあった専門の窓口を探すこともできます。</a:t>
            </a:r>
            <a:endParaRPr lang="ja-JP" altLang="en-US"/>
          </a:p>
        </p:txBody>
      </p:sp>
      <p:sp>
        <p:nvSpPr>
          <p:cNvPr id="1567" name="四角形 39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38</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47" name="四角形 134"/>
          <p:cNvSpPr>
            <a:spLocks noGrp="1" noRot="1" noChangeAspect="1"/>
          </p:cNvSpPr>
          <p:nvPr>
            <p:ph type="sldImg" idx="2"/>
          </p:nvPr>
        </p:nvSpPr>
        <p:spPr>
          <a:prstGeom prst="rect">
            <a:avLst/>
          </a:prstGeom>
        </p:spPr>
        <p:txBody>
          <a:bodyPr/>
          <a:p>
            <a:endParaRPr kumimoji="1" lang="ja-JP" altLang="en-US"/>
          </a:p>
        </p:txBody>
      </p:sp>
      <p:sp>
        <p:nvSpPr>
          <p:cNvPr id="1148" name="四角形 135"/>
          <p:cNvSpPr>
            <a:spLocks noGrp="1"/>
          </p:cNvSpPr>
          <p:nvPr>
            <p:ph type="body" sz="quarter" idx="3"/>
          </p:nvPr>
        </p:nvSpPr>
        <p:spPr>
          <a:prstGeom prst="rect">
            <a:avLst/>
          </a:prstGeom>
        </p:spPr>
        <p:txBody>
          <a:bodyPr/>
          <a:p>
            <a:r>
              <a:rPr lang="ja-JP" altLang="en-US"/>
              <a:t>それでは始めに、</a:t>
            </a:r>
            <a:r>
              <a:rPr lang="ja-JP" altLang="en-US"/>
              <a:t>静岡県のこどもたちの現状を見てみましょう。</a:t>
            </a:r>
            <a:endParaRPr lang="ja-JP" altLang="en-US"/>
          </a:p>
          <a:p>
            <a:endParaRPr kumimoji="1" lang="ja-JP" altLang="en-US"/>
          </a:p>
        </p:txBody>
      </p:sp>
      <p:sp>
        <p:nvSpPr>
          <p:cNvPr id="1149"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572" name="四角形 391"/>
          <p:cNvSpPr>
            <a:spLocks noGrp="1" noRot="1" noChangeAspect="1"/>
          </p:cNvSpPr>
          <p:nvPr>
            <p:ph type="sldImg" idx="2"/>
          </p:nvPr>
        </p:nvSpPr>
        <p:spPr>
          <a:prstGeom prst="rect">
            <a:avLst/>
          </a:prstGeom>
        </p:spPr>
        <p:txBody>
          <a:bodyPr/>
          <a:p>
            <a:endParaRPr kumimoji="1" lang="ja-JP" altLang="en-US"/>
          </a:p>
        </p:txBody>
      </p:sp>
      <p:sp>
        <p:nvSpPr>
          <p:cNvPr id="1573" name="四角形 392"/>
          <p:cNvSpPr>
            <a:spLocks noGrp="1"/>
          </p:cNvSpPr>
          <p:nvPr>
            <p:ph type="body" sz="quarter" idx="3"/>
          </p:nvPr>
        </p:nvSpPr>
        <p:spPr>
          <a:prstGeom prst="rect">
            <a:avLst/>
          </a:prstGeom>
        </p:spPr>
        <p:txBody>
          <a:bodyPr/>
          <a:p>
            <a:r>
              <a:rPr lang="ja-JP" altLang="en-US"/>
              <a:t>今日からできることは何でしょうか？</a:t>
            </a:r>
            <a:endParaRPr lang="ja-JP" altLang="en-US"/>
          </a:p>
          <a:p>
            <a:r>
              <a:rPr lang="ja-JP" altLang="en-US"/>
              <a:t>まずは1つ、帰ってからお子さんとスマホの話をすることから始めませんか。</a:t>
            </a:r>
            <a:endParaRPr lang="ja-JP" altLang="en-US"/>
          </a:p>
          <a:p>
            <a:endParaRPr lang="ja-JP" altLang="en-US"/>
          </a:p>
          <a:p>
            <a:r>
              <a:rPr lang="ja-JP" altLang="en-US"/>
              <a:t>本日はありがとうございました。</a:t>
            </a:r>
            <a:endParaRPr lang="ja-JP" altLang="en-US"/>
          </a:p>
        </p:txBody>
      </p:sp>
      <p:sp>
        <p:nvSpPr>
          <p:cNvPr id="1574" name="四角形 39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57" name="四角形 134"/>
          <p:cNvSpPr>
            <a:spLocks noGrp="1" noRot="1" noChangeAspect="1"/>
          </p:cNvSpPr>
          <p:nvPr>
            <p:ph type="sldImg" idx="2"/>
          </p:nvPr>
        </p:nvSpPr>
        <p:spPr>
          <a:prstGeom prst="rect">
            <a:avLst/>
          </a:prstGeom>
        </p:spPr>
        <p:txBody>
          <a:bodyPr/>
          <a:p>
            <a:endParaRPr kumimoji="1" lang="ja-JP" altLang="en-US"/>
          </a:p>
        </p:txBody>
      </p:sp>
      <p:sp>
        <p:nvSpPr>
          <p:cNvPr id="1158" name="四角形 135"/>
          <p:cNvSpPr>
            <a:spLocks noGrp="1"/>
          </p:cNvSpPr>
          <p:nvPr>
            <p:ph type="body" sz="quarter" idx="3"/>
          </p:nvPr>
        </p:nvSpPr>
        <p:spPr>
          <a:prstGeom prst="rect">
            <a:avLst/>
          </a:prstGeom>
        </p:spPr>
        <p:txBody>
          <a:bodyPr/>
          <a:p>
            <a:r>
              <a:rPr lang="ja-JP" altLang="en-US"/>
              <a:t>この『99</a:t>
            </a:r>
            <a:r>
              <a:rPr lang="ja-JP" altLang="en-US"/>
              <a:t>.0%』という数字が何を示すかわかりますか？</a:t>
            </a:r>
            <a:endParaRPr lang="ja-JP" altLang="en-US"/>
          </a:p>
          <a:p>
            <a:endParaRPr lang="ja-JP" altLang="en-US"/>
          </a:p>
          <a:p>
            <a:r>
              <a:rPr kumimoji="1" lang="ja-JP" altLang="en-US"/>
              <a:t>*この数字は、インターネットを利用している子どもの割合です。</a:t>
            </a:r>
            <a:endParaRPr kumimoji="1" lang="ja-JP" altLang="en-US"/>
          </a:p>
          <a:p>
            <a:r>
              <a:rPr kumimoji="1" lang="ja-JP" altLang="en-US"/>
              <a:t>こども家庭庁が行った調査によると、</a:t>
            </a:r>
            <a:r>
              <a:rPr lang="ja-JP" altLang="en-US"/>
              <a:t>10歳から17歳の子どものうち、ネットを利用している割合は実に99％。もう、使っていない子を探すほうが難しい時代です。</a:t>
            </a:r>
            <a:r>
              <a:rPr kumimoji="1" lang="ja-JP" altLang="en-US"/>
              <a:t>生活の一部ですよね。</a:t>
            </a:r>
            <a:endParaRPr lang="ja-JP" altLang="en-US"/>
          </a:p>
        </p:txBody>
      </p:sp>
      <p:sp>
        <p:nvSpPr>
          <p:cNvPr id="1159"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66" name="四角形 134"/>
          <p:cNvSpPr>
            <a:spLocks noGrp="1" noRot="1" noChangeAspect="1"/>
          </p:cNvSpPr>
          <p:nvPr>
            <p:ph type="sldImg" idx="2"/>
          </p:nvPr>
        </p:nvSpPr>
        <p:spPr>
          <a:prstGeom prst="rect">
            <a:avLst/>
          </a:prstGeom>
        </p:spPr>
        <p:txBody>
          <a:bodyPr/>
          <a:p>
            <a:endParaRPr kumimoji="1" lang="ja-JP" altLang="en-US"/>
          </a:p>
        </p:txBody>
      </p:sp>
      <p:sp>
        <p:nvSpPr>
          <p:cNvPr id="1167" name="四角形 135"/>
          <p:cNvSpPr>
            <a:spLocks noGrp="1"/>
          </p:cNvSpPr>
          <p:nvPr>
            <p:ph type="body" sz="quarter" idx="3"/>
          </p:nvPr>
        </p:nvSpPr>
        <p:spPr>
          <a:prstGeom prst="rect">
            <a:avLst/>
          </a:prstGeom>
        </p:spPr>
        <p:txBody>
          <a:bodyPr/>
          <a:p>
            <a:r>
              <a:rPr lang="ja-JP" altLang="en-US"/>
              <a:t>静岡県内の調査でも、年を経るごとに、スマホの所持率が増加しています。自分専用の端末を持つことが当たり前になっていますね。</a:t>
            </a:r>
            <a:endParaRPr kumimoji="1" lang="ja-JP" altLang="en-US"/>
          </a:p>
          <a:p>
            <a:r>
              <a:rPr lang="ja-JP" altLang="en-US"/>
              <a:t>特に、小学生はここ５年で13%ほど上昇しており、所持開始年齢が低年齢化していることもわかります。</a:t>
            </a:r>
            <a:endParaRPr lang="ja-JP" altLang="en-US"/>
          </a:p>
        </p:txBody>
      </p:sp>
      <p:sp>
        <p:nvSpPr>
          <p:cNvPr id="1168"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75" name="四角形 134"/>
          <p:cNvSpPr>
            <a:spLocks noGrp="1" noRot="1" noChangeAspect="1"/>
          </p:cNvSpPr>
          <p:nvPr>
            <p:ph type="sldImg" idx="2"/>
          </p:nvPr>
        </p:nvSpPr>
        <p:spPr>
          <a:prstGeom prst="rect">
            <a:avLst/>
          </a:prstGeom>
        </p:spPr>
        <p:txBody>
          <a:bodyPr/>
          <a:p>
            <a:endParaRPr kumimoji="1" lang="ja-JP" altLang="en-US"/>
          </a:p>
        </p:txBody>
      </p:sp>
      <p:sp>
        <p:nvSpPr>
          <p:cNvPr id="1176" name="四角形 135"/>
          <p:cNvSpPr>
            <a:spLocks noGrp="1"/>
          </p:cNvSpPr>
          <p:nvPr>
            <p:ph type="body" sz="quarter" idx="3"/>
          </p:nvPr>
        </p:nvSpPr>
        <p:spPr>
          <a:prstGeom prst="rect">
            <a:avLst/>
          </a:prstGeom>
        </p:spPr>
        <p:txBody>
          <a:bodyPr/>
          <a:p>
            <a:r>
              <a:rPr kumimoji="1" lang="ja-JP" altLang="en-US"/>
              <a:t>スマホ以外にも、こどもたちがインターネットを利用する身近なツールとして、ゲーム機などがありますよね。</a:t>
            </a:r>
            <a:endParaRPr kumimoji="1" lang="ja-JP" altLang="en-US"/>
          </a:p>
          <a:p>
            <a:r>
              <a:rPr kumimoji="1" lang="ja-JP" altLang="en-US"/>
              <a:t>スマホに比べると、小学生の所持率がかなり高く、小さい頃からインターネットに触れていることがわかります。</a:t>
            </a:r>
            <a:endParaRPr kumimoji="1" lang="ja-JP" altLang="en-US"/>
          </a:p>
          <a:p>
            <a:endParaRPr lang="ja-JP" altLang="en-US"/>
          </a:p>
        </p:txBody>
      </p:sp>
      <p:sp>
        <p:nvSpPr>
          <p:cNvPr id="1177"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6</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05" name="四角形 337"/>
          <p:cNvSpPr>
            <a:spLocks noGrp="1" noRot="1" noChangeAspect="1"/>
          </p:cNvSpPr>
          <p:nvPr>
            <p:ph type="sldImg" idx="2"/>
          </p:nvPr>
        </p:nvSpPr>
        <p:spPr>
          <a:prstGeom prst="rect">
            <a:avLst/>
          </a:prstGeom>
        </p:spPr>
        <p:txBody>
          <a:bodyPr/>
          <a:p>
            <a:endParaRPr kumimoji="1" lang="ja-JP" altLang="en-US"/>
          </a:p>
        </p:txBody>
      </p:sp>
      <p:sp>
        <p:nvSpPr>
          <p:cNvPr id="1206" name="四角形 338"/>
          <p:cNvSpPr>
            <a:spLocks noGrp="1"/>
          </p:cNvSpPr>
          <p:nvPr>
            <p:ph type="body" sz="quarter" idx="3"/>
          </p:nvPr>
        </p:nvSpPr>
        <p:spPr>
          <a:prstGeom prst="rect">
            <a:avLst/>
          </a:prstGeom>
        </p:spPr>
        <p:txBody>
          <a:bodyPr/>
          <a:p>
            <a:r>
              <a:rPr kumimoji="1" lang="ja-JP" altLang="en-US"/>
              <a:t>こんなこと、あるかもしれません。</a:t>
            </a:r>
            <a:endParaRPr kumimoji="1" lang="ja-JP" altLang="en-US"/>
          </a:p>
          <a:p>
            <a:endParaRPr kumimoji="1" lang="ja-JP" altLang="en-US"/>
          </a:p>
          <a:p>
            <a:r>
              <a:rPr kumimoji="1" lang="ja-JP" altLang="en-US"/>
              <a:t>*Ａ「夏休みも終わりだね!どこかお出かけした？</a:t>
            </a:r>
            <a:endParaRPr kumimoji="1" lang="ja-JP" altLang="en-US"/>
          </a:p>
          <a:p>
            <a:r>
              <a:rPr kumimoji="1" lang="ja-JP" altLang="en-US"/>
              <a:t>*私は、「わたしは家族で温泉に行ったよ！」と、温泉の画像と一緒に投稿</a:t>
            </a:r>
            <a:endParaRPr kumimoji="1" lang="ja-JP" altLang="en-US"/>
          </a:p>
          <a:p>
            <a:r>
              <a:rPr kumimoji="1" lang="ja-JP" altLang="en-US"/>
              <a:t>*Ｂ「わーいいなー！！」</a:t>
            </a:r>
            <a:endParaRPr kumimoji="1" lang="ja-JP" altLang="en-US"/>
          </a:p>
          <a:p>
            <a:r>
              <a:rPr kumimoji="1" lang="ja-JP" altLang="en-US"/>
              <a:t>*Ｃ「隣のクラスの○○君にもみせてあげよう！」</a:t>
            </a:r>
            <a:endParaRPr kumimoji="1" lang="ja-JP" altLang="en-US"/>
          </a:p>
          <a:p>
            <a:r>
              <a:rPr kumimoji="1" lang="ja-JP" altLang="en-US"/>
              <a:t>*その後、この画像は隣のクラス、その隣のクラスと拡散されてき、学校中に拡散されていきました。</a:t>
            </a:r>
            <a:endParaRPr kumimoji="1" lang="ja-JP" altLang="en-US"/>
          </a:p>
          <a:p>
            <a:endParaRPr kumimoji="1" lang="ja-JP" altLang="en-US"/>
          </a:p>
          <a:p>
            <a:endParaRPr kumimoji="1" lang="ja-JP" altLang="en-US"/>
          </a:p>
        </p:txBody>
      </p:sp>
      <p:sp>
        <p:nvSpPr>
          <p:cNvPr id="1207" name="四角形 339"/>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20" name="四角形 340"/>
          <p:cNvSpPr>
            <a:spLocks noGrp="1" noRot="1" noChangeAspect="1"/>
          </p:cNvSpPr>
          <p:nvPr>
            <p:ph type="sldImg" idx="2"/>
          </p:nvPr>
        </p:nvSpPr>
        <p:spPr>
          <a:prstGeom prst="rect">
            <a:avLst/>
          </a:prstGeom>
        </p:spPr>
        <p:txBody>
          <a:bodyPr/>
          <a:p>
            <a:endParaRPr kumimoji="1" lang="ja-JP" altLang="en-US"/>
          </a:p>
        </p:txBody>
      </p:sp>
      <p:sp>
        <p:nvSpPr>
          <p:cNvPr id="1221" name="四角形 341"/>
          <p:cNvSpPr>
            <a:spLocks noGrp="1"/>
          </p:cNvSpPr>
          <p:nvPr>
            <p:ph type="body" sz="quarter" idx="3"/>
          </p:nvPr>
        </p:nvSpPr>
        <p:spPr>
          <a:prstGeom prst="rect">
            <a:avLst/>
          </a:prstGeom>
        </p:spPr>
        <p:txBody>
          <a:bodyPr/>
          <a:p>
            <a:r>
              <a:rPr lang="ja-JP" altLang="en-US"/>
              <a:t>その画像や動画、送っても大丈夫でしょうか？</a:t>
            </a:r>
            <a:endParaRPr lang="ja-JP" altLang="en-US"/>
          </a:p>
          <a:p>
            <a:r>
              <a:rPr lang="ja-JP" altLang="en-US"/>
              <a:t>そもそも撮っても大丈夫でしょうか？</a:t>
            </a:r>
            <a:endParaRPr lang="ja-JP" altLang="en-US"/>
          </a:p>
          <a:p>
            <a:endParaRPr lang="ja-JP" altLang="en-US"/>
          </a:p>
          <a:p>
            <a:r>
              <a:rPr lang="ja-JP" altLang="en-US"/>
              <a:t>温泉に行った写真を友達に送る。何気ない日常ですが、デジタルの世界には『消しゴム』がありません。</a:t>
            </a:r>
            <a:endParaRPr lang="ja-JP" altLang="en-US"/>
          </a:p>
          <a:p>
            <a:r>
              <a:rPr lang="ja-JP" altLang="en-US"/>
              <a:t>裸の写真や、友達の変顔。軽い気持ちが、一生残る後悔に繋がることがあります。</a:t>
            </a:r>
            <a:endParaRPr lang="ja-JP" altLang="en-US"/>
          </a:p>
        </p:txBody>
      </p:sp>
      <p:sp>
        <p:nvSpPr>
          <p:cNvPr id="1222" name="四角形 34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9</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457200" y="1377336"/>
            <a:ext cx="8229600" cy="1120124"/>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457200" y="2577469"/>
            <a:ext cx="8229600" cy="192021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kumimoji="1" lang="ja-JP" altLang="en-US" smtClean="0"/>
              <a:t>2023/6/13</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457200" y="1447344"/>
            <a:ext cx="8229600" cy="3530391"/>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6629400" y="228866"/>
            <a:ext cx="2057400" cy="4748870"/>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457200" y="228866"/>
            <a:ext cx="6019800" cy="474887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457200" y="1447344"/>
            <a:ext cx="8229600" cy="356778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2023/6/13</a:t>
            </a:fld>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457200" y="2457456"/>
            <a:ext cx="8229600" cy="880098"/>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457200" y="987291"/>
            <a:ext cx="8229600" cy="1470164"/>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kumimoji="1" lang="ja-JP" altLang="en-US" smtClean="0"/>
              <a:t>2023/6/13</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457200" y="1447346"/>
            <a:ext cx="3970784" cy="3530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4680012" y="1447346"/>
            <a:ext cx="4006788" cy="3530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kumimoji="1" lang="ja-JP" altLang="en-US" smtClean="0"/>
              <a:t>2023/6/13</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457200" y="1279261"/>
            <a:ext cx="3970784"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457200" y="1812396"/>
            <a:ext cx="3970784" cy="31653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4716016" y="1279261"/>
            <a:ext cx="3970784"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4716016" y="1812396"/>
            <a:ext cx="3970784" cy="31653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kumimoji="1" lang="ja-JP" altLang="en-US" smtClean="0"/>
              <a:t>2023/6/13</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kumimoji="1" lang="ja-JP" altLang="en-US" smtClean="0"/>
              <a:t>2023/6/13</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57201" y="227541"/>
            <a:ext cx="3008313" cy="968376"/>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3635896" y="227543"/>
            <a:ext cx="4727438" cy="47019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457202" y="1417340"/>
            <a:ext cx="3008312" cy="3560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792288" y="3907617"/>
            <a:ext cx="5486400" cy="472282"/>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1792288" y="177202"/>
            <a:ext cx="5486400" cy="36490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792288" y="4417674"/>
            <a:ext cx="5486400" cy="56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2519772" y="5197760"/>
            <a:ext cx="4104456" cy="304271"/>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457200" y="348878"/>
            <a:ext cx="8229600" cy="828436"/>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457200" y="1447344"/>
            <a:ext cx="8229600" cy="3567782"/>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457200" y="5197760"/>
            <a:ext cx="1882552" cy="304271"/>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2023/6/13</a:t>
            </a:fld>
            <a:endParaRPr lang="ja-JP" altLang="en-US" dirty="0"/>
          </a:p>
        </p:txBody>
      </p:sp>
      <p:sp>
        <p:nvSpPr>
          <p:cNvPr id="1029" name="スライド番号プレースホルダー 5"/>
          <p:cNvSpPr>
            <a:spLocks noGrp="1"/>
          </p:cNvSpPr>
          <p:nvPr>
            <p:ph type="sldNum" sz="quarter" idx="4"/>
          </p:nvPr>
        </p:nvSpPr>
        <p:spPr>
          <a:xfrm>
            <a:off x="6768244" y="5197760"/>
            <a:ext cx="1918556" cy="304271"/>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emf" /><Relationship Id="rId3" Type="http://schemas.openxmlformats.org/officeDocument/2006/relationships/slideLayout" Target="../slideLayouts/slideLayout1.xml" /><Relationship Id="rId4"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Layout" Target="../slideLayouts/slideLayout2.xml" /><Relationship Id="rId3"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image" Target="../media/image5.jpeg" /><Relationship Id="rId2" Type="http://schemas.openxmlformats.org/officeDocument/2006/relationships/image" Target="../media/image6.emf" /><Relationship Id="rId3" Type="http://schemas.openxmlformats.org/officeDocument/2006/relationships/slideLayout" Target="../slideLayouts/slideLayout2.xml" /><Relationship Id="rId4"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image" Target="../media/image7.jpeg" /><Relationship Id="rId2" Type="http://schemas.openxmlformats.org/officeDocument/2006/relationships/slideLayout" Target="../slideLayouts/slideLayout2.xml" /><Relationship Id="rId3"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2.xml" /><Relationship Id="rId3"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Layout" Target="../slideLayouts/slideLayout2.xml" /><Relationship Id="rId3"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image" Target="../media/image10.jpeg" /><Relationship Id="rId2" Type="http://schemas.openxmlformats.org/officeDocument/2006/relationships/slideLayout" Target="../slideLayouts/slideLayout2.xml" /><Relationship Id="rId3" Type="http://schemas.openxmlformats.org/officeDocument/2006/relationships/notesSlide" Target="../notesSlides/notesSlide20.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xml version="1.0" encoding="UTF-8"?><Relationships xmlns="http://schemas.openxmlformats.org/package/2006/relationships"><Relationship Id="rId1" Type="http://schemas.openxmlformats.org/officeDocument/2006/relationships/image" Target="../media/image11.jpeg" /><Relationship Id="rId2" Type="http://schemas.openxmlformats.org/officeDocument/2006/relationships/slideLayout" Target="../slideLayouts/slideLayout2.xml" /><Relationship Id="rId3" Type="http://schemas.openxmlformats.org/officeDocument/2006/relationships/notesSlide" Target="../notesSlides/notesSlide22.xml" /></Relationships>
</file>

<file path=ppt/slides/_rels/slide23.xml.rels><?xml version="1.0" encoding="UTF-8"?><Relationships xmlns="http://schemas.openxmlformats.org/package/2006/relationships"><Relationship Id="rId1" Type="http://schemas.openxmlformats.org/officeDocument/2006/relationships/image" Target="../media/image12.png" /><Relationship Id="rId2" Type="http://schemas.openxmlformats.org/officeDocument/2006/relationships/slideLayout" Target="../slideLayouts/slideLayout2.xml" /><Relationship Id="rId3" Type="http://schemas.openxmlformats.org/officeDocument/2006/relationships/notesSlide" Target="../notesSlides/notesSlide23.xml" /></Relationships>
</file>

<file path=ppt/slides/_rels/slide24.xml.rels><?xml version="1.0" encoding="UTF-8"?><Relationships xmlns="http://schemas.openxmlformats.org/package/2006/relationships"><Relationship Id="rId1" Type="http://schemas.openxmlformats.org/officeDocument/2006/relationships/image" Target="../media/image13.jpeg" /><Relationship Id="rId2" Type="http://schemas.openxmlformats.org/officeDocument/2006/relationships/slideLayout" Target="../slideLayouts/slideLayout2.xml" /><Relationship Id="rId3" Type="http://schemas.openxmlformats.org/officeDocument/2006/relationships/notesSlide" Target="../notesSlides/notesSlide24.xml" /></Relationships>
</file>

<file path=ppt/slides/_rels/slide25.xml.rels><?xml version="1.0" encoding="UTF-8"?><Relationships xmlns="http://schemas.openxmlformats.org/package/2006/relationships"><Relationship Id="rId1" Type="http://schemas.openxmlformats.org/officeDocument/2006/relationships/image" Target="../media/image14.png" /><Relationship Id="rId2" Type="http://schemas.openxmlformats.org/officeDocument/2006/relationships/slideLayout" Target="../slideLayouts/slideLayout2.xml" /><Relationship Id="rId3" Type="http://schemas.openxmlformats.org/officeDocument/2006/relationships/notesSlide" Target="../notesSlides/notesSlide25.xml" /></Relationships>
</file>

<file path=ppt/slides/_rels/slide26.xml.rels><?xml version="1.0" encoding="UTF-8"?><Relationships xmlns="http://schemas.openxmlformats.org/package/2006/relationships"><Relationship Id="rId1" Type="http://schemas.openxmlformats.org/officeDocument/2006/relationships/image" Target="../media/image15.png" /><Relationship Id="rId2" Type="http://schemas.openxmlformats.org/officeDocument/2006/relationships/slideLayout" Target="../slideLayouts/slideLayout2.xml" /><Relationship Id="rId3" Type="http://schemas.openxmlformats.org/officeDocument/2006/relationships/notesSlide" Target="../notesSlides/notesSlide26.xml" /></Relationships>
</file>

<file path=ppt/slides/_rels/slide27.xml.rels><?xml version="1.0" encoding="UTF-8"?><Relationships xmlns="http://schemas.openxmlformats.org/package/2006/relationships"><Relationship Id="rId1" Type="http://schemas.openxmlformats.org/officeDocument/2006/relationships/image" Target="../media/image16.jpeg" /><Relationship Id="rId2" Type="http://schemas.openxmlformats.org/officeDocument/2006/relationships/slideLayout" Target="../slideLayouts/slideLayout2.xml" /><Relationship Id="rId3" Type="http://schemas.openxmlformats.org/officeDocument/2006/relationships/notesSlide" Target="../notesSlides/notesSlide27.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xml version="1.0" encoding="UTF-8"?><Relationships xmlns="http://schemas.openxmlformats.org/package/2006/relationships"><Relationship Id="rId1" Type="http://schemas.openxmlformats.org/officeDocument/2006/relationships/image" Target="../media/image17.jpeg" /><Relationship Id="rId2" Type="http://schemas.openxmlformats.org/officeDocument/2006/relationships/slideLayout" Target="../slideLayouts/slideLayout2.xml" /><Relationship Id="rId3" Type="http://schemas.openxmlformats.org/officeDocument/2006/relationships/notesSlide" Target="../notesSlides/notesSlide30.xml" /></Relationships>
</file>

<file path=ppt/slides/_rels/slide31.xml.rels><?xml version="1.0" encoding="UTF-8"?><Relationships xmlns="http://schemas.openxmlformats.org/package/2006/relationships"><Relationship Id="rId1" Type="http://schemas.openxmlformats.org/officeDocument/2006/relationships/image" Target="../media/image18.jpeg" /><Relationship Id="rId2" Type="http://schemas.openxmlformats.org/officeDocument/2006/relationships/slideLayout" Target="../slideLayouts/slideLayout2.xml" /><Relationship Id="rId3" Type="http://schemas.openxmlformats.org/officeDocument/2006/relationships/notesSlide" Target="../notesSlides/notesSlide31.xml"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xml version="1.0" encoding="UTF-8"?><Relationships xmlns="http://schemas.openxmlformats.org/package/2006/relationships"><Relationship Id="rId1" Type="http://schemas.openxmlformats.org/officeDocument/2006/relationships/image" Target="../media/image19.png" /><Relationship Id="rId2" Type="http://schemas.openxmlformats.org/officeDocument/2006/relationships/slideLayout" Target="../slideLayouts/slideLayout2.xml" /><Relationship Id="rId3" Type="http://schemas.openxmlformats.org/officeDocument/2006/relationships/notesSlide" Target="../notesSlides/notesSlide33.xml" /></Relationships>
</file>

<file path=ppt/slides/_rels/slide3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s>
</file>

<file path=ppt/slides/_rels/slide3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xml version="1.0" encoding="UTF-8"?><Relationships xmlns="http://schemas.openxmlformats.org/package/2006/relationships"><Relationship Id="rId1" Type="http://schemas.openxmlformats.org/officeDocument/2006/relationships/image" Target="../media/image20.jpeg" /><Relationship Id="rId2" Type="http://schemas.openxmlformats.org/officeDocument/2006/relationships/slideLayout" Target="../slideLayouts/slideLayout2.xml" /><Relationship Id="rId3" Type="http://schemas.openxmlformats.org/officeDocument/2006/relationships/notesSlide" Target="../notesSlides/notesSlide37.xml" /></Relationships>
</file>

<file path=ppt/slides/_rels/slide3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s>
</file>

<file path=ppt/slides/_rels/slide39.xml.rels><?xml version="1.0" encoding="UTF-8"?><Relationships xmlns="http://schemas.openxmlformats.org/package/2006/relationships"><Relationship Id="rId1" Type="http://schemas.openxmlformats.org/officeDocument/2006/relationships/image" Target="../media/image21.png" /><Relationship Id="rId2" Type="http://schemas.openxmlformats.org/officeDocument/2006/relationships/slideLayout" Target="../slideLayouts/slideLayout2.xml" /><Relationship Id="rId3" Type="http://schemas.openxmlformats.org/officeDocument/2006/relationships/notesSlide" Target="../notesSlides/notesSlide39.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40.xml.rels><?xml version="1.0" encoding="UTF-8"?><Relationships xmlns="http://schemas.openxmlformats.org/package/2006/relationships"><Relationship Id="rId1" Type="http://schemas.openxmlformats.org/officeDocument/2006/relationships/image" Target="../media/image22.png" /><Relationship Id="rId2" Type="http://schemas.openxmlformats.org/officeDocument/2006/relationships/slideLayout" Target="../slideLayouts/slideLayout2.xml" /><Relationship Id="rId3" Type="http://schemas.openxmlformats.org/officeDocument/2006/relationships/notesSlide" Target="../notesSlides/notesSlide40.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chart" Target="../charts/chart1.xml" /><Relationship Id="rId2" Type="http://schemas.openxmlformats.org/officeDocument/2006/relationships/slideLayout" Target="../slideLayouts/slideLayout2.xml" /><Relationship Id="rId3"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chart" Target="../charts/chart2.xml" /><Relationship Id="rId2" Type="http://schemas.openxmlformats.org/officeDocument/2006/relationships/slideLayout" Target="../slideLayouts/slideLayout2.xml" /><Relationship Id="rId3"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image" Target="../media/image3.jpeg" /><Relationship Id="rId2" Type="http://schemas.openxmlformats.org/officeDocument/2006/relationships/slideLayout" Target="../slideLayouts/slideLayout2.xml" /><Relationship Id="rId3"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1112" name="グループ 95"/>
          <p:cNvGrpSpPr/>
          <p:nvPr/>
        </p:nvGrpSpPr>
        <p:grpSpPr>
          <a:xfrm>
            <a:off x="1692000" y="3937500"/>
            <a:ext cx="5688000" cy="891659"/>
            <a:chOff x="2556000" y="3937500"/>
            <a:chExt cx="3880966" cy="891659"/>
          </a:xfrm>
        </p:grpSpPr>
        <p:sp>
          <p:nvSpPr>
            <p:cNvPr id="1113" name="テキスト 94"/>
            <p:cNvSpPr txBox="1"/>
            <p:nvPr/>
          </p:nvSpPr>
          <p:spPr>
            <a:xfrm>
              <a:off x="2556000" y="3937500"/>
              <a:ext cx="3880966" cy="891659"/>
            </a:xfrm>
            <a:prstGeom prst="rect">
              <a:avLst/>
            </a:prstGeom>
          </p:spPr>
          <p:txBody>
            <a:bodyPr wrap="square">
              <a:spAutoFit/>
            </a:bodyPr>
            <a:p>
              <a:pPr algn="ctr">
                <a:defRPr lang="ja-JP" altLang="en-US"/>
              </a:pPr>
              <a:r>
                <a:rPr lang="ja-JP" altLang="en-US" sz="3200" b="1">
                  <a:solidFill>
                    <a:schemeClr val="tx1"/>
                  </a:solidFill>
                  <a:latin typeface="UD デジタル 教科書体 NP-B"/>
                  <a:ea typeface="UD デジタル 教科書体 NP-B"/>
                </a:rPr>
                <a:t>スマホルールアドバイザー</a:t>
              </a:r>
              <a:endParaRPr lang="ja-JP" altLang="en-US" sz="2800" b="1">
                <a:solidFill>
                  <a:schemeClr val="tx1"/>
                </a:solidFill>
                <a:latin typeface="UD デジタル 教科書体 NP-B"/>
                <a:ea typeface="UD デジタル 教科書体 NP-B"/>
              </a:endParaRPr>
            </a:p>
            <a:p>
              <a:pPr algn="ctr">
                <a:defRPr lang="ja-JP" altLang="en-US"/>
              </a:pPr>
              <a:r>
                <a:rPr lang="ja-JP" altLang="en-US" sz="2000" b="1">
                  <a:solidFill>
                    <a:schemeClr val="tx1"/>
                  </a:solidFill>
                  <a:latin typeface="UD デジタル 教科書体 NP-B"/>
                  <a:ea typeface="UD デジタル 教科書体 NP-B"/>
                </a:rPr>
                <a:t>（氏名）</a:t>
              </a:r>
              <a:endParaRPr lang="ja-JP" altLang="en-US" b="1">
                <a:solidFill>
                  <a:schemeClr val="tx1"/>
                </a:solidFill>
                <a:latin typeface="UD デジタル 教科書体 NP-B"/>
                <a:ea typeface="UD デジタル 教科書体 NP-B"/>
              </a:endParaRPr>
            </a:p>
          </p:txBody>
        </p:sp>
      </p:grpSp>
      <p:pic>
        <p:nvPicPr>
          <p:cNvPr id="1114" name="Picture 206" descr="携帯電話を持つふじっぴー"/>
          <p:cNvPicPr>
            <a:picLocks noChangeAspect="1" noChangeArrowheads="1"/>
          </p:cNvPicPr>
          <p:nvPr/>
        </p:nvPicPr>
        <p:blipFill>
          <a:blip r:embed="rId1"/>
          <a:stretch>
            <a:fillRect/>
          </a:stretch>
        </p:blipFill>
        <p:spPr>
          <a:xfrm>
            <a:off x="7520680" y="4337163"/>
            <a:ext cx="1148680" cy="1198623"/>
          </a:xfrm>
          <a:prstGeom prst="rect">
            <a:avLst/>
          </a:prstGeom>
          <a:noFill/>
        </p:spPr>
      </p:pic>
      <p:pic>
        <p:nvPicPr>
          <p:cNvPr id="1115" name="図 434"/>
          <p:cNvPicPr>
            <a:picLocks noChangeAspect="1"/>
          </p:cNvPicPr>
          <p:nvPr/>
        </p:nvPicPr>
        <p:blipFill>
          <a:blip r:embed="rId2"/>
          <a:stretch>
            <a:fillRect/>
          </a:stretch>
        </p:blipFill>
        <p:spPr>
          <a:xfrm>
            <a:off x="-22378" y="1353737"/>
            <a:ext cx="9171214" cy="18637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224" name="グループ 4311"/>
          <p:cNvGrpSpPr/>
          <p:nvPr/>
        </p:nvGrpSpPr>
        <p:grpSpPr>
          <a:xfrm>
            <a:off x="972000" y="1129501"/>
            <a:ext cx="6984000" cy="4585500"/>
            <a:chOff x="1399442" y="1129501"/>
            <a:chExt cx="5979328" cy="4585500"/>
          </a:xfrm>
        </p:grpSpPr>
        <p:sp>
          <p:nvSpPr>
            <p:cNvPr id="1225" name="四角形 4278"/>
            <p:cNvSpPr/>
            <p:nvPr/>
          </p:nvSpPr>
          <p:spPr>
            <a:xfrm>
              <a:off x="1400846" y="1129501"/>
              <a:ext cx="5977924" cy="4585500"/>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26" name="直線 4283"/>
            <p:cNvSpPr/>
            <p:nvPr/>
          </p:nvSpPr>
          <p:spPr>
            <a:xfrm>
              <a:off x="1399442" y="1707173"/>
              <a:ext cx="5977924" cy="0"/>
            </a:xfrm>
            <a:prstGeom prst="line">
              <a:avLst/>
            </a:prstGeom>
          </p:spPr>
          <p:style>
            <a:lnRef idx="1">
              <a:schemeClr val="dk1"/>
            </a:lnRef>
            <a:fillRef idx="0">
              <a:schemeClr val="dk1"/>
            </a:fillRef>
            <a:effectRef idx="0">
              <a:schemeClr val="dk1"/>
            </a:effectRef>
            <a:fontRef idx="minor">
              <a:schemeClr val="tx1"/>
            </a:fontRef>
          </p:style>
        </p:sp>
        <p:sp>
          <p:nvSpPr>
            <p:cNvPr id="1227" name="テキスト 4284"/>
            <p:cNvSpPr txBox="1"/>
            <p:nvPr/>
          </p:nvSpPr>
          <p:spPr>
            <a:xfrm>
              <a:off x="1549117" y="1337061"/>
              <a:ext cx="3021119" cy="368439"/>
            </a:xfrm>
            <a:prstGeom prst="rect">
              <a:avLst/>
            </a:prstGeom>
          </p:spPr>
          <p:txBody>
            <a:bodyPr wrap="square">
              <a:spAutoFit/>
            </a:bodyPr>
            <a:p>
              <a:pPr>
                <a:defRPr lang="ja-JP" altLang="en-US"/>
              </a:pPr>
              <a:r>
                <a:rPr lang="ja-JP" altLang="en-US" sz="1800" b="1">
                  <a:latin typeface="Yu Gothic UI"/>
                  <a:ea typeface="Yu Gothic UI"/>
                </a:rPr>
                <a:t>＜</a:t>
              </a:r>
              <a:r>
                <a:rPr lang="ja-JP" altLang="en-US" sz="1800" b="1">
                  <a:latin typeface="Yu Gothic UI"/>
                  <a:ea typeface="Yu Gothic UI"/>
                </a:rPr>
                <a:t>　なかよしグループ（４）</a:t>
              </a:r>
              <a:endParaRPr lang="ja-JP" altLang="en-US" sz="1800" b="1">
                <a:latin typeface="Yu Gothic UI"/>
                <a:ea typeface="Yu Gothic UI"/>
              </a:endParaRPr>
            </a:p>
          </p:txBody>
        </p:sp>
      </p:grpSp>
      <p:sp>
        <p:nvSpPr>
          <p:cNvPr id="1228" name="四角形 4275"/>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29" name="テキスト 4274"/>
          <p:cNvSpPr txBox="1"/>
          <p:nvPr/>
        </p:nvSpPr>
        <p:spPr>
          <a:xfrm>
            <a:off x="180000" y="167867"/>
            <a:ext cx="8786094" cy="768548"/>
          </a:xfrm>
          <a:prstGeom prst="rect">
            <a:avLst/>
          </a:prstGeom>
        </p:spPr>
        <p:txBody>
          <a:bodyPr wrap="square">
            <a:spAutoFit/>
          </a:bodyPr>
          <a:p>
            <a:pPr algn="ctr">
              <a:defRPr lang="ja-JP" altLang="en-US"/>
            </a:pPr>
            <a:r>
              <a:rPr lang="ja-JP" altLang="en-US" sz="4400" b="1">
                <a:solidFill>
                  <a:schemeClr val="tx1"/>
                </a:solidFill>
                <a:latin typeface="UD デジタル 教科書体 NK-B"/>
                <a:ea typeface="UD デジタル 教科書体 NK-B"/>
              </a:rPr>
              <a:t>こんなこと経験ないですか？</a:t>
            </a:r>
            <a:endParaRPr lang="ja-JP" altLang="en-US" sz="6000" b="1">
              <a:solidFill>
                <a:schemeClr val="tx1"/>
              </a:solidFill>
              <a:latin typeface="UD デジタル 教科書体 NK-B"/>
              <a:ea typeface="UD デジタル 教科書体 NK-B"/>
            </a:endParaRPr>
          </a:p>
        </p:txBody>
      </p:sp>
      <p:grpSp>
        <p:nvGrpSpPr>
          <p:cNvPr id="1230" name="グループ 4281"/>
          <p:cNvGrpSpPr/>
          <p:nvPr/>
        </p:nvGrpSpPr>
        <p:grpSpPr>
          <a:xfrm>
            <a:off x="1623140" y="1993500"/>
            <a:ext cx="2876860" cy="647444"/>
            <a:chOff x="1623140" y="1489500"/>
            <a:chExt cx="2014467" cy="647444"/>
          </a:xfrm>
        </p:grpSpPr>
        <p:sp>
          <p:nvSpPr>
            <p:cNvPr id="1231" name="図形 4279"/>
            <p:cNvSpPr/>
            <p:nvPr/>
          </p:nvSpPr>
          <p:spPr>
            <a:xfrm>
              <a:off x="1623140" y="1489500"/>
              <a:ext cx="2012860" cy="432000"/>
            </a:xfrm>
            <a:prstGeom prst="wedgeRoundRectCallout">
              <a:avLst>
                <a:gd name="adj1" fmla="val -52946"/>
                <a:gd name="adj2" fmla="val -36525"/>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32" name="テキスト 4280"/>
            <p:cNvSpPr txBox="1"/>
            <p:nvPr/>
          </p:nvSpPr>
          <p:spPr>
            <a:xfrm>
              <a:off x="1692185" y="1553061"/>
              <a:ext cx="1945422" cy="337661"/>
            </a:xfrm>
            <a:prstGeom prst="rect">
              <a:avLst/>
            </a:prstGeom>
          </p:spPr>
          <p:txBody>
            <a:bodyPr wrap="square">
              <a:spAutoFit/>
            </a:bodyPr>
            <a:p>
              <a:pPr>
                <a:defRPr lang="ja-JP" altLang="en-US"/>
              </a:pPr>
              <a:r>
                <a:rPr lang="ja-JP" altLang="en-US" sz="1600">
                  <a:latin typeface="Yu Gothic UI"/>
                  <a:ea typeface="Yu Gothic UI"/>
                </a:rPr>
                <a:t>今から○○が生配信するって！</a:t>
              </a:r>
              <a:endParaRPr lang="ja-JP" altLang="en-US">
                <a:latin typeface="Yu Gothic UI"/>
                <a:ea typeface="Yu Gothic UI"/>
              </a:endParaRPr>
            </a:p>
          </p:txBody>
        </p:sp>
      </p:grpSp>
      <p:grpSp>
        <p:nvGrpSpPr>
          <p:cNvPr id="1233" name="グループ 4288"/>
          <p:cNvGrpSpPr/>
          <p:nvPr/>
        </p:nvGrpSpPr>
        <p:grpSpPr>
          <a:xfrm>
            <a:off x="1620846" y="2641500"/>
            <a:ext cx="3239154" cy="432000"/>
            <a:chOff x="1623140" y="1489500"/>
            <a:chExt cx="2014467" cy="432000"/>
          </a:xfrm>
        </p:grpSpPr>
        <p:sp>
          <p:nvSpPr>
            <p:cNvPr id="1234" name="図形 4279"/>
            <p:cNvSpPr/>
            <p:nvPr/>
          </p:nvSpPr>
          <p:spPr>
            <a:xfrm>
              <a:off x="1623140" y="1489500"/>
              <a:ext cx="1789152" cy="432000"/>
            </a:xfrm>
            <a:prstGeom prst="wedgeRoundRectCallout">
              <a:avLst>
                <a:gd name="adj1" fmla="val -52719"/>
                <a:gd name="adj2" fmla="val -35577"/>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35" name="テキスト 4280"/>
            <p:cNvSpPr txBox="1"/>
            <p:nvPr/>
          </p:nvSpPr>
          <p:spPr>
            <a:xfrm>
              <a:off x="1692185" y="1553061"/>
              <a:ext cx="1945422" cy="337661"/>
            </a:xfrm>
            <a:prstGeom prst="rect">
              <a:avLst/>
            </a:prstGeom>
          </p:spPr>
          <p:txBody>
            <a:bodyPr wrap="square">
              <a:spAutoFit/>
            </a:bodyPr>
            <a:p>
              <a:pPr>
                <a:defRPr lang="ja-JP" altLang="en-US"/>
              </a:pPr>
              <a:r>
                <a:rPr lang="ja-JP" altLang="en-US" sz="1600">
                  <a:latin typeface="Yu Gothic UI"/>
                  <a:ea typeface="Yu Gothic UI"/>
                </a:rPr>
                <a:t>見る見る！みんなも見るよね？</a:t>
              </a:r>
              <a:endParaRPr lang="ja-JP" altLang="en-US">
                <a:solidFill>
                  <a:srgbClr val="FFC000"/>
                </a:solidFill>
                <a:latin typeface="Yu Gothic UI"/>
                <a:ea typeface="Yu Gothic UI"/>
              </a:endParaRPr>
            </a:p>
          </p:txBody>
        </p:sp>
      </p:grpSp>
      <p:grpSp>
        <p:nvGrpSpPr>
          <p:cNvPr id="1236" name="グループ 4294"/>
          <p:cNvGrpSpPr/>
          <p:nvPr/>
        </p:nvGrpSpPr>
        <p:grpSpPr>
          <a:xfrm>
            <a:off x="1623140" y="3721500"/>
            <a:ext cx="2087704" cy="459753"/>
            <a:chOff x="1620000" y="3290117"/>
            <a:chExt cx="2946444" cy="639389"/>
          </a:xfrm>
        </p:grpSpPr>
        <p:sp>
          <p:nvSpPr>
            <p:cNvPr id="1237" name="図形 4279"/>
            <p:cNvSpPr/>
            <p:nvPr/>
          </p:nvSpPr>
          <p:spPr>
            <a:xfrm>
              <a:off x="1620000" y="3290117"/>
              <a:ext cx="2946444" cy="639389"/>
            </a:xfrm>
            <a:prstGeom prst="wedgeRoundRectCallout">
              <a:avLst>
                <a:gd name="adj1" fmla="val -53882"/>
                <a:gd name="adj2" fmla="val -33960"/>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38" name="テキスト 4280"/>
            <p:cNvSpPr txBox="1"/>
            <p:nvPr/>
          </p:nvSpPr>
          <p:spPr>
            <a:xfrm>
              <a:off x="1694844" y="3359781"/>
              <a:ext cx="2871600" cy="469593"/>
            </a:xfrm>
            <a:prstGeom prst="rect">
              <a:avLst/>
            </a:prstGeom>
          </p:spPr>
          <p:txBody>
            <a:bodyPr wrap="square">
              <a:spAutoFit/>
            </a:bodyPr>
            <a:p>
              <a:pPr>
                <a:defRPr lang="ja-JP" altLang="en-US"/>
              </a:pPr>
              <a:r>
                <a:rPr lang="ja-JP" altLang="en-US" sz="1600">
                  <a:solidFill>
                    <a:schemeClr val="tx1"/>
                  </a:solidFill>
                  <a:latin typeface="Yu Gothic UI"/>
                  <a:ea typeface="Yu Gothic UI"/>
                </a:rPr>
                <a:t>は？ありえないんだけど</a:t>
              </a:r>
              <a:endParaRPr lang="ja-JP" altLang="en-US" sz="1600">
                <a:solidFill>
                  <a:schemeClr val="tx1"/>
                </a:solidFill>
                <a:latin typeface="Yu Gothic UI"/>
                <a:ea typeface="Yu Gothic UI"/>
              </a:endParaRPr>
            </a:p>
          </p:txBody>
        </p:sp>
      </p:grpSp>
      <p:grpSp>
        <p:nvGrpSpPr>
          <p:cNvPr id="1239" name="グループ 4296"/>
          <p:cNvGrpSpPr/>
          <p:nvPr/>
        </p:nvGrpSpPr>
        <p:grpSpPr>
          <a:xfrm>
            <a:off x="5508000" y="3177922"/>
            <a:ext cx="2260026" cy="471577"/>
            <a:chOff x="1623140" y="1489500"/>
            <a:chExt cx="2012860" cy="207540"/>
          </a:xfrm>
        </p:grpSpPr>
        <p:sp>
          <p:nvSpPr>
            <p:cNvPr id="1240" name="図形 4279"/>
            <p:cNvSpPr/>
            <p:nvPr/>
          </p:nvSpPr>
          <p:spPr>
            <a:xfrm>
              <a:off x="1943769" y="1489500"/>
              <a:ext cx="1692231" cy="207540"/>
            </a:xfrm>
            <a:prstGeom prst="wedgeRoundRectCallout">
              <a:avLst>
                <a:gd name="adj1" fmla="val 54029"/>
                <a:gd name="adj2" fmla="val -33412"/>
                <a:gd name="adj3" fmla="val 16667"/>
              </a:avLst>
            </a:prstGeom>
            <a:solidFill>
              <a:srgbClr val="00FF3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41" name="テキスト 4280"/>
            <p:cNvSpPr txBox="1"/>
            <p:nvPr/>
          </p:nvSpPr>
          <p:spPr>
            <a:xfrm>
              <a:off x="1623140" y="1521836"/>
              <a:ext cx="1945422" cy="148603"/>
            </a:xfrm>
            <a:prstGeom prst="rect">
              <a:avLst/>
            </a:prstGeom>
            <a:noFill/>
            <a:ln>
              <a:noFill/>
            </a:ln>
          </p:spPr>
          <p:txBody>
            <a:bodyPr wrap="square">
              <a:spAutoFit/>
            </a:bodyPr>
            <a:p>
              <a:pPr algn="r">
                <a:defRPr lang="ja-JP" altLang="en-US"/>
              </a:pPr>
              <a:r>
                <a:rPr lang="ja-JP" altLang="en-US" sz="1600">
                  <a:latin typeface="Yu Gothic UI"/>
                  <a:ea typeface="Yu Gothic UI"/>
                </a:rPr>
                <a:t>わたしは眠いから・・・</a:t>
              </a:r>
              <a:endParaRPr lang="ja-JP" altLang="en-US" sz="1600">
                <a:latin typeface="Yu Gothic UI"/>
                <a:ea typeface="Yu Gothic UI"/>
              </a:endParaRPr>
            </a:p>
          </p:txBody>
        </p:sp>
      </p:grpSp>
      <p:grpSp>
        <p:nvGrpSpPr>
          <p:cNvPr id="1242" name="グループ 4299"/>
          <p:cNvGrpSpPr/>
          <p:nvPr/>
        </p:nvGrpSpPr>
        <p:grpSpPr>
          <a:xfrm>
            <a:off x="5867999" y="4270218"/>
            <a:ext cx="2018689" cy="691673"/>
            <a:chOff x="1623140" y="1489500"/>
            <a:chExt cx="2172318" cy="365192"/>
          </a:xfrm>
        </p:grpSpPr>
        <p:sp>
          <p:nvSpPr>
            <p:cNvPr id="1243" name="図形 4279"/>
            <p:cNvSpPr/>
            <p:nvPr/>
          </p:nvSpPr>
          <p:spPr>
            <a:xfrm>
              <a:off x="1623140" y="1489500"/>
              <a:ext cx="2012860" cy="365192"/>
            </a:xfrm>
            <a:prstGeom prst="wedgeRoundRectCallout">
              <a:avLst>
                <a:gd name="adj1" fmla="val 54192"/>
                <a:gd name="adj2" fmla="val -35537"/>
                <a:gd name="adj3" fmla="val 16667"/>
              </a:avLst>
            </a:prstGeom>
            <a:solidFill>
              <a:srgbClr val="00FF3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44" name="テキスト 4280"/>
            <p:cNvSpPr txBox="1"/>
            <p:nvPr/>
          </p:nvSpPr>
          <p:spPr>
            <a:xfrm>
              <a:off x="1623141" y="1517956"/>
              <a:ext cx="2172317" cy="308280"/>
            </a:xfrm>
            <a:prstGeom prst="rect">
              <a:avLst/>
            </a:prstGeom>
          </p:spPr>
          <p:txBody>
            <a:bodyPr wrap="square">
              <a:spAutoFit/>
            </a:bodyPr>
            <a:p>
              <a:pPr algn="l">
                <a:defRPr lang="ja-JP" altLang="en-US"/>
              </a:pPr>
              <a:r>
                <a:rPr lang="ja-JP" altLang="en-US" sz="1600">
                  <a:latin typeface="Yu Gothic UI"/>
                  <a:ea typeface="Yu Gothic UI"/>
                </a:rPr>
                <a:t>ウソだよ！</a:t>
              </a:r>
              <a:r>
                <a:rPr lang="ja-JP" altLang="en-US" sz="1600">
                  <a:solidFill>
                    <a:srgbClr val="00B0F0"/>
                  </a:solidFill>
                  <a:latin typeface="Yu Gothic UI"/>
                  <a:ea typeface="Yu Gothic UI"/>
                </a:rPr>
                <a:t>💦</a:t>
              </a:r>
              <a:endParaRPr lang="ja-JP" altLang="en-US" sz="1600">
                <a:solidFill>
                  <a:srgbClr val="00B0F0"/>
                </a:solidFill>
                <a:latin typeface="Yu Gothic UI"/>
                <a:ea typeface="Yu Gothic UI"/>
              </a:endParaRPr>
            </a:p>
            <a:p>
              <a:pPr algn="l">
                <a:defRPr lang="ja-JP" altLang="en-US"/>
              </a:pPr>
              <a:r>
                <a:rPr lang="ja-JP" altLang="en-US" sz="1600">
                  <a:solidFill>
                    <a:schemeClr val="tx1"/>
                  </a:solidFill>
                  <a:latin typeface="Yu Gothic UI"/>
                  <a:ea typeface="Yu Gothic UI"/>
                </a:rPr>
                <a:t>もちろんみるよ！！！</a:t>
              </a:r>
              <a:endParaRPr lang="ja-JP" altLang="en-US" sz="1600">
                <a:solidFill>
                  <a:schemeClr val="tx1"/>
                </a:solidFill>
                <a:latin typeface="Yu Gothic UI"/>
                <a:ea typeface="Yu Gothic UI"/>
              </a:endParaRPr>
            </a:p>
          </p:txBody>
        </p:sp>
      </p:grpSp>
      <p:grpSp>
        <p:nvGrpSpPr>
          <p:cNvPr id="1245" name="グループ 4307"/>
          <p:cNvGrpSpPr/>
          <p:nvPr/>
        </p:nvGrpSpPr>
        <p:grpSpPr>
          <a:xfrm>
            <a:off x="1377289" y="4583446"/>
            <a:ext cx="3067811" cy="868108"/>
            <a:chOff x="1941790" y="4513160"/>
            <a:chExt cx="3067811" cy="868108"/>
          </a:xfrm>
        </p:grpSpPr>
        <p:sp>
          <p:nvSpPr>
            <p:cNvPr id="1246" name="四角形 4304"/>
            <p:cNvSpPr/>
            <p:nvPr/>
          </p:nvSpPr>
          <p:spPr>
            <a:xfrm>
              <a:off x="1941790" y="4513160"/>
              <a:ext cx="3067811" cy="868108"/>
            </a:xfrm>
            <a:prstGeom prst="rect">
              <a:avLst/>
            </a:prstGeom>
            <a:solidFill>
              <a:schemeClr val="tx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50000"/>
                </a:lnSpc>
                <a:defRPr lang="ja-JP" altLang="en-US"/>
              </a:pPr>
              <a:r>
                <a:rPr lang="ja-JP" altLang="en-US" sz="1800">
                  <a:solidFill>
                    <a:schemeClr val="bg1"/>
                  </a:solidFill>
                  <a:latin typeface="UD デジタル 教科書体 NP-B"/>
                  <a:ea typeface="UD デジタル 教科書体 NP-B"/>
                </a:rPr>
                <a:t>その後、配信を見ながら</a:t>
              </a:r>
              <a:endParaRPr lang="ja-JP" altLang="en-US" sz="2000">
                <a:solidFill>
                  <a:schemeClr val="bg1"/>
                </a:solidFill>
                <a:latin typeface="UD デジタル 教科書体 NP-B"/>
                <a:ea typeface="UD デジタル 教科書体 NP-B"/>
              </a:endParaRPr>
            </a:p>
            <a:p>
              <a:pPr algn="l">
                <a:lnSpc>
                  <a:spcPct val="150000"/>
                </a:lnSpc>
                <a:defRPr lang="ja-JP" altLang="en-US"/>
              </a:pPr>
              <a:r>
                <a:rPr lang="ja-JP" altLang="en-US" sz="1800">
                  <a:solidFill>
                    <a:schemeClr val="bg1"/>
                  </a:solidFill>
                  <a:latin typeface="UD デジタル 教科書体 NP-B"/>
                  <a:ea typeface="UD デジタル 教科書体 NP-B"/>
                </a:rPr>
                <a:t>連絡は</a:t>
              </a:r>
              <a:r>
                <a:rPr lang="ja-JP" altLang="en-US" sz="1800">
                  <a:solidFill>
                    <a:schemeClr val="bg1"/>
                  </a:solidFill>
                  <a:latin typeface="UD デジタル 教科書体 NP-B"/>
                  <a:ea typeface="UD デジタル 教科書体 NP-B"/>
                </a:rPr>
                <a:t>深夜</a:t>
              </a:r>
              <a:r>
                <a:rPr lang="ja-JP" altLang="en-US" sz="1800">
                  <a:solidFill>
                    <a:schemeClr val="bg1"/>
                  </a:solidFill>
                  <a:latin typeface="UD デジタル 教科書体 NP-B"/>
                  <a:ea typeface="UD デジタル 教科書体 NP-B"/>
                </a:rPr>
                <a:t>まで</a:t>
              </a:r>
              <a:r>
                <a:rPr lang="ja-JP" altLang="en-US" sz="1800">
                  <a:solidFill>
                    <a:schemeClr val="bg1"/>
                  </a:solidFill>
                  <a:latin typeface="UD デジタル 教科書体 NP-B"/>
                  <a:ea typeface="UD デジタル 教科書体 NP-B"/>
                </a:rPr>
                <a:t>続きました。</a:t>
              </a:r>
              <a:endParaRPr lang="ja-JP" altLang="en-US" sz="1600">
                <a:solidFill>
                  <a:schemeClr val="bg1"/>
                </a:solidFill>
                <a:latin typeface="UD デジタル 教科書体 NP-B"/>
                <a:ea typeface="UD デジタル 教科書体 NP-B"/>
              </a:endParaRPr>
            </a:p>
          </p:txBody>
        </p:sp>
      </p:grpSp>
      <p:sp>
        <p:nvSpPr>
          <p:cNvPr id="1247" name="テキスト 4437"/>
          <p:cNvSpPr txBox="1"/>
          <p:nvPr/>
        </p:nvSpPr>
        <p:spPr>
          <a:xfrm>
            <a:off x="4501047" y="2201061"/>
            <a:ext cx="934953" cy="368439"/>
          </a:xfrm>
          <a:prstGeom prst="rect">
            <a:avLst/>
          </a:prstGeom>
        </p:spPr>
        <p:txBody>
          <a:bodyPr>
            <a:spAutoFit/>
          </a:bodyPr>
          <a:p>
            <a:pPr>
              <a:defRPr lang="ja-JP" altLang="en-US"/>
            </a:pPr>
            <a:r>
              <a:rPr lang="ja-JP" altLang="en-US">
                <a:solidFill>
                  <a:schemeClr val="bg1"/>
                </a:solidFill>
              </a:rPr>
              <a:t>23:25</a:t>
            </a:r>
            <a:endParaRPr lang="ja-JP" altLang="en-US">
              <a:solidFill>
                <a:schemeClr val="bg1"/>
              </a:solidFill>
            </a:endParaRPr>
          </a:p>
        </p:txBody>
      </p:sp>
      <p:sp>
        <p:nvSpPr>
          <p:cNvPr id="1248" name="テキスト 4438"/>
          <p:cNvSpPr txBox="1"/>
          <p:nvPr/>
        </p:nvSpPr>
        <p:spPr>
          <a:xfrm>
            <a:off x="4501047" y="2777061"/>
            <a:ext cx="934953" cy="368439"/>
          </a:xfrm>
          <a:prstGeom prst="rect">
            <a:avLst/>
          </a:prstGeom>
        </p:spPr>
        <p:txBody>
          <a:bodyPr>
            <a:spAutoFit/>
          </a:bodyPr>
          <a:p>
            <a:pPr>
              <a:defRPr lang="ja-JP" altLang="en-US"/>
            </a:pPr>
            <a:r>
              <a:rPr lang="ja-JP" altLang="en-US">
                <a:solidFill>
                  <a:schemeClr val="bg1"/>
                </a:solidFill>
              </a:rPr>
              <a:t>23:26</a:t>
            </a:r>
            <a:endParaRPr lang="ja-JP" altLang="en-US">
              <a:solidFill>
                <a:schemeClr val="bg1"/>
              </a:solidFill>
            </a:endParaRPr>
          </a:p>
        </p:txBody>
      </p:sp>
      <p:sp>
        <p:nvSpPr>
          <p:cNvPr id="1249" name="テキスト 4439"/>
          <p:cNvSpPr txBox="1"/>
          <p:nvPr/>
        </p:nvSpPr>
        <p:spPr>
          <a:xfrm>
            <a:off x="5149047" y="3353061"/>
            <a:ext cx="934953" cy="368439"/>
          </a:xfrm>
          <a:prstGeom prst="rect">
            <a:avLst/>
          </a:prstGeom>
        </p:spPr>
        <p:txBody>
          <a:bodyPr>
            <a:spAutoFit/>
          </a:bodyPr>
          <a:p>
            <a:pPr>
              <a:defRPr lang="ja-JP" altLang="en-US"/>
            </a:pPr>
            <a:r>
              <a:rPr lang="ja-JP" altLang="en-US">
                <a:solidFill>
                  <a:schemeClr val="bg1"/>
                </a:solidFill>
              </a:rPr>
              <a:t>23:28</a:t>
            </a:r>
            <a:endParaRPr lang="ja-JP" altLang="en-US">
              <a:solidFill>
                <a:schemeClr val="bg1"/>
              </a:solidFill>
            </a:endParaRPr>
          </a:p>
        </p:txBody>
      </p:sp>
      <p:sp>
        <p:nvSpPr>
          <p:cNvPr id="1250" name="テキスト 4440"/>
          <p:cNvSpPr txBox="1"/>
          <p:nvPr/>
        </p:nvSpPr>
        <p:spPr>
          <a:xfrm>
            <a:off x="3710844" y="3865500"/>
            <a:ext cx="934953" cy="368439"/>
          </a:xfrm>
          <a:prstGeom prst="rect">
            <a:avLst/>
          </a:prstGeom>
        </p:spPr>
        <p:txBody>
          <a:bodyPr>
            <a:spAutoFit/>
          </a:bodyPr>
          <a:p>
            <a:pPr>
              <a:defRPr lang="ja-JP" altLang="en-US"/>
            </a:pPr>
            <a:r>
              <a:rPr lang="ja-JP" altLang="en-US">
                <a:solidFill>
                  <a:schemeClr val="bg1"/>
                </a:solidFill>
              </a:rPr>
              <a:t>23:30</a:t>
            </a:r>
            <a:endParaRPr lang="ja-JP" altLang="en-US">
              <a:solidFill>
                <a:schemeClr val="bg1"/>
              </a:solidFill>
            </a:endParaRPr>
          </a:p>
        </p:txBody>
      </p:sp>
      <p:sp>
        <p:nvSpPr>
          <p:cNvPr id="1251" name="テキスト 4441"/>
          <p:cNvSpPr txBox="1"/>
          <p:nvPr/>
        </p:nvSpPr>
        <p:spPr>
          <a:xfrm>
            <a:off x="5148000" y="4649061"/>
            <a:ext cx="934953" cy="368439"/>
          </a:xfrm>
          <a:prstGeom prst="rect">
            <a:avLst/>
          </a:prstGeom>
        </p:spPr>
        <p:txBody>
          <a:bodyPr>
            <a:spAutoFit/>
          </a:bodyPr>
          <a:p>
            <a:pPr>
              <a:defRPr lang="ja-JP" altLang="en-US"/>
            </a:pPr>
            <a:r>
              <a:rPr lang="ja-JP" altLang="en-US">
                <a:solidFill>
                  <a:schemeClr val="bg1"/>
                </a:solidFill>
              </a:rPr>
              <a:t>23:31</a:t>
            </a:r>
            <a:endParaRPr lang="ja-JP" altLang="en-US">
              <a:solidFill>
                <a:schemeClr val="bg1"/>
              </a:solidFill>
            </a:endParaRPr>
          </a:p>
        </p:txBody>
      </p:sp>
      <p:sp>
        <p:nvSpPr>
          <p:cNvPr id="1252" name="楕円 286"/>
          <p:cNvSpPr/>
          <p:nvPr/>
        </p:nvSpPr>
        <p:spPr>
          <a:xfrm>
            <a:off x="1116000" y="1849500"/>
            <a:ext cx="360000" cy="360000"/>
          </a:xfrm>
          <a:prstGeom prst="ellipse">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a:solidFill>
                  <a:schemeClr val="tx1"/>
                </a:solidFill>
                <a:latin typeface="Yu Gothic UI"/>
                <a:ea typeface="Yu Gothic UI"/>
              </a:rPr>
              <a:t>Ａ</a:t>
            </a:r>
            <a:endParaRPr lang="ja-JP" altLang="en-US">
              <a:solidFill>
                <a:schemeClr val="tx1"/>
              </a:solidFill>
              <a:latin typeface="Yu Gothic UI"/>
              <a:ea typeface="Yu Gothic UI"/>
            </a:endParaRPr>
          </a:p>
        </p:txBody>
      </p:sp>
      <p:sp>
        <p:nvSpPr>
          <p:cNvPr id="1253" name="楕円 287"/>
          <p:cNvSpPr/>
          <p:nvPr/>
        </p:nvSpPr>
        <p:spPr>
          <a:xfrm>
            <a:off x="1116000" y="2596293"/>
            <a:ext cx="360000" cy="361535"/>
          </a:xfrm>
          <a:prstGeom prst="ellipse">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a:solidFill>
                  <a:schemeClr val="tx1"/>
                </a:solidFill>
                <a:latin typeface="Yu Gothic UI"/>
                <a:ea typeface="Yu Gothic UI"/>
              </a:rPr>
              <a:t>Ｂ</a:t>
            </a:r>
            <a:endParaRPr lang="ja-JP" altLang="en-US">
              <a:solidFill>
                <a:schemeClr val="tx1"/>
              </a:solidFill>
              <a:latin typeface="Yu Gothic UI"/>
              <a:ea typeface="Yu Gothic UI"/>
            </a:endParaRPr>
          </a:p>
        </p:txBody>
      </p:sp>
      <p:sp>
        <p:nvSpPr>
          <p:cNvPr id="1254" name="楕円 288"/>
          <p:cNvSpPr/>
          <p:nvPr/>
        </p:nvSpPr>
        <p:spPr>
          <a:xfrm>
            <a:off x="1116000" y="3591592"/>
            <a:ext cx="360000" cy="360000"/>
          </a:xfrm>
          <a:prstGeom prst="ellipse">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a:solidFill>
                  <a:schemeClr val="tx1"/>
                </a:solidFill>
                <a:latin typeface="Yu Gothic UI"/>
                <a:ea typeface="Yu Gothic UI"/>
              </a:rPr>
              <a:t>Ｃ</a:t>
            </a:r>
            <a:endParaRPr lang="ja-JP" altLang="en-US">
              <a:solidFill>
                <a:schemeClr val="tx1"/>
              </a:solidFill>
              <a:latin typeface="Yu Gothic UI"/>
              <a:ea typeface="Yu Gothic UI"/>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7" dur="1" fill="hold">
                                          <p:stCondLst>
                                            <p:cond delay="0"/>
                                          </p:stCondLst>
                                        </p:cTn>
                                        <p:tgtEl>
                                          <p:spTgt spid="1252"/>
                                        </p:tgtEl>
                                        <p:attrNameLst>
                                          <p:attrName>style.visibility</p:attrName>
                                        </p:attrNameLst>
                                      </p:cBhvr>
                                      <p:to>
                                        <p:strVal val="visible"/>
                                      </p:to>
                                    </p:set>
                                    <p:animEffect transition="in" filter="fade">
                                      <p:cBhvr>
                                        <p:cTn id="6" dur="500"/>
                                        <p:tgtEl>
                                          <p:spTgt spid="1252"/>
                                        </p:tgtEl>
                                      </p:cBhvr>
                                    </p:animEffect>
                                  </p:childTnLst>
                                </p:cTn>
                              </p:par>
                              <p:par>
                                <p:cTn id="8" presetID="10" presetClass="entr" presetSubtype="0" fill="hold" nodeType="withEffect">
                                  <p:stCondLst>
                                    <p:cond delay="0"/>
                                  </p:stCondLst>
                                  <p:childTnLst>
                                    <p:set>
                                      <p:cBhvr>
                                        <p:cTn id="10" dur="1" fill="hold">
                                          <p:stCondLst>
                                            <p:cond delay="0"/>
                                          </p:stCondLst>
                                        </p:cTn>
                                        <p:tgtEl>
                                          <p:spTgt spid="1230"/>
                                        </p:tgtEl>
                                        <p:attrNameLst>
                                          <p:attrName>style.visibility</p:attrName>
                                        </p:attrNameLst>
                                      </p:cBhvr>
                                      <p:to>
                                        <p:strVal val="visible"/>
                                      </p:to>
                                    </p:set>
                                    <p:animEffect transition="in" filter="fade">
                                      <p:cBhvr>
                                        <p:cTn id="9" dur="500"/>
                                        <p:tgtEl>
                                          <p:spTgt spid="1230"/>
                                        </p:tgtEl>
                                      </p:cBhvr>
                                    </p:animEffect>
                                  </p:childTnLst>
                                </p:cTn>
                              </p:par>
                              <p:par>
                                <p:cTn id="11" presetID="10" presetClass="entr" presetSubtype="0" fill="hold" grpId="0" nodeType="withEffect">
                                  <p:stCondLst>
                                    <p:cond delay="0"/>
                                  </p:stCondLst>
                                  <p:childTnLst>
                                    <p:set>
                                      <p:cBhvr>
                                        <p:cTn id="13" dur="1" fill="hold">
                                          <p:stCondLst>
                                            <p:cond delay="0"/>
                                          </p:stCondLst>
                                        </p:cTn>
                                        <p:tgtEl>
                                          <p:spTgt spid="1247"/>
                                        </p:tgtEl>
                                        <p:attrNameLst>
                                          <p:attrName>style.visibility</p:attrName>
                                        </p:attrNameLst>
                                      </p:cBhvr>
                                      <p:to>
                                        <p:strVal val="visible"/>
                                      </p:to>
                                    </p:set>
                                    <p:animEffect transition="in" filter="fade">
                                      <p:cBhvr>
                                        <p:cTn id="12" dur="500"/>
                                        <p:tgtEl>
                                          <p:spTgt spid="124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8" dur="1" fill="hold">
                                          <p:stCondLst>
                                            <p:cond delay="0"/>
                                          </p:stCondLst>
                                        </p:cTn>
                                        <p:tgtEl>
                                          <p:spTgt spid="1253"/>
                                        </p:tgtEl>
                                        <p:attrNameLst>
                                          <p:attrName>style.visibility</p:attrName>
                                        </p:attrNameLst>
                                      </p:cBhvr>
                                      <p:to>
                                        <p:strVal val="visible"/>
                                      </p:to>
                                    </p:set>
                                    <p:animEffect transition="in" filter="fade">
                                      <p:cBhvr>
                                        <p:cTn id="17" dur="500"/>
                                        <p:tgtEl>
                                          <p:spTgt spid="1253"/>
                                        </p:tgtEl>
                                      </p:cBhvr>
                                    </p:animEffect>
                                  </p:childTnLst>
                                </p:cTn>
                              </p:par>
                              <p:par>
                                <p:cTn id="19" presetID="10" presetClass="entr" presetSubtype="0" fill="hold" nodeType="withEffect">
                                  <p:stCondLst>
                                    <p:cond delay="0"/>
                                  </p:stCondLst>
                                  <p:childTnLst>
                                    <p:set>
                                      <p:cBhvr>
                                        <p:cTn id="21" dur="1" fill="hold">
                                          <p:stCondLst>
                                            <p:cond delay="0"/>
                                          </p:stCondLst>
                                        </p:cTn>
                                        <p:tgtEl>
                                          <p:spTgt spid="1233"/>
                                        </p:tgtEl>
                                        <p:attrNameLst>
                                          <p:attrName>style.visibility</p:attrName>
                                        </p:attrNameLst>
                                      </p:cBhvr>
                                      <p:to>
                                        <p:strVal val="visible"/>
                                      </p:to>
                                    </p:set>
                                    <p:animEffect transition="in" filter="fade">
                                      <p:cBhvr>
                                        <p:cTn id="20" dur="500"/>
                                        <p:tgtEl>
                                          <p:spTgt spid="1233"/>
                                        </p:tgtEl>
                                      </p:cBhvr>
                                    </p:animEffect>
                                  </p:childTnLst>
                                </p:cTn>
                              </p:par>
                              <p:par>
                                <p:cTn id="22" presetID="10" presetClass="entr" presetSubtype="0" fill="hold" grpId="0" nodeType="withEffect">
                                  <p:stCondLst>
                                    <p:cond delay="0"/>
                                  </p:stCondLst>
                                  <p:childTnLst>
                                    <p:set>
                                      <p:cBhvr>
                                        <p:cTn id="24" dur="1" fill="hold">
                                          <p:stCondLst>
                                            <p:cond delay="0"/>
                                          </p:stCondLst>
                                        </p:cTn>
                                        <p:tgtEl>
                                          <p:spTgt spid="1248"/>
                                        </p:tgtEl>
                                        <p:attrNameLst>
                                          <p:attrName>style.visibility</p:attrName>
                                        </p:attrNameLst>
                                      </p:cBhvr>
                                      <p:to>
                                        <p:strVal val="visible"/>
                                      </p:to>
                                    </p:set>
                                    <p:animEffect transition="in" filter="fade">
                                      <p:cBhvr>
                                        <p:cTn id="23" dur="500"/>
                                        <p:tgtEl>
                                          <p:spTgt spid="12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9" dur="1" fill="hold">
                                          <p:stCondLst>
                                            <p:cond delay="0"/>
                                          </p:stCondLst>
                                        </p:cTn>
                                        <p:tgtEl>
                                          <p:spTgt spid="1239"/>
                                        </p:tgtEl>
                                        <p:attrNameLst>
                                          <p:attrName>style.visibility</p:attrName>
                                        </p:attrNameLst>
                                      </p:cBhvr>
                                      <p:to>
                                        <p:strVal val="visible"/>
                                      </p:to>
                                    </p:set>
                                    <p:animEffect transition="in" filter="fade">
                                      <p:cBhvr>
                                        <p:cTn id="28" dur="500"/>
                                        <p:tgtEl>
                                          <p:spTgt spid="1239"/>
                                        </p:tgtEl>
                                      </p:cBhvr>
                                    </p:animEffect>
                                  </p:childTnLst>
                                </p:cTn>
                              </p:par>
                              <p:par>
                                <p:cTn id="30" presetID="10" presetClass="entr" presetSubtype="0" fill="hold" grpId="0" nodeType="withEffect">
                                  <p:stCondLst>
                                    <p:cond delay="0"/>
                                  </p:stCondLst>
                                  <p:childTnLst>
                                    <p:set>
                                      <p:cBhvr>
                                        <p:cTn id="32" dur="1" fill="hold">
                                          <p:stCondLst>
                                            <p:cond delay="0"/>
                                          </p:stCondLst>
                                        </p:cTn>
                                        <p:tgtEl>
                                          <p:spTgt spid="1249"/>
                                        </p:tgtEl>
                                        <p:attrNameLst>
                                          <p:attrName>style.visibility</p:attrName>
                                        </p:attrNameLst>
                                      </p:cBhvr>
                                      <p:to>
                                        <p:strVal val="visible"/>
                                      </p:to>
                                    </p:set>
                                    <p:animEffect transition="in" filter="fade">
                                      <p:cBhvr>
                                        <p:cTn id="31" dur="500"/>
                                        <p:tgtEl>
                                          <p:spTgt spid="12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7" dur="1" fill="hold">
                                          <p:stCondLst>
                                            <p:cond delay="0"/>
                                          </p:stCondLst>
                                        </p:cTn>
                                        <p:tgtEl>
                                          <p:spTgt spid="1254"/>
                                        </p:tgtEl>
                                        <p:attrNameLst>
                                          <p:attrName>style.visibility</p:attrName>
                                        </p:attrNameLst>
                                      </p:cBhvr>
                                      <p:to>
                                        <p:strVal val="visible"/>
                                      </p:to>
                                    </p:set>
                                    <p:animEffect transition="in" filter="fade">
                                      <p:cBhvr>
                                        <p:cTn id="36" dur="500"/>
                                        <p:tgtEl>
                                          <p:spTgt spid="1254"/>
                                        </p:tgtEl>
                                      </p:cBhvr>
                                    </p:animEffect>
                                  </p:childTnLst>
                                </p:cTn>
                              </p:par>
                              <p:par>
                                <p:cTn id="38" presetID="10" presetClass="entr" presetSubtype="0" fill="hold" nodeType="withEffect">
                                  <p:stCondLst>
                                    <p:cond delay="0"/>
                                  </p:stCondLst>
                                  <p:childTnLst>
                                    <p:set>
                                      <p:cBhvr>
                                        <p:cTn id="40" dur="1" fill="hold">
                                          <p:stCondLst>
                                            <p:cond delay="0"/>
                                          </p:stCondLst>
                                        </p:cTn>
                                        <p:tgtEl>
                                          <p:spTgt spid="1236"/>
                                        </p:tgtEl>
                                        <p:attrNameLst>
                                          <p:attrName>style.visibility</p:attrName>
                                        </p:attrNameLst>
                                      </p:cBhvr>
                                      <p:to>
                                        <p:strVal val="visible"/>
                                      </p:to>
                                    </p:set>
                                    <p:animEffect transition="in" filter="fade">
                                      <p:cBhvr>
                                        <p:cTn id="39" dur="500"/>
                                        <p:tgtEl>
                                          <p:spTgt spid="1236"/>
                                        </p:tgtEl>
                                      </p:cBhvr>
                                    </p:animEffect>
                                  </p:childTnLst>
                                </p:cTn>
                              </p:par>
                              <p:par>
                                <p:cTn id="41" presetID="10" presetClass="entr" presetSubtype="0" fill="hold" grpId="0" nodeType="withEffect">
                                  <p:stCondLst>
                                    <p:cond delay="0"/>
                                  </p:stCondLst>
                                  <p:childTnLst>
                                    <p:set>
                                      <p:cBhvr>
                                        <p:cTn id="43" dur="1" fill="hold">
                                          <p:stCondLst>
                                            <p:cond delay="0"/>
                                          </p:stCondLst>
                                        </p:cTn>
                                        <p:tgtEl>
                                          <p:spTgt spid="1250"/>
                                        </p:tgtEl>
                                        <p:attrNameLst>
                                          <p:attrName>style.visibility</p:attrName>
                                        </p:attrNameLst>
                                      </p:cBhvr>
                                      <p:to>
                                        <p:strVal val="visible"/>
                                      </p:to>
                                    </p:set>
                                    <p:animEffect transition="in" filter="fade">
                                      <p:cBhvr>
                                        <p:cTn id="42" dur="500"/>
                                        <p:tgtEl>
                                          <p:spTgt spid="125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8" dur="1" fill="hold">
                                          <p:stCondLst>
                                            <p:cond delay="0"/>
                                          </p:stCondLst>
                                        </p:cTn>
                                        <p:tgtEl>
                                          <p:spTgt spid="1242"/>
                                        </p:tgtEl>
                                        <p:attrNameLst>
                                          <p:attrName>style.visibility</p:attrName>
                                        </p:attrNameLst>
                                      </p:cBhvr>
                                      <p:to>
                                        <p:strVal val="visible"/>
                                      </p:to>
                                    </p:set>
                                    <p:animEffect transition="in" filter="fade">
                                      <p:cBhvr>
                                        <p:cTn id="47" dur="500"/>
                                        <p:tgtEl>
                                          <p:spTgt spid="1242"/>
                                        </p:tgtEl>
                                      </p:cBhvr>
                                    </p:animEffect>
                                  </p:childTnLst>
                                </p:cTn>
                              </p:par>
                              <p:par>
                                <p:cTn id="49" presetID="10" presetClass="entr" presetSubtype="0" fill="hold" grpId="0" nodeType="withEffect">
                                  <p:stCondLst>
                                    <p:cond delay="0"/>
                                  </p:stCondLst>
                                  <p:childTnLst>
                                    <p:set>
                                      <p:cBhvr>
                                        <p:cTn id="51" dur="1" fill="hold">
                                          <p:stCondLst>
                                            <p:cond delay="0"/>
                                          </p:stCondLst>
                                        </p:cTn>
                                        <p:tgtEl>
                                          <p:spTgt spid="1251"/>
                                        </p:tgtEl>
                                        <p:attrNameLst>
                                          <p:attrName>style.visibility</p:attrName>
                                        </p:attrNameLst>
                                      </p:cBhvr>
                                      <p:to>
                                        <p:strVal val="visible"/>
                                      </p:to>
                                    </p:set>
                                    <p:animEffect transition="in" filter="fade">
                                      <p:cBhvr>
                                        <p:cTn id="50" dur="500"/>
                                        <p:tgtEl>
                                          <p:spTgt spid="125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6" dur="1" fill="hold">
                                          <p:stCondLst>
                                            <p:cond delay="0"/>
                                          </p:stCondLst>
                                        </p:cTn>
                                        <p:tgtEl>
                                          <p:spTgt spid="1245"/>
                                        </p:tgtEl>
                                        <p:attrNameLst>
                                          <p:attrName>style.visibility</p:attrName>
                                        </p:attrNameLst>
                                      </p:cBhvr>
                                      <p:to>
                                        <p:strVal val="visible"/>
                                      </p:to>
                                    </p:set>
                                    <p:animEffect transition="in" filter="barn(inVertical)">
                                      <p:cBhvr>
                                        <p:cTn id="55" dur="500"/>
                                        <p:tgtEl>
                                          <p:spTgt spid="1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 grpId="0" animBg="1" autoUpdateAnimBg="0"/>
      <p:bldP spid="1247" grpId="0" animBg="1" autoUpdateAnimBg="0"/>
      <p:bldP spid="1253" grpId="0" animBg="1" autoUpdateAnimBg="0"/>
      <p:bldP spid="1248" grpId="0" animBg="1" autoUpdateAnimBg="0"/>
      <p:bldP spid="1249" grpId="0" animBg="1" autoUpdateAnimBg="0"/>
      <p:bldP spid="1254" grpId="0" animBg="1" autoUpdateAnimBg="0"/>
      <p:bldP spid="1250" grpId="0" animBg="1" autoUpdateAnimBg="0"/>
      <p:bldP spid="125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260" name="グループ 4483"/>
          <p:cNvGrpSpPr/>
          <p:nvPr/>
        </p:nvGrpSpPr>
        <p:grpSpPr>
          <a:xfrm>
            <a:off x="325068" y="467625"/>
            <a:ext cx="9790932" cy="2245876"/>
            <a:chOff x="325068" y="467625"/>
            <a:chExt cx="9790932" cy="2245876"/>
          </a:xfrm>
        </p:grpSpPr>
        <p:sp>
          <p:nvSpPr>
            <p:cNvPr id="1261" name="テキスト 4467"/>
            <p:cNvSpPr txBox="1"/>
            <p:nvPr/>
          </p:nvSpPr>
          <p:spPr>
            <a:xfrm>
              <a:off x="325068" y="467625"/>
              <a:ext cx="9790932" cy="2245876"/>
            </a:xfrm>
            <a:prstGeom prst="rect">
              <a:avLst/>
            </a:prstGeom>
          </p:spPr>
          <p:txBody>
            <a:bodyPr wrap="square">
              <a:spAutoFit/>
            </a:bodyPr>
            <a:p>
              <a:pPr algn="l">
                <a:lnSpc>
                  <a:spcPts val="8400"/>
                </a:lnSpc>
                <a:spcBef>
                  <a:spcPts val="0"/>
                </a:spcBef>
                <a:spcAft>
                  <a:spcPts val="0"/>
                </a:spcAft>
                <a:defRPr lang="ja-JP" altLang="en-US"/>
              </a:pPr>
              <a:r>
                <a:rPr lang="ja-JP" altLang="en-US" sz="4000" b="1">
                  <a:latin typeface="UD デジタル 教科書体 NK-B"/>
                  <a:ea typeface="UD デジタル 教科書体 NK-B"/>
                </a:rPr>
                <a:t>インターネット・</a:t>
              </a:r>
              <a:r>
                <a:rPr lang="ja-JP" altLang="en-US" sz="4000" b="1">
                  <a:latin typeface="UD デジタル 教科書体 NK-B"/>
                  <a:ea typeface="UD デジタル 教科書体 NK-B"/>
                </a:rPr>
                <a:t>スマホから</a:t>
              </a:r>
              <a:endParaRPr lang="ja-JP" altLang="en-US" sz="4000" b="1">
                <a:latin typeface="UD デジタル 教科書体 NK-B"/>
                <a:ea typeface="UD デジタル 教科書体 NK-B"/>
              </a:endParaRPr>
            </a:p>
            <a:p>
              <a:pPr algn="l">
                <a:lnSpc>
                  <a:spcPts val="8400"/>
                </a:lnSpc>
                <a:spcBef>
                  <a:spcPts val="0"/>
                </a:spcBef>
                <a:spcAft>
                  <a:spcPts val="0"/>
                </a:spcAft>
                <a:defRPr lang="ja-JP" altLang="en-US"/>
              </a:pPr>
              <a:r>
                <a:rPr lang="ja-JP" altLang="en-US" sz="4000" b="1">
                  <a:latin typeface="UD デジタル 教科書体 NK-B"/>
                  <a:ea typeface="UD デジタル 教科書体 NK-B"/>
                </a:rPr>
                <a:t>　離れ</a:t>
              </a:r>
              <a:r>
                <a:rPr lang="ja-JP" altLang="en-US" sz="4000" b="1">
                  <a:latin typeface="UD デジタル 教科書体 NK-B"/>
                  <a:ea typeface="UD デジタル 教科書体 NK-B"/>
                </a:rPr>
                <a:t>られなく</a:t>
              </a:r>
              <a:r>
                <a:rPr lang="ja-JP" altLang="en-US" sz="4000" b="1">
                  <a:latin typeface="UD デジタル 教科書体 NK-B"/>
                  <a:ea typeface="UD デジタル 教科書体 NK-B"/>
                </a:rPr>
                <a:t>なって</a:t>
              </a:r>
              <a:r>
                <a:rPr lang="ja-JP" altLang="en-US" sz="4000" b="1">
                  <a:latin typeface="UD デジタル 教科書体 NK-B"/>
                  <a:ea typeface="UD デジタル 教科書体 NK-B"/>
                </a:rPr>
                <a:t>いませんか</a:t>
              </a:r>
              <a:r>
                <a:rPr lang="ja-JP" altLang="en-US" sz="4000" b="1">
                  <a:latin typeface="UD デジタル 教科書体 NK-B"/>
                  <a:ea typeface="UD デジタル 教科書体 NK-B"/>
                </a:rPr>
                <a:t>？</a:t>
              </a:r>
              <a:endParaRPr lang="ja-JP" altLang="en-US" sz="4800" b="1">
                <a:latin typeface="UD デジタル 教科書体 NK-B"/>
                <a:ea typeface="UD デジタル 教科書体 NK-B"/>
              </a:endParaRPr>
            </a:p>
          </p:txBody>
        </p:sp>
      </p:grpSp>
      <p:grpSp>
        <p:nvGrpSpPr>
          <p:cNvPr id="1262" name="グループ 374"/>
          <p:cNvGrpSpPr/>
          <p:nvPr/>
        </p:nvGrpSpPr>
        <p:grpSpPr>
          <a:xfrm>
            <a:off x="-254773" y="2843490"/>
            <a:ext cx="9362773" cy="2988350"/>
            <a:chOff x="-682851" y="3001500"/>
            <a:chExt cx="9362773" cy="2988350"/>
          </a:xfrm>
        </p:grpSpPr>
        <p:grpSp>
          <p:nvGrpSpPr>
            <p:cNvPr id="1263" name="グループ 4485"/>
            <p:cNvGrpSpPr/>
            <p:nvPr/>
          </p:nvGrpSpPr>
          <p:grpSpPr>
            <a:xfrm>
              <a:off x="39922" y="3001500"/>
              <a:ext cx="7438898" cy="720000"/>
              <a:chOff x="39922" y="3001500"/>
              <a:chExt cx="7438898" cy="720000"/>
            </a:xfrm>
          </p:grpSpPr>
          <p:sp>
            <p:nvSpPr>
              <p:cNvPr id="1264" name="四角形 4477"/>
              <p:cNvSpPr/>
              <p:nvPr/>
            </p:nvSpPr>
            <p:spPr>
              <a:xfrm>
                <a:off x="252338" y="3001500"/>
                <a:ext cx="6984000" cy="720000"/>
              </a:xfrm>
              <a:prstGeom prst="rect">
                <a:avLst/>
              </a:prstGeom>
              <a:solidFill>
                <a:schemeClr val="tx1">
                  <a:lumMod val="65000"/>
                  <a:lumOff val="3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65" name="テキスト 4474"/>
              <p:cNvSpPr txBox="1"/>
              <p:nvPr/>
            </p:nvSpPr>
            <p:spPr>
              <a:xfrm>
                <a:off x="39922" y="3038781"/>
                <a:ext cx="7438898" cy="645438"/>
              </a:xfrm>
              <a:prstGeom prst="rect">
                <a:avLst/>
              </a:prstGeom>
              <a:noFill/>
            </p:spPr>
            <p:txBody>
              <a:bodyPr wrap="square">
                <a:spAutoFit/>
              </a:bodyPr>
              <a:p>
                <a:pPr algn="ctr">
                  <a:defRPr lang="ja-JP" altLang="en-US"/>
                </a:pPr>
                <a:r>
                  <a:rPr lang="ja-JP" altLang="en-US" sz="3600" b="1">
                    <a:solidFill>
                      <a:schemeClr val="bg1"/>
                    </a:solidFill>
                    <a:latin typeface="UD デジタル 教科書体 NP-B"/>
                    <a:ea typeface="UD デジタル 教科書体 NP-B"/>
                  </a:rPr>
                  <a:t>何時間もずっと使っている・・・</a:t>
                </a:r>
                <a:endParaRPr lang="ja-JP" altLang="en-US" sz="4400" b="1">
                  <a:solidFill>
                    <a:schemeClr val="bg1"/>
                  </a:solidFill>
                  <a:latin typeface="UD デジタル 教科書体 NP-B"/>
                  <a:ea typeface="UD デジタル 教科書体 NP-B"/>
                </a:endParaRPr>
              </a:p>
            </p:txBody>
          </p:sp>
        </p:grpSp>
        <p:grpSp>
          <p:nvGrpSpPr>
            <p:cNvPr id="1266" name="グループ 4487"/>
            <p:cNvGrpSpPr/>
            <p:nvPr/>
          </p:nvGrpSpPr>
          <p:grpSpPr>
            <a:xfrm>
              <a:off x="-682851" y="3837107"/>
              <a:ext cx="9362773" cy="730243"/>
              <a:chOff x="-682851" y="3837107"/>
              <a:chExt cx="9362773" cy="730243"/>
            </a:xfrm>
          </p:grpSpPr>
          <p:sp>
            <p:nvSpPr>
              <p:cNvPr id="1267" name="テキスト 4479"/>
              <p:cNvSpPr txBox="1"/>
              <p:nvPr/>
            </p:nvSpPr>
            <p:spPr>
              <a:xfrm>
                <a:off x="251919" y="3837107"/>
                <a:ext cx="8068912" cy="730243"/>
              </a:xfrm>
              <a:prstGeom prst="rect">
                <a:avLst/>
              </a:prstGeom>
              <a:solidFill>
                <a:schemeClr val="tx1">
                  <a:lumMod val="66000"/>
                  <a:lumOff val="34000"/>
                </a:schemeClr>
              </a:solidFill>
            </p:spPr>
            <p:txBody>
              <a:bodyPr wrap="square">
                <a:spAutoFit/>
              </a:bodyPr>
              <a:p>
                <a:pPr algn="ctr">
                  <a:defRPr lang="ja-JP" altLang="en-US"/>
                </a:pPr>
                <a:endParaRPr lang="ja-JP" altLang="en-US" sz="4400" b="1">
                  <a:solidFill>
                    <a:srgbClr val="E78B8B"/>
                  </a:solidFill>
                  <a:latin typeface="UD デジタル 教科書体 NP-B"/>
                  <a:ea typeface="UD デジタル 教科書体 NP-B"/>
                </a:endParaRPr>
              </a:p>
            </p:txBody>
          </p:sp>
          <p:sp>
            <p:nvSpPr>
              <p:cNvPr id="1268" name="テキスト 4476"/>
              <p:cNvSpPr txBox="1"/>
              <p:nvPr/>
            </p:nvSpPr>
            <p:spPr>
              <a:xfrm>
                <a:off x="-682851" y="3879510"/>
                <a:ext cx="9362773" cy="645438"/>
              </a:xfrm>
              <a:prstGeom prst="rect">
                <a:avLst/>
              </a:prstGeom>
            </p:spPr>
            <p:txBody>
              <a:bodyPr wrap="square">
                <a:spAutoFit/>
              </a:bodyPr>
              <a:p>
                <a:pPr algn="ctr">
                  <a:defRPr lang="ja-JP" altLang="en-US"/>
                </a:pPr>
                <a:r>
                  <a:rPr lang="ja-JP" altLang="en-US" sz="3600" b="1">
                    <a:solidFill>
                      <a:schemeClr val="bg1"/>
                    </a:solidFill>
                    <a:latin typeface="UD デジタル 教科書体 NP-B"/>
                    <a:ea typeface="UD デジタル 教科書体 NP-B"/>
                  </a:rPr>
                  <a:t>お風呂や食事中も使っている・・・</a:t>
                </a:r>
                <a:endParaRPr lang="ja-JP" altLang="en-US" sz="4400" b="1">
                  <a:solidFill>
                    <a:schemeClr val="bg1"/>
                  </a:solidFill>
                  <a:latin typeface="UD デジタル 教科書体 NP-B"/>
                  <a:ea typeface="UD デジタル 教科書体 NP-B"/>
                </a:endParaRPr>
              </a:p>
            </p:txBody>
          </p:sp>
        </p:grpSp>
        <p:grpSp>
          <p:nvGrpSpPr>
            <p:cNvPr id="1269" name="グループ 4489"/>
            <p:cNvGrpSpPr/>
            <p:nvPr/>
          </p:nvGrpSpPr>
          <p:grpSpPr>
            <a:xfrm>
              <a:off x="82695" y="4694962"/>
              <a:ext cx="8239383" cy="1294888"/>
              <a:chOff x="82695" y="4694962"/>
              <a:chExt cx="8239383" cy="1294888"/>
            </a:xfrm>
          </p:grpSpPr>
          <p:sp>
            <p:nvSpPr>
              <p:cNvPr id="1270" name="テキスト 4478"/>
              <p:cNvSpPr txBox="1"/>
              <p:nvPr/>
            </p:nvSpPr>
            <p:spPr>
              <a:xfrm>
                <a:off x="251919" y="4694962"/>
                <a:ext cx="7438898" cy="768548"/>
              </a:xfrm>
              <a:prstGeom prst="rect">
                <a:avLst/>
              </a:prstGeom>
              <a:solidFill>
                <a:schemeClr val="tx1">
                  <a:lumMod val="66000"/>
                  <a:lumOff val="34000"/>
                </a:schemeClr>
              </a:solidFill>
            </p:spPr>
            <p:txBody>
              <a:bodyPr wrap="square">
                <a:spAutoFit/>
              </a:bodyPr>
              <a:p>
                <a:pPr algn="ctr">
                  <a:defRPr lang="ja-JP" altLang="en-US"/>
                </a:pPr>
                <a:endParaRPr lang="ja-JP" altLang="en-US" sz="4400" b="1">
                  <a:solidFill>
                    <a:srgbClr val="E78B8B"/>
                  </a:solidFill>
                  <a:latin typeface="UD デジタル 教科書体 NP-B"/>
                  <a:ea typeface="UD デジタル 教科書体 NP-B"/>
                </a:endParaRPr>
              </a:p>
            </p:txBody>
          </p:sp>
          <p:sp>
            <p:nvSpPr>
              <p:cNvPr id="1271" name="テキスト 4475"/>
              <p:cNvSpPr txBox="1"/>
              <p:nvPr/>
            </p:nvSpPr>
            <p:spPr>
              <a:xfrm>
                <a:off x="82695" y="4790414"/>
                <a:ext cx="8239383" cy="645438"/>
              </a:xfrm>
              <a:prstGeom prst="rect">
                <a:avLst/>
              </a:prstGeom>
            </p:spPr>
            <p:txBody>
              <a:bodyPr wrap="square">
                <a:spAutoFit/>
              </a:bodyPr>
              <a:p>
                <a:pPr algn="ctr">
                  <a:defRPr lang="ja-JP" altLang="en-US"/>
                </a:pPr>
                <a:r>
                  <a:rPr lang="ja-JP" altLang="en-US" sz="3600" b="1">
                    <a:solidFill>
                      <a:schemeClr val="bg1"/>
                    </a:solidFill>
                    <a:latin typeface="UD デジタル 教科書体 NP-B"/>
                    <a:ea typeface="UD デジタル 教科書体 NP-B"/>
                  </a:rPr>
                  <a:t>深</a:t>
                </a:r>
                <a:r>
                  <a:rPr lang="ja-JP" altLang="en-US" sz="3600" b="1">
                    <a:solidFill>
                      <a:schemeClr val="bg1"/>
                    </a:solidFill>
                    <a:latin typeface="UD デジタル 教科書体 NP-B"/>
                    <a:ea typeface="UD デジタル 教科書体 NP-B"/>
                  </a:rPr>
                  <a:t>夜</a:t>
                </a:r>
                <a:r>
                  <a:rPr lang="ja-JP" altLang="en-US" sz="3600" b="1">
                    <a:solidFill>
                      <a:schemeClr val="bg1"/>
                    </a:solidFill>
                    <a:latin typeface="UD デジタル 教科書体 NP-B"/>
                    <a:ea typeface="UD デジタル 教科書体 NP-B"/>
                  </a:rPr>
                  <a:t>まで使って朝起きられない・・・</a:t>
                </a:r>
                <a:endParaRPr lang="ja-JP" altLang="en-US" sz="4400" b="1">
                  <a:solidFill>
                    <a:schemeClr val="bg1"/>
                  </a:solidFill>
                  <a:latin typeface="UD デジタル 教科書体 NP-B"/>
                  <a:ea typeface="UD デジタル 教科書体 NP-B"/>
                </a:endParaRPr>
              </a:p>
            </p:txBody>
          </p:sp>
        </p:grpSp>
      </p:gr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77" name="四角形 102"/>
          <p:cNvSpPr/>
          <p:nvPr/>
        </p:nvSpPr>
        <p:spPr>
          <a:xfrm>
            <a:off x="483413" y="1483258"/>
            <a:ext cx="4018591" cy="3028310"/>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78" name="テキスト 103"/>
          <p:cNvSpPr txBox="1"/>
          <p:nvPr/>
        </p:nvSpPr>
        <p:spPr>
          <a:xfrm>
            <a:off x="482737" y="1705500"/>
            <a:ext cx="4373259" cy="768548"/>
          </a:xfrm>
          <a:prstGeom prst="rect">
            <a:avLst/>
          </a:prstGeom>
        </p:spPr>
        <p:txBody>
          <a:bodyPr wrap="square">
            <a:spAutoFit/>
          </a:bodyPr>
          <a:p>
            <a:pPr algn="l">
              <a:defRPr lang="ja-JP" altLang="en-US"/>
            </a:pPr>
            <a:r>
              <a:rPr lang="ja-JP" altLang="en-US" sz="4400" b="1">
                <a:latin typeface="UD デジタル 教科書体 NP-B"/>
                <a:ea typeface="UD デジタル 教科書体 NP-B"/>
              </a:rPr>
              <a:t>第２章</a:t>
            </a:r>
            <a:endParaRPr lang="ja-JP" altLang="en-US" sz="6000" b="1">
              <a:latin typeface="UD デジタル 教科書体 NP-B"/>
              <a:ea typeface="UD デジタル 教科書体 NP-B"/>
            </a:endParaRPr>
          </a:p>
        </p:txBody>
      </p:sp>
      <p:sp>
        <p:nvSpPr>
          <p:cNvPr id="1279" name="テキスト 301"/>
          <p:cNvSpPr txBox="1"/>
          <p:nvPr/>
        </p:nvSpPr>
        <p:spPr>
          <a:xfrm>
            <a:off x="482982" y="2503338"/>
            <a:ext cx="4022557" cy="1076325"/>
          </a:xfrm>
          <a:prstGeom prst="rect">
            <a:avLst/>
          </a:prstGeom>
        </p:spPr>
        <p:txBody>
          <a:bodyPr wrap="square">
            <a:spAutoFit/>
          </a:bodyPr>
          <a:p>
            <a:pPr algn="l">
              <a:defRPr lang="ja-JP" altLang="en-US"/>
            </a:pPr>
            <a:r>
              <a:rPr lang="ja-JP" altLang="en-US" sz="3200" b="1">
                <a:latin typeface="UD デジタル 教科書体 NP-B"/>
                <a:ea typeface="UD デジタル 教科書体 NP-B"/>
              </a:rPr>
              <a:t>静岡県が考える</a:t>
            </a:r>
            <a:endParaRPr lang="ja-JP" altLang="en-US" sz="3200" b="1">
              <a:latin typeface="UD デジタル 教科書体 NP-B"/>
              <a:ea typeface="UD デジタル 教科書体 NP-B"/>
            </a:endParaRPr>
          </a:p>
          <a:p>
            <a:pPr algn="l">
              <a:defRPr lang="ja-JP" altLang="en-US"/>
            </a:pPr>
            <a:r>
              <a:rPr lang="ja-JP" altLang="en-US" sz="3200" b="1">
                <a:latin typeface="UD デジタル 教科書体 NP-B"/>
                <a:ea typeface="UD デジタル 教科書体 NP-B"/>
              </a:rPr>
              <a:t>６</a:t>
            </a:r>
            <a:r>
              <a:rPr lang="ja-JP" altLang="en-US" sz="3200" b="1">
                <a:latin typeface="UD デジタル 教科書体 NP-B"/>
                <a:ea typeface="UD デジタル 教科書体 NP-B"/>
              </a:rPr>
              <a:t>つの</a:t>
            </a:r>
            <a:r>
              <a:rPr lang="ja-JP" altLang="en-US" sz="3200" b="1">
                <a:latin typeface="UD デジタル 教科書体 NP-B"/>
                <a:ea typeface="UD デジタル 教科書体 NP-B"/>
              </a:rPr>
              <a:t>スマホルール</a:t>
            </a:r>
            <a:endParaRPr lang="ja-JP" altLang="en-US" sz="3200" b="1">
              <a:latin typeface="UD デジタル 教科書体 NP-B"/>
              <a:ea typeface="UD デジタル 教科書体 NP-B"/>
            </a:endParaRPr>
          </a:p>
        </p:txBody>
      </p:sp>
      <p:sp>
        <p:nvSpPr>
          <p:cNvPr id="1280" name="テキスト 304"/>
          <p:cNvSpPr txBox="1"/>
          <p:nvPr/>
        </p:nvSpPr>
        <p:spPr>
          <a:xfrm>
            <a:off x="4788000" y="1518453"/>
            <a:ext cx="4022557" cy="3046095"/>
          </a:xfrm>
          <a:prstGeom prst="rect">
            <a:avLst/>
          </a:prstGeom>
        </p:spPr>
        <p:txBody>
          <a:bodyPr wrap="square">
            <a:spAutoFit/>
          </a:bodyPr>
          <a:p>
            <a:pPr algn="l">
              <a:defRPr lang="ja-JP" altLang="en-US"/>
            </a:pPr>
            <a:r>
              <a:rPr lang="ja-JP" altLang="en-US" sz="3200" b="1">
                <a:latin typeface="UD デジタル 教科書体 NP-B"/>
                <a:ea typeface="UD デジタル 教科書体 NP-B"/>
              </a:rPr>
              <a:t>・フィルタリング</a:t>
            </a:r>
            <a:endParaRPr lang="ja-JP" altLang="en-US" sz="3200" b="1">
              <a:latin typeface="UD デジタル 教科書体 NP-B"/>
              <a:ea typeface="UD デジタル 教科書体 NP-B"/>
            </a:endParaRPr>
          </a:p>
          <a:p>
            <a:pPr algn="l">
              <a:defRPr lang="ja-JP" altLang="en-US"/>
            </a:pPr>
            <a:r>
              <a:rPr lang="ja-JP" altLang="en-US" sz="3200" b="1">
                <a:latin typeface="UD デジタル 教科書体 NP-B"/>
                <a:ea typeface="UD デジタル 教科書体 NP-B"/>
              </a:rPr>
              <a:t>・</a:t>
            </a:r>
            <a:r>
              <a:rPr lang="ja-JP" altLang="en-US" sz="3200" b="1">
                <a:latin typeface="UD デジタル 教科書体 NP-B"/>
                <a:ea typeface="UD デジタル 教科書体 NP-B"/>
              </a:rPr>
              <a:t>誹謗中傷</a:t>
            </a:r>
            <a:endParaRPr lang="ja-JP" altLang="en-US" sz="3200" b="1">
              <a:latin typeface="UD デジタル 教科書体 NP-B"/>
              <a:ea typeface="UD デジタル 教科書体 NP-B"/>
            </a:endParaRPr>
          </a:p>
          <a:p>
            <a:pPr algn="l">
              <a:defRPr lang="ja-JP" altLang="en-US"/>
            </a:pPr>
            <a:r>
              <a:rPr lang="ja-JP" altLang="en-US" sz="3200" b="1">
                <a:latin typeface="UD デジタル 教科書体 NP-B"/>
                <a:ea typeface="UD デジタル 教科書体 NP-B"/>
              </a:rPr>
              <a:t>・</a:t>
            </a:r>
            <a:r>
              <a:rPr lang="ja-JP" altLang="en-US" sz="3200" b="1">
                <a:latin typeface="UD デジタル 教科書体 NP-B"/>
                <a:ea typeface="UD デジタル 教科書体 NP-B"/>
              </a:rPr>
              <a:t>長時間利用</a:t>
            </a:r>
            <a:endParaRPr lang="ja-JP" altLang="en-US" sz="3200" b="1">
              <a:latin typeface="UD デジタル 教科書体 NP-B"/>
              <a:ea typeface="UD デジタル 教科書体 NP-B"/>
            </a:endParaRPr>
          </a:p>
          <a:p>
            <a:pPr algn="l">
              <a:defRPr lang="ja-JP" altLang="en-US"/>
            </a:pPr>
            <a:r>
              <a:rPr lang="ja-JP" altLang="en-US" sz="3200" b="1">
                <a:latin typeface="UD デジタル 教科書体 NP-B"/>
                <a:ea typeface="UD デジタル 教科書体 NP-B"/>
              </a:rPr>
              <a:t>・</a:t>
            </a:r>
            <a:r>
              <a:rPr lang="ja-JP" altLang="en-US" sz="3200" b="1">
                <a:latin typeface="UD デジタル 教科書体 NP-B"/>
                <a:ea typeface="UD デジタル 教科書体 NP-B"/>
              </a:rPr>
              <a:t>情報公開</a:t>
            </a:r>
            <a:endParaRPr lang="ja-JP" altLang="en-US" sz="3200" b="1">
              <a:latin typeface="UD デジタル 教科書体 NP-B"/>
              <a:ea typeface="UD デジタル 教科書体 NP-B"/>
            </a:endParaRPr>
          </a:p>
          <a:p>
            <a:pPr algn="l">
              <a:defRPr lang="ja-JP" altLang="en-US"/>
            </a:pPr>
            <a:r>
              <a:rPr lang="ja-JP" altLang="en-US" sz="3200" b="1">
                <a:latin typeface="UD デジタル 教科書体 NP-B"/>
                <a:ea typeface="UD デジタル 教科書体 NP-B"/>
              </a:rPr>
              <a:t>・</a:t>
            </a:r>
            <a:r>
              <a:rPr lang="ja-JP" altLang="en-US" sz="3200" b="1">
                <a:latin typeface="UD デジタル 教科書体 NP-B"/>
                <a:ea typeface="UD デジタル 教科書体 NP-B"/>
              </a:rPr>
              <a:t>ファクトチェック</a:t>
            </a:r>
            <a:endParaRPr lang="ja-JP" altLang="en-US" sz="3200" b="1">
              <a:latin typeface="UD デジタル 教科書体 NP-B"/>
              <a:ea typeface="UD デジタル 教科書体 NP-B"/>
            </a:endParaRPr>
          </a:p>
          <a:p>
            <a:pPr algn="l">
              <a:defRPr lang="ja-JP" altLang="en-US"/>
            </a:pPr>
            <a:r>
              <a:rPr lang="ja-JP" altLang="en-US" sz="3200" b="1">
                <a:latin typeface="UD デジタル 教科書体 NP-B"/>
                <a:ea typeface="UD デジタル 教科書体 NP-B"/>
              </a:rPr>
              <a:t>・法律を守ろう</a:t>
            </a:r>
            <a:endParaRPr lang="ja-JP" altLang="en-US" sz="3200" b="1">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86" name="四角形 4509"/>
          <p:cNvSpPr/>
          <p:nvPr/>
        </p:nvSpPr>
        <p:spPr>
          <a:xfrm>
            <a:off x="3721" y="-22500"/>
            <a:ext cx="9144490"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87" name="テキスト 4510"/>
          <p:cNvSpPr txBox="1"/>
          <p:nvPr/>
        </p:nvSpPr>
        <p:spPr>
          <a:xfrm>
            <a:off x="180000" y="121500"/>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ルール①</a:t>
            </a:r>
            <a:endParaRPr lang="ja-JP" altLang="en-US" sz="6000" b="1">
              <a:solidFill>
                <a:schemeClr val="tx1">
                  <a:lumMod val="75000"/>
                  <a:lumOff val="25000"/>
                </a:schemeClr>
              </a:solidFill>
              <a:latin typeface="UD デジタル 教科書体 NP-B"/>
              <a:ea typeface="UD デジタル 教科書体 NP-B"/>
            </a:endParaRPr>
          </a:p>
        </p:txBody>
      </p:sp>
      <p:sp>
        <p:nvSpPr>
          <p:cNvPr id="1288" name="テキスト 4511"/>
          <p:cNvSpPr txBox="1"/>
          <p:nvPr/>
        </p:nvSpPr>
        <p:spPr>
          <a:xfrm>
            <a:off x="180004" y="1771843"/>
            <a:ext cx="8786094" cy="2861429"/>
          </a:xfrm>
          <a:prstGeom prst="rect">
            <a:avLst/>
          </a:prstGeom>
        </p:spPr>
        <p:txBody>
          <a:bodyPr wrap="square">
            <a:spAutoFit/>
          </a:bodyPr>
          <a:p>
            <a:pPr algn="ctr">
              <a:defRPr lang="ja-JP" altLang="en-US"/>
            </a:pPr>
            <a:r>
              <a:rPr lang="ja-JP" altLang="en-US" sz="6000" b="1">
                <a:solidFill>
                  <a:schemeClr val="tx1">
                    <a:lumMod val="75000"/>
                    <a:lumOff val="25000"/>
                  </a:schemeClr>
                </a:solidFill>
                <a:latin typeface="UD デジタル 教科書体 NP-B"/>
                <a:ea typeface="UD デジタル 教科書体 NP-B"/>
              </a:rPr>
              <a:t>ネットを使うときは、</a:t>
            </a:r>
            <a:endParaRPr lang="ja-JP" altLang="en-US" sz="60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フィルタリング</a:t>
            </a:r>
            <a:r>
              <a:rPr lang="ja-JP" altLang="en-US" sz="6000" b="1">
                <a:solidFill>
                  <a:schemeClr val="tx1">
                    <a:lumMod val="75000"/>
                    <a:lumOff val="25000"/>
                  </a:schemeClr>
                </a:solidFill>
                <a:latin typeface="UD デジタル 教科書体 NP-B"/>
                <a:ea typeface="UD デジタル 教科書体 NP-B"/>
              </a:rPr>
              <a:t>を</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利用しよう</a:t>
            </a:r>
            <a:r>
              <a:rPr lang="ja-JP" altLang="en-US" sz="6000" b="1">
                <a:solidFill>
                  <a:schemeClr val="tx1">
                    <a:lumMod val="75000"/>
                    <a:lumOff val="25000"/>
                  </a:schemeClr>
                </a:solidFill>
                <a:latin typeface="UD デジタル 教科書体 NP-B"/>
                <a:ea typeface="UD デジタル 教科書体 NP-B"/>
              </a:rPr>
              <a:t>！</a:t>
            </a:r>
            <a:endParaRPr lang="ja-JP" altLang="en-US" sz="6000" b="1">
              <a:solidFill>
                <a:schemeClr val="tx1">
                  <a:lumMod val="75000"/>
                  <a:lumOff val="25000"/>
                </a:schemeClr>
              </a:solidFill>
              <a:latin typeface="UD デジタル 教科書体 NP-B"/>
              <a:ea typeface="UD デジタル 教科書体 NP-B"/>
            </a:endParaRPr>
          </a:p>
        </p:txBody>
      </p:sp>
      <p:pic>
        <p:nvPicPr>
          <p:cNvPr id="1289" name="図 399"/>
          <p:cNvPicPr>
            <a:picLocks noChangeAspect="1"/>
          </p:cNvPicPr>
          <p:nvPr/>
        </p:nvPicPr>
        <p:blipFill>
          <a:blip r:embed="rId1"/>
          <a:stretch>
            <a:fillRect/>
          </a:stretch>
        </p:blipFill>
        <p:spPr>
          <a:xfrm>
            <a:off x="7056585" y="3921090"/>
            <a:ext cx="1909513" cy="17939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95" name="四角形 102"/>
          <p:cNvSpPr/>
          <p:nvPr/>
        </p:nvSpPr>
        <p:spPr>
          <a:xfrm>
            <a:off x="-32913" y="-95142"/>
            <a:ext cx="9177785" cy="1017566"/>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96" name="テキスト 209"/>
          <p:cNvSpPr txBox="1"/>
          <p:nvPr/>
        </p:nvSpPr>
        <p:spPr>
          <a:xfrm>
            <a:off x="2477" y="1417500"/>
            <a:ext cx="9146205" cy="3046095"/>
          </a:xfrm>
          <a:prstGeom prst="rect">
            <a:avLst/>
          </a:prstGeom>
        </p:spPr>
        <p:txBody>
          <a:bodyPr wrap="square">
            <a:spAutoFit/>
          </a:bodyPr>
          <a:p>
            <a:pPr algn="l">
              <a:defRPr lang="ja-JP" altLang="en-US"/>
            </a:pPr>
            <a:r>
              <a:rPr lang="ja-JP" altLang="en-US" sz="6000" b="1">
                <a:solidFill>
                  <a:srgbClr val="FF0000"/>
                </a:solidFill>
                <a:latin typeface="UD デジタル 教科書体 NP-B"/>
                <a:ea typeface="UD デジタル 教科書体 NP-B"/>
              </a:rPr>
              <a:t>フィルタリング</a:t>
            </a:r>
            <a:r>
              <a:rPr lang="ja-JP" altLang="en-US" sz="3200" b="1">
                <a:latin typeface="UD デジタル 教科書体 NP-B"/>
                <a:ea typeface="UD デジタル 教科書体 NP-B"/>
              </a:rPr>
              <a:t>とは、</a:t>
            </a:r>
            <a:endParaRPr lang="ja-JP" altLang="en-US" sz="2000" b="1">
              <a:latin typeface="UD デジタル 教科書体 NP-B"/>
              <a:ea typeface="UD デジタル 教科書体 NP-B"/>
            </a:endParaRPr>
          </a:p>
          <a:p>
            <a:pPr algn="l">
              <a:defRPr lang="ja-JP" altLang="en-US"/>
            </a:pPr>
            <a:r>
              <a:rPr lang="ja-JP" altLang="en-US" sz="1200" b="1">
                <a:latin typeface="UD デジタル 教科書体 NP-B"/>
                <a:ea typeface="UD デジタル 教科書体 NP-B"/>
              </a:rPr>
              <a:t>　</a:t>
            </a:r>
            <a:endParaRPr lang="ja-JP" altLang="en-US" sz="3200" b="1">
              <a:latin typeface="UD デジタル 教科書体 NP-B"/>
              <a:ea typeface="UD デジタル 教科書体 NP-B"/>
            </a:endParaRPr>
          </a:p>
          <a:p>
            <a:pPr algn="l">
              <a:defRPr lang="ja-JP" altLang="en-US"/>
            </a:pPr>
            <a:endParaRPr lang="ja-JP" altLang="en-US" sz="1200" b="1">
              <a:latin typeface="UD デジタル 教科書体 NP-B"/>
              <a:ea typeface="UD デジタル 教科書体 NP-B"/>
            </a:endParaRPr>
          </a:p>
          <a:p>
            <a:pPr algn="l">
              <a:defRPr lang="ja-JP" altLang="en-US"/>
            </a:pPr>
            <a:r>
              <a:rPr lang="ja-JP" altLang="en-US" sz="3600" b="1">
                <a:latin typeface="UD デジタル 教科書体 NP-B"/>
                <a:ea typeface="UD デジタル 教科書体 NP-B"/>
              </a:rPr>
              <a:t>こどもが安全に安心してインターネットを利用するために、</a:t>
            </a:r>
            <a:r>
              <a:rPr lang="ja-JP" altLang="en-US" sz="3600" b="1">
                <a:solidFill>
                  <a:srgbClr val="FF0000"/>
                </a:solidFill>
                <a:latin typeface="UD デジタル 教科書体 NP-B"/>
                <a:ea typeface="UD デジタル 教科書体 NP-B"/>
              </a:rPr>
              <a:t>違法・有害情報との接触から守ってくれるサービス</a:t>
            </a:r>
            <a:r>
              <a:rPr lang="ja-JP" altLang="en-US" sz="3600" b="1">
                <a:latin typeface="UD デジタル 教科書体 NP-B"/>
                <a:ea typeface="UD デジタル 教科書体 NP-B"/>
              </a:rPr>
              <a:t>のこと。</a:t>
            </a:r>
            <a:endParaRPr lang="ja-JP" altLang="en-US" sz="2000" b="1">
              <a:latin typeface="UD デジタル 教科書体 NP-B"/>
              <a:ea typeface="UD デジタル 教科書体 NP-B"/>
            </a:endParaRPr>
          </a:p>
        </p:txBody>
      </p:sp>
      <p:sp>
        <p:nvSpPr>
          <p:cNvPr id="1297" name="テキスト 379"/>
          <p:cNvSpPr txBox="1"/>
          <p:nvPr/>
        </p:nvSpPr>
        <p:spPr>
          <a:xfrm>
            <a:off x="180001" y="121500"/>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ルール①（解説）</a:t>
            </a:r>
            <a:endParaRPr lang="ja-JP" altLang="en-US" sz="6000" b="1">
              <a:solidFill>
                <a:schemeClr val="tx1">
                  <a:lumMod val="75000"/>
                  <a:lumOff val="25000"/>
                </a:schemeClr>
              </a:solidFill>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03" name="四角形 255"/>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04" name="テキスト 256"/>
          <p:cNvSpPr txBox="1"/>
          <p:nvPr/>
        </p:nvSpPr>
        <p:spPr>
          <a:xfrm>
            <a:off x="180001" y="121500"/>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ルール①（解説）</a:t>
            </a:r>
            <a:endParaRPr lang="ja-JP" altLang="en-US" sz="6000" b="1">
              <a:solidFill>
                <a:schemeClr val="tx1">
                  <a:lumMod val="75000"/>
                  <a:lumOff val="25000"/>
                </a:schemeClr>
              </a:solidFill>
              <a:latin typeface="UD デジタル 教科書体 NP-B"/>
              <a:ea typeface="UD デジタル 教科書体 NP-B"/>
            </a:endParaRPr>
          </a:p>
        </p:txBody>
      </p:sp>
      <p:sp>
        <p:nvSpPr>
          <p:cNvPr id="1305" name="テキスト 268"/>
          <p:cNvSpPr txBox="1"/>
          <p:nvPr/>
        </p:nvSpPr>
        <p:spPr>
          <a:xfrm>
            <a:off x="-763" y="3505500"/>
            <a:ext cx="9142941" cy="1445657"/>
          </a:xfrm>
          <a:prstGeom prst="rect">
            <a:avLst/>
          </a:prstGeom>
        </p:spPr>
        <p:txBody>
          <a:bodyPr wrap="square">
            <a:spAutoFit/>
          </a:bodyPr>
          <a:p>
            <a:pPr algn="just">
              <a:defRPr lang="ja-JP" altLang="en-US"/>
            </a:pPr>
            <a:r>
              <a:rPr lang="ja-JP" altLang="en-US" sz="3200" b="1" u="sng">
                <a:solidFill>
                  <a:srgbClr val="FF0000"/>
                </a:solidFill>
                <a:latin typeface="UD デジタル 教科書体 NK-B"/>
                <a:ea typeface="UD デジタル 教科書体 NK-B"/>
              </a:rPr>
              <a:t>国の法律</a:t>
            </a:r>
            <a:r>
              <a:rPr lang="ja-JP" altLang="en-US" sz="2400" b="1">
                <a:solidFill>
                  <a:srgbClr val="FF0000"/>
                </a:solidFill>
                <a:latin typeface="UD デジタル 教科書体 NK-B"/>
                <a:ea typeface="UD デジタル 教科書体 NK-B"/>
              </a:rPr>
              <a:t>や</a:t>
            </a:r>
            <a:r>
              <a:rPr lang="ja-JP" altLang="en-US" sz="3200" b="1" u="sng">
                <a:solidFill>
                  <a:srgbClr val="FF0000"/>
                </a:solidFill>
                <a:latin typeface="UD デジタル 教科書体 NK-B"/>
                <a:ea typeface="UD デジタル 教科書体 NK-B"/>
              </a:rPr>
              <a:t>静岡県条例</a:t>
            </a:r>
            <a:r>
              <a:rPr lang="ja-JP" altLang="en-US" sz="2400" b="1">
                <a:solidFill>
                  <a:srgbClr val="FF0000"/>
                </a:solidFill>
                <a:latin typeface="UD デジタル 教科書体 NK-B"/>
                <a:ea typeface="UD デジタル 教科書体 NK-B"/>
              </a:rPr>
              <a:t>で、</a:t>
            </a:r>
            <a:endParaRPr lang="ja-JP" altLang="en-US" sz="2400" b="1">
              <a:solidFill>
                <a:srgbClr val="FF0000"/>
              </a:solidFill>
              <a:latin typeface="UD デジタル 教科書体 NK-B"/>
              <a:ea typeface="UD デジタル 教科書体 NK-B"/>
            </a:endParaRPr>
          </a:p>
          <a:p>
            <a:pPr algn="just">
              <a:defRPr lang="ja-JP" altLang="en-US"/>
            </a:pPr>
            <a:r>
              <a:rPr lang="ja-JP" altLang="en-US" sz="2400" b="1">
                <a:solidFill>
                  <a:srgbClr val="FF0000"/>
                </a:solidFill>
                <a:latin typeface="UD デジタル 教科書体 NK-B"/>
                <a:ea typeface="UD デジタル 教科書体 NK-B"/>
              </a:rPr>
              <a:t>こどもが安心してインターネットを利用できるよう、</a:t>
            </a:r>
            <a:endParaRPr lang="ja-JP" altLang="en-US" sz="2400" b="1">
              <a:solidFill>
                <a:srgbClr val="FF0000"/>
              </a:solidFill>
              <a:latin typeface="UD デジタル 教科書体 NK-B"/>
              <a:ea typeface="UD デジタル 教科書体 NK-B"/>
            </a:endParaRPr>
          </a:p>
          <a:p>
            <a:pPr algn="just">
              <a:defRPr lang="ja-JP" altLang="en-US"/>
            </a:pPr>
            <a:r>
              <a:rPr lang="ja-JP" altLang="en-US" sz="3200" b="1" u="sng">
                <a:solidFill>
                  <a:srgbClr val="FF0000"/>
                </a:solidFill>
                <a:latin typeface="UD デジタル 教科書体 NK-B"/>
                <a:ea typeface="UD デジタル 教科書体 NK-B"/>
              </a:rPr>
              <a:t>保護者にも</a:t>
            </a:r>
            <a:r>
              <a:rPr lang="ja-JP" altLang="en-US" sz="2400" b="1" u="sng">
                <a:solidFill>
                  <a:srgbClr val="FF0000"/>
                </a:solidFill>
                <a:latin typeface="UD デジタル 教科書体 NK-B"/>
                <a:ea typeface="UD デジタル 教科書体 NK-B"/>
              </a:rPr>
              <a:t>フィルタリングに関する</a:t>
            </a:r>
            <a:r>
              <a:rPr lang="ja-JP" altLang="en-US" sz="3200" b="1" u="sng">
                <a:solidFill>
                  <a:srgbClr val="FF0000"/>
                </a:solidFill>
                <a:latin typeface="UD デジタル 教科書体 NK-B"/>
                <a:ea typeface="UD デジタル 教科書体 NK-B"/>
              </a:rPr>
              <a:t>義務</a:t>
            </a:r>
            <a:r>
              <a:rPr lang="ja-JP" altLang="en-US" sz="2400" b="1" u="sng">
                <a:solidFill>
                  <a:srgbClr val="FF0000"/>
                </a:solidFill>
                <a:latin typeface="UD デジタル 教科書体 NK-B"/>
                <a:ea typeface="UD デジタル 教科書体 NK-B"/>
              </a:rPr>
              <a:t>が規定されています！</a:t>
            </a:r>
            <a:endParaRPr lang="ja-JP" altLang="en-US" sz="2400" b="1">
              <a:solidFill>
                <a:srgbClr val="FF0000"/>
              </a:solidFill>
              <a:latin typeface="UD デジタル 教科書体 NK-B"/>
              <a:ea typeface="UD デジタル 教科書体 NK-B"/>
            </a:endParaRPr>
          </a:p>
        </p:txBody>
      </p:sp>
      <p:sp>
        <p:nvSpPr>
          <p:cNvPr id="1306" name="テキスト 377"/>
          <p:cNvSpPr txBox="1"/>
          <p:nvPr/>
        </p:nvSpPr>
        <p:spPr>
          <a:xfrm>
            <a:off x="106302" y="1814224"/>
            <a:ext cx="8715081" cy="1076325"/>
          </a:xfrm>
          <a:prstGeom prst="rect">
            <a:avLst/>
          </a:prstGeom>
        </p:spPr>
        <p:txBody>
          <a:bodyPr wrap="square">
            <a:spAutoFit/>
          </a:bodyPr>
          <a:p>
            <a:pPr algn="ctr">
              <a:defRPr lang="ja-JP" altLang="en-US"/>
            </a:pPr>
            <a:r>
              <a:rPr lang="ja-JP" altLang="en-US" sz="2400" b="0" u="none">
                <a:solidFill>
                  <a:schemeClr val="tx1"/>
                </a:solidFill>
                <a:latin typeface="UD デジタル 教科書体 NK-B"/>
                <a:ea typeface="UD デジタル 教科書体 NK-B"/>
              </a:rPr>
              <a:t>ＳＮＳに起因する事犯（児童ポルノ等）の被害にあった</a:t>
            </a:r>
            <a:endParaRPr lang="ja-JP" altLang="en-US" b="0" u="none">
              <a:solidFill>
                <a:schemeClr val="tx1"/>
              </a:solidFill>
              <a:latin typeface="UD デジタル 教科書体 NK-B"/>
              <a:ea typeface="UD デジタル 教科書体 NK-B"/>
            </a:endParaRPr>
          </a:p>
          <a:p>
            <a:pPr algn="ctr">
              <a:defRPr lang="ja-JP" altLang="en-US"/>
            </a:pPr>
            <a:r>
              <a:rPr lang="ja-JP" altLang="en-US" sz="2400" b="0" u="none">
                <a:solidFill>
                  <a:schemeClr val="tx1"/>
                </a:solidFill>
                <a:latin typeface="UD デジタル 教科書体 NK-B"/>
                <a:ea typeface="UD デジタル 教科書体 NK-B"/>
              </a:rPr>
              <a:t>こどもの</a:t>
            </a:r>
            <a:r>
              <a:rPr lang="ja-JP" altLang="en-US" sz="4000" b="0" u="sng">
                <a:solidFill>
                  <a:schemeClr val="tx1"/>
                </a:solidFill>
                <a:highlight>
                  <a:srgbClr val="FFFF00"/>
                </a:highlight>
                <a:latin typeface="UD デジタル 教科書体 NK-B"/>
                <a:ea typeface="UD デジタル 教科書体 NK-B"/>
              </a:rPr>
              <a:t>約９割</a:t>
            </a:r>
            <a:r>
              <a:rPr lang="ja-JP" altLang="en-US" sz="2400" b="0" u="none">
                <a:solidFill>
                  <a:schemeClr val="tx1"/>
                </a:solidFill>
                <a:latin typeface="UD デジタル 教科書体 NK-B"/>
                <a:ea typeface="UD デジタル 教科書体 NK-B"/>
              </a:rPr>
              <a:t>がフィルタリングを設定していませんでした！</a:t>
            </a:r>
            <a:endParaRPr lang="ja-JP" altLang="en-US" sz="2400" b="0" u="none">
              <a:solidFill>
                <a:schemeClr val="tx1"/>
              </a:solidFill>
              <a:latin typeface="UD デジタル 教科書体 NK-B"/>
              <a:ea typeface="UD デジタル 教科書体 NK-B"/>
            </a:endParaRPr>
          </a:p>
        </p:txBody>
      </p:sp>
      <p:sp>
        <p:nvSpPr>
          <p:cNvPr id="1307" name="テキスト 305"/>
          <p:cNvSpPr txBox="1"/>
          <p:nvPr/>
        </p:nvSpPr>
        <p:spPr>
          <a:xfrm>
            <a:off x="5145381" y="2756172"/>
            <a:ext cx="3820771" cy="245328"/>
          </a:xfrm>
          <a:prstGeom prst="rect">
            <a:avLst/>
          </a:prstGeom>
        </p:spPr>
        <p:txBody>
          <a:bodyPr wrap="square">
            <a:spAutoFit/>
          </a:bodyPr>
          <a:p>
            <a:pPr algn="ctr">
              <a:defRPr lang="ja-JP" altLang="en-US"/>
            </a:pPr>
            <a:r>
              <a:rPr lang="ja-JP" altLang="en-US" sz="1000" b="1" u="none">
                <a:solidFill>
                  <a:schemeClr val="tx1"/>
                </a:solidFill>
                <a:latin typeface="UD デジタル 教科書体 NK-B"/>
                <a:ea typeface="UD デジタル 教科書体 NK-B"/>
              </a:rPr>
              <a:t>「令和７年における少年非行及び子供の性被害の状況」(警察庁)</a:t>
            </a:r>
            <a:endParaRPr lang="ja-JP" altLang="en-US" sz="2400" b="1" u="none">
              <a:solidFill>
                <a:schemeClr val="tx1"/>
              </a:solidFill>
              <a:latin typeface="UD デジタル 教科書体 NK-B"/>
              <a:ea typeface="UD デジタル 教科書体 NK-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13" name="四角形 102"/>
          <p:cNvSpPr/>
          <p:nvPr/>
        </p:nvSpPr>
        <p:spPr>
          <a:xfrm>
            <a:off x="-32913" y="-95142"/>
            <a:ext cx="9177785" cy="1017566"/>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314" name="図 520"/>
          <p:cNvPicPr>
            <a:picLocks noChangeAspect="1"/>
          </p:cNvPicPr>
          <p:nvPr/>
        </p:nvPicPr>
        <p:blipFill>
          <a:blip r:embed="rId1"/>
          <a:stretch>
            <a:fillRect/>
          </a:stretch>
        </p:blipFill>
        <p:spPr>
          <a:xfrm>
            <a:off x="49918" y="1201500"/>
            <a:ext cx="4633753" cy="4152957"/>
          </a:xfrm>
          <a:prstGeom prst="rect">
            <a:avLst/>
          </a:prstGeom>
        </p:spPr>
      </p:pic>
      <p:pic>
        <p:nvPicPr>
          <p:cNvPr id="1315" name="図 524"/>
          <p:cNvPicPr>
            <a:picLocks noChangeAspect="1"/>
          </p:cNvPicPr>
          <p:nvPr/>
        </p:nvPicPr>
        <p:blipFill>
          <a:blip r:embed="rId2"/>
          <a:stretch>
            <a:fillRect/>
          </a:stretch>
        </p:blipFill>
        <p:spPr>
          <a:xfrm>
            <a:off x="2020335" y="1201500"/>
            <a:ext cx="2663336" cy="566498"/>
          </a:xfrm>
          <a:prstGeom prst="rect">
            <a:avLst/>
          </a:prstGeom>
        </p:spPr>
      </p:pic>
      <p:sp>
        <p:nvSpPr>
          <p:cNvPr id="1316" name="テキスト 380"/>
          <p:cNvSpPr txBox="1"/>
          <p:nvPr/>
        </p:nvSpPr>
        <p:spPr>
          <a:xfrm>
            <a:off x="180001" y="121500"/>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ルール①（解説）</a:t>
            </a:r>
            <a:endParaRPr lang="ja-JP" altLang="en-US" sz="6000" b="1">
              <a:solidFill>
                <a:schemeClr val="tx1">
                  <a:lumMod val="75000"/>
                  <a:lumOff val="25000"/>
                </a:schemeClr>
              </a:solidFill>
              <a:latin typeface="UD デジタル 教科書体 NP-B"/>
              <a:ea typeface="UD デジタル 教科書体 NP-B"/>
            </a:endParaRPr>
          </a:p>
        </p:txBody>
      </p:sp>
      <p:sp>
        <p:nvSpPr>
          <p:cNvPr id="1317" name="テキスト 401"/>
          <p:cNvSpPr txBox="1"/>
          <p:nvPr/>
        </p:nvSpPr>
        <p:spPr>
          <a:xfrm>
            <a:off x="4748329" y="2245774"/>
            <a:ext cx="4330514" cy="2522875"/>
          </a:xfrm>
          <a:prstGeom prst="rect">
            <a:avLst/>
          </a:prstGeom>
          <a:solidFill>
            <a:srgbClr val="FFFFBE"/>
          </a:solidFill>
          <a:ln>
            <a:solidFill>
              <a:schemeClr val="tx1"/>
            </a:solidFill>
          </a:ln>
        </p:spPr>
        <p:txBody>
          <a:bodyPr wrap="square" anchor="ctr" anchorCtr="0">
            <a:spAutoFit/>
          </a:bodyPr>
          <a:p>
            <a:pPr algn="l">
              <a:defRPr lang="ja-JP" altLang="en-US"/>
            </a:pPr>
            <a:r>
              <a:rPr lang="ja-JP" altLang="en-US" sz="2300" b="1">
                <a:solidFill>
                  <a:schemeClr val="tx1"/>
                </a:solidFill>
                <a:latin typeface="UD デジタル 教科書体 NP-B"/>
                <a:ea typeface="UD デジタル 教科書体 NP-B"/>
              </a:rPr>
              <a:t>・犯罪や薬物などの</a:t>
            </a:r>
            <a:endParaRPr lang="ja-JP" altLang="en-US" sz="2300" b="1">
              <a:solidFill>
                <a:srgbClr val="FF0000"/>
              </a:solidFill>
              <a:latin typeface="UD デジタル 教科書体 NP-B"/>
              <a:ea typeface="UD デジタル 教科書体 NP-B"/>
            </a:endParaRPr>
          </a:p>
          <a:p>
            <a:pPr algn="l">
              <a:defRPr lang="ja-JP" altLang="en-US"/>
            </a:pPr>
            <a:r>
              <a:rPr lang="ja-JP" altLang="en-US" sz="2300" b="1">
                <a:solidFill>
                  <a:srgbClr val="FF0000"/>
                </a:solidFill>
                <a:latin typeface="UD デジタル 教科書体 NP-B"/>
                <a:ea typeface="UD デジタル 教科書体 NP-B"/>
              </a:rPr>
              <a:t>　有害・違</a:t>
            </a:r>
            <a:r>
              <a:rPr lang="ja-JP" altLang="en-US" sz="2300" b="1">
                <a:solidFill>
                  <a:srgbClr val="FF0000"/>
                </a:solidFill>
                <a:latin typeface="UD デジタル 教科書体 NP-B"/>
                <a:ea typeface="UD デジタル 教科書体 NP-B"/>
              </a:rPr>
              <a:t>法情報を遮断</a:t>
            </a:r>
            <a:r>
              <a:rPr lang="ja-JP" altLang="en-US" sz="2300" b="1">
                <a:solidFill>
                  <a:schemeClr val="tx1"/>
                </a:solidFill>
                <a:latin typeface="UD デジタル 教科書体 NP-B"/>
                <a:ea typeface="UD デジタル 教科書体 NP-B"/>
              </a:rPr>
              <a:t>できる。</a:t>
            </a:r>
            <a:endParaRPr lang="ja-JP" altLang="en-US" sz="2300" b="1">
              <a:solidFill>
                <a:srgbClr val="FF0000"/>
              </a:solidFill>
              <a:latin typeface="UD デジタル 教科書体 NP-B"/>
              <a:ea typeface="UD デジタル 教科書体 NP-B"/>
            </a:endParaRPr>
          </a:p>
          <a:p>
            <a:pPr algn="l">
              <a:defRPr lang="ja-JP" altLang="en-US"/>
            </a:pPr>
            <a:r>
              <a:rPr lang="ja-JP" altLang="en-US" sz="1000" b="1">
                <a:solidFill>
                  <a:schemeClr val="tx1"/>
                </a:solidFill>
                <a:latin typeface="UD デジタル 教科書体 NP-B"/>
                <a:ea typeface="UD デジタル 教科書体 NP-B"/>
              </a:rPr>
              <a:t>　</a:t>
            </a:r>
            <a:endParaRPr lang="ja-JP" altLang="en-US" sz="2400" b="1">
              <a:solidFill>
                <a:schemeClr val="tx1"/>
              </a:solidFill>
              <a:latin typeface="UD デジタル 教科書体 NP-B"/>
              <a:ea typeface="UD デジタル 教科書体 NP-B"/>
            </a:endParaRPr>
          </a:p>
          <a:p>
            <a:pPr algn="l">
              <a:defRPr lang="ja-JP" altLang="en-US"/>
            </a:pPr>
            <a:r>
              <a:rPr lang="ja-JP" altLang="en-US" sz="2300" b="1">
                <a:solidFill>
                  <a:schemeClr val="tx1"/>
                </a:solidFill>
                <a:latin typeface="UD デジタル 教科書体 NP-B"/>
                <a:ea typeface="UD デジタル 教科書体 NP-B"/>
              </a:rPr>
              <a:t>・離れた場所からでも</a:t>
            </a:r>
            <a:endParaRPr lang="ja-JP" altLang="en-US" sz="2300" b="1">
              <a:solidFill>
                <a:schemeClr val="tx1"/>
              </a:solidFill>
              <a:latin typeface="UD デジタル 教科書体 NP-B"/>
              <a:ea typeface="UD デジタル 教科書体 NP-B"/>
            </a:endParaRPr>
          </a:p>
          <a:p>
            <a:pPr algn="l">
              <a:defRPr lang="ja-JP" altLang="en-US"/>
            </a:pPr>
            <a:r>
              <a:rPr lang="ja-JP" altLang="en-US" sz="2300" b="1">
                <a:solidFill>
                  <a:srgbClr val="FF0000"/>
                </a:solidFill>
                <a:latin typeface="UD デジタル 教科書体 NP-B"/>
                <a:ea typeface="UD デジタル 教科書体 NP-B"/>
              </a:rPr>
              <a:t>　コント</a:t>
            </a:r>
            <a:r>
              <a:rPr lang="ja-JP" altLang="en-US" sz="2300" b="1">
                <a:solidFill>
                  <a:srgbClr val="FF0000"/>
                </a:solidFill>
                <a:latin typeface="UD デジタル 教科書体 NP-B"/>
                <a:ea typeface="UD デジタル 教科書体 NP-B"/>
              </a:rPr>
              <a:t>ロール</a:t>
            </a:r>
            <a:r>
              <a:rPr lang="ja-JP" altLang="en-US" sz="2300" b="1">
                <a:solidFill>
                  <a:schemeClr val="tx1"/>
                </a:solidFill>
                <a:latin typeface="UD デジタル 教科書体 NP-B"/>
                <a:ea typeface="UD デジタル 教科書体 NP-B"/>
              </a:rPr>
              <a:t>できる</a:t>
            </a:r>
            <a:endParaRPr lang="ja-JP" altLang="en-US" sz="2300" b="1">
              <a:solidFill>
                <a:srgbClr val="FF0000"/>
              </a:solidFill>
              <a:latin typeface="UD デジタル 教科書体 NP-B"/>
              <a:ea typeface="UD デジタル 教科書体 NP-B"/>
            </a:endParaRPr>
          </a:p>
          <a:p>
            <a:pPr algn="l">
              <a:defRPr lang="ja-JP" altLang="en-US"/>
            </a:pPr>
            <a:r>
              <a:rPr lang="ja-JP" altLang="en-US" sz="1000" b="1">
                <a:solidFill>
                  <a:schemeClr val="tx1"/>
                </a:solidFill>
                <a:latin typeface="UD デジタル 教科書体 NP-B"/>
                <a:ea typeface="UD デジタル 教科書体 NP-B"/>
              </a:rPr>
              <a:t>　</a:t>
            </a:r>
            <a:endParaRPr lang="ja-JP" altLang="en-US" sz="2400" b="1">
              <a:solidFill>
                <a:schemeClr val="tx1"/>
              </a:solidFill>
              <a:latin typeface="UD デジタル 教科書体 NP-B"/>
              <a:ea typeface="UD デジタル 教科書体 NP-B"/>
            </a:endParaRPr>
          </a:p>
          <a:p>
            <a:pPr algn="l">
              <a:defRPr lang="ja-JP" altLang="en-US"/>
            </a:pPr>
            <a:r>
              <a:rPr lang="ja-JP" altLang="en-US" sz="2300" b="1">
                <a:solidFill>
                  <a:schemeClr val="tx1"/>
                </a:solidFill>
                <a:latin typeface="UD デジタル 教科書体 NP-B"/>
                <a:ea typeface="UD デジタル 教科書体 NP-B"/>
              </a:rPr>
              <a:t>・お子様の成長に合わせて</a:t>
            </a:r>
            <a:endParaRPr lang="ja-JP" altLang="en-US" sz="2300" b="1">
              <a:solidFill>
                <a:srgbClr val="FF0000"/>
              </a:solidFill>
              <a:latin typeface="UD デジタル 教科書体 NP-B"/>
              <a:ea typeface="UD デジタル 教科書体 NP-B"/>
            </a:endParaRPr>
          </a:p>
          <a:p>
            <a:pPr algn="l">
              <a:defRPr lang="ja-JP" altLang="en-US"/>
            </a:pPr>
            <a:r>
              <a:rPr lang="ja-JP" altLang="en-US" sz="2300" b="1">
                <a:solidFill>
                  <a:srgbClr val="FF0000"/>
                </a:solidFill>
                <a:latin typeface="UD デジタル 教科書体 NP-B"/>
                <a:ea typeface="UD デジタル 教科書体 NP-B"/>
              </a:rPr>
              <a:t>　カ</a:t>
            </a:r>
            <a:r>
              <a:rPr lang="ja-JP" altLang="en-US" sz="2300" b="1">
                <a:solidFill>
                  <a:srgbClr val="FF0000"/>
                </a:solidFill>
                <a:latin typeface="UD デジタル 教科書体 NP-B"/>
                <a:ea typeface="UD デジタル 教科書体 NP-B"/>
              </a:rPr>
              <a:t>スタマイズ</a:t>
            </a:r>
            <a:r>
              <a:rPr lang="ja-JP" altLang="en-US" sz="2300" b="1">
                <a:solidFill>
                  <a:schemeClr val="tx1"/>
                </a:solidFill>
                <a:latin typeface="UD デジタル 教科書体 NP-B"/>
                <a:ea typeface="UD デジタル 教科書体 NP-B"/>
              </a:rPr>
              <a:t>できる。</a:t>
            </a:r>
            <a:endParaRPr lang="ja-JP" altLang="en-US" sz="2300" b="1">
              <a:solidFill>
                <a:srgbClr val="FF0000"/>
              </a:solidFill>
              <a:latin typeface="UD デジタル 教科書体 NP-B"/>
              <a:ea typeface="UD デジタル 教科書体 NP-B"/>
            </a:endParaRPr>
          </a:p>
        </p:txBody>
      </p:sp>
      <p:sp>
        <p:nvSpPr>
          <p:cNvPr id="1318" name="テキスト 402"/>
          <p:cNvSpPr txBox="1"/>
          <p:nvPr/>
        </p:nvSpPr>
        <p:spPr>
          <a:xfrm>
            <a:off x="4733354" y="1767998"/>
            <a:ext cx="4360464" cy="337661"/>
          </a:xfrm>
          <a:prstGeom prst="rect">
            <a:avLst/>
          </a:prstGeom>
        </p:spPr>
        <p:txBody>
          <a:bodyPr wrap="square">
            <a:spAutoFit/>
          </a:bodyPr>
          <a:p>
            <a:pPr algn="l">
              <a:defRPr lang="ja-JP" altLang="en-US"/>
            </a:pPr>
            <a:r>
              <a:rPr lang="ja-JP" altLang="en-US" sz="1600" b="1">
                <a:solidFill>
                  <a:schemeClr val="tx1"/>
                </a:solidFill>
                <a:latin typeface="UD デジタル 教科書体 NP-B"/>
                <a:ea typeface="UD デジタル 教科書体 NP-B"/>
              </a:rPr>
              <a:t>●一般的なフィルタリングサービスの特徴●</a:t>
            </a:r>
            <a:endParaRPr lang="ja-JP" altLang="en-US" sz="2000" b="1">
              <a:solidFill>
                <a:schemeClr val="tx1"/>
              </a:solidFill>
              <a:latin typeface="UD デジタル 教科書体 NP-B"/>
              <a:ea typeface="UD デジタル 教科書体 NP-B"/>
            </a:endParaRPr>
          </a:p>
        </p:txBody>
      </p:sp>
      <p:sp>
        <p:nvSpPr>
          <p:cNvPr id="1319" name="テキスト 404"/>
          <p:cNvSpPr txBox="1"/>
          <p:nvPr/>
        </p:nvSpPr>
        <p:spPr>
          <a:xfrm>
            <a:off x="5335544" y="4814816"/>
            <a:ext cx="3743299" cy="306784"/>
          </a:xfrm>
          <a:prstGeom prst="rect">
            <a:avLst/>
          </a:prstGeom>
        </p:spPr>
        <p:txBody>
          <a:bodyPr wrap="square">
            <a:spAutoFit/>
          </a:bodyPr>
          <a:p>
            <a:pPr algn="just">
              <a:defRPr lang="ja-JP" altLang="en-US"/>
            </a:pPr>
            <a:r>
              <a:rPr lang="ja-JP" altLang="en-US" sz="1200" b="0">
                <a:latin typeface="UD デジタル 教科書体 NP-B"/>
                <a:ea typeface="UD デジタル 教科書体 NP-B"/>
              </a:rPr>
              <a:t>※サービスの内容や費用は事業者により異なります。</a:t>
            </a:r>
            <a:endParaRPr lang="ja-JP" altLang="en-US" b="0">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25" name="四角形 4509"/>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26" name="テキスト 4510"/>
          <p:cNvSpPr txBox="1"/>
          <p:nvPr/>
        </p:nvSpPr>
        <p:spPr>
          <a:xfrm>
            <a:off x="180008" y="121500"/>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ルール②</a:t>
            </a:r>
            <a:endParaRPr lang="ja-JP" altLang="en-US" sz="6000" b="1">
              <a:solidFill>
                <a:schemeClr val="tx1">
                  <a:lumMod val="75000"/>
                  <a:lumOff val="25000"/>
                </a:schemeClr>
              </a:solidFill>
              <a:latin typeface="UD デジタル 教科書体 NP-B"/>
              <a:ea typeface="UD デジタル 教科書体 NP-B"/>
            </a:endParaRPr>
          </a:p>
        </p:txBody>
      </p:sp>
      <p:sp>
        <p:nvSpPr>
          <p:cNvPr id="1327" name="テキスト 4511"/>
          <p:cNvSpPr txBox="1"/>
          <p:nvPr/>
        </p:nvSpPr>
        <p:spPr>
          <a:xfrm>
            <a:off x="180006" y="1711401"/>
            <a:ext cx="8786094" cy="1938099"/>
          </a:xfrm>
          <a:prstGeom prst="rect">
            <a:avLst/>
          </a:prstGeom>
        </p:spPr>
        <p:txBody>
          <a:bodyPr wrap="square">
            <a:spAutoFit/>
          </a:bodyPr>
          <a:p>
            <a:pPr algn="ctr">
              <a:defRPr lang="ja-JP" altLang="en-US"/>
            </a:pPr>
            <a:r>
              <a:rPr lang="ja-JP" altLang="en-US" sz="6000" b="1">
                <a:solidFill>
                  <a:schemeClr val="tx1">
                    <a:lumMod val="75000"/>
                    <a:lumOff val="25000"/>
                  </a:schemeClr>
                </a:solidFill>
                <a:latin typeface="UD デジタル 教科書体 NP-B"/>
                <a:ea typeface="UD デジタル 教科書体 NP-B"/>
              </a:rPr>
              <a:t>友達を傷つける</a:t>
            </a:r>
            <a:endParaRPr lang="ja-JP" altLang="en-US" sz="60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書きこみはやめよう！</a:t>
            </a:r>
            <a:endParaRPr lang="ja-JP" altLang="en-US" sz="6000" b="1">
              <a:solidFill>
                <a:schemeClr val="tx1">
                  <a:lumMod val="75000"/>
                  <a:lumOff val="25000"/>
                </a:schemeClr>
              </a:solidFill>
              <a:latin typeface="UD デジタル 教科書体 NP-B"/>
              <a:ea typeface="UD デジタル 教科書体 NP-B"/>
            </a:endParaRPr>
          </a:p>
        </p:txBody>
      </p:sp>
      <p:pic>
        <p:nvPicPr>
          <p:cNvPr id="1328" name="図 345"/>
          <p:cNvPicPr>
            <a:picLocks noChangeAspect="1"/>
          </p:cNvPicPr>
          <p:nvPr/>
        </p:nvPicPr>
        <p:blipFill>
          <a:blip r:embed="rId1"/>
          <a:stretch>
            <a:fillRect/>
          </a:stretch>
        </p:blipFill>
        <p:spPr>
          <a:xfrm>
            <a:off x="3038461" y="3649500"/>
            <a:ext cx="3064491" cy="18101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34" name="四角形 265"/>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35" name="テキスト 266"/>
          <p:cNvSpPr txBox="1"/>
          <p:nvPr/>
        </p:nvSpPr>
        <p:spPr>
          <a:xfrm>
            <a:off x="180000" y="106352"/>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ルール②（解説）</a:t>
            </a:r>
            <a:endParaRPr lang="ja-JP" altLang="en-US" sz="6000" b="1">
              <a:solidFill>
                <a:schemeClr val="tx1">
                  <a:lumMod val="75000"/>
                  <a:lumOff val="25000"/>
                </a:schemeClr>
              </a:solidFill>
              <a:latin typeface="UD デジタル 教科書体 NP-B"/>
              <a:ea typeface="UD デジタル 教科書体 NP-B"/>
            </a:endParaRPr>
          </a:p>
        </p:txBody>
      </p:sp>
      <p:pic>
        <p:nvPicPr>
          <p:cNvPr id="1336" name="図 267" descr="ネットいじめのイラスト（男性）"/>
          <p:cNvPicPr>
            <a:picLocks noChangeAspect="1" noChangeArrowheads="1"/>
          </p:cNvPicPr>
          <p:nvPr/>
        </p:nvPicPr>
        <p:blipFill>
          <a:blip r:embed="rId1"/>
          <a:stretch>
            <a:fillRect/>
          </a:stretch>
        </p:blipFill>
        <p:spPr>
          <a:xfrm>
            <a:off x="133420" y="2711924"/>
            <a:ext cx="2357579" cy="2383074"/>
          </a:xfrm>
          <a:prstGeom prst="rect">
            <a:avLst/>
          </a:prstGeom>
          <a:noFill/>
        </p:spPr>
      </p:pic>
      <p:sp>
        <p:nvSpPr>
          <p:cNvPr id="1337" name="テキスト 271"/>
          <p:cNvSpPr txBox="1"/>
          <p:nvPr/>
        </p:nvSpPr>
        <p:spPr>
          <a:xfrm>
            <a:off x="76218" y="1201500"/>
            <a:ext cx="8959782" cy="1199436"/>
          </a:xfrm>
          <a:prstGeom prst="rect">
            <a:avLst/>
          </a:prstGeom>
        </p:spPr>
        <p:txBody>
          <a:bodyPr wrap="square">
            <a:spAutoFit/>
          </a:bodyPr>
          <a:p>
            <a:pPr algn="ctr">
              <a:defRPr lang="ja-JP" altLang="en-US"/>
            </a:pPr>
            <a:r>
              <a:rPr lang="ja-JP" altLang="en-US" sz="3600" u="sng">
                <a:solidFill>
                  <a:srgbClr val="FF0000"/>
                </a:solidFill>
                <a:latin typeface="UD デジタル 教科書体 NK-B"/>
                <a:ea typeface="UD デジタル 教科書体 NK-B"/>
              </a:rPr>
              <a:t>　</a:t>
            </a:r>
            <a:r>
              <a:rPr lang="ja-JP" altLang="en-US" sz="3600" b="1" u="sng">
                <a:solidFill>
                  <a:srgbClr val="FF0000"/>
                </a:solidFill>
                <a:latin typeface="UD デジタル 教科書体 NK-B"/>
                <a:ea typeface="UD デジタル 教科書体 NK-B"/>
              </a:rPr>
              <a:t>インターネット上の</a:t>
            </a:r>
            <a:r>
              <a:rPr lang="ja-JP" altLang="en-US" sz="3600" b="1" u="sng">
                <a:solidFill>
                  <a:srgbClr val="FF0000"/>
                </a:solidFill>
                <a:latin typeface="UD デジタル 教科書体 NK-B"/>
                <a:ea typeface="UD デジタル 教科書体 NK-B"/>
              </a:rPr>
              <a:t>コミュニケーションの</a:t>
            </a:r>
            <a:endParaRPr lang="ja-JP" altLang="en-US" b="1" u="sng">
              <a:solidFill>
                <a:srgbClr val="FF0000"/>
              </a:solidFill>
              <a:latin typeface="UD デジタル 教科書体 NK-B"/>
              <a:ea typeface="UD デジタル 教科書体 NK-B"/>
            </a:endParaRPr>
          </a:p>
          <a:p>
            <a:pPr algn="ctr">
              <a:defRPr lang="ja-JP" altLang="en-US"/>
            </a:pPr>
            <a:r>
              <a:rPr lang="ja-JP" altLang="en-US" sz="3600" b="1" u="sng">
                <a:solidFill>
                  <a:srgbClr val="FF0000"/>
                </a:solidFill>
                <a:latin typeface="UD デジタル 教科書体 NK-B"/>
                <a:ea typeface="UD デジタル 教科書体 NK-B"/>
              </a:rPr>
              <a:t>特徴を理解しましょう！</a:t>
            </a:r>
            <a:endParaRPr lang="ja-JP" altLang="en-US" sz="3600" b="1" u="sng">
              <a:solidFill>
                <a:srgbClr val="FF0000"/>
              </a:solidFill>
              <a:latin typeface="UD デジタル 教科書体 NK-B"/>
              <a:ea typeface="UD デジタル 教科書体 NK-B"/>
            </a:endParaRPr>
          </a:p>
        </p:txBody>
      </p:sp>
      <p:sp>
        <p:nvSpPr>
          <p:cNvPr id="1338" name="テキスト 275"/>
          <p:cNvSpPr txBox="1"/>
          <p:nvPr/>
        </p:nvSpPr>
        <p:spPr>
          <a:xfrm>
            <a:off x="2594112" y="2641500"/>
            <a:ext cx="3170906"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K-B"/>
                <a:ea typeface="UD デジタル 教科書体 NK-B"/>
              </a:rPr>
              <a:t>誤解を与えない工夫!!</a:t>
            </a:r>
            <a:endParaRPr lang="ja-JP" altLang="en-US" sz="4400" b="1">
              <a:solidFill>
                <a:schemeClr val="tx1"/>
              </a:solidFill>
              <a:latin typeface="UD デジタル 教科書体 NK-B"/>
              <a:ea typeface="UD デジタル 教科書体 NK-B"/>
            </a:endParaRPr>
          </a:p>
        </p:txBody>
      </p:sp>
      <p:sp>
        <p:nvSpPr>
          <p:cNvPr id="1339" name="テキスト 276"/>
          <p:cNvSpPr txBox="1"/>
          <p:nvPr/>
        </p:nvSpPr>
        <p:spPr>
          <a:xfrm>
            <a:off x="5796000" y="2641500"/>
            <a:ext cx="3161228"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送信前に見直し!!</a:t>
            </a:r>
            <a:endParaRPr lang="ja-JP" altLang="en-US" sz="4400" b="1">
              <a:solidFill>
                <a:schemeClr val="tx1"/>
              </a:solidFill>
              <a:latin typeface="UD デジタル 教科書体 NP-B"/>
              <a:ea typeface="UD デジタル 教科書体 NP-B"/>
            </a:endParaRPr>
          </a:p>
        </p:txBody>
      </p:sp>
      <p:sp>
        <p:nvSpPr>
          <p:cNvPr id="1340" name="テキスト 277"/>
          <p:cNvSpPr txBox="1"/>
          <p:nvPr/>
        </p:nvSpPr>
        <p:spPr>
          <a:xfrm>
            <a:off x="2633219" y="3610283"/>
            <a:ext cx="6340671"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一呼吸して感情をコントロール!!</a:t>
            </a:r>
            <a:endParaRPr lang="ja-JP" altLang="en-US" sz="4400" b="1">
              <a:solidFill>
                <a:schemeClr val="tx1"/>
              </a:solidFill>
              <a:latin typeface="UD デジタル 教科書体 NP-B"/>
              <a:ea typeface="UD デジタル 教科書体 NP-B"/>
            </a:endParaRPr>
          </a:p>
        </p:txBody>
      </p:sp>
      <p:sp>
        <p:nvSpPr>
          <p:cNvPr id="1341" name="テキスト 278"/>
          <p:cNvSpPr txBox="1"/>
          <p:nvPr/>
        </p:nvSpPr>
        <p:spPr>
          <a:xfrm>
            <a:off x="2700000" y="4513500"/>
            <a:ext cx="6188806" cy="1107103"/>
          </a:xfrm>
          <a:prstGeom prst="rect">
            <a:avLst/>
          </a:prstGeom>
          <a:ln>
            <a:noFill/>
          </a:ln>
        </p:spPr>
        <p:txBody>
          <a:bodyPr wrap="square">
            <a:spAutoFit/>
          </a:bodyPr>
          <a:p>
            <a:pPr algn="just">
              <a:defRPr lang="ja-JP" altLang="en-US"/>
            </a:pPr>
            <a:r>
              <a:rPr lang="ja-JP" altLang="en-US" sz="1800">
                <a:latin typeface="UD デジタル 教科書体 NK-B"/>
                <a:ea typeface="UD デジタル 教科書体 NK-B"/>
              </a:rPr>
              <a:t>　</a:t>
            </a:r>
            <a:r>
              <a:rPr lang="ja-JP" altLang="en-US" sz="1600">
                <a:latin typeface="UD デジタル 教科書体 NK-B"/>
                <a:ea typeface="UD デジタル 教科書体 NK-B"/>
              </a:rPr>
              <a:t>保護者がこどもの日々の様子や会話から変化・違和感を察することも重要です。</a:t>
            </a:r>
            <a:r>
              <a:rPr lang="ja-JP" altLang="en-US" sz="1600" u="sng">
                <a:latin typeface="UD デジタル 教科書体 NK-B"/>
                <a:ea typeface="UD デジタル 教科書体 NK-B"/>
              </a:rPr>
              <a:t>こどもにも気になるグループトークの画面などをスクリーンショット等に残し、すぐに大人（保護者や先生など）に相談するように日頃から伝えておきましょう。</a:t>
            </a:r>
            <a:endParaRPr lang="ja-JP" altLang="en-US" sz="1600">
              <a:latin typeface="UD デジタル 教科書体 NK-B"/>
              <a:ea typeface="UD デジタル 教科書体 NK-B"/>
            </a:endParaRPr>
          </a:p>
        </p:txBody>
      </p:sp>
      <p:sp>
        <p:nvSpPr>
          <p:cNvPr id="1342" name="テキスト 279"/>
          <p:cNvSpPr txBox="1"/>
          <p:nvPr/>
        </p:nvSpPr>
        <p:spPr>
          <a:xfrm>
            <a:off x="2638453" y="3044728"/>
            <a:ext cx="3152766" cy="522327"/>
          </a:xfrm>
          <a:prstGeom prst="rect">
            <a:avLst/>
          </a:prstGeom>
          <a:ln>
            <a:noFill/>
          </a:ln>
        </p:spPr>
        <p:txBody>
          <a:bodyPr wrap="square">
            <a:spAutoFit/>
          </a:bodyPr>
          <a:p>
            <a:pPr algn="just">
              <a:defRPr lang="ja-JP" altLang="en-US"/>
            </a:pPr>
            <a:r>
              <a:rPr lang="ja-JP" altLang="en-US" sz="1400">
                <a:latin typeface="UD デジタル 教科書体 NK-R"/>
                <a:ea typeface="UD デジタル 教科書体 NK-R"/>
              </a:rPr>
              <a:t>　記号やスタンプ、絵文字などを</a:t>
            </a:r>
            <a:r>
              <a:rPr lang="ja-JP" altLang="en-US" sz="1400">
                <a:latin typeface="UD デジタル 教科書体 NK-R"/>
                <a:ea typeface="UD デジタル 教科書体 NK-R"/>
              </a:rPr>
              <a:t>上手に</a:t>
            </a:r>
            <a:r>
              <a:rPr lang="ja-JP" altLang="en-US" sz="1400">
                <a:latin typeface="UD デジタル 教科書体 NK-R"/>
                <a:ea typeface="UD デジタル 教科書体 NK-R"/>
              </a:rPr>
              <a:t>活用しましょう</a:t>
            </a:r>
            <a:endParaRPr lang="ja-JP" altLang="en-US" sz="1200">
              <a:latin typeface="UD デジタル 教科書体 NK-R"/>
              <a:ea typeface="UD デジタル 教科書体 NK-R"/>
            </a:endParaRPr>
          </a:p>
        </p:txBody>
      </p:sp>
      <p:sp>
        <p:nvSpPr>
          <p:cNvPr id="1343" name="テキスト 280"/>
          <p:cNvSpPr txBox="1"/>
          <p:nvPr/>
        </p:nvSpPr>
        <p:spPr>
          <a:xfrm>
            <a:off x="5765684" y="3057178"/>
            <a:ext cx="3488987" cy="522327"/>
          </a:xfrm>
          <a:prstGeom prst="rect">
            <a:avLst/>
          </a:prstGeom>
          <a:ln>
            <a:noFill/>
          </a:ln>
        </p:spPr>
        <p:txBody>
          <a:bodyPr wrap="square">
            <a:spAutoFit/>
          </a:bodyPr>
          <a:p>
            <a:pPr algn="just">
              <a:defRPr lang="ja-JP" altLang="en-US"/>
            </a:pPr>
            <a:r>
              <a:rPr lang="ja-JP" altLang="en-US" sz="1400">
                <a:latin typeface="UD デジタル 教科書体 NK-R"/>
                <a:ea typeface="UD デジタル 教科書体 NK-R"/>
              </a:rPr>
              <a:t>何気ない言葉が相手を傷つけてしまうかも！</a:t>
            </a:r>
            <a:endParaRPr lang="ja-JP" altLang="en-US" sz="16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送信前に見直す習慣をつけましょう</a:t>
            </a:r>
            <a:endParaRPr lang="ja-JP" altLang="en-US" sz="1200">
              <a:latin typeface="UD デジタル 教科書体 NK-R"/>
              <a:ea typeface="UD デジタル 教科書体 NK-R"/>
            </a:endParaRPr>
          </a:p>
        </p:txBody>
      </p:sp>
      <p:sp>
        <p:nvSpPr>
          <p:cNvPr id="1344" name="テキスト 281"/>
          <p:cNvSpPr txBox="1"/>
          <p:nvPr/>
        </p:nvSpPr>
        <p:spPr>
          <a:xfrm>
            <a:off x="2889441" y="4009500"/>
            <a:ext cx="6362559" cy="522327"/>
          </a:xfrm>
          <a:prstGeom prst="rect">
            <a:avLst/>
          </a:prstGeom>
          <a:ln>
            <a:noFill/>
          </a:ln>
        </p:spPr>
        <p:txBody>
          <a:bodyPr wrap="square">
            <a:spAutoFit/>
          </a:bodyPr>
          <a:p>
            <a:pPr algn="just">
              <a:defRPr lang="ja-JP" altLang="en-US"/>
            </a:pPr>
            <a:r>
              <a:rPr lang="ja-JP" altLang="en-US" sz="1400">
                <a:latin typeface="UD デジタル 教科書体 NK-R"/>
                <a:ea typeface="UD デジタル 教科書体 NK-R"/>
              </a:rPr>
              <a:t>嫌な気持ちになったりイラッとしたりしても、感情をすぐにぶつけるのではなく、</a:t>
            </a:r>
            <a:endParaRPr lang="ja-JP" altLang="en-US" sz="16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一呼吸してから返信するよう心がけましょう</a:t>
            </a:r>
            <a:endParaRPr lang="ja-JP" altLang="en-US" sz="1400">
              <a:latin typeface="UD デジタル 教科書体 NK-R"/>
              <a:ea typeface="UD デジタル 教科書体 NK-R"/>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50" name="四角形 265"/>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51" name="テキスト 266"/>
          <p:cNvSpPr txBox="1"/>
          <p:nvPr/>
        </p:nvSpPr>
        <p:spPr>
          <a:xfrm>
            <a:off x="180000" y="106352"/>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ルール②（解説）</a:t>
            </a:r>
            <a:endParaRPr lang="ja-JP" altLang="en-US" sz="6000" b="1">
              <a:solidFill>
                <a:schemeClr val="tx1">
                  <a:lumMod val="75000"/>
                  <a:lumOff val="25000"/>
                </a:schemeClr>
              </a:solidFill>
              <a:latin typeface="UD デジタル 教科書体 NP-B"/>
              <a:ea typeface="UD デジタル 教科書体 NP-B"/>
            </a:endParaRPr>
          </a:p>
        </p:txBody>
      </p:sp>
      <p:sp>
        <p:nvSpPr>
          <p:cNvPr id="1352" name="テキスト 271"/>
          <p:cNvSpPr txBox="1"/>
          <p:nvPr/>
        </p:nvSpPr>
        <p:spPr>
          <a:xfrm>
            <a:off x="-1202" y="1416964"/>
            <a:ext cx="9145501" cy="1199436"/>
          </a:xfrm>
          <a:prstGeom prst="rect">
            <a:avLst/>
          </a:prstGeom>
        </p:spPr>
        <p:txBody>
          <a:bodyPr wrap="square">
            <a:spAutoFit/>
          </a:bodyPr>
          <a:p>
            <a:pPr algn="ctr"/>
            <a:r>
              <a:rPr lang="ja-JP" altLang="en-US" sz="3600" u="sng">
                <a:solidFill>
                  <a:srgbClr val="FF0000"/>
                </a:solidFill>
                <a:latin typeface="UD デジタル 教科書体 NP-B"/>
                <a:ea typeface="UD デジタル 教科書体 NP-B"/>
              </a:rPr>
              <a:t>だれがネット上に書きこんだかは</a:t>
            </a:r>
            <a:endParaRPr lang="ja-JP" altLang="en-US" sz="3600" b="0" u="sng">
              <a:solidFill>
                <a:srgbClr val="FF0000"/>
              </a:solidFill>
              <a:latin typeface="UD デジタル 教科書体 NK-B"/>
              <a:ea typeface="UD デジタル 教科書体 NK-B"/>
            </a:endParaRPr>
          </a:p>
          <a:p>
            <a:pPr algn="ctr"/>
            <a:r>
              <a:rPr lang="ja-JP" altLang="en-US" sz="3600" u="sng">
                <a:solidFill>
                  <a:srgbClr val="FF0000"/>
                </a:solidFill>
                <a:latin typeface="UD デジタル 教科書体 NP-B"/>
                <a:ea typeface="UD デジタル 教科書体 NP-B"/>
              </a:rPr>
              <a:t>特定することができます！</a:t>
            </a:r>
            <a:endParaRPr lang="ja-JP" altLang="en-US" sz="2400" u="sng">
              <a:solidFill>
                <a:srgbClr val="FF0000"/>
              </a:solidFill>
              <a:latin typeface="UD デジタル 教科書体 NP-B"/>
              <a:ea typeface="UD デジタル 教科書体 NP-B"/>
            </a:endParaRPr>
          </a:p>
        </p:txBody>
      </p:sp>
      <p:pic>
        <p:nvPicPr>
          <p:cNvPr id="1353" name="Picture 433" descr="■"/>
          <p:cNvPicPr>
            <a:picLocks noChangeAspect="1" noChangeArrowheads="1"/>
          </p:cNvPicPr>
          <p:nvPr/>
        </p:nvPicPr>
        <p:blipFill>
          <a:blip r:embed="rId1"/>
          <a:stretch>
            <a:fillRect/>
          </a:stretch>
        </p:blipFill>
        <p:spPr>
          <a:xfrm>
            <a:off x="7341502" y="3790303"/>
            <a:ext cx="1801955" cy="1801955"/>
          </a:xfrm>
          <a:prstGeom prst="rect">
            <a:avLst/>
          </a:prstGeom>
          <a:noFill/>
          <a:ln>
            <a:noFill/>
          </a:ln>
        </p:spPr>
      </p:pic>
      <p:sp>
        <p:nvSpPr>
          <p:cNvPr id="1354" name="テキスト 405"/>
          <p:cNvSpPr txBox="1"/>
          <p:nvPr/>
        </p:nvSpPr>
        <p:spPr>
          <a:xfrm>
            <a:off x="610499" y="3217500"/>
            <a:ext cx="9145501" cy="1938099"/>
          </a:xfrm>
          <a:prstGeom prst="rect">
            <a:avLst/>
          </a:prstGeom>
        </p:spPr>
        <p:txBody>
          <a:bodyPr wrap="square">
            <a:spAutoFit/>
          </a:bodyPr>
          <a:p>
            <a:pPr algn="l"/>
            <a:r>
              <a:rPr lang="ja-JP" altLang="en-US" sz="2400" u="none">
                <a:solidFill>
                  <a:schemeClr val="tx1"/>
                </a:solidFill>
                <a:latin typeface="UD デジタル 教科書体 NK-R"/>
                <a:ea typeface="UD デジタル 教科書体 NK-R"/>
              </a:rPr>
              <a:t>たとえ、本人が軽い気持ちや悪ふざけのつもりであっても、</a:t>
            </a:r>
            <a:endParaRPr lang="ja-JP" altLang="en-US" sz="2400" u="none">
              <a:solidFill>
                <a:schemeClr val="tx1"/>
              </a:solidFill>
              <a:highlight>
                <a:srgbClr val="FFFF00"/>
              </a:highlight>
              <a:latin typeface="UD デジタル 教科書体 NK-R"/>
              <a:ea typeface="UD デジタル 教科書体 NK-R"/>
            </a:endParaRPr>
          </a:p>
          <a:p>
            <a:pPr algn="l"/>
            <a:r>
              <a:rPr lang="ja-JP" altLang="en-US" sz="2400" u="none">
                <a:solidFill>
                  <a:schemeClr val="tx1"/>
                </a:solidFill>
                <a:latin typeface="UD デジタル 教科書体 NK-R"/>
                <a:ea typeface="UD デジタル 教科書体 NK-R"/>
              </a:rPr>
              <a:t>書き</a:t>
            </a:r>
            <a:r>
              <a:rPr lang="ja-JP" altLang="en-US" sz="2400" u="none">
                <a:solidFill>
                  <a:schemeClr val="tx1"/>
                </a:solidFill>
                <a:latin typeface="UD デジタル 教科書体 NK-R"/>
                <a:ea typeface="UD デジタル 教科書体 NK-R"/>
              </a:rPr>
              <a:t>こんだ内容（リポスト等の再投稿も含む）によっては、</a:t>
            </a:r>
            <a:endParaRPr lang="ja-JP" altLang="en-US" sz="2400" u="none">
              <a:solidFill>
                <a:schemeClr val="tx1"/>
              </a:solidFill>
              <a:latin typeface="UD デジタル 教科書体 NK-R"/>
              <a:ea typeface="UD デジタル 教科書体 NK-R"/>
            </a:endParaRPr>
          </a:p>
          <a:p>
            <a:pPr algn="l"/>
            <a:r>
              <a:rPr lang="ja-JP" altLang="en-US" sz="2400" u="none">
                <a:solidFill>
                  <a:srgbClr val="FF0000"/>
                </a:solidFill>
                <a:latin typeface="UD デジタル 教科書体 NK-R"/>
                <a:ea typeface="UD デジタル 教科書体 NK-R"/>
              </a:rPr>
              <a:t>炎上により社会的非難を浴びたり、</a:t>
            </a:r>
            <a:r>
              <a:rPr lang="ja-JP" altLang="en-US" sz="2400" u="none">
                <a:solidFill>
                  <a:srgbClr val="FF0000"/>
                </a:solidFill>
                <a:latin typeface="UD デジタル 教科書体 NK-R"/>
                <a:ea typeface="UD デジタル 教科書体 NK-R"/>
              </a:rPr>
              <a:t>民事上・刑事上</a:t>
            </a:r>
            <a:endParaRPr lang="ja-JP" altLang="en-US" sz="2400" u="none">
              <a:solidFill>
                <a:srgbClr val="FF0000"/>
              </a:solidFill>
              <a:latin typeface="UD デジタル 教科書体 NK-R"/>
              <a:ea typeface="UD デジタル 教科書体 NK-R"/>
            </a:endParaRPr>
          </a:p>
          <a:p>
            <a:pPr algn="l"/>
            <a:r>
              <a:rPr lang="ja-JP" altLang="en-US" sz="2400" u="none">
                <a:solidFill>
                  <a:srgbClr val="FF0000"/>
                </a:solidFill>
                <a:latin typeface="UD デジタル 教科書体 NK-R"/>
                <a:ea typeface="UD デジタル 教科書体 NK-R"/>
              </a:rPr>
              <a:t>（損害賠償請求、名誉毀損罪、侮辱罪等）の</a:t>
            </a:r>
            <a:r>
              <a:rPr lang="ja-JP" altLang="en-US" sz="2400" u="none">
                <a:solidFill>
                  <a:srgbClr val="FF0000"/>
                </a:solidFill>
                <a:latin typeface="UD デジタル 教科書体 NK-R"/>
                <a:ea typeface="UD デジタル 教科書体 NK-R"/>
              </a:rPr>
              <a:t>責任</a:t>
            </a:r>
            <a:r>
              <a:rPr lang="ja-JP" altLang="en-US" sz="2400" u="none">
                <a:solidFill>
                  <a:schemeClr val="tx1"/>
                </a:solidFill>
                <a:latin typeface="UD デジタル 教科書体 NK-R"/>
                <a:ea typeface="UD デジタル 教科書体 NK-R"/>
              </a:rPr>
              <a:t>を</a:t>
            </a:r>
            <a:endParaRPr lang="ja-JP" altLang="en-US" sz="2400" u="none">
              <a:solidFill>
                <a:srgbClr val="FF0000"/>
              </a:solidFill>
              <a:latin typeface="UD デジタル 教科書体 NK-R"/>
              <a:ea typeface="UD デジタル 教科書体 NK-R"/>
            </a:endParaRPr>
          </a:p>
          <a:p>
            <a:pPr algn="l"/>
            <a:r>
              <a:rPr lang="ja-JP" altLang="en-US" sz="2400" u="none">
                <a:solidFill>
                  <a:schemeClr val="tx1"/>
                </a:solidFill>
                <a:latin typeface="UD デジタル 教科書体 NK-R"/>
                <a:ea typeface="UD デジタル 教科書体 NK-R"/>
              </a:rPr>
              <a:t>問われるおそれがあります！</a:t>
            </a:r>
            <a:endParaRPr lang="ja-JP" altLang="en-US" sz="2400" u="none">
              <a:solidFill>
                <a:schemeClr val="tx1"/>
              </a:solidFill>
              <a:latin typeface="UD デジタル 教科書体 NK-R"/>
              <a:ea typeface="UD デジタル 教科書体 NK-R"/>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21" name="四角形 102"/>
          <p:cNvSpPr/>
          <p:nvPr/>
        </p:nvSpPr>
        <p:spPr>
          <a:xfrm>
            <a:off x="-32913" y="-167188"/>
            <a:ext cx="9177785" cy="108916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22" name="テキスト 103"/>
          <p:cNvSpPr txBox="1"/>
          <p:nvPr/>
        </p:nvSpPr>
        <p:spPr>
          <a:xfrm>
            <a:off x="247629" y="193500"/>
            <a:ext cx="8018338" cy="645438"/>
          </a:xfrm>
          <a:prstGeom prst="rect">
            <a:avLst/>
          </a:prstGeom>
        </p:spPr>
        <p:txBody>
          <a:bodyPr wrap="square">
            <a:spAutoFit/>
          </a:bodyPr>
          <a:p>
            <a:pPr algn="l">
              <a:defRPr lang="ja-JP" altLang="en-US"/>
            </a:pPr>
            <a:r>
              <a:rPr lang="ja-JP" altLang="en-US" sz="3600" b="1">
                <a:latin typeface="UD デジタル 教科書体 NP-B"/>
                <a:ea typeface="UD デジタル 教科書体 NP-B"/>
              </a:rPr>
              <a:t>今日の目的</a:t>
            </a:r>
            <a:endParaRPr lang="ja-JP" altLang="en-US" sz="6000" b="1">
              <a:latin typeface="UD デジタル 教科書体 NP-B"/>
              <a:ea typeface="UD デジタル 教科書体 NP-B"/>
            </a:endParaRPr>
          </a:p>
        </p:txBody>
      </p:sp>
      <p:sp>
        <p:nvSpPr>
          <p:cNvPr id="1123" name="テキスト 927"/>
          <p:cNvSpPr txBox="1"/>
          <p:nvPr/>
        </p:nvSpPr>
        <p:spPr>
          <a:xfrm>
            <a:off x="244403" y="1849500"/>
            <a:ext cx="8574929" cy="2399764"/>
          </a:xfrm>
          <a:prstGeom prst="rect">
            <a:avLst/>
          </a:prstGeom>
        </p:spPr>
        <p:txBody>
          <a:bodyPr wrap="square">
            <a:spAutoFit/>
          </a:bodyPr>
          <a:p>
            <a:pPr algn="l">
              <a:defRPr lang="ja-JP" altLang="en-US"/>
            </a:pPr>
            <a:r>
              <a:rPr lang="ja-JP" altLang="en-US" sz="5400" b="1">
                <a:solidFill>
                  <a:srgbClr val="FF0000"/>
                </a:solidFill>
                <a:latin typeface="UD デジタル 教科書体 NP-B"/>
                <a:ea typeface="UD デジタル 教科書体 NP-B"/>
              </a:rPr>
              <a:t>ペアレンタルコントロール</a:t>
            </a:r>
            <a:endParaRPr lang="ja-JP" altLang="en-US" sz="5400" b="1">
              <a:solidFill>
                <a:srgbClr val="FF0000"/>
              </a:solidFill>
              <a:latin typeface="UD デジタル 教科書体 NP-B"/>
              <a:ea typeface="UD デジタル 教科書体 NP-B"/>
            </a:endParaRPr>
          </a:p>
          <a:p>
            <a:pPr algn="l">
              <a:defRPr lang="ja-JP" altLang="en-US"/>
            </a:pPr>
            <a:r>
              <a:rPr lang="ja-JP" altLang="en-US" sz="3200" b="1">
                <a:solidFill>
                  <a:schemeClr val="tx1"/>
                </a:solidFill>
                <a:latin typeface="UD デジタル 教科書体 NP-B"/>
                <a:ea typeface="UD デジタル 教科書体 NP-B"/>
              </a:rPr>
              <a:t>　</a:t>
            </a:r>
            <a:endParaRPr lang="ja-JP" altLang="en-US" sz="3200" b="1">
              <a:solidFill>
                <a:schemeClr val="tx1"/>
              </a:solidFill>
              <a:latin typeface="UD デジタル 教科書体 NP-B"/>
              <a:ea typeface="UD デジタル 教科書体 NP-B"/>
            </a:endParaRPr>
          </a:p>
          <a:p>
            <a:pPr algn="l">
              <a:defRPr lang="ja-JP" altLang="en-US"/>
            </a:pPr>
            <a:r>
              <a:rPr lang="ja-JP" altLang="en-US" sz="3200" b="1">
                <a:solidFill>
                  <a:schemeClr val="tx1"/>
                </a:solidFill>
                <a:latin typeface="UD デジタル 教科書体 NP-B"/>
                <a:ea typeface="UD デジタル 教科書体 NP-B"/>
              </a:rPr>
              <a:t>　</a:t>
            </a:r>
            <a:r>
              <a:rPr lang="ja-JP" altLang="en-US" sz="3200" b="1">
                <a:solidFill>
                  <a:schemeClr val="tx1"/>
                </a:solidFill>
                <a:latin typeface="UD デジタル 教科書体 NP-B"/>
                <a:ea typeface="UD デジタル 教科書体 NP-B"/>
              </a:rPr>
              <a:t>・</a:t>
            </a:r>
            <a:r>
              <a:rPr lang="ja-JP" altLang="en-US" sz="3200" b="1">
                <a:solidFill>
                  <a:schemeClr val="tx1"/>
                </a:solidFill>
                <a:latin typeface="UD デジタル 教科書体 NP-B"/>
                <a:ea typeface="UD デジタル 教科書体 NP-B"/>
              </a:rPr>
              <a:t>フィルタリング</a:t>
            </a:r>
            <a:r>
              <a:rPr lang="ja-JP" altLang="en-US" sz="3200" b="1">
                <a:solidFill>
                  <a:schemeClr val="tx1"/>
                </a:solidFill>
                <a:latin typeface="UD デジタル 教科書体 NP-B"/>
                <a:ea typeface="UD デジタル 教科書体 NP-B"/>
              </a:rPr>
              <a:t>の重要性</a:t>
            </a:r>
            <a:endParaRPr lang="ja-JP" altLang="en-US" sz="3200" b="1">
              <a:solidFill>
                <a:schemeClr val="tx1"/>
              </a:solidFill>
              <a:latin typeface="UD デジタル 教科書体 NP-B"/>
              <a:ea typeface="UD デジタル 教科書体 NP-B"/>
            </a:endParaRPr>
          </a:p>
          <a:p>
            <a:pPr algn="l">
              <a:defRPr lang="ja-JP" altLang="en-US"/>
            </a:pPr>
            <a:r>
              <a:rPr lang="ja-JP" altLang="en-US" sz="3200" b="1">
                <a:solidFill>
                  <a:schemeClr val="tx1"/>
                </a:solidFill>
                <a:latin typeface="UD デジタル 教科書体 NP-B"/>
                <a:ea typeface="UD デジタル 教科書体 NP-B"/>
              </a:rPr>
              <a:t>　・</a:t>
            </a:r>
            <a:r>
              <a:rPr lang="ja-JP" altLang="en-US" sz="3200" b="1">
                <a:solidFill>
                  <a:schemeClr val="tx1"/>
                </a:solidFill>
                <a:latin typeface="UD デジタル 教科書体 NP-B"/>
                <a:ea typeface="UD デジタル 教科書体 NP-B"/>
              </a:rPr>
              <a:t>家庭でのルール</a:t>
            </a:r>
            <a:r>
              <a:rPr lang="ja-JP" altLang="en-US" sz="3200" b="1">
                <a:solidFill>
                  <a:schemeClr val="tx1"/>
                </a:solidFill>
                <a:latin typeface="UD デジタル 教科書体 NP-B"/>
                <a:ea typeface="UD デジタル 教科書体 NP-B"/>
              </a:rPr>
              <a:t>づくり</a:t>
            </a:r>
            <a:endParaRPr lang="ja-JP" altLang="en-US" sz="5400" b="1">
              <a:solidFill>
                <a:schemeClr val="tx1"/>
              </a:solidFill>
              <a:latin typeface="UD デジタル 教科書体 NP-B"/>
              <a:ea typeface="UD デジタル 教科書体 NP-B"/>
            </a:endParaRPr>
          </a:p>
        </p:txBody>
      </p:sp>
      <p:sp>
        <p:nvSpPr>
          <p:cNvPr id="1124" name="テキスト 175"/>
          <p:cNvSpPr txBox="1"/>
          <p:nvPr/>
        </p:nvSpPr>
        <p:spPr>
          <a:xfrm>
            <a:off x="1332000" y="3641617"/>
            <a:ext cx="7655407" cy="583883"/>
          </a:xfrm>
          <a:prstGeom prst="rect">
            <a:avLst/>
          </a:prstGeom>
        </p:spPr>
        <p:txBody>
          <a:bodyPr wrap="square">
            <a:spAutoFit/>
          </a:bodyPr>
          <a:p>
            <a:pPr algn="r">
              <a:defRPr lang="ja-JP" altLang="en-US"/>
            </a:pPr>
            <a:r>
              <a:rPr lang="ja-JP" altLang="en-US" sz="3200" b="1">
                <a:solidFill>
                  <a:schemeClr val="tx1"/>
                </a:solidFill>
                <a:latin typeface="UD デジタル 教科書体 NP-B"/>
                <a:ea typeface="UD デジタル 教科書体 NP-B"/>
              </a:rPr>
              <a:t>について学ぶ</a:t>
            </a:r>
            <a:endParaRPr lang="ja-JP" altLang="en-US" sz="3200" b="1">
              <a:solidFill>
                <a:schemeClr val="tx1"/>
              </a:solidFill>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60" name="四角形 4509"/>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61" name="テキスト 4510"/>
          <p:cNvSpPr txBox="1"/>
          <p:nvPr/>
        </p:nvSpPr>
        <p:spPr>
          <a:xfrm>
            <a:off x="180000" y="106353"/>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ルール③</a:t>
            </a:r>
            <a:endParaRPr lang="ja-JP" altLang="en-US" sz="6000" b="1">
              <a:solidFill>
                <a:schemeClr val="tx1">
                  <a:lumMod val="75000"/>
                  <a:lumOff val="25000"/>
                </a:schemeClr>
              </a:solidFill>
              <a:latin typeface="UD デジタル 教科書体 NP-B"/>
              <a:ea typeface="UD デジタル 教科書体 NP-B"/>
            </a:endParaRPr>
          </a:p>
        </p:txBody>
      </p:sp>
      <p:sp>
        <p:nvSpPr>
          <p:cNvPr id="1362" name="テキスト 4511"/>
          <p:cNvSpPr txBox="1"/>
          <p:nvPr/>
        </p:nvSpPr>
        <p:spPr>
          <a:xfrm>
            <a:off x="177660" y="1454735"/>
            <a:ext cx="8786094" cy="2861429"/>
          </a:xfrm>
          <a:prstGeom prst="rect">
            <a:avLst/>
          </a:prstGeom>
        </p:spPr>
        <p:txBody>
          <a:bodyPr wrap="square">
            <a:spAutoFit/>
          </a:bodyPr>
          <a:p>
            <a:pPr algn="ctr">
              <a:defRPr lang="ja-JP" altLang="en-US"/>
            </a:pPr>
            <a:r>
              <a:rPr lang="ja-JP" altLang="en-US" sz="6000" b="1">
                <a:solidFill>
                  <a:schemeClr val="tx1">
                    <a:lumMod val="75000"/>
                    <a:lumOff val="25000"/>
                  </a:schemeClr>
                </a:solidFill>
                <a:latin typeface="UD デジタル 教科書体 NP-B"/>
                <a:ea typeface="UD デジタル 教科書体 NP-B"/>
              </a:rPr>
              <a:t>スマホ・ネットを</a:t>
            </a:r>
            <a:endParaRPr lang="ja-JP" altLang="en-US" sz="60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使いすぎないように</a:t>
            </a:r>
            <a:endParaRPr lang="ja-JP" altLang="en-US" sz="60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気をつけよう！</a:t>
            </a:r>
            <a:endParaRPr lang="ja-JP" altLang="en-US" sz="6000" b="1">
              <a:solidFill>
                <a:schemeClr val="tx1">
                  <a:lumMod val="75000"/>
                  <a:lumOff val="25000"/>
                </a:schemeClr>
              </a:solidFill>
              <a:latin typeface="UD デジタル 教科書体 NP-B"/>
              <a:ea typeface="UD デジタル 教科書体 NP-B"/>
            </a:endParaRPr>
          </a:p>
        </p:txBody>
      </p:sp>
      <p:pic>
        <p:nvPicPr>
          <p:cNvPr id="1363" name="図 349"/>
          <p:cNvPicPr>
            <a:picLocks noChangeAspect="1"/>
          </p:cNvPicPr>
          <p:nvPr/>
        </p:nvPicPr>
        <p:blipFill>
          <a:blip r:embed="rId1"/>
          <a:stretch>
            <a:fillRect/>
          </a:stretch>
        </p:blipFill>
        <p:spPr>
          <a:xfrm>
            <a:off x="6484760" y="4292175"/>
            <a:ext cx="2610380" cy="1422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69" name="四角形 287"/>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70" name="テキスト 288"/>
          <p:cNvSpPr txBox="1"/>
          <p:nvPr/>
        </p:nvSpPr>
        <p:spPr>
          <a:xfrm>
            <a:off x="177661" y="124483"/>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ルール③（解説）</a:t>
            </a:r>
            <a:endParaRPr lang="ja-JP" altLang="en-US" sz="6000" b="1">
              <a:solidFill>
                <a:schemeClr val="tx1">
                  <a:lumMod val="75000"/>
                  <a:lumOff val="25000"/>
                </a:schemeClr>
              </a:solidFill>
              <a:latin typeface="UD デジタル 教科書体 NP-B"/>
              <a:ea typeface="UD デジタル 教科書体 NP-B"/>
            </a:endParaRPr>
          </a:p>
        </p:txBody>
      </p:sp>
      <p:sp>
        <p:nvSpPr>
          <p:cNvPr id="1371" name="テキスト 298"/>
          <p:cNvSpPr txBox="1"/>
          <p:nvPr/>
        </p:nvSpPr>
        <p:spPr>
          <a:xfrm>
            <a:off x="364218" y="2819396"/>
            <a:ext cx="8959782" cy="830104"/>
          </a:xfrm>
          <a:prstGeom prst="rect">
            <a:avLst/>
          </a:prstGeom>
        </p:spPr>
        <p:txBody>
          <a:bodyPr wrap="square">
            <a:spAutoFit/>
          </a:bodyPr>
          <a:p>
            <a:pPr algn="just">
              <a:defRPr lang="ja-JP" altLang="en-US"/>
            </a:pPr>
            <a:r>
              <a:rPr lang="ja-JP" altLang="en-US" sz="2400" b="0">
                <a:latin typeface="UD デジタル 教科書体 NK-R"/>
                <a:ea typeface="UD デジタル 教科書体 NK-R"/>
              </a:rPr>
              <a:t>学習にも活用が広がってきたインターネット　</a:t>
            </a:r>
            <a:endParaRPr lang="ja-JP" altLang="en-US" b="0">
              <a:latin typeface="UD デジタル 教科書体 NK-R"/>
              <a:ea typeface="UD デジタル 教科書体 NK-R"/>
            </a:endParaRPr>
          </a:p>
          <a:p>
            <a:pPr algn="just">
              <a:defRPr lang="ja-JP" altLang="en-US"/>
            </a:pPr>
            <a:r>
              <a:rPr lang="ja-JP" altLang="en-US" sz="2400" b="0">
                <a:latin typeface="UD デジタル 教科書体 NK-R"/>
                <a:ea typeface="UD デジタル 教科書体 NK-R"/>
              </a:rPr>
              <a:t>でも、インターネットの使いすぎは、日常生活に悪影響も・・・</a:t>
            </a:r>
            <a:endParaRPr lang="ja-JP" altLang="en-US" sz="2400" b="0">
              <a:latin typeface="UD デジタル 教科書体 NK-R"/>
              <a:ea typeface="UD デジタル 教科書体 NK-R"/>
            </a:endParaRPr>
          </a:p>
        </p:txBody>
      </p:sp>
      <p:sp>
        <p:nvSpPr>
          <p:cNvPr id="1372" name="テキスト 304"/>
          <p:cNvSpPr txBox="1"/>
          <p:nvPr/>
        </p:nvSpPr>
        <p:spPr>
          <a:xfrm>
            <a:off x="4569" y="1421175"/>
            <a:ext cx="9132994" cy="1199436"/>
          </a:xfrm>
          <a:prstGeom prst="rect">
            <a:avLst/>
          </a:prstGeom>
          <a:solidFill>
            <a:schemeClr val="bg1"/>
          </a:solidFill>
        </p:spPr>
        <p:txBody>
          <a:bodyPr wrap="square">
            <a:spAutoFit/>
          </a:bodyPr>
          <a:p>
            <a:pPr algn="ctr">
              <a:defRPr lang="ja-JP" altLang="en-US"/>
            </a:pPr>
            <a:r>
              <a:rPr lang="ja-JP" altLang="en-US" sz="3600" b="0" u="sng">
                <a:solidFill>
                  <a:srgbClr val="FF0000"/>
                </a:solidFill>
                <a:latin typeface="UD デジタル 教科書体 NK-B"/>
                <a:ea typeface="UD デジタル 教科書体 NK-B"/>
              </a:rPr>
              <a:t>｢フィルタリング｣や「スクリーンタイム」等の</a:t>
            </a:r>
            <a:endParaRPr lang="ja-JP" altLang="en-US" sz="4800" b="0" u="sng">
              <a:solidFill>
                <a:srgbClr val="FF0000"/>
              </a:solidFill>
              <a:latin typeface="UD デジタル 教科書体 NK-B"/>
              <a:ea typeface="UD デジタル 教科書体 NK-B"/>
            </a:endParaRPr>
          </a:p>
          <a:p>
            <a:pPr algn="ctr">
              <a:defRPr lang="ja-JP" altLang="en-US"/>
            </a:pPr>
            <a:r>
              <a:rPr lang="ja-JP" altLang="en-US" sz="3600" b="0" u="sng">
                <a:solidFill>
                  <a:srgbClr val="FF0000"/>
                </a:solidFill>
                <a:latin typeface="UD デジタル 教科書体 NK-B"/>
                <a:ea typeface="UD デジタル 教科書体 NK-B"/>
              </a:rPr>
              <a:t>機能を活用して、使いすぎを防ぎましょう！</a:t>
            </a:r>
            <a:endParaRPr lang="ja-JP" altLang="en-US" sz="3200" b="0" u="sng">
              <a:solidFill>
                <a:srgbClr val="FF0000"/>
              </a:solidFill>
              <a:latin typeface="UD デジタル 教科書体 NK-B"/>
              <a:ea typeface="UD デジタル 教科書体 NK-B"/>
            </a:endParaRPr>
          </a:p>
        </p:txBody>
      </p:sp>
      <p:sp>
        <p:nvSpPr>
          <p:cNvPr id="1373" name="テキスト 408"/>
          <p:cNvSpPr txBox="1"/>
          <p:nvPr/>
        </p:nvSpPr>
        <p:spPr>
          <a:xfrm>
            <a:off x="577296" y="4034064"/>
            <a:ext cx="7986825" cy="1199436"/>
          </a:xfrm>
          <a:prstGeom prst="rect">
            <a:avLst/>
          </a:prstGeom>
          <a:solidFill>
            <a:schemeClr val="accent4">
              <a:lumMod val="60000"/>
              <a:lumOff val="40000"/>
            </a:schemeClr>
          </a:solidFill>
        </p:spPr>
        <p:txBody>
          <a:bodyPr wrap="square">
            <a:spAutoFit/>
          </a:bodyPr>
          <a:p>
            <a:pPr algn="just">
              <a:defRPr lang="ja-JP" altLang="en-US"/>
            </a:pPr>
            <a:r>
              <a:rPr lang="ja-JP" altLang="en-US" sz="2400" b="1">
                <a:latin typeface="UD デジタル 教科書体 NK-B"/>
                <a:ea typeface="UD デジタル 教科書体 NK-B"/>
              </a:rPr>
              <a:t>「使用は夜○時まで」</a:t>
            </a:r>
            <a:endParaRPr lang="ja-JP" altLang="en-US" sz="2400" b="1">
              <a:latin typeface="UD デジタル 教科書体 NK-B"/>
              <a:ea typeface="UD デジタル 教科書体 NK-B"/>
            </a:endParaRPr>
          </a:p>
          <a:p>
            <a:pPr algn="just">
              <a:defRPr lang="ja-JP" altLang="en-US"/>
            </a:pPr>
            <a:r>
              <a:rPr lang="ja-JP" altLang="en-US" sz="2400" b="1">
                <a:latin typeface="UD デジタル 教科書体 NK-B"/>
                <a:ea typeface="UD デジタル 教科書体 NK-B"/>
              </a:rPr>
              <a:t>「リビングなど家族がいる場所で使う」 など</a:t>
            </a:r>
            <a:endParaRPr lang="ja-JP" altLang="en-US" sz="2400" b="1">
              <a:latin typeface="UD デジタル 教科書体 NK-B"/>
              <a:ea typeface="UD デジタル 教科書体 NK-B"/>
            </a:endParaRPr>
          </a:p>
          <a:p>
            <a:pPr algn="just">
              <a:defRPr lang="ja-JP" altLang="en-US"/>
            </a:pPr>
            <a:r>
              <a:rPr lang="ja-JP" altLang="en-US" sz="2400" b="1">
                <a:solidFill>
                  <a:srgbClr val="FF0000"/>
                </a:solidFill>
                <a:latin typeface="UD デジタル 教科書体 NK-B"/>
                <a:ea typeface="UD デジタル 教科書体 NK-B"/>
              </a:rPr>
              <a:t>使う</a:t>
            </a:r>
            <a:r>
              <a:rPr lang="ja-JP" altLang="en-US" sz="2400" b="1">
                <a:solidFill>
                  <a:srgbClr val="FF0000"/>
                </a:solidFill>
                <a:latin typeface="UD デジタル 教科書体 NK-B"/>
                <a:ea typeface="UD デジタル 教科書体 NK-B"/>
              </a:rPr>
              <a:t>時間や</a:t>
            </a:r>
            <a:r>
              <a:rPr lang="ja-JP" altLang="en-US" sz="2400" b="1">
                <a:solidFill>
                  <a:srgbClr val="FF0000"/>
                </a:solidFill>
                <a:latin typeface="UD デジタル 教科書体 NK-B"/>
                <a:ea typeface="UD デジタル 教科書体 NK-B"/>
              </a:rPr>
              <a:t>場所</a:t>
            </a:r>
            <a:r>
              <a:rPr lang="ja-JP" altLang="en-US" sz="2400" b="1">
                <a:latin typeface="UD デジタル 教科書体 NK-B"/>
                <a:ea typeface="UD デジタル 教科書体 NK-B"/>
              </a:rPr>
              <a:t>について家族</a:t>
            </a:r>
            <a:r>
              <a:rPr lang="ja-JP" altLang="en-US" sz="2400" b="1">
                <a:latin typeface="UD デジタル 教科書体 NK-B"/>
                <a:ea typeface="UD デジタル 教科書体 NK-B"/>
              </a:rPr>
              <a:t>で</a:t>
            </a:r>
            <a:r>
              <a:rPr lang="ja-JP" altLang="en-US" sz="2400" b="1">
                <a:latin typeface="UD デジタル 教科書体 NK-B"/>
                <a:ea typeface="UD デジタル 教科書体 NK-B"/>
              </a:rPr>
              <a:t>話し合ってみましょう！</a:t>
            </a:r>
            <a:endParaRPr lang="ja-JP" altLang="en-US" sz="2400" b="1">
              <a:solidFill>
                <a:schemeClr val="tx1"/>
              </a:solidFill>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79" name="四角形 4509"/>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80" name="テキスト 4510"/>
          <p:cNvSpPr txBox="1"/>
          <p:nvPr/>
        </p:nvSpPr>
        <p:spPr>
          <a:xfrm>
            <a:off x="177661" y="106353"/>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ルール④</a:t>
            </a:r>
            <a:endParaRPr lang="ja-JP" altLang="en-US" sz="6000" b="1">
              <a:solidFill>
                <a:schemeClr val="tx1">
                  <a:lumMod val="75000"/>
                  <a:lumOff val="25000"/>
                </a:schemeClr>
              </a:solidFill>
              <a:latin typeface="UD デジタル 教科書体 NP-B"/>
              <a:ea typeface="UD デジタル 教科書体 NP-B"/>
            </a:endParaRPr>
          </a:p>
        </p:txBody>
      </p:sp>
      <p:sp>
        <p:nvSpPr>
          <p:cNvPr id="1381" name="テキスト 4511"/>
          <p:cNvSpPr txBox="1"/>
          <p:nvPr/>
        </p:nvSpPr>
        <p:spPr>
          <a:xfrm>
            <a:off x="180006" y="1843843"/>
            <a:ext cx="8786094" cy="2861429"/>
          </a:xfrm>
          <a:prstGeom prst="rect">
            <a:avLst/>
          </a:prstGeom>
        </p:spPr>
        <p:txBody>
          <a:bodyPr wrap="square">
            <a:spAutoFit/>
          </a:bodyPr>
          <a:p>
            <a:pPr algn="ctr">
              <a:defRPr lang="ja-JP" altLang="en-US"/>
            </a:pPr>
            <a:r>
              <a:rPr lang="ja-JP" altLang="en-US" sz="6000" b="1">
                <a:solidFill>
                  <a:schemeClr val="tx1">
                    <a:lumMod val="75000"/>
                    <a:lumOff val="25000"/>
                  </a:schemeClr>
                </a:solidFill>
                <a:latin typeface="UD デジタル 教科書体 NP-B"/>
                <a:ea typeface="UD デジタル 教科書体 NP-B"/>
              </a:rPr>
              <a:t>ネットで画像や動画を</a:t>
            </a:r>
            <a:endParaRPr lang="ja-JP" altLang="en-US" sz="60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公開するときは</a:t>
            </a:r>
            <a:endParaRPr lang="ja-JP" altLang="en-US" sz="48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気をつけよう！</a:t>
            </a:r>
            <a:endParaRPr lang="ja-JP" altLang="en-US" sz="6000" b="1">
              <a:solidFill>
                <a:schemeClr val="tx1">
                  <a:lumMod val="75000"/>
                  <a:lumOff val="25000"/>
                </a:schemeClr>
              </a:solidFill>
              <a:latin typeface="UD デジタル 教科書体 NP-B"/>
              <a:ea typeface="UD デジタル 教科書体 NP-B"/>
            </a:endParaRPr>
          </a:p>
        </p:txBody>
      </p:sp>
      <p:pic>
        <p:nvPicPr>
          <p:cNvPr id="1382" name="図 356"/>
          <p:cNvPicPr>
            <a:picLocks noChangeAspect="1"/>
          </p:cNvPicPr>
          <p:nvPr/>
        </p:nvPicPr>
        <p:blipFill>
          <a:blip r:embed="rId1"/>
          <a:stretch>
            <a:fillRect/>
          </a:stretch>
        </p:blipFill>
        <p:spPr>
          <a:xfrm>
            <a:off x="6915150" y="4081500"/>
            <a:ext cx="2228850" cy="1543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88" name="四角形 313"/>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89" name="テキスト 314"/>
          <p:cNvSpPr txBox="1"/>
          <p:nvPr/>
        </p:nvSpPr>
        <p:spPr>
          <a:xfrm>
            <a:off x="177661" y="106353"/>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ルール④（解説）</a:t>
            </a:r>
            <a:endParaRPr lang="ja-JP" altLang="en-US" sz="6000" b="1">
              <a:latin typeface="UD デジタル 教科書体 NP-B"/>
              <a:ea typeface="UD デジタル 教科書体 NP-B"/>
            </a:endParaRPr>
          </a:p>
        </p:txBody>
      </p:sp>
      <p:pic>
        <p:nvPicPr>
          <p:cNvPr id="1390" name="図 315" descr="SNSが表示されたスマートフォンのイラスト（動画）"/>
          <p:cNvPicPr>
            <a:picLocks noChangeAspect="1" noChangeArrowheads="1"/>
          </p:cNvPicPr>
          <p:nvPr/>
        </p:nvPicPr>
        <p:blipFill>
          <a:blip r:embed="rId1"/>
          <a:stretch>
            <a:fillRect/>
          </a:stretch>
        </p:blipFill>
        <p:spPr>
          <a:xfrm>
            <a:off x="7245340" y="3313767"/>
            <a:ext cx="1853089" cy="1873128"/>
          </a:xfrm>
          <a:prstGeom prst="rect">
            <a:avLst/>
          </a:prstGeom>
          <a:noFill/>
        </p:spPr>
      </p:pic>
      <p:sp>
        <p:nvSpPr>
          <p:cNvPr id="1391" name="テキスト 319"/>
          <p:cNvSpPr txBox="1"/>
          <p:nvPr/>
        </p:nvSpPr>
        <p:spPr>
          <a:xfrm>
            <a:off x="7000" y="1371513"/>
            <a:ext cx="9086391" cy="1076325"/>
          </a:xfrm>
          <a:prstGeom prst="rect">
            <a:avLst/>
          </a:prstGeom>
        </p:spPr>
        <p:txBody>
          <a:bodyPr wrap="square">
            <a:spAutoFit/>
          </a:bodyPr>
          <a:p>
            <a:pPr algn="l">
              <a:defRPr lang="ja-JP" altLang="en-US"/>
            </a:pPr>
            <a:r>
              <a:rPr lang="ja-JP" altLang="en-US" sz="2800" b="1" u="sng">
                <a:latin typeface="UD デジタル 教科書体 NK-B"/>
                <a:ea typeface="UD デジタル 教科書体 NK-B"/>
              </a:rPr>
              <a:t>『デジタルタトゥー』と称されるほど、</a:t>
            </a:r>
            <a:endParaRPr lang="ja-JP" altLang="en-US" sz="2400" b="1" u="sng">
              <a:latin typeface="UD デジタル 教科書体 NK-B"/>
              <a:ea typeface="UD デジタル 教科書体 NK-B"/>
            </a:endParaRPr>
          </a:p>
          <a:p>
            <a:pPr algn="l">
              <a:defRPr lang="ja-JP" altLang="en-US"/>
            </a:pPr>
            <a:r>
              <a:rPr lang="ja-JP" altLang="en-US" sz="3600" b="1" u="sng">
                <a:solidFill>
                  <a:srgbClr val="FF0000"/>
                </a:solidFill>
                <a:latin typeface="UD デジタル 教科書体 NK-B"/>
                <a:ea typeface="UD デジタル 教科書体 NK-B"/>
              </a:rPr>
              <a:t>ネットに刻まれた情報は</a:t>
            </a:r>
            <a:r>
              <a:rPr lang="ja-JP" altLang="en-US" sz="3600" b="1" u="sng">
                <a:solidFill>
                  <a:srgbClr val="FF0000"/>
                </a:solidFill>
                <a:latin typeface="UD デジタル 教科書体 NK-B"/>
                <a:ea typeface="UD デジタル 教科書体 NK-B"/>
              </a:rPr>
              <a:t>半永久的に残ります！</a:t>
            </a:r>
            <a:endParaRPr lang="ja-JP" altLang="en-US" sz="2400" b="1" u="sng">
              <a:solidFill>
                <a:srgbClr val="FF0000"/>
              </a:solidFill>
              <a:latin typeface="UD デジタル 教科書体 NK-B"/>
              <a:ea typeface="UD デジタル 教科書体 NK-B"/>
            </a:endParaRPr>
          </a:p>
        </p:txBody>
      </p:sp>
      <p:sp>
        <p:nvSpPr>
          <p:cNvPr id="1392" name="テキスト 320"/>
          <p:cNvSpPr txBox="1"/>
          <p:nvPr/>
        </p:nvSpPr>
        <p:spPr>
          <a:xfrm>
            <a:off x="243528" y="2713500"/>
            <a:ext cx="7001812" cy="1014770"/>
          </a:xfrm>
          <a:prstGeom prst="rect">
            <a:avLst/>
          </a:prstGeom>
        </p:spPr>
        <p:txBody>
          <a:bodyPr wrap="square">
            <a:spAutoFit/>
          </a:bodyPr>
          <a:p>
            <a:pPr algn="just">
              <a:defRPr lang="ja-JP" altLang="en-US"/>
            </a:pPr>
            <a:r>
              <a:rPr lang="ja-JP" altLang="en-US" sz="2000" b="0">
                <a:latin typeface="UD デジタル 教科書体 NK-R"/>
                <a:ea typeface="UD デジタル 教科書体 NK-R"/>
              </a:rPr>
              <a:t>投稿する前に、</a:t>
            </a:r>
            <a:r>
              <a:rPr lang="ja-JP" altLang="en-US" sz="2000" b="0">
                <a:latin typeface="UD デジタル 教科書体 NK-R"/>
                <a:ea typeface="UD デジタル 教科書体 NK-R"/>
              </a:rPr>
              <a:t>その写真や動画が問題のあるものではないか確</a:t>
            </a:r>
            <a:r>
              <a:rPr lang="ja-JP" altLang="en-US" sz="2000" b="0">
                <a:latin typeface="UD デジタル 教科書体 NK-R"/>
                <a:ea typeface="UD デジタル 教科書体 NK-R"/>
              </a:rPr>
              <a:t>認し、</a:t>
            </a:r>
            <a:r>
              <a:rPr lang="ja-JP" altLang="en-US" sz="2000" b="1" u="none">
                <a:highlight>
                  <a:srgbClr val="FFFF00"/>
                </a:highlight>
                <a:latin typeface="UD デジタル 教科書体 NK-R"/>
                <a:ea typeface="UD デジタル 教科書体 NK-R"/>
              </a:rPr>
              <a:t>誰に見られても大丈夫なもの以外は投稿しない</a:t>
            </a:r>
            <a:r>
              <a:rPr lang="ja-JP" altLang="en-US" sz="2000" b="0">
                <a:latin typeface="UD デジタル 教科書体 NK-R"/>
                <a:ea typeface="UD デジタル 教科書体 NK-R"/>
              </a:rPr>
              <a:t>ように注意しましょう。</a:t>
            </a:r>
            <a:endParaRPr lang="ja-JP" altLang="en-US" sz="1600" b="0">
              <a:latin typeface="UD デジタル 教科書体 NK-R"/>
              <a:ea typeface="UD デジタル 教科書体 NK-R"/>
            </a:endParaRPr>
          </a:p>
        </p:txBody>
      </p:sp>
      <p:sp>
        <p:nvSpPr>
          <p:cNvPr id="1393" name="テキスト 321"/>
          <p:cNvSpPr txBox="1"/>
          <p:nvPr/>
        </p:nvSpPr>
        <p:spPr>
          <a:xfrm>
            <a:off x="612001" y="4419161"/>
            <a:ext cx="3170906"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個人が特定できる</a:t>
            </a:r>
            <a:endParaRPr lang="ja-JP" altLang="en-US" sz="4400" b="1">
              <a:solidFill>
                <a:schemeClr val="tx1"/>
              </a:solidFill>
              <a:latin typeface="UD デジタル 教科書体 NP-B"/>
              <a:ea typeface="UD デジタル 教科書体 NP-B"/>
            </a:endParaRPr>
          </a:p>
        </p:txBody>
      </p:sp>
      <p:sp>
        <p:nvSpPr>
          <p:cNvPr id="1394" name="テキスト 322"/>
          <p:cNvSpPr txBox="1"/>
          <p:nvPr/>
        </p:nvSpPr>
        <p:spPr>
          <a:xfrm>
            <a:off x="3871513" y="4419161"/>
            <a:ext cx="3170906"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他者が写り込んでいる</a:t>
            </a:r>
            <a:endParaRPr lang="ja-JP" altLang="en-US" sz="4400" b="1">
              <a:solidFill>
                <a:schemeClr val="tx1"/>
              </a:solidFill>
              <a:latin typeface="UD デジタル 教科書体 NP-B"/>
              <a:ea typeface="UD デジタル 教科書体 NP-B"/>
            </a:endParaRPr>
          </a:p>
        </p:txBody>
      </p:sp>
      <p:sp>
        <p:nvSpPr>
          <p:cNvPr id="1395" name="テキスト 323"/>
          <p:cNvSpPr txBox="1"/>
          <p:nvPr/>
        </p:nvSpPr>
        <p:spPr>
          <a:xfrm>
            <a:off x="612000" y="4923161"/>
            <a:ext cx="3170906"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撮影禁止の場所</a:t>
            </a:r>
            <a:endParaRPr lang="ja-JP" altLang="en-US" sz="4400" b="1">
              <a:solidFill>
                <a:schemeClr val="tx1"/>
              </a:solidFill>
              <a:latin typeface="UD デジタル 教科書体 NP-B"/>
              <a:ea typeface="UD デジタル 教科書体 NP-B"/>
            </a:endParaRPr>
          </a:p>
        </p:txBody>
      </p:sp>
      <p:sp>
        <p:nvSpPr>
          <p:cNvPr id="1396" name="テキスト 324"/>
          <p:cNvSpPr txBox="1"/>
          <p:nvPr/>
        </p:nvSpPr>
        <p:spPr>
          <a:xfrm>
            <a:off x="3871513" y="4923161"/>
            <a:ext cx="3170906"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裸や下着姿の自画撮り</a:t>
            </a:r>
            <a:endParaRPr lang="ja-JP" altLang="en-US" sz="4400" b="1">
              <a:solidFill>
                <a:schemeClr val="tx1"/>
              </a:solidFill>
              <a:latin typeface="UD デジタル 教科書体 NP-B"/>
              <a:ea typeface="UD デジタル 教科書体 NP-B"/>
            </a:endParaRPr>
          </a:p>
        </p:txBody>
      </p:sp>
      <p:sp>
        <p:nvSpPr>
          <p:cNvPr id="1397" name="テキスト 325"/>
          <p:cNvSpPr txBox="1"/>
          <p:nvPr/>
        </p:nvSpPr>
        <p:spPr>
          <a:xfrm>
            <a:off x="2340000" y="4081500"/>
            <a:ext cx="3155491" cy="337661"/>
          </a:xfrm>
          <a:prstGeom prst="rect">
            <a:avLst/>
          </a:prstGeom>
        </p:spPr>
        <p:txBody>
          <a:bodyPr wrap="square">
            <a:spAutoFit/>
          </a:bodyPr>
          <a:p>
            <a:pPr algn="l">
              <a:defRPr lang="ja-JP" altLang="en-US"/>
            </a:pPr>
            <a:r>
              <a:rPr lang="ja-JP" altLang="en-US" sz="1600" b="0">
                <a:latin typeface="UD デジタル 教科書体 NK-B"/>
                <a:ea typeface="UD デジタル 教科書体 NK-B"/>
              </a:rPr>
              <a:t>　【特に注意したい写真や動画】</a:t>
            </a:r>
            <a:endParaRPr lang="ja-JP" altLang="en-US" sz="1600" b="0">
              <a:latin typeface="UD デジタル 教科書体 NK-B"/>
              <a:ea typeface="UD デジタル 教科書体 NK-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03" name="四角形 4509"/>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04" name="テキスト 4510"/>
          <p:cNvSpPr txBox="1"/>
          <p:nvPr/>
        </p:nvSpPr>
        <p:spPr>
          <a:xfrm>
            <a:off x="180000" y="106353"/>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ルール⑤</a:t>
            </a:r>
            <a:endParaRPr lang="ja-JP" altLang="en-US" sz="6000" b="1">
              <a:solidFill>
                <a:schemeClr val="tx1">
                  <a:lumMod val="75000"/>
                  <a:lumOff val="25000"/>
                </a:schemeClr>
              </a:solidFill>
              <a:latin typeface="UD デジタル 教科書体 NP-B"/>
              <a:ea typeface="UD デジタル 教科書体 NP-B"/>
            </a:endParaRPr>
          </a:p>
        </p:txBody>
      </p:sp>
      <p:sp>
        <p:nvSpPr>
          <p:cNvPr id="1405" name="テキスト 4511"/>
          <p:cNvSpPr txBox="1"/>
          <p:nvPr/>
        </p:nvSpPr>
        <p:spPr>
          <a:xfrm>
            <a:off x="180001" y="1849500"/>
            <a:ext cx="8786094" cy="1014770"/>
          </a:xfrm>
          <a:prstGeom prst="rect">
            <a:avLst/>
          </a:prstGeom>
        </p:spPr>
        <p:txBody>
          <a:bodyPr wrap="square">
            <a:spAutoFit/>
          </a:bodyPr>
          <a:p>
            <a:pPr algn="ctr">
              <a:defRPr lang="ja-JP" altLang="en-US"/>
            </a:pPr>
            <a:r>
              <a:rPr lang="ja-JP" altLang="en-US" sz="6000" b="1">
                <a:solidFill>
                  <a:schemeClr val="tx1">
                    <a:lumMod val="75000"/>
                    <a:lumOff val="25000"/>
                  </a:schemeClr>
                </a:solidFill>
                <a:latin typeface="UD デジタル 教科書体 NP-B"/>
                <a:ea typeface="UD デジタル 教科書体 NP-B"/>
              </a:rPr>
              <a:t>情報を見きわめよう！</a:t>
            </a:r>
            <a:endParaRPr lang="ja-JP" altLang="en-US" sz="4800" b="1">
              <a:solidFill>
                <a:schemeClr val="tx1">
                  <a:lumMod val="75000"/>
                  <a:lumOff val="25000"/>
                </a:schemeClr>
              </a:solidFill>
              <a:latin typeface="UD デジタル 教科書体 NP-B"/>
              <a:ea typeface="UD デジタル 教科書体 NP-B"/>
            </a:endParaRPr>
          </a:p>
        </p:txBody>
      </p:sp>
      <p:pic>
        <p:nvPicPr>
          <p:cNvPr id="1406" name="図 360"/>
          <p:cNvPicPr>
            <a:picLocks noChangeAspect="1"/>
          </p:cNvPicPr>
          <p:nvPr/>
        </p:nvPicPr>
        <p:blipFill>
          <a:blip r:embed="rId1"/>
          <a:stretch>
            <a:fillRect/>
          </a:stretch>
        </p:blipFill>
        <p:spPr>
          <a:xfrm>
            <a:off x="2879363" y="3435117"/>
            <a:ext cx="3382687" cy="1800228"/>
          </a:xfrm>
          <a:prstGeom prst="rect">
            <a:avLst/>
          </a:prstGeom>
        </p:spPr>
      </p:pic>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12" name="四角形 337"/>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13" name="テキスト 338"/>
          <p:cNvSpPr txBox="1"/>
          <p:nvPr/>
        </p:nvSpPr>
        <p:spPr>
          <a:xfrm>
            <a:off x="180000" y="235749"/>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ルール⑤（解説）</a:t>
            </a:r>
            <a:endParaRPr lang="ja-JP" altLang="en-US" sz="6000" b="1">
              <a:latin typeface="UD デジタル 教科書体 NP-B"/>
              <a:ea typeface="UD デジタル 教科書体 NP-B"/>
            </a:endParaRPr>
          </a:p>
        </p:txBody>
      </p:sp>
      <p:sp>
        <p:nvSpPr>
          <p:cNvPr id="1414" name="テキスト 341"/>
          <p:cNvSpPr txBox="1"/>
          <p:nvPr/>
        </p:nvSpPr>
        <p:spPr>
          <a:xfrm>
            <a:off x="323485" y="1561500"/>
            <a:ext cx="8062515" cy="1322546"/>
          </a:xfrm>
          <a:prstGeom prst="rect">
            <a:avLst/>
          </a:prstGeom>
        </p:spPr>
        <p:txBody>
          <a:bodyPr wrap="square">
            <a:spAutoFit/>
          </a:bodyPr>
          <a:p>
            <a:pPr algn="ctr">
              <a:defRPr lang="ja-JP" altLang="en-US"/>
            </a:pPr>
            <a:r>
              <a:rPr lang="ja-JP" altLang="en-US" sz="4000" b="0" u="sng">
                <a:solidFill>
                  <a:srgbClr val="FF0000"/>
                </a:solidFill>
                <a:latin typeface="UD デジタル 教科書体 NK-B"/>
                <a:ea typeface="UD デジタル 教科書体 NK-B"/>
              </a:rPr>
              <a:t>インターネット上には</a:t>
            </a:r>
            <a:endParaRPr lang="ja-JP" altLang="en-US" sz="3200" b="0" u="sng">
              <a:solidFill>
                <a:srgbClr val="FF0000"/>
              </a:solidFill>
              <a:latin typeface="UD デジタル 教科書体 NK-B"/>
              <a:ea typeface="UD デジタル 教科書体 NK-B"/>
            </a:endParaRPr>
          </a:p>
          <a:p>
            <a:pPr algn="ctr">
              <a:defRPr lang="ja-JP" altLang="en-US"/>
            </a:pPr>
            <a:r>
              <a:rPr lang="ja-JP" altLang="en-US" sz="4000" b="0" u="sng">
                <a:solidFill>
                  <a:srgbClr val="FF0000"/>
                </a:solidFill>
                <a:latin typeface="UD デジタル 教科書体 NK-B"/>
                <a:ea typeface="UD デジタル 教科書体 NK-B"/>
              </a:rPr>
              <a:t>嘘や間違った情報があります</a:t>
            </a:r>
            <a:endParaRPr lang="ja-JP" altLang="en-US" sz="3200" b="0" u="sng">
              <a:solidFill>
                <a:srgbClr val="FF0000"/>
              </a:solidFill>
              <a:latin typeface="UD デジタル 教科書体 NK-B"/>
              <a:ea typeface="UD デジタル 教科書体 NK-B"/>
            </a:endParaRPr>
          </a:p>
        </p:txBody>
      </p:sp>
      <p:pic>
        <p:nvPicPr>
          <p:cNvPr id="1415" name="図 342" descr="情報過多で苦しむ人のイラスト"/>
          <p:cNvPicPr>
            <a:picLocks noChangeAspect="1" noChangeArrowheads="1"/>
          </p:cNvPicPr>
          <p:nvPr/>
        </p:nvPicPr>
        <p:blipFill>
          <a:blip r:embed="rId1"/>
          <a:stretch>
            <a:fillRect/>
          </a:stretch>
        </p:blipFill>
        <p:spPr>
          <a:xfrm>
            <a:off x="7143537" y="367521"/>
            <a:ext cx="1638451" cy="1656169"/>
          </a:xfrm>
          <a:prstGeom prst="rect">
            <a:avLst/>
          </a:prstGeom>
          <a:noFill/>
        </p:spPr>
      </p:pic>
      <p:sp>
        <p:nvSpPr>
          <p:cNvPr id="1416" name="テキスト 304"/>
          <p:cNvSpPr txBox="1"/>
          <p:nvPr/>
        </p:nvSpPr>
        <p:spPr>
          <a:xfrm>
            <a:off x="577294" y="4297500"/>
            <a:ext cx="7986825" cy="1199436"/>
          </a:xfrm>
          <a:prstGeom prst="rect">
            <a:avLst/>
          </a:prstGeom>
          <a:solidFill>
            <a:schemeClr val="accent4">
              <a:lumMod val="60000"/>
              <a:lumOff val="40000"/>
            </a:schemeClr>
          </a:solidFill>
        </p:spPr>
        <p:txBody>
          <a:bodyPr wrap="square">
            <a:spAutoFit/>
          </a:bodyPr>
          <a:p>
            <a:pPr algn="ctr">
              <a:defRPr lang="ja-JP" altLang="en-US"/>
            </a:pPr>
            <a:r>
              <a:rPr lang="ja-JP" altLang="en-US" sz="2400" b="1">
                <a:solidFill>
                  <a:schemeClr val="tx1"/>
                </a:solidFill>
                <a:latin typeface="UD デジタル 教科書体 NP-B"/>
                <a:ea typeface="UD デジタル 教科書体 NP-B"/>
              </a:rPr>
              <a:t>目にした情報をうのみにしたり、</a:t>
            </a:r>
            <a:endParaRPr lang="ja-JP" altLang="en-US" sz="2400" b="1">
              <a:solidFill>
                <a:schemeClr val="tx1"/>
              </a:solidFill>
              <a:latin typeface="UD デジタル 教科書体 NP-B"/>
              <a:ea typeface="UD デジタル 教科書体 NP-B"/>
            </a:endParaRPr>
          </a:p>
          <a:p>
            <a:pPr algn="ctr">
              <a:defRPr lang="ja-JP" altLang="en-US"/>
            </a:pPr>
            <a:r>
              <a:rPr lang="ja-JP" altLang="en-US" sz="2400" b="1">
                <a:solidFill>
                  <a:schemeClr val="tx1"/>
                </a:solidFill>
                <a:latin typeface="UD デジタル 教科書体 NP-B"/>
                <a:ea typeface="UD デジタル 教科書体 NP-B"/>
              </a:rPr>
              <a:t>単に数の多さで判断したりせず、</a:t>
            </a:r>
            <a:r>
              <a:rPr lang="ja-JP" altLang="en-US" sz="2400" b="1">
                <a:solidFill>
                  <a:schemeClr val="tx1"/>
                </a:solidFill>
                <a:latin typeface="UD デジタル 教科書体 NP-B"/>
                <a:ea typeface="UD デジタル 教科書体 NP-B"/>
              </a:rPr>
              <a:t>発信元の確認や他の情報と比べるなど</a:t>
            </a:r>
            <a:r>
              <a:rPr lang="ja-JP" altLang="en-US" sz="2400" b="1">
                <a:solidFill>
                  <a:srgbClr val="FF0000"/>
                </a:solidFill>
                <a:latin typeface="UD デジタル 教科書体 NP-B"/>
                <a:ea typeface="UD デジタル 教科書体 NP-B"/>
              </a:rPr>
              <a:t>批判的</a:t>
            </a:r>
            <a:r>
              <a:rPr lang="ja-JP" altLang="en-US" sz="2400" b="1" u="none">
                <a:solidFill>
                  <a:srgbClr val="FF0000"/>
                </a:solidFill>
                <a:latin typeface="UD デジタル 教科書体 NP-B"/>
                <a:ea typeface="UD デジタル 教科書体 NP-B"/>
              </a:rPr>
              <a:t>に確認</a:t>
            </a:r>
            <a:r>
              <a:rPr lang="ja-JP" altLang="en-US" sz="2400" b="1">
                <a:solidFill>
                  <a:schemeClr val="tx1"/>
                </a:solidFill>
                <a:latin typeface="UD デジタル 教科書体 NP-B"/>
                <a:ea typeface="UD デジタル 教科書体 NP-B"/>
              </a:rPr>
              <a:t>することが重要</a:t>
            </a:r>
            <a:endParaRPr lang="ja-JP" altLang="en-US" sz="2400" b="1">
              <a:solidFill>
                <a:schemeClr val="tx1"/>
              </a:solidFill>
              <a:latin typeface="UD デジタル 教科書体 NP-B"/>
              <a:ea typeface="UD デジタル 教科書体 NP-B"/>
            </a:endParaRPr>
          </a:p>
        </p:txBody>
      </p:sp>
      <p:sp>
        <p:nvSpPr>
          <p:cNvPr id="1417" name="テキスト 295"/>
          <p:cNvSpPr txBox="1"/>
          <p:nvPr/>
        </p:nvSpPr>
        <p:spPr>
          <a:xfrm>
            <a:off x="684683" y="3145500"/>
            <a:ext cx="7776728" cy="922437"/>
          </a:xfrm>
          <a:prstGeom prst="rect">
            <a:avLst/>
          </a:prstGeom>
        </p:spPr>
        <p:txBody>
          <a:bodyPr wrap="square">
            <a:spAutoFit/>
          </a:bodyPr>
          <a:p>
            <a:pPr algn="just">
              <a:defRPr lang="ja-JP" altLang="en-US"/>
            </a:pPr>
            <a:r>
              <a:rPr lang="ja-JP" altLang="en-US" sz="1800" b="0">
                <a:latin typeface="UD デジタル 教科書体 NK-R"/>
                <a:ea typeface="UD デジタル 教科書体 NK-R"/>
              </a:rPr>
              <a:t>ネットを使えば使うほど、「いいね」や「フォロー」をもとに、似た内容が「おすすめ」として表示されます。</a:t>
            </a:r>
            <a:r>
              <a:rPr lang="ja-JP" altLang="en-US" sz="1800" b="0">
                <a:latin typeface="UD デジタル 教科書体 NK-R"/>
                <a:ea typeface="UD デジタル 教科書体 NK-R"/>
              </a:rPr>
              <a:t>その結果</a:t>
            </a:r>
            <a:r>
              <a:rPr lang="ja-JP" altLang="en-US" sz="1800" b="0">
                <a:latin typeface="UD デジタル 教科書体 NK-R"/>
                <a:ea typeface="UD デジタル 教科書体 NK-R"/>
              </a:rPr>
              <a:t>、</a:t>
            </a:r>
            <a:r>
              <a:rPr lang="ja-JP" altLang="en-US" sz="1800" b="0" u="sng">
                <a:latin typeface="UD デジタル 教科書体 NK-R"/>
                <a:ea typeface="UD デジタル 教科書体 NK-R"/>
              </a:rPr>
              <a:t>自分</a:t>
            </a:r>
            <a:r>
              <a:rPr lang="ja-JP" altLang="en-US" sz="1800" b="0" u="sng">
                <a:latin typeface="UD デジタル 教科書体 NK-R"/>
                <a:ea typeface="UD デジタル 教科書体 NK-R"/>
              </a:rPr>
              <a:t>の</a:t>
            </a:r>
            <a:r>
              <a:rPr lang="ja-JP" altLang="en-US" sz="1800" b="0" u="sng">
                <a:latin typeface="UD デジタル 教科書体 NK-R"/>
                <a:ea typeface="UD デジタル 教科書体 NK-R"/>
              </a:rPr>
              <a:t>興味に合った内容ばかりが目立つようにカスタマイズ</a:t>
            </a:r>
            <a:r>
              <a:rPr lang="ja-JP" altLang="en-US" sz="1800" b="0">
                <a:latin typeface="UD デジタル 教科書体 NK-R"/>
                <a:ea typeface="UD デジタル 教科書体 NK-R"/>
              </a:rPr>
              <a:t>されていきます。</a:t>
            </a:r>
            <a:endParaRPr lang="ja-JP" altLang="en-US" sz="1800" b="0">
              <a:latin typeface="UD デジタル 教科書体 NK-R"/>
              <a:ea typeface="UD デジタル 教科書体 NK-R"/>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23" name="四角形 4509"/>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24" name="テキスト 4510"/>
          <p:cNvSpPr txBox="1"/>
          <p:nvPr/>
        </p:nvSpPr>
        <p:spPr>
          <a:xfrm>
            <a:off x="180000" y="235749"/>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ルール⑥</a:t>
            </a:r>
            <a:endParaRPr lang="ja-JP" altLang="en-US" sz="6000" b="1">
              <a:latin typeface="UD デジタル 教科書体 NP-B"/>
              <a:ea typeface="UD デジタル 教科書体 NP-B"/>
            </a:endParaRPr>
          </a:p>
        </p:txBody>
      </p:sp>
      <p:sp>
        <p:nvSpPr>
          <p:cNvPr id="1425" name="テキスト 4511"/>
          <p:cNvSpPr txBox="1"/>
          <p:nvPr/>
        </p:nvSpPr>
        <p:spPr>
          <a:xfrm>
            <a:off x="180006" y="1633500"/>
            <a:ext cx="8786094" cy="1014770"/>
          </a:xfrm>
          <a:prstGeom prst="rect">
            <a:avLst/>
          </a:prstGeom>
        </p:spPr>
        <p:txBody>
          <a:bodyPr wrap="square">
            <a:spAutoFit/>
          </a:bodyPr>
          <a:p>
            <a:pPr algn="ctr">
              <a:defRPr lang="ja-JP" altLang="en-US"/>
            </a:pPr>
            <a:r>
              <a:rPr lang="ja-JP" altLang="en-US" sz="6000" b="1">
                <a:solidFill>
                  <a:schemeClr val="tx1">
                    <a:lumMod val="75000"/>
                    <a:lumOff val="25000"/>
                  </a:schemeClr>
                </a:solidFill>
                <a:latin typeface="UD デジタル 教科書体 NP-B"/>
                <a:ea typeface="UD デジタル 教科書体 NP-B"/>
              </a:rPr>
              <a:t>法律を守ろう！</a:t>
            </a:r>
            <a:endParaRPr lang="ja-JP" altLang="en-US" sz="4800" b="1">
              <a:solidFill>
                <a:schemeClr val="tx1">
                  <a:lumMod val="75000"/>
                  <a:lumOff val="25000"/>
                </a:schemeClr>
              </a:solidFill>
              <a:latin typeface="UD デジタル 教科書体 NP-B"/>
              <a:ea typeface="UD デジタル 教科書体 NP-B"/>
            </a:endParaRPr>
          </a:p>
        </p:txBody>
      </p:sp>
      <p:pic>
        <p:nvPicPr>
          <p:cNvPr id="1426" name="図 398"/>
          <p:cNvPicPr>
            <a:picLocks noChangeAspect="1"/>
          </p:cNvPicPr>
          <p:nvPr/>
        </p:nvPicPr>
        <p:blipFill>
          <a:blip r:embed="rId1"/>
          <a:stretch>
            <a:fillRect/>
          </a:stretch>
        </p:blipFill>
        <p:spPr>
          <a:xfrm>
            <a:off x="3278624" y="3126142"/>
            <a:ext cx="2588858" cy="25888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32" name="四角形 314"/>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33" name="テキスト 315"/>
          <p:cNvSpPr txBox="1"/>
          <p:nvPr/>
        </p:nvSpPr>
        <p:spPr>
          <a:xfrm>
            <a:off x="180000" y="235749"/>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ルール⑥（解説）</a:t>
            </a:r>
            <a:endParaRPr lang="ja-JP" altLang="en-US" sz="6000" b="1">
              <a:latin typeface="UD デジタル 教科書体 NP-B"/>
              <a:ea typeface="UD デジタル 教科書体 NP-B"/>
            </a:endParaRPr>
          </a:p>
        </p:txBody>
      </p:sp>
      <p:sp>
        <p:nvSpPr>
          <p:cNvPr id="1434" name="テキスト 316"/>
          <p:cNvSpPr txBox="1"/>
          <p:nvPr/>
        </p:nvSpPr>
        <p:spPr>
          <a:xfrm>
            <a:off x="-37962" y="1345500"/>
            <a:ext cx="9185183" cy="645438"/>
          </a:xfrm>
          <a:prstGeom prst="rect">
            <a:avLst/>
          </a:prstGeom>
        </p:spPr>
        <p:txBody>
          <a:bodyPr wrap="square">
            <a:spAutoFit/>
          </a:bodyPr>
          <a:p>
            <a:pPr algn="ctr">
              <a:defRPr lang="ja-JP" altLang="en-US"/>
            </a:pPr>
            <a:r>
              <a:rPr lang="ja-JP" altLang="en-US" sz="3600" b="1" u="sng">
                <a:solidFill>
                  <a:srgbClr val="FF0000"/>
                </a:solidFill>
                <a:latin typeface="UD デジタル 教科書体 NK-B"/>
                <a:ea typeface="UD デジタル 教科書体 NK-B"/>
              </a:rPr>
              <a:t>ルールを守ってインターネットを活用しましょう</a:t>
            </a:r>
            <a:endParaRPr lang="ja-JP" altLang="en-US" sz="2400" b="1" u="sng">
              <a:solidFill>
                <a:srgbClr val="FF0000"/>
              </a:solidFill>
              <a:latin typeface="UD デジタル 教科書体 NK-B"/>
              <a:ea typeface="UD デジタル 教科書体 NK-B"/>
            </a:endParaRPr>
          </a:p>
        </p:txBody>
      </p:sp>
      <p:sp>
        <p:nvSpPr>
          <p:cNvPr id="1435" name="テキスト 317"/>
          <p:cNvSpPr txBox="1"/>
          <p:nvPr/>
        </p:nvSpPr>
        <p:spPr>
          <a:xfrm>
            <a:off x="188780" y="4765590"/>
            <a:ext cx="6962595" cy="899353"/>
          </a:xfrm>
          <a:prstGeom prst="rect">
            <a:avLst/>
          </a:prstGeom>
          <a:ln>
            <a:solidFill>
              <a:schemeClr val="bg1">
                <a:lumMod val="65000"/>
              </a:schemeClr>
            </a:solidFill>
          </a:ln>
        </p:spPr>
        <p:txBody>
          <a:bodyPr wrap="square">
            <a:spAutoFit/>
          </a:bodyPr>
          <a:p>
            <a:pPr algn="just">
              <a:defRPr lang="ja-JP" altLang="en-US"/>
            </a:pPr>
            <a:r>
              <a:rPr lang="ja-JP" altLang="en-US" sz="1400">
                <a:latin typeface="UD デジタル 教科書体 NK-R"/>
                <a:ea typeface="UD デジタル 教科書体 NK-R"/>
              </a:rPr>
              <a:t>≪道路交通法違反≫</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・自転車運転中にスマートフォン等を使用する行為（ながらスマホ）など  </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【６月以下の拘禁刑又は10万円以下の罰金】　※令和６年11月１日改正</a:t>
            </a:r>
            <a:endParaRPr lang="ja-JP" altLang="en-US" sz="1400">
              <a:latin typeface="UD デジタル 教科書体 NK-R"/>
              <a:ea typeface="UD デジタル 教科書体 NK-R"/>
            </a:endParaRPr>
          </a:p>
          <a:p>
            <a:pPr algn="just">
              <a:defRPr lang="ja-JP" altLang="en-US"/>
            </a:pPr>
            <a:r>
              <a:rPr lang="ja-JP" altLang="en-US" sz="1050">
                <a:latin typeface="UD デジタル 教科書体 NK-R"/>
                <a:ea typeface="UD デジタル 教科書体 NK-R"/>
              </a:rPr>
              <a:t>※相手にケガをさせた場合、重過失傷害罪に問われる可能性も</a:t>
            </a:r>
            <a:endParaRPr lang="ja-JP" altLang="en-US" sz="1400">
              <a:latin typeface="UD デジタル 教科書体 NK-R"/>
              <a:ea typeface="UD デジタル 教科書体 NK-R"/>
            </a:endParaRPr>
          </a:p>
        </p:txBody>
      </p:sp>
      <p:pic>
        <p:nvPicPr>
          <p:cNvPr id="1436" name="図 369"/>
          <p:cNvPicPr>
            <a:picLocks noChangeAspect="1"/>
          </p:cNvPicPr>
          <p:nvPr/>
        </p:nvPicPr>
        <p:blipFill>
          <a:blip r:embed="rId1"/>
          <a:stretch>
            <a:fillRect/>
          </a:stretch>
        </p:blipFill>
        <p:spPr>
          <a:xfrm>
            <a:off x="7261119" y="3945272"/>
            <a:ext cx="1704975" cy="1562100"/>
          </a:xfrm>
          <a:prstGeom prst="rect">
            <a:avLst/>
          </a:prstGeom>
        </p:spPr>
      </p:pic>
      <p:sp>
        <p:nvSpPr>
          <p:cNvPr id="1437" name="テキスト 400"/>
          <p:cNvSpPr txBox="1"/>
          <p:nvPr/>
        </p:nvSpPr>
        <p:spPr>
          <a:xfrm>
            <a:off x="192397" y="3145500"/>
            <a:ext cx="6957224" cy="1599545"/>
          </a:xfrm>
          <a:prstGeom prst="rect">
            <a:avLst/>
          </a:prstGeom>
          <a:ln>
            <a:solidFill>
              <a:schemeClr val="bg1">
                <a:lumMod val="65000"/>
              </a:schemeClr>
            </a:solidFill>
          </a:ln>
        </p:spPr>
        <p:txBody>
          <a:bodyPr wrap="square">
            <a:spAutoFit/>
          </a:bodyPr>
          <a:p>
            <a:pPr algn="just">
              <a:defRPr lang="ja-JP" altLang="en-US"/>
            </a:pPr>
            <a:r>
              <a:rPr lang="ja-JP" altLang="en-US" sz="1400">
                <a:latin typeface="UD デジタル 教科書体 NK-R"/>
                <a:ea typeface="UD デジタル 教科書体 NK-R"/>
              </a:rPr>
              <a:t>≪著作権法違反≫</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・好きなマンガの画像やテレビ番組の動画などをＳＮＳ上で無許諾で</a:t>
            </a:r>
            <a:r>
              <a:rPr lang="ja-JP" altLang="en-US" sz="1400">
                <a:latin typeface="UD デジタル 教科書体 NK-R"/>
                <a:ea typeface="UD デジタル 教科書体 NK-R"/>
              </a:rPr>
              <a:t>アップロードする行為</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a:t>
            </a:r>
            <a:r>
              <a:rPr lang="ja-JP" altLang="en-US" sz="1400">
                <a:latin typeface="UD デジタル 教科書体 NK-R"/>
                <a:ea typeface="UD デジタル 教科書体 NK-R"/>
              </a:rPr>
              <a:t>違法</a:t>
            </a:r>
            <a:r>
              <a:rPr lang="ja-JP" altLang="en-US" sz="1400">
                <a:latin typeface="UD デジタル 教科書体 NK-R"/>
                <a:ea typeface="UD デジタル 教科書体 NK-R"/>
              </a:rPr>
              <a:t>に</a:t>
            </a:r>
            <a:r>
              <a:rPr lang="ja-JP" altLang="en-US" sz="1400">
                <a:latin typeface="UD デジタル 教科書体 NK-R"/>
                <a:ea typeface="UD デジタル 教科書体 NK-R"/>
              </a:rPr>
              <a:t>アップロード</a:t>
            </a:r>
            <a:r>
              <a:rPr lang="ja-JP" altLang="en-US" sz="1400">
                <a:latin typeface="UD デジタル 教科書体 NK-R"/>
                <a:ea typeface="UD デジタル 教科書体 NK-R"/>
              </a:rPr>
              <a:t>されたもの</a:t>
            </a:r>
            <a:r>
              <a:rPr lang="ja-JP" altLang="en-US" sz="1400">
                <a:latin typeface="UD デジタル 教科書体 NK-R"/>
                <a:ea typeface="UD デジタル 教科書体 NK-R"/>
              </a:rPr>
              <a:t>（</a:t>
            </a:r>
            <a:r>
              <a:rPr lang="ja-JP" altLang="en-US" sz="1400">
                <a:latin typeface="UD デジタル 教科書体 NK-R"/>
                <a:ea typeface="UD デジタル 教科書体 NK-R"/>
              </a:rPr>
              <a:t>海賊版</a:t>
            </a:r>
            <a:r>
              <a:rPr lang="ja-JP" altLang="en-US" sz="1400">
                <a:latin typeface="UD デジタル 教科書体 NK-R"/>
                <a:ea typeface="UD デジタル 教科書体 NK-R"/>
              </a:rPr>
              <a:t>）</a:t>
            </a:r>
            <a:r>
              <a:rPr lang="ja-JP" altLang="en-US" sz="1400">
                <a:latin typeface="UD デジタル 教科書体 NK-R"/>
                <a:ea typeface="UD デジタル 教科書体 NK-R"/>
              </a:rPr>
              <a:t>と</a:t>
            </a:r>
            <a:r>
              <a:rPr lang="ja-JP" altLang="en-US" sz="1400">
                <a:latin typeface="UD デジタル 教科書体 NK-R"/>
                <a:ea typeface="UD デジタル 教科書体 NK-R"/>
              </a:rPr>
              <a:t>知りながら</a:t>
            </a:r>
            <a:r>
              <a:rPr lang="ja-JP" altLang="en-US" sz="1400">
                <a:latin typeface="UD デジタル 教科書体 NK-R"/>
                <a:ea typeface="UD デジタル 教科書体 NK-R"/>
              </a:rPr>
              <a:t>ダウンロード</a:t>
            </a:r>
            <a:r>
              <a:rPr lang="ja-JP" altLang="en-US" sz="1400">
                <a:latin typeface="UD デジタル 教科書体 NK-R"/>
                <a:ea typeface="UD デジタル 教科書体 NK-R"/>
              </a:rPr>
              <a:t>する</a:t>
            </a:r>
            <a:r>
              <a:rPr lang="ja-JP" altLang="en-US" sz="1400">
                <a:latin typeface="UD デジタル 教科書体 NK-R"/>
                <a:ea typeface="UD デジタル 教科書体 NK-R"/>
              </a:rPr>
              <a:t>行為</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・有名歌手の音源を複製して許可なく不特定多数の目に触れる場所に</a:t>
            </a:r>
            <a:r>
              <a:rPr lang="ja-JP" altLang="en-US" sz="1400">
                <a:latin typeface="UD デジタル 教科書体 NK-R"/>
                <a:ea typeface="UD デジタル 教科書体 NK-R"/>
              </a:rPr>
              <a:t>公開・転載する行為　</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など</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◇アップロード</a:t>
            </a:r>
            <a:r>
              <a:rPr lang="ja-JP" altLang="en-US" sz="1400">
                <a:latin typeface="UD デジタル 教科書体 NK-R"/>
                <a:ea typeface="UD デジタル 教科書体 NK-R"/>
              </a:rPr>
              <a:t>【</a:t>
            </a:r>
            <a:r>
              <a:rPr lang="ja-JP" altLang="en-US" sz="1400">
                <a:latin typeface="UD デジタル 教科書体 NK-R"/>
                <a:ea typeface="UD デジタル 教科書体 NK-R"/>
              </a:rPr>
              <a:t>1</a:t>
            </a:r>
            <a:r>
              <a:rPr lang="ja-JP" altLang="en-US" sz="1400">
                <a:latin typeface="UD デジタル 教科書体 NK-R"/>
                <a:ea typeface="UD デジタル 教科書体 NK-R"/>
              </a:rPr>
              <a:t>0</a:t>
            </a:r>
            <a:r>
              <a:rPr lang="ja-JP" altLang="en-US" sz="1400">
                <a:latin typeface="UD デジタル 教科書体 NK-R"/>
                <a:ea typeface="UD デジタル 教科書体 NK-R"/>
              </a:rPr>
              <a:t>年</a:t>
            </a:r>
            <a:r>
              <a:rPr lang="ja-JP" altLang="en-US" sz="1400">
                <a:latin typeface="UD デジタル 教科書体 NK-R"/>
                <a:ea typeface="UD デジタル 教科書体 NK-R"/>
              </a:rPr>
              <a:t>以下の</a:t>
            </a:r>
            <a:r>
              <a:rPr lang="ja-JP" altLang="en-US" sz="1400">
                <a:latin typeface="UD デジタル 教科書体 NK-R"/>
                <a:ea typeface="UD デジタル 教科書体 NK-R"/>
              </a:rPr>
              <a:t>拘禁刑</a:t>
            </a:r>
            <a:r>
              <a:rPr lang="ja-JP" altLang="en-US" sz="1400">
                <a:latin typeface="UD デジタル 教科書体 NK-R"/>
                <a:ea typeface="UD デジタル 教科書体 NK-R"/>
              </a:rPr>
              <a:t>又は</a:t>
            </a:r>
            <a:r>
              <a:rPr lang="ja-JP" altLang="en-US" sz="1400">
                <a:latin typeface="UD デジタル 教科書体 NK-R"/>
                <a:ea typeface="UD デジタル 教科書体 NK-R"/>
              </a:rPr>
              <a:t>1</a:t>
            </a:r>
            <a:r>
              <a:rPr lang="ja-JP" altLang="en-US" sz="1400">
                <a:latin typeface="UD デジタル 教科書体 NK-R"/>
                <a:ea typeface="UD デジタル 教科書体 NK-R"/>
              </a:rPr>
              <a:t>,</a:t>
            </a:r>
            <a:r>
              <a:rPr lang="ja-JP" altLang="en-US" sz="1400">
                <a:latin typeface="UD デジタル 教科書体 NK-R"/>
                <a:ea typeface="UD デジタル 教科書体 NK-R"/>
              </a:rPr>
              <a:t>0</a:t>
            </a:r>
            <a:r>
              <a:rPr lang="ja-JP" altLang="en-US" sz="1400">
                <a:latin typeface="UD デジタル 教科書体 NK-R"/>
                <a:ea typeface="UD デジタル 教科書体 NK-R"/>
              </a:rPr>
              <a:t>0</a:t>
            </a:r>
            <a:r>
              <a:rPr lang="ja-JP" altLang="en-US" sz="1400">
                <a:latin typeface="UD デジタル 教科書体 NK-R"/>
                <a:ea typeface="UD デジタル 教科書体 NK-R"/>
              </a:rPr>
              <a:t>0万円以下の罰金（またはその両方）】</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◇ダウンロード</a:t>
            </a:r>
            <a:r>
              <a:rPr lang="ja-JP" altLang="en-US" sz="1400">
                <a:latin typeface="UD デジタル 教科書体 NK-R"/>
                <a:ea typeface="UD デジタル 教科書体 NK-R"/>
              </a:rPr>
              <a:t>【２年以下の拘禁刑又は200万円以下の罰金（またはその両方）】</a:t>
            </a:r>
            <a:endParaRPr lang="ja-JP" altLang="en-US" sz="1400">
              <a:latin typeface="UD デジタル 教科書体 NK-R"/>
              <a:ea typeface="UD デジタル 教科書体 NK-R"/>
            </a:endParaRPr>
          </a:p>
        </p:txBody>
      </p:sp>
      <p:sp>
        <p:nvSpPr>
          <p:cNvPr id="1438" name="テキスト 407"/>
          <p:cNvSpPr txBox="1"/>
          <p:nvPr/>
        </p:nvSpPr>
        <p:spPr>
          <a:xfrm>
            <a:off x="561218" y="2007147"/>
            <a:ext cx="7986825" cy="1014770"/>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インターネット上は匿名だから何をやっても大丈夫…</a:t>
            </a:r>
            <a:endParaRPr lang="ja-JP" altLang="en-US"/>
          </a:p>
          <a:p>
            <a:pPr algn="ctr">
              <a:defRPr lang="ja-JP" altLang="en-US"/>
            </a:pPr>
            <a:r>
              <a:rPr lang="ja-JP" altLang="en-US" sz="2000" b="1">
                <a:solidFill>
                  <a:schemeClr val="tx1"/>
                </a:solidFill>
                <a:latin typeface="UD デジタル 教科書体 NP-B"/>
                <a:ea typeface="UD デジタル 教科書体 NP-B"/>
              </a:rPr>
              <a:t>というわけではありません。</a:t>
            </a:r>
            <a:endParaRPr lang="ja-JP" altLang="en-US" sz="2000" b="1">
              <a:solidFill>
                <a:schemeClr val="tx1"/>
              </a:solidFill>
              <a:latin typeface="UD デジタル 教科書体 NP-B"/>
              <a:ea typeface="UD デジタル 教科書体 NP-B"/>
            </a:endParaRPr>
          </a:p>
          <a:p>
            <a:pPr algn="ctr">
              <a:defRPr lang="ja-JP" altLang="en-US"/>
            </a:pPr>
            <a:r>
              <a:rPr lang="ja-JP" altLang="en-US" sz="2000" b="1">
                <a:solidFill>
                  <a:srgbClr val="FF0000"/>
                </a:solidFill>
                <a:latin typeface="UD デジタル 教科書体 NP-B"/>
                <a:ea typeface="UD デジタル 教科書体 NP-B"/>
              </a:rPr>
              <a:t>匿名でも個人は簡単に特定可能</a:t>
            </a:r>
            <a:r>
              <a:rPr lang="ja-JP" altLang="en-US" sz="2000" b="1">
                <a:solidFill>
                  <a:schemeClr val="tx1"/>
                </a:solidFill>
                <a:latin typeface="UD デジタル 教科書体 NP-B"/>
                <a:ea typeface="UD デジタル 教科書体 NP-B"/>
              </a:rPr>
              <a:t>です。</a:t>
            </a:r>
            <a:endParaRPr lang="ja-JP" altLang="en-US" sz="4400" b="1">
              <a:solidFill>
                <a:schemeClr val="tx1"/>
              </a:solidFill>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44" name="四角形 102"/>
          <p:cNvSpPr/>
          <p:nvPr/>
        </p:nvSpPr>
        <p:spPr>
          <a:xfrm>
            <a:off x="483413" y="1483258"/>
            <a:ext cx="4018591" cy="3028310"/>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45" name="テキスト 103"/>
          <p:cNvSpPr txBox="1"/>
          <p:nvPr/>
        </p:nvSpPr>
        <p:spPr>
          <a:xfrm>
            <a:off x="482737" y="1705500"/>
            <a:ext cx="4373259" cy="768548"/>
          </a:xfrm>
          <a:prstGeom prst="rect">
            <a:avLst/>
          </a:prstGeom>
        </p:spPr>
        <p:txBody>
          <a:bodyPr wrap="square">
            <a:spAutoFit/>
          </a:bodyPr>
          <a:p>
            <a:pPr algn="l">
              <a:defRPr lang="ja-JP" altLang="en-US"/>
            </a:pPr>
            <a:r>
              <a:rPr lang="ja-JP" altLang="en-US" sz="4400" b="1">
                <a:latin typeface="UD デジタル 教科書体 NP-B"/>
                <a:ea typeface="UD デジタル 教科書体 NP-B"/>
              </a:rPr>
              <a:t>第３章</a:t>
            </a:r>
            <a:endParaRPr lang="ja-JP" altLang="en-US" sz="6000" b="1">
              <a:latin typeface="UD デジタル 教科書体 NP-B"/>
              <a:ea typeface="UD デジタル 教科書体 NP-B"/>
            </a:endParaRPr>
          </a:p>
        </p:txBody>
      </p:sp>
      <p:sp>
        <p:nvSpPr>
          <p:cNvPr id="1446" name="テキスト 301"/>
          <p:cNvSpPr txBox="1"/>
          <p:nvPr/>
        </p:nvSpPr>
        <p:spPr>
          <a:xfrm>
            <a:off x="482982" y="2503338"/>
            <a:ext cx="4022557" cy="1076325"/>
          </a:xfrm>
          <a:prstGeom prst="rect">
            <a:avLst/>
          </a:prstGeom>
        </p:spPr>
        <p:txBody>
          <a:bodyPr wrap="square">
            <a:spAutoFit/>
          </a:bodyPr>
          <a:p>
            <a:pPr algn="l">
              <a:defRPr lang="ja-JP" altLang="en-US"/>
            </a:pPr>
            <a:r>
              <a:rPr lang="ja-JP" altLang="en-US" sz="3200" b="1">
                <a:latin typeface="UD デジタル 教科書体 NP-B"/>
                <a:ea typeface="UD デジタル 教科書体 NP-B"/>
              </a:rPr>
              <a:t>家庭でできる</a:t>
            </a:r>
            <a:endParaRPr lang="ja-JP" altLang="en-US" sz="3200" b="1">
              <a:latin typeface="UD デジタル 教科書体 NP-B"/>
              <a:ea typeface="UD デジタル 教科書体 NP-B"/>
            </a:endParaRPr>
          </a:p>
          <a:p>
            <a:pPr algn="l">
              <a:defRPr lang="ja-JP" altLang="en-US"/>
            </a:pPr>
            <a:r>
              <a:rPr lang="ja-JP" altLang="en-US" sz="3200" b="1">
                <a:latin typeface="UD デジタル 教科書体 NP-B"/>
                <a:ea typeface="UD デジタル 教科書体 NP-B"/>
              </a:rPr>
              <a:t>トラブル対策</a:t>
            </a:r>
            <a:endParaRPr lang="ja-JP" altLang="en-US" sz="3200" b="1">
              <a:latin typeface="UD デジタル 教科書体 NP-B"/>
              <a:ea typeface="UD デジタル 教科書体 NP-B"/>
            </a:endParaRPr>
          </a:p>
        </p:txBody>
      </p:sp>
      <p:sp>
        <p:nvSpPr>
          <p:cNvPr id="1447" name="テキスト 304"/>
          <p:cNvSpPr txBox="1"/>
          <p:nvPr/>
        </p:nvSpPr>
        <p:spPr>
          <a:xfrm>
            <a:off x="4788000" y="2213175"/>
            <a:ext cx="4022557" cy="2061210"/>
          </a:xfrm>
          <a:prstGeom prst="rect">
            <a:avLst/>
          </a:prstGeom>
        </p:spPr>
        <p:txBody>
          <a:bodyPr wrap="square">
            <a:spAutoFit/>
          </a:bodyPr>
          <a:p>
            <a:pPr algn="l">
              <a:defRPr lang="ja-JP" altLang="en-US"/>
            </a:pPr>
            <a:r>
              <a:rPr lang="ja-JP" altLang="en-US" sz="3200" b="1">
                <a:latin typeface="UD デジタル 教科書体 NP-B"/>
                <a:ea typeface="UD デジタル 教科書体 NP-B"/>
              </a:rPr>
              <a:t>・ペアレンタル</a:t>
            </a:r>
            <a:endParaRPr lang="ja-JP" altLang="en-US" sz="3200" b="1">
              <a:latin typeface="UD デジタル 教科書体 NP-B"/>
              <a:ea typeface="UD デジタル 教科書体 NP-B"/>
            </a:endParaRPr>
          </a:p>
          <a:p>
            <a:pPr algn="l">
              <a:defRPr lang="ja-JP" altLang="en-US"/>
            </a:pPr>
            <a:r>
              <a:rPr lang="ja-JP" altLang="en-US" sz="3200" b="1">
                <a:latin typeface="UD デジタル 教科書体 NP-B"/>
                <a:ea typeface="UD デジタル 教科書体 NP-B"/>
              </a:rPr>
              <a:t>　</a:t>
            </a:r>
            <a:r>
              <a:rPr lang="ja-JP" altLang="en-US" sz="3200" b="1">
                <a:latin typeface="UD デジタル 教科書体 NP-B"/>
                <a:ea typeface="UD デジタル 教科書体 NP-B"/>
              </a:rPr>
              <a:t>コントロール</a:t>
            </a:r>
            <a:endParaRPr lang="ja-JP" altLang="en-US" sz="3200" b="1">
              <a:latin typeface="UD デジタル 教科書体 NP-B"/>
              <a:ea typeface="UD デジタル 教科書体 NP-B"/>
            </a:endParaRPr>
          </a:p>
          <a:p>
            <a:pPr algn="l">
              <a:defRPr lang="ja-JP" altLang="en-US"/>
            </a:pPr>
            <a:r>
              <a:rPr lang="ja-JP" altLang="en-US" sz="3200" b="1">
                <a:latin typeface="UD デジタル 教科書体 NP-B"/>
                <a:ea typeface="UD デジタル 教科書体 NP-B"/>
              </a:rPr>
              <a:t>・家庭での</a:t>
            </a:r>
            <a:endParaRPr lang="ja-JP" altLang="en-US" sz="3200" b="1">
              <a:latin typeface="UD デジタル 教科書体 NP-B"/>
              <a:ea typeface="UD デジタル 教科書体 NP-B"/>
            </a:endParaRPr>
          </a:p>
          <a:p>
            <a:pPr algn="l">
              <a:defRPr lang="ja-JP" altLang="en-US"/>
            </a:pPr>
            <a:r>
              <a:rPr lang="ja-JP" altLang="en-US" sz="3200" b="1">
                <a:latin typeface="UD デジタル 教科書体 NP-B"/>
                <a:ea typeface="UD デジタル 教科書体 NP-B"/>
              </a:rPr>
              <a:t>　</a:t>
            </a:r>
            <a:r>
              <a:rPr lang="ja-JP" altLang="en-US" sz="3200" b="1">
                <a:latin typeface="UD デジタル 教科書体 NP-B"/>
                <a:ea typeface="UD デジタル 教科書体 NP-B"/>
              </a:rPr>
              <a:t>ルールづくり</a:t>
            </a:r>
            <a:endParaRPr lang="ja-JP" altLang="en-US" sz="3200" b="1">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53" name="四角形 102"/>
          <p:cNvSpPr/>
          <p:nvPr/>
        </p:nvSpPr>
        <p:spPr>
          <a:xfrm>
            <a:off x="-32913" y="-95142"/>
            <a:ext cx="9177785" cy="1017566"/>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54" name="テキスト 103"/>
          <p:cNvSpPr txBox="1"/>
          <p:nvPr/>
        </p:nvSpPr>
        <p:spPr>
          <a:xfrm>
            <a:off x="246982" y="193500"/>
            <a:ext cx="8832676" cy="645438"/>
          </a:xfrm>
          <a:prstGeom prst="rect">
            <a:avLst/>
          </a:prstGeom>
        </p:spPr>
        <p:txBody>
          <a:bodyPr wrap="square">
            <a:spAutoFit/>
          </a:bodyPr>
          <a:p>
            <a:pPr algn="l">
              <a:defRPr lang="ja-JP" altLang="en-US"/>
            </a:pPr>
            <a:r>
              <a:rPr lang="ja-JP" altLang="en-US" sz="3600" b="1">
                <a:latin typeface="UD デジタル 教科書体 NP-B"/>
                <a:ea typeface="UD デジタル 教科書体 NP-B"/>
              </a:rPr>
              <a:t>ペアレンタルコントロール</a:t>
            </a:r>
            <a:endParaRPr lang="ja-JP" altLang="en-US" sz="6000" b="1">
              <a:latin typeface="UD デジタル 教科書体 NP-B"/>
              <a:ea typeface="UD デジタル 教科書体 NP-B"/>
            </a:endParaRPr>
          </a:p>
        </p:txBody>
      </p:sp>
      <p:sp>
        <p:nvSpPr>
          <p:cNvPr id="1455" name="テキスト 541"/>
          <p:cNvSpPr txBox="1"/>
          <p:nvPr/>
        </p:nvSpPr>
        <p:spPr>
          <a:xfrm>
            <a:off x="2477" y="1273500"/>
            <a:ext cx="9146205" cy="2122765"/>
          </a:xfrm>
          <a:prstGeom prst="rect">
            <a:avLst/>
          </a:prstGeom>
        </p:spPr>
        <p:txBody>
          <a:bodyPr wrap="square">
            <a:spAutoFit/>
          </a:bodyPr>
          <a:p>
            <a:pPr algn="l">
              <a:defRPr lang="ja-JP" altLang="en-US"/>
            </a:pPr>
            <a:r>
              <a:rPr lang="ja-JP" altLang="en-US" sz="4800" b="1" u="sng">
                <a:solidFill>
                  <a:srgbClr val="FF0000"/>
                </a:solidFill>
                <a:latin typeface="UD デジタル 教科書体 NP-B"/>
                <a:ea typeface="UD デジタル 教科書体 NP-B"/>
              </a:rPr>
              <a:t>ペアレンタルコントロール</a:t>
            </a:r>
            <a:r>
              <a:rPr lang="ja-JP" altLang="en-US" sz="3200" b="1">
                <a:latin typeface="UD デジタル 教科書体 NP-B"/>
                <a:ea typeface="UD デジタル 教科書体 NP-B"/>
              </a:rPr>
              <a:t>とは、</a:t>
            </a:r>
            <a:endParaRPr lang="ja-JP" altLang="en-US" sz="3200" b="1">
              <a:latin typeface="UD デジタル 教科書体 NP-B"/>
              <a:ea typeface="UD デジタル 教科書体 NP-B"/>
            </a:endParaRPr>
          </a:p>
          <a:p>
            <a:pPr algn="l">
              <a:defRPr lang="ja-JP" altLang="en-US"/>
            </a:pPr>
            <a:r>
              <a:rPr lang="ja-JP" altLang="en-US" sz="1200" b="1">
                <a:latin typeface="UD デジタル 教科書体 NP-B"/>
                <a:ea typeface="UD デジタル 教科書体 NP-B"/>
              </a:rPr>
              <a:t>　</a:t>
            </a:r>
            <a:endParaRPr lang="ja-JP" altLang="en-US" sz="3200" b="1">
              <a:latin typeface="UD デジタル 教科書体 NP-B"/>
              <a:ea typeface="UD デジタル 教科書体 NP-B"/>
            </a:endParaRPr>
          </a:p>
          <a:p>
            <a:pPr algn="l">
              <a:defRPr lang="ja-JP" altLang="en-US"/>
            </a:pPr>
            <a:r>
              <a:rPr lang="ja-JP" altLang="en-US" sz="3600" b="1">
                <a:latin typeface="UD デジタル 教科書体 NP-B"/>
                <a:ea typeface="UD デジタル 教科書体 NP-B"/>
              </a:rPr>
              <a:t>こどもの発達段階に応じてインターネット利用を</a:t>
            </a:r>
            <a:r>
              <a:rPr lang="ja-JP" altLang="en-US" sz="3600" b="1">
                <a:solidFill>
                  <a:srgbClr val="FF0000"/>
                </a:solidFill>
                <a:latin typeface="UD デジタル 教科書体 NP-B"/>
                <a:ea typeface="UD デジタル 教科書体 NP-B"/>
              </a:rPr>
              <a:t>保護者が適切に管理</a:t>
            </a:r>
            <a:r>
              <a:rPr lang="ja-JP" altLang="en-US" sz="3600" b="1">
                <a:latin typeface="UD デジタル 教科書体 NP-B"/>
                <a:ea typeface="UD デジタル 教科書体 NP-B"/>
              </a:rPr>
              <a:t>すること</a:t>
            </a:r>
            <a:r>
              <a:rPr lang="ja-JP" altLang="en-US" sz="3600" b="1">
                <a:latin typeface="UD デジタル 教科書体 NP-B"/>
                <a:ea typeface="UD デジタル 教科書体 NP-B"/>
              </a:rPr>
              <a:t>。</a:t>
            </a:r>
            <a:endParaRPr lang="ja-JP" altLang="en-US" sz="2000" b="1">
              <a:latin typeface="UD デジタル 教科書体 NP-B"/>
              <a:ea typeface="UD デジタル 教科書体 NP-B"/>
            </a:endParaRPr>
          </a:p>
        </p:txBody>
      </p:sp>
      <p:sp>
        <p:nvSpPr>
          <p:cNvPr id="1456" name="図形 385"/>
          <p:cNvSpPr/>
          <p:nvPr/>
        </p:nvSpPr>
        <p:spPr>
          <a:xfrm>
            <a:off x="684068" y="3505500"/>
            <a:ext cx="3024000" cy="1800000"/>
          </a:xfrm>
          <a:prstGeom prst="roundRect">
            <a:avLst/>
          </a:prstGeom>
        </p:spPr>
        <p:style>
          <a:lnRef idx="1">
            <a:schemeClr val="accent4"/>
          </a:lnRef>
          <a:fillRef idx="2">
            <a:schemeClr val="accent4"/>
          </a:fillRef>
          <a:effectRef idx="1">
            <a:schemeClr val="accent4"/>
          </a:effectRef>
          <a:fontRef idx="minor">
            <a:schemeClr val="dk1"/>
          </a:fontRef>
        </p:style>
        <p:txBody>
          <a:bodyPr anchor="ctr"/>
          <a:p>
            <a:pPr algn="ctr">
              <a:defRPr lang="ja-JP" altLang="en-US"/>
            </a:pPr>
            <a:r>
              <a:rPr lang="ja-JP" altLang="en-US" sz="2800">
                <a:solidFill>
                  <a:schemeClr val="tx1"/>
                </a:solidFill>
                <a:latin typeface="UD デジタル 教科書体 NP-B"/>
                <a:ea typeface="UD デジタル 教科書体 NP-B"/>
              </a:rPr>
              <a:t>フィルタリング</a:t>
            </a:r>
            <a:endParaRPr lang="ja-JP" altLang="en-US">
              <a:solidFill>
                <a:schemeClr val="tx1"/>
              </a:solidFill>
              <a:latin typeface="UD デジタル 教科書体 NP-B"/>
              <a:ea typeface="UD デジタル 教科書体 NP-B"/>
            </a:endParaRPr>
          </a:p>
        </p:txBody>
      </p:sp>
      <p:sp>
        <p:nvSpPr>
          <p:cNvPr id="1457" name="図形 386"/>
          <p:cNvSpPr/>
          <p:nvPr/>
        </p:nvSpPr>
        <p:spPr>
          <a:xfrm>
            <a:off x="5220000" y="3505500"/>
            <a:ext cx="3024000" cy="1800000"/>
          </a:xfrm>
          <a:prstGeom prst="roundRect">
            <a:avLst/>
          </a:prstGeom>
        </p:spPr>
        <p:style>
          <a:lnRef idx="1">
            <a:schemeClr val="accent4"/>
          </a:lnRef>
          <a:fillRef idx="2">
            <a:schemeClr val="accent4"/>
          </a:fillRef>
          <a:effectRef idx="1">
            <a:schemeClr val="accent4"/>
          </a:effectRef>
          <a:fontRef idx="minor">
            <a:schemeClr val="dk1"/>
          </a:fontRef>
        </p:style>
        <p:txBody>
          <a:bodyPr anchor="ctr"/>
          <a:p>
            <a:pPr algn="ctr">
              <a:defRPr lang="ja-JP" altLang="en-US"/>
            </a:pPr>
            <a:r>
              <a:rPr lang="ja-JP" altLang="en-US" sz="2800">
                <a:solidFill>
                  <a:schemeClr val="tx1"/>
                </a:solidFill>
                <a:latin typeface="UD デジタル 教科書体 NP-B"/>
                <a:ea typeface="UD デジタル 教科書体 NP-B"/>
              </a:rPr>
              <a:t>スマホルール</a:t>
            </a:r>
            <a:endParaRPr lang="ja-JP" altLang="en-US">
              <a:solidFill>
                <a:schemeClr val="tx1"/>
              </a:solidFill>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9" dur="1" fill="hold">
                                          <p:stCondLst>
                                            <p:cond delay="0"/>
                                          </p:stCondLst>
                                        </p:cTn>
                                        <p:tgtEl>
                                          <p:spTgt spid="1456"/>
                                        </p:tgtEl>
                                        <p:attrNameLst>
                                          <p:attrName>style.visibility</p:attrName>
                                        </p:attrNameLst>
                                      </p:cBhvr>
                                      <p:to>
                                        <p:strVal val="visible"/>
                                      </p:to>
                                    </p:set>
                                    <p:animEffect transition="in" filter="fade">
                                      <p:cBhvr>
                                        <p:cTn id="8" dur="1000"/>
                                        <p:tgtEl>
                                          <p:spTgt spid="1456"/>
                                        </p:tgtEl>
                                      </p:cBhvr>
                                    </p:animEffect>
                                    <p:anim calcmode="lin" valueType="num">
                                      <p:cBhvr>
                                        <p:cTn id="6" dur="1000" fill="hold"/>
                                        <p:tgtEl>
                                          <p:spTgt spid="1456"/>
                                        </p:tgtEl>
                                        <p:attrNameLst>
                                          <p:attrName>ppt_x</p:attrName>
                                        </p:attrNameLst>
                                      </p:cBhvr>
                                      <p:tavLst>
                                        <p:tav tm="0">
                                          <p:val>
                                            <p:strVal val="#ppt_x"/>
                                          </p:val>
                                        </p:tav>
                                        <p:tav tm="100000">
                                          <p:val>
                                            <p:strVal val="#ppt_x"/>
                                          </p:val>
                                        </p:tav>
                                      </p:tavLst>
                                    </p:anim>
                                    <p:anim calcmode="lin" valueType="num">
                                      <p:cBhvr>
                                        <p:cTn id="7" dur="1000" fill="hold"/>
                                        <p:tgtEl>
                                          <p:spTgt spid="14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6" dur="1" fill="hold">
                                          <p:stCondLst>
                                            <p:cond delay="0"/>
                                          </p:stCondLst>
                                        </p:cTn>
                                        <p:tgtEl>
                                          <p:spTgt spid="1457"/>
                                        </p:tgtEl>
                                        <p:attrNameLst>
                                          <p:attrName>style.visibility</p:attrName>
                                        </p:attrNameLst>
                                      </p:cBhvr>
                                      <p:to>
                                        <p:strVal val="visible"/>
                                      </p:to>
                                    </p:set>
                                    <p:animEffect transition="in" filter="fade">
                                      <p:cBhvr>
                                        <p:cTn id="15" dur="1000"/>
                                        <p:tgtEl>
                                          <p:spTgt spid="1457"/>
                                        </p:tgtEl>
                                      </p:cBhvr>
                                    </p:animEffect>
                                    <p:anim calcmode="lin" valueType="num">
                                      <p:cBhvr>
                                        <p:cTn id="13" dur="1000" fill="hold"/>
                                        <p:tgtEl>
                                          <p:spTgt spid="1457"/>
                                        </p:tgtEl>
                                        <p:attrNameLst>
                                          <p:attrName>ppt_x</p:attrName>
                                        </p:attrNameLst>
                                      </p:cBhvr>
                                      <p:tavLst>
                                        <p:tav tm="0">
                                          <p:val>
                                            <p:strVal val="#ppt_x"/>
                                          </p:val>
                                        </p:tav>
                                        <p:tav tm="100000">
                                          <p:val>
                                            <p:strVal val="#ppt_x"/>
                                          </p:val>
                                        </p:tav>
                                      </p:tavLst>
                                    </p:anim>
                                    <p:anim calcmode="lin" valueType="num">
                                      <p:cBhvr>
                                        <p:cTn id="14" dur="1000" fill="hold"/>
                                        <p:tgtEl>
                                          <p:spTgt spid="14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6" grpId="0" animBg="1" autoUpdateAnimBg="0"/>
      <p:bldP spid="145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30" name="四角形 4255"/>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31" name="テキスト 4256"/>
          <p:cNvSpPr txBox="1"/>
          <p:nvPr/>
        </p:nvSpPr>
        <p:spPr>
          <a:xfrm>
            <a:off x="177660" y="137131"/>
            <a:ext cx="8786094" cy="768548"/>
          </a:xfrm>
          <a:prstGeom prst="rect">
            <a:avLst/>
          </a:prstGeom>
        </p:spPr>
        <p:txBody>
          <a:bodyPr wrap="square">
            <a:spAutoFit/>
          </a:bodyPr>
          <a:p>
            <a:pPr algn="ctr">
              <a:defRPr lang="ja-JP" altLang="en-US"/>
            </a:pPr>
            <a:r>
              <a:rPr lang="ja-JP" altLang="en-US" sz="4400" b="1">
                <a:solidFill>
                  <a:schemeClr val="tx1"/>
                </a:solidFill>
                <a:latin typeface="UD デジタル 教科書体 NK-B"/>
                <a:ea typeface="UD デジタル 教科書体 NK-B"/>
              </a:rPr>
              <a:t>わが家はこんなです…</a:t>
            </a:r>
            <a:endParaRPr lang="ja-JP" altLang="en-US" sz="4800" b="1">
              <a:solidFill>
                <a:schemeClr val="tx1"/>
              </a:solidFill>
              <a:latin typeface="UD デジタル 教科書体 NK-B"/>
              <a:ea typeface="UD デジタル 教科書体 NK-B"/>
            </a:endParaRPr>
          </a:p>
        </p:txBody>
      </p:sp>
      <p:sp>
        <p:nvSpPr>
          <p:cNvPr id="1132" name="テキスト 4258"/>
          <p:cNvSpPr txBox="1"/>
          <p:nvPr/>
        </p:nvSpPr>
        <p:spPr>
          <a:xfrm>
            <a:off x="468000" y="1417500"/>
            <a:ext cx="9076633" cy="3046095"/>
          </a:xfrm>
          <a:prstGeom prst="rect">
            <a:avLst/>
          </a:prstGeom>
        </p:spPr>
        <p:txBody>
          <a:bodyPr wrap="square">
            <a:spAutoFit/>
          </a:bodyPr>
          <a:p>
            <a:pPr algn="l">
              <a:lnSpc>
                <a:spcPct val="150000"/>
              </a:lnSpc>
              <a:defRPr lang="ja-JP" altLang="en-US"/>
            </a:pPr>
            <a:r>
              <a:rPr lang="ja-JP" altLang="en-US" sz="3200" b="1">
                <a:latin typeface="UD デジタル 教科書体 NP-B"/>
                <a:ea typeface="UD デジタル 教科書体 NP-B"/>
              </a:rPr>
              <a:t>●こどもが家でインターネット</a:t>
            </a:r>
            <a:r>
              <a:rPr lang="ja-JP" altLang="en-US" sz="2000" b="1">
                <a:latin typeface="UD デジタル 教科書体 NP-B"/>
                <a:ea typeface="UD デジタル 教科書体 NP-B"/>
              </a:rPr>
              <a:t>(スマホやゲームなど)</a:t>
            </a:r>
            <a:endParaRPr lang="ja-JP" altLang="en-US" sz="4000" b="1">
              <a:latin typeface="UD デジタル 教科書体 NP-B"/>
              <a:ea typeface="UD デジタル 教科書体 NP-B"/>
            </a:endParaRPr>
          </a:p>
          <a:p>
            <a:pPr algn="l">
              <a:lnSpc>
                <a:spcPct val="150000"/>
              </a:lnSpc>
              <a:defRPr lang="ja-JP" altLang="en-US"/>
            </a:pPr>
            <a:r>
              <a:rPr lang="ja-JP" altLang="en-US" sz="3200" b="1">
                <a:latin typeface="UD デジタル 教科書体 NP-B"/>
                <a:ea typeface="UD デジタル 教科書体 NP-B"/>
              </a:rPr>
              <a:t>　を</a:t>
            </a:r>
            <a:r>
              <a:rPr lang="ja-JP" altLang="en-US" sz="3200" b="1">
                <a:latin typeface="UD デジタル 教科書体 NP-B"/>
                <a:ea typeface="UD デジタル 教科書体 NP-B"/>
              </a:rPr>
              <a:t>使うとき</a:t>
            </a:r>
            <a:r>
              <a:rPr lang="ja-JP" altLang="en-US" sz="3200" b="1">
                <a:latin typeface="UD デジタル 教科書体 NP-B"/>
                <a:ea typeface="UD デジタル 教科書体 NP-B"/>
              </a:rPr>
              <a:t>、</a:t>
            </a:r>
            <a:r>
              <a:rPr lang="ja-JP" altLang="en-US" sz="3200" b="1">
                <a:latin typeface="UD デジタル 教科書体 NP-B"/>
                <a:ea typeface="UD デジタル 教科書体 NP-B"/>
              </a:rPr>
              <a:t>ルールを</a:t>
            </a:r>
            <a:r>
              <a:rPr lang="ja-JP" altLang="en-US" sz="3200" b="1">
                <a:latin typeface="UD デジタル 教科書体 NP-B"/>
                <a:ea typeface="UD デジタル 教科書体 NP-B"/>
              </a:rPr>
              <a:t>決めていますか</a:t>
            </a:r>
            <a:r>
              <a:rPr lang="ja-JP" altLang="en-US" sz="3200" b="1">
                <a:latin typeface="UD デジタル 教科書体 NP-B"/>
                <a:ea typeface="UD デジタル 教科書体 NP-B"/>
              </a:rPr>
              <a:t>？</a:t>
            </a:r>
            <a:endParaRPr lang="ja-JP" altLang="en-US" sz="2000" b="1">
              <a:latin typeface="UD デジタル 教科書体 NP-B"/>
              <a:ea typeface="UD デジタル 教科書体 NP-B"/>
            </a:endParaRPr>
          </a:p>
          <a:p>
            <a:pPr algn="l">
              <a:lnSpc>
                <a:spcPct val="150000"/>
              </a:lnSpc>
              <a:defRPr lang="ja-JP" altLang="en-US"/>
            </a:pPr>
            <a:r>
              <a:rPr lang="ja-JP" altLang="en-US" sz="3200" b="1">
                <a:latin typeface="UD デジタル 教科書体 NP-B"/>
                <a:ea typeface="UD デジタル 教科書体 NP-B"/>
              </a:rPr>
              <a:t>●どんなルールを決めていますか？</a:t>
            </a:r>
            <a:endParaRPr lang="ja-JP" altLang="en-US" sz="3600" b="1">
              <a:latin typeface="UD デジタル 教科書体 NP-B"/>
              <a:ea typeface="UD デジタル 教科書体 NP-B"/>
            </a:endParaRPr>
          </a:p>
          <a:p>
            <a:pPr algn="l">
              <a:lnSpc>
                <a:spcPct val="150000"/>
              </a:lnSpc>
              <a:defRPr lang="ja-JP" altLang="en-US"/>
            </a:pPr>
            <a:r>
              <a:rPr lang="ja-JP" altLang="en-US" sz="3200" b="1">
                <a:latin typeface="UD デジタル 教科書体 NP-B"/>
                <a:ea typeface="UD デジタル 教科書体 NP-B"/>
              </a:rPr>
              <a:t>●守れていますか？</a:t>
            </a:r>
            <a:endParaRPr lang="ja-JP" altLang="en-US" sz="3200" b="1">
              <a:latin typeface="UD デジタル 教科書体 NP-B"/>
              <a:ea typeface="UD デジタル 教科書体 NP-B"/>
            </a:endParaRPr>
          </a:p>
        </p:txBody>
      </p:sp>
      <p:grpSp>
        <p:nvGrpSpPr>
          <p:cNvPr id="1133" name="グループ 354"/>
          <p:cNvGrpSpPr/>
          <p:nvPr/>
        </p:nvGrpSpPr>
        <p:grpSpPr>
          <a:xfrm>
            <a:off x="1000549" y="4695205"/>
            <a:ext cx="8280408" cy="754295"/>
            <a:chOff x="395627" y="3575539"/>
            <a:chExt cx="3600373" cy="2062661"/>
          </a:xfrm>
        </p:grpSpPr>
        <p:sp>
          <p:nvSpPr>
            <p:cNvPr id="1134" name="四角形 4268"/>
            <p:cNvSpPr/>
            <p:nvPr/>
          </p:nvSpPr>
          <p:spPr>
            <a:xfrm>
              <a:off x="395627" y="3575539"/>
              <a:ext cx="3257037" cy="2015672"/>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1135" name="グループ 4266"/>
            <p:cNvGrpSpPr/>
            <p:nvPr/>
          </p:nvGrpSpPr>
          <p:grpSpPr>
            <a:xfrm>
              <a:off x="539744" y="3577500"/>
              <a:ext cx="3456256" cy="2060700"/>
              <a:chOff x="395654" y="3574750"/>
              <a:chExt cx="3456256" cy="2060700"/>
            </a:xfrm>
          </p:grpSpPr>
          <p:sp>
            <p:nvSpPr>
              <p:cNvPr id="1136" name="テキスト 4263"/>
              <p:cNvSpPr txBox="1"/>
              <p:nvPr/>
            </p:nvSpPr>
            <p:spPr>
              <a:xfrm>
                <a:off x="395654" y="3620406"/>
                <a:ext cx="3456256" cy="2003447"/>
              </a:xfrm>
              <a:prstGeom prst="rect">
                <a:avLst/>
              </a:prstGeom>
            </p:spPr>
            <p:txBody>
              <a:bodyPr wrap="square">
                <a:spAutoFit/>
              </a:bodyPr>
              <a:p>
                <a:pPr>
                  <a:lnSpc>
                    <a:spcPts val="5000"/>
                  </a:lnSpc>
                  <a:spcBef>
                    <a:spcPts val="0"/>
                  </a:spcBef>
                  <a:spcAft>
                    <a:spcPts val="0"/>
                  </a:spcAft>
                  <a:defRPr lang="ja-JP" altLang="en-US"/>
                </a:pPr>
                <a:r>
                  <a:rPr lang="ja-JP" altLang="en-US" sz="3200">
                    <a:solidFill>
                      <a:schemeClr val="tx1">
                        <a:lumMod val="75000"/>
                        <a:lumOff val="25000"/>
                      </a:schemeClr>
                    </a:solidFill>
                    <a:latin typeface="UD デジタル 教科書体 NP-B"/>
                    <a:ea typeface="UD デジタル 教科書体 NP-B"/>
                  </a:rPr>
                  <a:t>近くの人と</a:t>
                </a:r>
                <a:r>
                  <a:rPr lang="ja-JP" altLang="en-US" sz="3200">
                    <a:solidFill>
                      <a:schemeClr val="tx1">
                        <a:lumMod val="75000"/>
                        <a:lumOff val="25000"/>
                      </a:schemeClr>
                    </a:solidFill>
                    <a:latin typeface="UD デジタル 教科書体 NP-B"/>
                    <a:ea typeface="UD デジタル 教科書体 NP-B"/>
                  </a:rPr>
                  <a:t>話し合って</a:t>
                </a:r>
                <a:r>
                  <a:rPr lang="ja-JP" altLang="en-US" sz="3200">
                    <a:solidFill>
                      <a:schemeClr val="tx1">
                        <a:lumMod val="75000"/>
                        <a:lumOff val="25000"/>
                      </a:schemeClr>
                    </a:solidFill>
                    <a:latin typeface="UD デジタル 教科書体 NP-B"/>
                    <a:ea typeface="UD デジタル 教科書体 NP-B"/>
                  </a:rPr>
                  <a:t>みましょう！</a:t>
                </a:r>
                <a:endParaRPr lang="ja-JP" altLang="en-US">
                  <a:solidFill>
                    <a:schemeClr val="tx1">
                      <a:lumMod val="75000"/>
                      <a:lumOff val="25000"/>
                    </a:schemeClr>
                  </a:solidFill>
                  <a:latin typeface="UD デジタル 教科書体 NP-B"/>
                  <a:ea typeface="UD デジタル 教科書体 NP-B"/>
                </a:endParaRPr>
              </a:p>
            </p:txBody>
          </p:sp>
        </p:grpSp>
      </p:gr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63" name="四角形 102"/>
          <p:cNvSpPr/>
          <p:nvPr/>
        </p:nvSpPr>
        <p:spPr>
          <a:xfrm>
            <a:off x="-32913" y="-95142"/>
            <a:ext cx="9177785" cy="1017566"/>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64" name="テキスト 103"/>
          <p:cNvSpPr txBox="1"/>
          <p:nvPr/>
        </p:nvSpPr>
        <p:spPr>
          <a:xfrm>
            <a:off x="246733" y="193500"/>
            <a:ext cx="9146996" cy="645438"/>
          </a:xfrm>
          <a:prstGeom prst="rect">
            <a:avLst/>
          </a:prstGeom>
        </p:spPr>
        <p:txBody>
          <a:bodyPr wrap="square">
            <a:spAutoFit/>
          </a:bodyPr>
          <a:p>
            <a:pPr algn="l">
              <a:defRPr lang="ja-JP" altLang="en-US"/>
            </a:pPr>
            <a:r>
              <a:rPr lang="ja-JP" altLang="en-US" sz="3600" b="1">
                <a:latin typeface="UD デジタル 教科書体 NP-B"/>
                <a:ea typeface="UD デジタル 教科書体 NP-B"/>
              </a:rPr>
              <a:t>フィルタリング（復習）</a:t>
            </a:r>
            <a:endParaRPr lang="ja-JP" altLang="en-US" sz="6000" b="1">
              <a:latin typeface="UD デジタル 教科書体 NP-B"/>
              <a:ea typeface="UD デジタル 教科書体 NP-B"/>
            </a:endParaRPr>
          </a:p>
        </p:txBody>
      </p:sp>
      <p:sp>
        <p:nvSpPr>
          <p:cNvPr id="1465" name="テキスト 209"/>
          <p:cNvSpPr txBox="1"/>
          <p:nvPr/>
        </p:nvSpPr>
        <p:spPr>
          <a:xfrm>
            <a:off x="2475" y="985500"/>
            <a:ext cx="9146205" cy="830104"/>
          </a:xfrm>
          <a:prstGeom prst="rect">
            <a:avLst/>
          </a:prstGeom>
        </p:spPr>
        <p:txBody>
          <a:bodyPr wrap="square">
            <a:spAutoFit/>
          </a:bodyPr>
          <a:p>
            <a:pPr algn="l">
              <a:defRPr lang="ja-JP" altLang="en-US"/>
            </a:pPr>
            <a:r>
              <a:rPr lang="ja-JP" altLang="en-US" sz="2800" b="1">
                <a:solidFill>
                  <a:srgbClr val="FF0000"/>
                </a:solidFill>
                <a:latin typeface="UD デジタル 教科書体 NP-B"/>
                <a:ea typeface="UD デジタル 教科書体 NP-B"/>
              </a:rPr>
              <a:t>フィルタリング</a:t>
            </a:r>
            <a:r>
              <a:rPr lang="ja-JP" altLang="en-US" sz="2000" b="1">
                <a:latin typeface="UD デジタル 教科書体 NP-B"/>
                <a:ea typeface="UD デジタル 教科書体 NP-B"/>
              </a:rPr>
              <a:t>とは、こ</a:t>
            </a:r>
            <a:r>
              <a:rPr lang="ja-JP" altLang="en-US" sz="2000" b="1">
                <a:latin typeface="UD デジタル 教科書体 NP-B"/>
                <a:ea typeface="UD デジタル 教科書体 NP-B"/>
              </a:rPr>
              <a:t>どもを違法・有害情報との接触から守り、</a:t>
            </a:r>
            <a:endParaRPr lang="ja-JP" altLang="en-US" sz="2000" b="1">
              <a:latin typeface="UD デジタル 教科書体 NP-B"/>
              <a:ea typeface="UD デジタル 教科書体 NP-B"/>
            </a:endParaRPr>
          </a:p>
          <a:p>
            <a:pPr algn="l">
              <a:defRPr lang="ja-JP" altLang="en-US"/>
            </a:pPr>
            <a:r>
              <a:rPr lang="ja-JP" altLang="en-US" sz="2000" b="1">
                <a:solidFill>
                  <a:srgbClr val="FF0000"/>
                </a:solidFill>
                <a:latin typeface="UD デジタル 教科書体 NP-B"/>
                <a:ea typeface="UD デジタル 教科書体 NP-B"/>
              </a:rPr>
              <a:t>　　安全に安心してインターネットを利用する手助け</a:t>
            </a:r>
            <a:r>
              <a:rPr lang="ja-JP" altLang="en-US" sz="2000" b="1">
                <a:latin typeface="UD デジタル 教科書体 NP-B"/>
                <a:ea typeface="UD デジタル 教科書体 NP-B"/>
              </a:rPr>
              <a:t>をするサービスのこと。</a:t>
            </a:r>
            <a:endParaRPr lang="ja-JP" altLang="en-US" sz="2000" b="1">
              <a:latin typeface="UD デジタル 教科書体 NP-B"/>
              <a:ea typeface="UD デジタル 教科書体 NP-B"/>
            </a:endParaRPr>
          </a:p>
        </p:txBody>
      </p:sp>
      <p:sp>
        <p:nvSpPr>
          <p:cNvPr id="1466" name="テキスト 399"/>
          <p:cNvSpPr txBox="1"/>
          <p:nvPr/>
        </p:nvSpPr>
        <p:spPr>
          <a:xfrm>
            <a:off x="867696" y="3765285"/>
            <a:ext cx="7415763" cy="676215"/>
          </a:xfrm>
          <a:prstGeom prst="rect">
            <a:avLst/>
          </a:prstGeom>
          <a:ln>
            <a:solidFill>
              <a:schemeClr val="bg1">
                <a:lumMod val="65000"/>
              </a:schemeClr>
            </a:solidFill>
          </a:ln>
        </p:spPr>
        <p:txBody>
          <a:bodyPr wrap="square">
            <a:spAutoFit/>
          </a:bodyPr>
          <a:p>
            <a:pPr algn="just">
              <a:defRPr lang="ja-JP" altLang="en-US"/>
            </a:pPr>
            <a:r>
              <a:rPr lang="ja-JP" altLang="en-US" sz="1200">
                <a:latin typeface="UD デジタル 教科書体 NK-R"/>
                <a:ea typeface="UD デジタル 教科書体 NK-R"/>
              </a:rPr>
              <a:t>●</a:t>
            </a:r>
            <a:r>
              <a:rPr lang="ja-JP" altLang="en-US" sz="1200">
                <a:latin typeface="UD デジタル 教科書体 NK-R"/>
                <a:ea typeface="UD デジタル 教科書体 NK-R"/>
              </a:rPr>
              <a:t>「保護者は、携帯電話を</a:t>
            </a:r>
            <a:r>
              <a:rPr lang="ja-JP" altLang="en-US" sz="1200">
                <a:latin typeface="UD デジタル 教科書体 NK-R"/>
                <a:ea typeface="UD デジタル 教科書体 NK-R"/>
              </a:rPr>
              <a:t>18</a:t>
            </a:r>
            <a:r>
              <a:rPr lang="ja-JP" altLang="en-US" sz="1200">
                <a:latin typeface="UD デジタル 教科書体 NK-R"/>
                <a:ea typeface="UD デジタル 教科書体 NK-R"/>
              </a:rPr>
              <a:t>歳未満の青少年が使用する場合には、その旨を申し出る義務」が、</a:t>
            </a:r>
            <a:endParaRPr lang="ja-JP" altLang="en-US" sz="1200">
              <a:latin typeface="UD デジタル 教科書体 NK-R"/>
              <a:ea typeface="UD デジタル 教科書体 NK-R"/>
            </a:endParaRPr>
          </a:p>
          <a:p>
            <a:pPr algn="just">
              <a:defRPr lang="ja-JP" altLang="en-US"/>
            </a:pPr>
            <a:r>
              <a:rPr lang="ja-JP" altLang="en-US" sz="1200">
                <a:latin typeface="UD デジタル 教科書体 NK-R"/>
                <a:ea typeface="UD デジタル 教科書体 NK-R"/>
              </a:rPr>
              <a:t>●「携帯電話事業者は、保護者が</a:t>
            </a:r>
            <a:r>
              <a:rPr lang="ja-JP" altLang="en-US" sz="1200">
                <a:latin typeface="UD デジタル 教科書体 NK-R"/>
                <a:ea typeface="UD デジタル 教科書体 NK-R"/>
              </a:rPr>
              <a:t>利用しない</a:t>
            </a:r>
            <a:r>
              <a:rPr lang="ja-JP" altLang="en-US" sz="1200">
                <a:latin typeface="UD デジタル 教科書体 NK-R"/>
                <a:ea typeface="UD デジタル 教科書体 NK-R"/>
              </a:rPr>
              <a:t>旨を申し出ない限り、フィルタリングサービスを提供　</a:t>
            </a:r>
            <a:endParaRPr lang="ja-JP" altLang="en-US" sz="1200">
              <a:latin typeface="UD デジタル 教科書体 NK-R"/>
              <a:ea typeface="UD デジタル 教科書体 NK-R"/>
            </a:endParaRPr>
          </a:p>
          <a:p>
            <a:pPr algn="just">
              <a:defRPr lang="ja-JP" altLang="en-US"/>
            </a:pPr>
            <a:r>
              <a:rPr lang="ja-JP" altLang="en-US" sz="1200">
                <a:latin typeface="UD デジタル 教科書体 NK-R"/>
                <a:ea typeface="UD デジタル 教科書体 NK-R"/>
              </a:rPr>
              <a:t>　</a:t>
            </a:r>
            <a:r>
              <a:rPr lang="ja-JP" altLang="en-US" sz="1200">
                <a:latin typeface="UD デジタル 教科書体 NK-R"/>
                <a:ea typeface="UD デジタル 教科書体 NK-R"/>
              </a:rPr>
              <a:t>　</a:t>
            </a:r>
            <a:r>
              <a:rPr lang="ja-JP" altLang="en-US" sz="1200">
                <a:latin typeface="UD デジタル 教科書体 NK-R"/>
                <a:ea typeface="UD デジタル 教科書体 NK-R"/>
              </a:rPr>
              <a:t>する義務」が定められています。</a:t>
            </a:r>
            <a:r>
              <a:rPr lang="ja-JP" altLang="en-US" sz="1400">
                <a:latin typeface="UD デジタル 教科書体 NK-R"/>
                <a:ea typeface="UD デジタル 教科書体 NK-R"/>
              </a:rPr>
              <a:t>　</a:t>
            </a:r>
            <a:r>
              <a:rPr lang="ja-JP" altLang="en-US" sz="1100">
                <a:latin typeface="UD デジタル 教科書体 NK-R"/>
                <a:ea typeface="UD デジタル 教科書体 NK-R"/>
              </a:rPr>
              <a:t>（青少年インターネット環境整備法）</a:t>
            </a:r>
            <a:endParaRPr lang="ja-JP" altLang="en-US" sz="1400">
              <a:latin typeface="UD デジタル 教科書体 NK-R"/>
              <a:ea typeface="UD デジタル 教科書体 NK-R"/>
            </a:endParaRPr>
          </a:p>
        </p:txBody>
      </p:sp>
      <p:sp>
        <p:nvSpPr>
          <p:cNvPr id="1467" name="テキスト 400"/>
          <p:cNvSpPr txBox="1"/>
          <p:nvPr/>
        </p:nvSpPr>
        <p:spPr>
          <a:xfrm>
            <a:off x="924462" y="4546289"/>
            <a:ext cx="7302234" cy="1014770"/>
          </a:xfrm>
          <a:prstGeom prst="rect">
            <a:avLst/>
          </a:prstGeom>
          <a:ln>
            <a:solidFill>
              <a:schemeClr val="bg1">
                <a:lumMod val="65000"/>
              </a:schemeClr>
            </a:solidFill>
          </a:ln>
        </p:spPr>
        <p:txBody>
          <a:bodyPr wrap="square">
            <a:spAutoFit/>
          </a:bodyPr>
          <a:p>
            <a:pPr algn="just">
              <a:defRPr lang="ja-JP" altLang="en-US"/>
            </a:pPr>
            <a:r>
              <a:rPr lang="ja-JP" altLang="en-US" sz="1200">
                <a:latin typeface="UD デジタル 教科書体 NK-R"/>
                <a:ea typeface="UD デジタル 教科書体 NK-R"/>
              </a:rPr>
              <a:t>●</a:t>
            </a:r>
            <a:r>
              <a:rPr lang="ja-JP" altLang="en-US" sz="1200">
                <a:latin typeface="UD デジタル 教科書体 NK-R"/>
                <a:ea typeface="UD デジタル 教科書体 NK-R"/>
              </a:rPr>
              <a:t>保護者には、青少年のこどもにフィルタリング有効化措置を講じたスマートフォン等を使用させる　</a:t>
            </a:r>
            <a:endParaRPr lang="ja-JP" altLang="en-US" sz="1200"/>
          </a:p>
          <a:p>
            <a:pPr algn="just">
              <a:defRPr lang="ja-JP" altLang="en-US"/>
            </a:pPr>
            <a:r>
              <a:rPr lang="ja-JP" altLang="en-US" sz="1200">
                <a:latin typeface="UD デジタル 教科書体 NK-R"/>
                <a:ea typeface="UD デジタル 教科書体 NK-R"/>
              </a:rPr>
              <a:t>　</a:t>
            </a:r>
            <a:r>
              <a:rPr lang="ja-JP" altLang="en-US" sz="1200">
                <a:latin typeface="UD デジタル 教科書体 NK-R"/>
                <a:ea typeface="UD デジタル 教科書体 NK-R"/>
              </a:rPr>
              <a:t>　</a:t>
            </a:r>
            <a:r>
              <a:rPr lang="ja-JP" altLang="en-US" sz="1200">
                <a:latin typeface="UD デジタル 教科書体 NK-R"/>
                <a:ea typeface="UD デジタル 教科書体 NK-R"/>
              </a:rPr>
              <a:t>努力義務が課されています。</a:t>
            </a:r>
            <a:endParaRPr lang="ja-JP" altLang="en-US" sz="1200">
              <a:latin typeface="UD デジタル 教科書体 NK-R"/>
              <a:ea typeface="UD デジタル 教科書体 NK-R"/>
            </a:endParaRPr>
          </a:p>
          <a:p>
            <a:pPr algn="just">
              <a:defRPr lang="ja-JP" altLang="en-US"/>
            </a:pPr>
            <a:r>
              <a:rPr lang="ja-JP" altLang="en-US" sz="1200">
                <a:latin typeface="UD デジタル 教科書体 NK-R"/>
                <a:ea typeface="UD デジタル 教科書体 NK-R"/>
              </a:rPr>
              <a:t>●保護者には、フィルタリングサービスを利用しない、又はフィルタリング有効化措置を講じることを　</a:t>
            </a:r>
            <a:endParaRPr lang="ja-JP" altLang="en-US" sz="1200"/>
          </a:p>
          <a:p>
            <a:pPr algn="just">
              <a:defRPr lang="ja-JP" altLang="en-US"/>
            </a:pPr>
            <a:r>
              <a:rPr lang="ja-JP" altLang="en-US" sz="1200">
                <a:latin typeface="UD デジタル 教科書体 NK-R"/>
                <a:ea typeface="UD デジタル 教科書体 NK-R"/>
              </a:rPr>
              <a:t>　　</a:t>
            </a:r>
            <a:r>
              <a:rPr lang="ja-JP" altLang="en-US" sz="1200">
                <a:latin typeface="UD デジタル 教科書体 NK-R"/>
                <a:ea typeface="UD デジタル 教科書体 NK-R"/>
              </a:rPr>
              <a:t>希望しない旨の申出をするときは、書面等を提出等し、携帯電話事業者等は同書面を保存する</a:t>
            </a:r>
            <a:endParaRPr lang="ja-JP" altLang="en-US" sz="1200">
              <a:latin typeface="UD デジタル 教科書体 NK-R"/>
              <a:ea typeface="UD デジタル 教科書体 NK-R"/>
            </a:endParaRPr>
          </a:p>
          <a:p>
            <a:pPr algn="just">
              <a:defRPr lang="ja-JP" altLang="en-US"/>
            </a:pPr>
            <a:r>
              <a:rPr lang="ja-JP" altLang="en-US" sz="1200">
                <a:latin typeface="UD デジタル 教科書体 NK-R"/>
                <a:ea typeface="UD デジタル 教科書体 NK-R"/>
              </a:rPr>
              <a:t>　</a:t>
            </a:r>
            <a:r>
              <a:rPr lang="ja-JP" altLang="en-US" sz="1200">
                <a:latin typeface="UD デジタル 教科書体 NK-R"/>
                <a:ea typeface="UD デジタル 教科書体 NK-R"/>
              </a:rPr>
              <a:t>　</a:t>
            </a:r>
            <a:r>
              <a:rPr lang="ja-JP" altLang="en-US" sz="1200">
                <a:latin typeface="UD デジタル 教科書体 NK-R"/>
                <a:ea typeface="UD デジタル 教科書体 NK-R"/>
              </a:rPr>
              <a:t>義</a:t>
            </a:r>
            <a:r>
              <a:rPr lang="ja-JP" altLang="en-US" sz="1200">
                <a:latin typeface="UD デジタル 教科書体 NK-R"/>
                <a:ea typeface="UD デジタル 教科書体 NK-R"/>
              </a:rPr>
              <a:t>務が課されています。</a:t>
            </a:r>
            <a:r>
              <a:rPr lang="ja-JP" altLang="en-US" sz="1100">
                <a:latin typeface="UD デジタル 教科書体 NK-R"/>
                <a:ea typeface="UD デジタル 教科書体 NK-R"/>
              </a:rPr>
              <a:t>（</a:t>
            </a:r>
            <a:r>
              <a:rPr lang="ja-JP" altLang="en-US" sz="1100">
                <a:latin typeface="UD デジタル 教科書体 NK-R"/>
                <a:ea typeface="UD デジタル 教科書体 NK-R"/>
              </a:rPr>
              <a:t>静岡県青少年のための良好な環境整備に関する条例）</a:t>
            </a:r>
            <a:endParaRPr lang="ja-JP" altLang="en-US" sz="1400">
              <a:latin typeface="UD デジタル 教科書体 NK-R"/>
              <a:ea typeface="UD デジタル 教科書体 NK-R"/>
            </a:endParaRPr>
          </a:p>
        </p:txBody>
      </p:sp>
      <p:pic>
        <p:nvPicPr>
          <p:cNvPr id="1468" name="図 403"/>
          <p:cNvPicPr>
            <a:picLocks noChangeAspect="1"/>
          </p:cNvPicPr>
          <p:nvPr/>
        </p:nvPicPr>
        <p:blipFill>
          <a:blip r:embed="rId1"/>
          <a:stretch>
            <a:fillRect/>
          </a:stretch>
        </p:blipFill>
        <p:spPr>
          <a:xfrm>
            <a:off x="824367" y="1921500"/>
            <a:ext cx="7502425" cy="1694212"/>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74" name="四角形 102"/>
          <p:cNvSpPr/>
          <p:nvPr/>
        </p:nvSpPr>
        <p:spPr>
          <a:xfrm>
            <a:off x="-32913" y="-95142"/>
            <a:ext cx="9177785" cy="1017566"/>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75" name="テキスト 103"/>
          <p:cNvSpPr txBox="1"/>
          <p:nvPr/>
        </p:nvSpPr>
        <p:spPr>
          <a:xfrm>
            <a:off x="246982" y="193500"/>
            <a:ext cx="8832676" cy="645438"/>
          </a:xfrm>
          <a:prstGeom prst="rect">
            <a:avLst/>
          </a:prstGeom>
        </p:spPr>
        <p:txBody>
          <a:bodyPr wrap="square">
            <a:spAutoFit/>
          </a:bodyPr>
          <a:p>
            <a:pPr algn="l">
              <a:defRPr lang="ja-JP" altLang="en-US"/>
            </a:pPr>
            <a:r>
              <a:rPr lang="ja-JP" altLang="en-US" sz="3600" b="1">
                <a:latin typeface="UD デジタル 教科書体 NP-B"/>
                <a:ea typeface="UD デジタル 教科書体 NP-B"/>
              </a:rPr>
              <a:t>スマホルール①</a:t>
            </a:r>
            <a:endParaRPr lang="ja-JP" altLang="en-US" sz="6000" b="1">
              <a:latin typeface="UD デジタル 教科書体 NP-B"/>
              <a:ea typeface="UD デジタル 教科書体 NP-B"/>
            </a:endParaRPr>
          </a:p>
        </p:txBody>
      </p:sp>
      <p:sp>
        <p:nvSpPr>
          <p:cNvPr id="1476" name="テキスト 541"/>
          <p:cNvSpPr txBox="1"/>
          <p:nvPr/>
        </p:nvSpPr>
        <p:spPr>
          <a:xfrm>
            <a:off x="2477" y="1705500"/>
            <a:ext cx="9146205" cy="2615208"/>
          </a:xfrm>
          <a:prstGeom prst="rect">
            <a:avLst/>
          </a:prstGeom>
        </p:spPr>
        <p:txBody>
          <a:bodyPr wrap="square">
            <a:spAutoFit/>
          </a:bodyPr>
          <a:p>
            <a:pPr algn="l">
              <a:defRPr lang="ja-JP" altLang="en-US"/>
            </a:pPr>
            <a:r>
              <a:rPr lang="ja-JP" altLang="en-US" sz="6000" b="1">
                <a:solidFill>
                  <a:srgbClr val="FF0000"/>
                </a:solidFill>
                <a:latin typeface="UD デジタル 教科書体 NP-B"/>
                <a:ea typeface="UD デジタル 教科書体 NP-B"/>
              </a:rPr>
              <a:t>スマホルール</a:t>
            </a:r>
            <a:r>
              <a:rPr lang="ja-JP" altLang="en-US" sz="3200" b="1">
                <a:latin typeface="UD デジタル 教科書体 NP-B"/>
                <a:ea typeface="UD デジタル 教科書体 NP-B"/>
              </a:rPr>
              <a:t>とは、</a:t>
            </a:r>
            <a:endParaRPr lang="ja-JP" altLang="en-US" sz="2000" b="1">
              <a:latin typeface="UD デジタル 教科書体 NP-B"/>
              <a:ea typeface="UD デジタル 教科書体 NP-B"/>
            </a:endParaRPr>
          </a:p>
          <a:p>
            <a:pPr algn="l">
              <a:defRPr lang="ja-JP" altLang="en-US"/>
            </a:pPr>
            <a:endParaRPr lang="ja-JP" altLang="en-US" sz="3200" b="1">
              <a:latin typeface="UD デジタル 教科書体 NP-B"/>
              <a:ea typeface="UD デジタル 教科書体 NP-B"/>
            </a:endParaRPr>
          </a:p>
          <a:p>
            <a:pPr algn="l">
              <a:defRPr lang="ja-JP" altLang="en-US"/>
            </a:pPr>
            <a:r>
              <a:rPr lang="ja-JP" altLang="en-US" sz="3600" b="1">
                <a:latin typeface="UD デジタル 教科書体 NP-B"/>
                <a:ea typeface="UD デジタル 教科書体 NP-B"/>
              </a:rPr>
              <a:t>スマホの利用時間や使い方について、</a:t>
            </a:r>
            <a:endParaRPr lang="ja-JP" altLang="en-US" sz="3600" b="1">
              <a:latin typeface="UD デジタル 教科書体 NP-B"/>
              <a:ea typeface="UD デジタル 教科書体 NP-B"/>
            </a:endParaRPr>
          </a:p>
          <a:p>
            <a:pPr algn="l">
              <a:defRPr lang="ja-JP" altLang="en-US"/>
            </a:pPr>
            <a:r>
              <a:rPr lang="ja-JP" altLang="en-US" sz="3600" b="1">
                <a:solidFill>
                  <a:srgbClr val="FF0000"/>
                </a:solidFill>
                <a:latin typeface="UD デジタル 教科書体 NP-B"/>
                <a:ea typeface="UD デジタル 教科書体 NP-B"/>
              </a:rPr>
              <a:t>各家庭で話し合って決めたルール</a:t>
            </a:r>
            <a:r>
              <a:rPr lang="ja-JP" altLang="en-US" sz="3600" b="1">
                <a:latin typeface="UD デジタル 教科書体 NP-B"/>
                <a:ea typeface="UD デジタル 教科書体 NP-B"/>
              </a:rPr>
              <a:t>のこと。</a:t>
            </a:r>
            <a:endParaRPr lang="ja-JP" altLang="en-US" sz="2000" b="1">
              <a:latin typeface="UD デジタル 教科書体 NP-B"/>
              <a:ea typeface="UD デジタル 教科書体 NP-B"/>
            </a:endParaRPr>
          </a:p>
        </p:txBody>
      </p:sp>
      <p:pic>
        <p:nvPicPr>
          <p:cNvPr id="1477" name="図 404"/>
          <p:cNvPicPr>
            <a:picLocks noChangeAspect="1"/>
          </p:cNvPicPr>
          <p:nvPr/>
        </p:nvPicPr>
        <p:blipFill>
          <a:blip r:embed="rId1"/>
          <a:stretch>
            <a:fillRect/>
          </a:stretch>
        </p:blipFill>
        <p:spPr>
          <a:xfrm>
            <a:off x="7020000" y="4410075"/>
            <a:ext cx="1933575" cy="1304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83" name="四角形 102"/>
          <p:cNvSpPr/>
          <p:nvPr/>
        </p:nvSpPr>
        <p:spPr>
          <a:xfrm>
            <a:off x="-32913" y="-95142"/>
            <a:ext cx="9177785" cy="1017566"/>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84" name="テキスト 103"/>
          <p:cNvSpPr txBox="1"/>
          <p:nvPr/>
        </p:nvSpPr>
        <p:spPr>
          <a:xfrm>
            <a:off x="246982" y="193500"/>
            <a:ext cx="8832676" cy="645438"/>
          </a:xfrm>
          <a:prstGeom prst="rect">
            <a:avLst/>
          </a:prstGeom>
        </p:spPr>
        <p:txBody>
          <a:bodyPr wrap="square">
            <a:spAutoFit/>
          </a:bodyPr>
          <a:p>
            <a:pPr algn="l">
              <a:defRPr lang="ja-JP" altLang="en-US"/>
            </a:pPr>
            <a:r>
              <a:rPr lang="ja-JP" altLang="en-US" sz="3600" b="1">
                <a:latin typeface="UD デジタル 教科書体 NP-B"/>
                <a:ea typeface="UD デジタル 教科書体 NP-B"/>
              </a:rPr>
              <a:t>スマホルール②</a:t>
            </a:r>
            <a:endParaRPr lang="ja-JP" altLang="en-US" sz="6000" b="1">
              <a:latin typeface="UD デジタル 教科書体 NP-B"/>
              <a:ea typeface="UD デジタル 教科書体 NP-B"/>
            </a:endParaRPr>
          </a:p>
        </p:txBody>
      </p:sp>
      <p:sp>
        <p:nvSpPr>
          <p:cNvPr id="1485" name="テキスト 427"/>
          <p:cNvSpPr txBox="1"/>
          <p:nvPr/>
        </p:nvSpPr>
        <p:spPr>
          <a:xfrm>
            <a:off x="-280" y="2034072"/>
            <a:ext cx="9146658" cy="3292316"/>
          </a:xfrm>
          <a:prstGeom prst="rect">
            <a:avLst/>
          </a:prstGeom>
          <a:noFill/>
          <a:ln>
            <a:noFill/>
          </a:ln>
        </p:spPr>
        <p:txBody>
          <a:bodyPr wrap="square" anchor="ctr" anchorCtr="0">
            <a:spAutoFit/>
          </a:bodyPr>
          <a:p>
            <a:pPr algn="l">
              <a:defRPr lang="ja-JP" altLang="en-US"/>
            </a:pPr>
            <a:r>
              <a:rPr lang="ja-JP" altLang="en-US" sz="3200" b="1">
                <a:solidFill>
                  <a:schemeClr val="tx1"/>
                </a:solidFill>
                <a:latin typeface="UD デジタル 教科書体 NP-B"/>
                <a:ea typeface="UD デジタル 教科書体 NP-B"/>
              </a:rPr>
              <a:t>●自分で考えるこどもに</a:t>
            </a:r>
            <a:endParaRPr lang="ja-JP" altLang="en-US" sz="2800" b="1">
              <a:solidFill>
                <a:schemeClr val="tx1"/>
              </a:solidFill>
              <a:latin typeface="UD デジタル 教科書体 NP-B"/>
              <a:ea typeface="UD デジタル 教科書体 NP-B"/>
            </a:endParaRPr>
          </a:p>
          <a:p>
            <a:pPr algn="l">
              <a:defRPr lang="ja-JP" altLang="en-US"/>
            </a:pPr>
            <a:r>
              <a:rPr lang="ja-JP" altLang="en-US" sz="2800" b="0">
                <a:solidFill>
                  <a:schemeClr val="tx1"/>
                </a:solidFill>
                <a:latin typeface="UD デジタル 教科書体 NP-B"/>
                <a:ea typeface="UD デジタル 教科書体 NP-B"/>
              </a:rPr>
              <a:t>　</a:t>
            </a:r>
            <a:r>
              <a:rPr lang="ja-JP" altLang="en-US" sz="2800" b="0">
                <a:solidFill>
                  <a:schemeClr val="tx1"/>
                </a:solidFill>
                <a:latin typeface="UD デジタル 教科書体 NK-R"/>
                <a:ea typeface="UD デジタル 教科書体 NK-R"/>
              </a:rPr>
              <a:t>納得</a:t>
            </a:r>
            <a:r>
              <a:rPr lang="ja-JP" altLang="en-US" sz="2800" b="0">
                <a:solidFill>
                  <a:schemeClr val="tx1"/>
                </a:solidFill>
                <a:latin typeface="UD デジタル 教科書体 NK-R"/>
                <a:ea typeface="UD デジタル 教科書体 NK-R"/>
              </a:rPr>
              <a:t>して</a:t>
            </a:r>
            <a:r>
              <a:rPr lang="ja-JP" altLang="en-US" sz="2800" b="0">
                <a:solidFill>
                  <a:srgbClr val="FF0000"/>
                </a:solidFill>
                <a:latin typeface="UD デジタル 教科書体 NK-R"/>
                <a:ea typeface="UD デジタル 教科書体 NK-R"/>
              </a:rPr>
              <a:t>ルール</a:t>
            </a:r>
            <a:r>
              <a:rPr lang="ja-JP" altLang="en-US" sz="2800" b="0">
                <a:solidFill>
                  <a:srgbClr val="FF0000"/>
                </a:solidFill>
                <a:latin typeface="UD デジタル 教科書体 NK-R"/>
                <a:ea typeface="UD デジタル 教科書体 NK-R"/>
              </a:rPr>
              <a:t>を</a:t>
            </a:r>
            <a:r>
              <a:rPr lang="ja-JP" altLang="en-US" sz="2800" b="0">
                <a:solidFill>
                  <a:srgbClr val="FF0000"/>
                </a:solidFill>
                <a:latin typeface="UD デジタル 教科書体 NK-R"/>
                <a:ea typeface="UD デジタル 教科書体 NK-R"/>
              </a:rPr>
              <a:t>守る意識</a:t>
            </a:r>
            <a:r>
              <a:rPr lang="ja-JP" altLang="en-US" sz="2800" b="0">
                <a:solidFill>
                  <a:schemeClr val="tx1"/>
                </a:solidFill>
                <a:latin typeface="UD デジタル 教科書体 NK-R"/>
                <a:ea typeface="UD デジタル 教科書体 NK-R"/>
              </a:rPr>
              <a:t>が</a:t>
            </a:r>
            <a:r>
              <a:rPr lang="ja-JP" altLang="en-US" sz="2800" b="0">
                <a:solidFill>
                  <a:schemeClr val="tx1"/>
                </a:solidFill>
                <a:latin typeface="UD デジタル 教科書体 NK-R"/>
                <a:ea typeface="UD デジタル 教科書体 NK-R"/>
              </a:rPr>
              <a:t>芽生えます。</a:t>
            </a:r>
            <a:endParaRPr lang="ja-JP" altLang="en-US" sz="2800" b="0">
              <a:solidFill>
                <a:schemeClr val="tx1"/>
              </a:solidFill>
              <a:latin typeface="UD デジタル 教科書体 NK-R"/>
              <a:ea typeface="UD デジタル 教科書体 NK-R"/>
            </a:endParaRPr>
          </a:p>
          <a:p>
            <a:pPr algn="l">
              <a:defRPr lang="ja-JP" altLang="en-US"/>
            </a:pPr>
            <a:r>
              <a:rPr lang="ja-JP" altLang="en-US" sz="1200" b="1">
                <a:solidFill>
                  <a:schemeClr val="tx1"/>
                </a:solidFill>
                <a:latin typeface="UD デジタル 教科書体 NP-B"/>
                <a:ea typeface="UD デジタル 教科書体 NP-B"/>
              </a:rPr>
              <a:t>　</a:t>
            </a:r>
            <a:endParaRPr lang="ja-JP" altLang="en-US" sz="2800" b="1">
              <a:solidFill>
                <a:schemeClr val="tx1"/>
              </a:solidFill>
              <a:latin typeface="UD デジタル 教科書体 NP-B"/>
              <a:ea typeface="UD デジタル 教科書体 NP-B"/>
            </a:endParaRPr>
          </a:p>
          <a:p>
            <a:pPr algn="l">
              <a:defRPr lang="ja-JP" altLang="en-US"/>
            </a:pPr>
            <a:r>
              <a:rPr lang="ja-JP" altLang="en-US" sz="3200" b="1">
                <a:solidFill>
                  <a:schemeClr val="tx1"/>
                </a:solidFill>
                <a:latin typeface="UD デジタル 教科書体 NP-B"/>
                <a:ea typeface="UD デジタル 教科書体 NP-B"/>
              </a:rPr>
              <a:t>●家族の会話が増えるチャンスに</a:t>
            </a:r>
            <a:endParaRPr lang="ja-JP" altLang="en-US" sz="1000" b="1">
              <a:solidFill>
                <a:schemeClr val="tx1"/>
              </a:solidFill>
              <a:latin typeface="UD デジタル 教科書体 NP-B"/>
              <a:ea typeface="UD デジタル 教科書体 NP-B"/>
            </a:endParaRPr>
          </a:p>
          <a:p>
            <a:pPr algn="l">
              <a:defRPr lang="ja-JP" altLang="en-US"/>
            </a:pPr>
            <a:r>
              <a:rPr lang="ja-JP" altLang="en-US" sz="2800" b="0">
                <a:solidFill>
                  <a:schemeClr val="tx1"/>
                </a:solidFill>
                <a:latin typeface="UD デジタル 教科書体 NP-B"/>
                <a:ea typeface="UD デジタル 教科書体 NP-B"/>
              </a:rPr>
              <a:t>　</a:t>
            </a:r>
            <a:r>
              <a:rPr lang="ja-JP" altLang="en-US" sz="2800" b="0">
                <a:solidFill>
                  <a:srgbClr val="FF0000"/>
                </a:solidFill>
                <a:latin typeface="UD デジタル 教科書体 NK-R"/>
                <a:ea typeface="UD デジタル 教科書体 NK-R"/>
              </a:rPr>
              <a:t>相談しやすい</a:t>
            </a:r>
            <a:r>
              <a:rPr lang="ja-JP" altLang="en-US" sz="2800" b="0">
                <a:solidFill>
                  <a:srgbClr val="FF0000"/>
                </a:solidFill>
                <a:latin typeface="UD デジタル 教科書体 NK-R"/>
                <a:ea typeface="UD デジタル 教科書体 NK-R"/>
              </a:rPr>
              <a:t>信頼関係の</a:t>
            </a:r>
            <a:r>
              <a:rPr lang="ja-JP" altLang="en-US" sz="2800" b="0">
                <a:solidFill>
                  <a:srgbClr val="FF0000"/>
                </a:solidFill>
                <a:latin typeface="UD デジタル 教科書体 NK-R"/>
                <a:ea typeface="UD デジタル 教科書体 NK-R"/>
              </a:rPr>
              <a:t>土台</a:t>
            </a:r>
            <a:r>
              <a:rPr lang="ja-JP" altLang="en-US" sz="2800" b="0">
                <a:solidFill>
                  <a:schemeClr val="tx1"/>
                </a:solidFill>
                <a:latin typeface="UD デジタル 教科書体 NK-R"/>
                <a:ea typeface="UD デジタル 教科書体 NK-R"/>
              </a:rPr>
              <a:t>を築きます。</a:t>
            </a:r>
            <a:endParaRPr lang="ja-JP" altLang="en-US" sz="2800" b="0">
              <a:solidFill>
                <a:schemeClr val="tx1"/>
              </a:solidFill>
              <a:latin typeface="UD デジタル 教科書体 NK-R"/>
              <a:ea typeface="UD デジタル 教科書体 NK-R"/>
            </a:endParaRPr>
          </a:p>
          <a:p>
            <a:pPr algn="l">
              <a:defRPr lang="ja-JP" altLang="en-US"/>
            </a:pPr>
            <a:r>
              <a:rPr lang="ja-JP" altLang="en-US" sz="1200" b="1">
                <a:solidFill>
                  <a:schemeClr val="tx1"/>
                </a:solidFill>
                <a:latin typeface="UD デジタル 教科書体 NP-B"/>
                <a:ea typeface="UD デジタル 教科書体 NP-B"/>
              </a:rPr>
              <a:t>　</a:t>
            </a:r>
            <a:endParaRPr lang="ja-JP" altLang="en-US" sz="2800" b="1">
              <a:solidFill>
                <a:schemeClr val="tx1"/>
              </a:solidFill>
              <a:latin typeface="UD デジタル 教科書体 NP-B"/>
              <a:ea typeface="UD デジタル 教科書体 NP-B"/>
            </a:endParaRPr>
          </a:p>
          <a:p>
            <a:pPr algn="l">
              <a:defRPr lang="ja-JP" altLang="en-US"/>
            </a:pPr>
            <a:r>
              <a:rPr lang="ja-JP" altLang="en-US" sz="3200" b="1">
                <a:solidFill>
                  <a:schemeClr val="tx1"/>
                </a:solidFill>
                <a:latin typeface="UD デジタル 教科書体 NP-B"/>
                <a:ea typeface="UD デジタル 教科書体 NP-B"/>
              </a:rPr>
              <a:t>●</a:t>
            </a:r>
            <a:r>
              <a:rPr lang="ja-JP" altLang="en-US" sz="3200" b="1">
                <a:solidFill>
                  <a:schemeClr val="tx1"/>
                </a:solidFill>
                <a:latin typeface="UD デジタル 教科書体 NP-B"/>
                <a:ea typeface="UD デジタル 教科書体 NP-B"/>
              </a:rPr>
              <a:t>約束</a:t>
            </a:r>
            <a:r>
              <a:rPr lang="ja-JP" altLang="en-US" sz="3200" b="1">
                <a:solidFill>
                  <a:schemeClr val="tx1"/>
                </a:solidFill>
                <a:latin typeface="UD デジタル 教科書体 NP-B"/>
                <a:ea typeface="UD デジタル 教科書体 NP-B"/>
              </a:rPr>
              <a:t>を</a:t>
            </a:r>
            <a:r>
              <a:rPr lang="ja-JP" altLang="en-US" sz="3200" b="1">
                <a:solidFill>
                  <a:schemeClr val="tx1"/>
                </a:solidFill>
                <a:latin typeface="UD デジタル 教科書体 NP-B"/>
                <a:ea typeface="UD デジタル 教科書体 NP-B"/>
              </a:rPr>
              <a:t>守ることで</a:t>
            </a:r>
            <a:r>
              <a:rPr lang="ja-JP" altLang="en-US" sz="3200" b="1">
                <a:solidFill>
                  <a:schemeClr val="tx1"/>
                </a:solidFill>
                <a:latin typeface="UD デジタル 教科書体 NP-B"/>
                <a:ea typeface="UD デジタル 教科書体 NP-B"/>
              </a:rPr>
              <a:t>責任感</a:t>
            </a:r>
            <a:r>
              <a:rPr lang="ja-JP" altLang="en-US" sz="3200" b="1">
                <a:solidFill>
                  <a:schemeClr val="tx1"/>
                </a:solidFill>
                <a:latin typeface="UD デジタル 教科書体 NP-B"/>
                <a:ea typeface="UD デジタル 教科書体 NP-B"/>
              </a:rPr>
              <a:t>を</a:t>
            </a:r>
            <a:r>
              <a:rPr lang="ja-JP" altLang="en-US" sz="3200" b="1">
                <a:solidFill>
                  <a:schemeClr val="tx1"/>
                </a:solidFill>
                <a:latin typeface="UD デジタル 教科書体 NP-B"/>
                <a:ea typeface="UD デジタル 教科書体 NP-B"/>
              </a:rPr>
              <a:t>育</a:t>
            </a:r>
            <a:r>
              <a:rPr lang="ja-JP" altLang="en-US" sz="3600" b="1">
                <a:solidFill>
                  <a:schemeClr val="tx1"/>
                </a:solidFill>
                <a:latin typeface="UD デジタル 教科書体 NP-B"/>
                <a:ea typeface="UD デジタル 教科書体 NP-B"/>
              </a:rPr>
              <a:t>む</a:t>
            </a:r>
            <a:endParaRPr lang="ja-JP" altLang="en-US" sz="2000" b="1">
              <a:solidFill>
                <a:schemeClr val="tx1"/>
              </a:solidFill>
              <a:latin typeface="UD デジタル 教科書体 NP-B"/>
              <a:ea typeface="UD デジタル 教科書体 NP-B"/>
            </a:endParaRPr>
          </a:p>
          <a:p>
            <a:pPr algn="l">
              <a:defRPr lang="ja-JP" altLang="en-US"/>
            </a:pPr>
            <a:r>
              <a:rPr lang="ja-JP" altLang="en-US" sz="2800" b="0">
                <a:solidFill>
                  <a:schemeClr val="tx1"/>
                </a:solidFill>
                <a:latin typeface="UD デジタル 教科書体 NP-B"/>
                <a:ea typeface="UD デジタル 教科書体 NP-B"/>
              </a:rPr>
              <a:t>　</a:t>
            </a:r>
            <a:r>
              <a:rPr lang="ja-JP" altLang="en-US" sz="2800" b="0">
                <a:solidFill>
                  <a:srgbClr val="FF0000"/>
                </a:solidFill>
                <a:latin typeface="UD デジタル 教科書体 NK-R"/>
                <a:ea typeface="UD デジタル 教科書体 NK-R"/>
              </a:rPr>
              <a:t>「</a:t>
            </a:r>
            <a:r>
              <a:rPr lang="ja-JP" altLang="en-US" sz="2800" b="0">
                <a:solidFill>
                  <a:srgbClr val="FF0000"/>
                </a:solidFill>
                <a:latin typeface="UD デジタル 教科書体 NK-R"/>
                <a:ea typeface="UD デジタル 教科書体 NK-R"/>
              </a:rPr>
              <a:t>自分で決めた</a:t>
            </a:r>
            <a:r>
              <a:rPr lang="ja-JP" altLang="en-US" sz="2800" b="0">
                <a:solidFill>
                  <a:srgbClr val="FF0000"/>
                </a:solidFill>
                <a:latin typeface="UD デジタル 教科書体 NK-R"/>
                <a:ea typeface="UD デジタル 教科書体 NK-R"/>
              </a:rPr>
              <a:t>ことは</a:t>
            </a:r>
            <a:r>
              <a:rPr lang="ja-JP" altLang="en-US" sz="2800" b="0">
                <a:solidFill>
                  <a:srgbClr val="FF0000"/>
                </a:solidFill>
                <a:latin typeface="UD デジタル 教科書体 NK-R"/>
                <a:ea typeface="UD デジタル 教科書体 NK-R"/>
              </a:rPr>
              <a:t>責任</a:t>
            </a:r>
            <a:r>
              <a:rPr lang="ja-JP" altLang="en-US" sz="2800" b="0">
                <a:solidFill>
                  <a:srgbClr val="FF0000"/>
                </a:solidFill>
                <a:latin typeface="UD デジタル 教科書体 NK-R"/>
                <a:ea typeface="UD デジタル 教科書体 NK-R"/>
              </a:rPr>
              <a:t>を持つ」</a:t>
            </a:r>
            <a:r>
              <a:rPr lang="ja-JP" altLang="en-US" sz="2800" b="0">
                <a:solidFill>
                  <a:schemeClr val="tx1"/>
                </a:solidFill>
                <a:latin typeface="UD デジタル 教科書体 NK-R"/>
                <a:ea typeface="UD デジタル 教科書体 NK-R"/>
              </a:rPr>
              <a:t>という学びになります。</a:t>
            </a:r>
            <a:endParaRPr lang="ja-JP" altLang="en-US" sz="2800" b="0">
              <a:solidFill>
                <a:schemeClr val="tx1"/>
              </a:solidFill>
              <a:latin typeface="UD デジタル 教科書体 NK-R"/>
              <a:ea typeface="UD デジタル 教科書体 NK-R"/>
            </a:endParaRPr>
          </a:p>
        </p:txBody>
      </p:sp>
      <p:sp>
        <p:nvSpPr>
          <p:cNvPr id="1486" name="テキスト 428"/>
          <p:cNvSpPr txBox="1"/>
          <p:nvPr/>
        </p:nvSpPr>
        <p:spPr>
          <a:xfrm>
            <a:off x="180000" y="1129500"/>
            <a:ext cx="8832676" cy="645438"/>
          </a:xfrm>
          <a:prstGeom prst="rect">
            <a:avLst/>
          </a:prstGeom>
        </p:spPr>
        <p:txBody>
          <a:bodyPr wrap="square">
            <a:spAutoFit/>
          </a:bodyPr>
          <a:p>
            <a:pPr algn="ctr">
              <a:defRPr lang="ja-JP" altLang="en-US"/>
            </a:pPr>
            <a:r>
              <a:rPr lang="ja-JP" altLang="en-US" sz="3600" b="1" u="sng">
                <a:latin typeface="UD デジタル 教科書体 NP-B"/>
                <a:ea typeface="UD デジタル 教科書体 NP-B"/>
              </a:rPr>
              <a:t>どうして話し合う必要があるの？</a:t>
            </a:r>
            <a:endParaRPr lang="ja-JP" altLang="en-US" sz="6000" b="1" u="sng">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92" name="四角形 102"/>
          <p:cNvSpPr/>
          <p:nvPr/>
        </p:nvSpPr>
        <p:spPr>
          <a:xfrm>
            <a:off x="-32913" y="-95142"/>
            <a:ext cx="9177785" cy="1017566"/>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93" name="テキスト 103"/>
          <p:cNvSpPr txBox="1"/>
          <p:nvPr/>
        </p:nvSpPr>
        <p:spPr>
          <a:xfrm>
            <a:off x="246982" y="193500"/>
            <a:ext cx="8832676" cy="645438"/>
          </a:xfrm>
          <a:prstGeom prst="rect">
            <a:avLst/>
          </a:prstGeom>
        </p:spPr>
        <p:txBody>
          <a:bodyPr wrap="square">
            <a:spAutoFit/>
          </a:bodyPr>
          <a:p>
            <a:pPr algn="l">
              <a:defRPr lang="ja-JP" altLang="en-US"/>
            </a:pPr>
            <a:r>
              <a:rPr lang="ja-JP" altLang="en-US" sz="3600" b="1">
                <a:latin typeface="UD デジタル 教科書体 NP-B"/>
                <a:ea typeface="UD デジタル 教科書体 NP-B"/>
              </a:rPr>
              <a:t>スマホルール③</a:t>
            </a:r>
            <a:endParaRPr lang="ja-JP" altLang="en-US" sz="6000" b="1">
              <a:latin typeface="UD デジタル 教科書体 NP-B"/>
              <a:ea typeface="UD デジタル 教科書体 NP-B"/>
            </a:endParaRPr>
          </a:p>
        </p:txBody>
      </p:sp>
      <p:sp>
        <p:nvSpPr>
          <p:cNvPr id="1494" name="テキスト 402"/>
          <p:cNvSpPr txBox="1"/>
          <p:nvPr/>
        </p:nvSpPr>
        <p:spPr>
          <a:xfrm>
            <a:off x="0" y="2065132"/>
            <a:ext cx="9146658" cy="3230761"/>
          </a:xfrm>
          <a:prstGeom prst="rect">
            <a:avLst/>
          </a:prstGeom>
          <a:noFill/>
          <a:ln>
            <a:noFill/>
          </a:ln>
        </p:spPr>
        <p:txBody>
          <a:bodyPr wrap="square" anchor="ctr" anchorCtr="0">
            <a:spAutoFit/>
          </a:bodyPr>
          <a:p>
            <a:pPr algn="l">
              <a:defRPr lang="ja-JP" altLang="en-US"/>
            </a:pPr>
            <a:r>
              <a:rPr lang="ja-JP" altLang="en-US" sz="3200" b="1">
                <a:solidFill>
                  <a:schemeClr val="tx1"/>
                </a:solidFill>
                <a:latin typeface="UD デジタル 教科書体 NP-B"/>
                <a:ea typeface="UD デジタル 教科書体 NP-B"/>
              </a:rPr>
              <a:t>●一方的ではなく</a:t>
            </a:r>
            <a:r>
              <a:rPr lang="ja-JP" altLang="en-US" sz="3200" b="1">
                <a:solidFill>
                  <a:schemeClr val="tx1"/>
                </a:solidFill>
                <a:latin typeface="UD デジタル 教科書体 NP-B"/>
                <a:ea typeface="UD デジタル 教科書体 NP-B"/>
              </a:rPr>
              <a:t>、</a:t>
            </a:r>
            <a:r>
              <a:rPr lang="ja-JP" altLang="en-US" sz="3200" b="1">
                <a:solidFill>
                  <a:schemeClr val="tx1"/>
                </a:solidFill>
                <a:latin typeface="UD デジタル 教科書体 NP-B"/>
                <a:ea typeface="UD デジタル 教科書体 NP-B"/>
              </a:rPr>
              <a:t>こどもの考えを聞く</a:t>
            </a:r>
            <a:endParaRPr lang="ja-JP" altLang="en-US" sz="3600" b="1">
              <a:solidFill>
                <a:schemeClr val="tx1"/>
              </a:solidFill>
              <a:latin typeface="UD デジタル 教科書体 NP-B"/>
              <a:ea typeface="UD デジタル 教科書体 NP-B"/>
            </a:endParaRPr>
          </a:p>
          <a:p>
            <a:pPr algn="l">
              <a:defRPr lang="ja-JP" altLang="en-US"/>
            </a:pPr>
            <a:r>
              <a:rPr lang="ja-JP" altLang="en-US" sz="2800" b="1">
                <a:solidFill>
                  <a:schemeClr val="tx1"/>
                </a:solidFill>
                <a:latin typeface="UD デジタル 教科書体 NP-B"/>
                <a:ea typeface="UD デジタル 教科書体 NP-B"/>
              </a:rPr>
              <a:t>　</a:t>
            </a:r>
            <a:r>
              <a:rPr lang="ja-JP" altLang="en-US" sz="2800" b="0">
                <a:solidFill>
                  <a:srgbClr val="FF0000"/>
                </a:solidFill>
                <a:latin typeface="UD デジタル 教科書体 NK-R"/>
                <a:ea typeface="UD デジタル 教科書体 NK-R"/>
              </a:rPr>
              <a:t>家族</a:t>
            </a:r>
            <a:r>
              <a:rPr lang="ja-JP" altLang="en-US" sz="2800" b="0">
                <a:solidFill>
                  <a:srgbClr val="FF0000"/>
                </a:solidFill>
                <a:latin typeface="UD デジタル 教科書体 NK-R"/>
                <a:ea typeface="UD デジタル 教科書体 NK-R"/>
              </a:rPr>
              <a:t>みんなで</a:t>
            </a:r>
            <a:r>
              <a:rPr lang="ja-JP" altLang="en-US" sz="2800" b="0">
                <a:solidFill>
                  <a:schemeClr val="tx1"/>
                </a:solidFill>
                <a:latin typeface="UD デジタル 教科書体 NK-R"/>
                <a:ea typeface="UD デジタル 教科書体 NK-R"/>
              </a:rPr>
              <a:t>意見</a:t>
            </a:r>
            <a:r>
              <a:rPr lang="ja-JP" altLang="en-US" sz="2800" b="0">
                <a:solidFill>
                  <a:schemeClr val="tx1"/>
                </a:solidFill>
                <a:latin typeface="UD デジタル 教科書体 NK-R"/>
                <a:ea typeface="UD デジタル 教科書体 NK-R"/>
              </a:rPr>
              <a:t>を</a:t>
            </a:r>
            <a:r>
              <a:rPr lang="ja-JP" altLang="en-US" sz="2800" b="0">
                <a:solidFill>
                  <a:schemeClr val="tx1"/>
                </a:solidFill>
                <a:latin typeface="UD デジタル 教科書体 NK-R"/>
                <a:ea typeface="UD デジタル 教科書体 NK-R"/>
              </a:rPr>
              <a:t>出し合いましょう。</a:t>
            </a:r>
            <a:endParaRPr lang="ja-JP" altLang="en-US" sz="2800" b="0">
              <a:solidFill>
                <a:schemeClr val="tx1"/>
              </a:solidFill>
              <a:latin typeface="UD デジタル 教科書体 NK-R"/>
              <a:ea typeface="UD デジタル 教科書体 NK-R"/>
            </a:endParaRPr>
          </a:p>
          <a:p>
            <a:pPr algn="l">
              <a:defRPr lang="ja-JP" altLang="en-US"/>
            </a:pPr>
            <a:r>
              <a:rPr lang="ja-JP" altLang="en-US" sz="1200" b="0">
                <a:solidFill>
                  <a:schemeClr val="tx1"/>
                </a:solidFill>
                <a:latin typeface="UD デジタル 教科書体 NK-R"/>
                <a:ea typeface="UD デジタル 教科書体 NK-R"/>
              </a:rPr>
              <a:t>　</a:t>
            </a:r>
            <a:endParaRPr lang="ja-JP" altLang="en-US" sz="2800" b="0">
              <a:solidFill>
                <a:schemeClr val="tx1"/>
              </a:solidFill>
              <a:latin typeface="UD デジタル 教科書体 NK-R"/>
              <a:ea typeface="UD デジタル 教科書体 NK-R"/>
            </a:endParaRPr>
          </a:p>
          <a:p>
            <a:pPr algn="l">
              <a:defRPr lang="ja-JP" altLang="en-US"/>
            </a:pPr>
            <a:r>
              <a:rPr lang="ja-JP" altLang="en-US" sz="3200" b="1">
                <a:solidFill>
                  <a:schemeClr val="tx1"/>
                </a:solidFill>
                <a:latin typeface="UD デジタル 教科書体 NP-B"/>
                <a:ea typeface="UD デジタル 教科書体 NP-B"/>
              </a:rPr>
              <a:t>●子育てに</a:t>
            </a:r>
            <a:r>
              <a:rPr lang="ja-JP" altLang="en-US" sz="3200" b="1">
                <a:solidFill>
                  <a:schemeClr val="tx1"/>
                </a:solidFill>
                <a:latin typeface="UD デジタル 教科書体 NP-B"/>
                <a:ea typeface="UD デジタル 教科書体 NP-B"/>
              </a:rPr>
              <a:t>関わる</a:t>
            </a:r>
            <a:r>
              <a:rPr lang="ja-JP" altLang="en-US" sz="3200" b="1">
                <a:solidFill>
                  <a:schemeClr val="tx1"/>
                </a:solidFill>
                <a:latin typeface="UD デジタル 教科書体 NP-B"/>
                <a:ea typeface="UD デジタル 教科書体 NP-B"/>
              </a:rPr>
              <a:t>大人全員で共有</a:t>
            </a:r>
            <a:endParaRPr lang="ja-JP" altLang="en-US" sz="3600" b="1">
              <a:solidFill>
                <a:schemeClr val="tx1"/>
              </a:solidFill>
              <a:latin typeface="UD デジタル 教科書体 NP-B"/>
              <a:ea typeface="UD デジタル 教科書体 NP-B"/>
            </a:endParaRPr>
          </a:p>
          <a:p>
            <a:pPr algn="l">
              <a:defRPr lang="ja-JP" altLang="en-US"/>
            </a:pPr>
            <a:r>
              <a:rPr lang="ja-JP" altLang="en-US" sz="2800" b="1">
                <a:solidFill>
                  <a:schemeClr val="tx1"/>
                </a:solidFill>
                <a:latin typeface="UD デジタル 教科書体 NP-B"/>
                <a:ea typeface="UD デジタル 教科書体 NP-B"/>
              </a:rPr>
              <a:t>　</a:t>
            </a:r>
            <a:r>
              <a:rPr lang="ja-JP" altLang="en-US" sz="2800" b="0">
                <a:solidFill>
                  <a:schemeClr val="tx1"/>
                </a:solidFill>
                <a:latin typeface="UD デジタル 教科書体 NK-R"/>
                <a:ea typeface="UD デジタル 教科書体 NK-R"/>
              </a:rPr>
              <a:t>家族間での対応に</a:t>
            </a:r>
            <a:r>
              <a:rPr lang="ja-JP" altLang="en-US" sz="2800" b="0">
                <a:solidFill>
                  <a:srgbClr val="FF0000"/>
                </a:solidFill>
                <a:latin typeface="UD デジタル 教科書体 NK-R"/>
                <a:ea typeface="UD デジタル 教科書体 NK-R"/>
              </a:rPr>
              <a:t>矛盾がないよう</a:t>
            </a:r>
            <a:r>
              <a:rPr lang="ja-JP" altLang="en-US" sz="2800" b="0">
                <a:solidFill>
                  <a:schemeClr val="tx1"/>
                </a:solidFill>
                <a:latin typeface="UD デジタル 教科書体 NK-R"/>
                <a:ea typeface="UD デジタル 教科書体 NK-R"/>
              </a:rPr>
              <a:t>にしましょう。</a:t>
            </a:r>
            <a:endParaRPr lang="ja-JP" altLang="en-US" sz="2800" b="0">
              <a:solidFill>
                <a:schemeClr val="tx1"/>
              </a:solidFill>
              <a:latin typeface="UD デジタル 教科書体 NK-R"/>
              <a:ea typeface="UD デジタル 教科書体 NK-R"/>
            </a:endParaRPr>
          </a:p>
          <a:p>
            <a:pPr algn="l">
              <a:defRPr lang="ja-JP" altLang="en-US"/>
            </a:pPr>
            <a:r>
              <a:rPr lang="ja-JP" altLang="en-US" sz="1200" b="0">
                <a:solidFill>
                  <a:schemeClr val="tx1"/>
                </a:solidFill>
                <a:latin typeface="UD デジタル 教科書体 NK-R"/>
                <a:ea typeface="UD デジタル 教科書体 NK-R"/>
              </a:rPr>
              <a:t>　</a:t>
            </a:r>
            <a:endParaRPr lang="ja-JP" altLang="en-US" sz="1200" b="0">
              <a:solidFill>
                <a:schemeClr val="tx1"/>
              </a:solidFill>
              <a:latin typeface="UD デジタル 教科書体 NK-R"/>
              <a:ea typeface="UD デジタル 教科書体 NK-R"/>
            </a:endParaRPr>
          </a:p>
          <a:p>
            <a:pPr algn="l">
              <a:defRPr lang="ja-JP" altLang="en-US"/>
            </a:pPr>
            <a:r>
              <a:rPr lang="ja-JP" altLang="en-US" sz="3200" b="1">
                <a:solidFill>
                  <a:schemeClr val="tx1"/>
                </a:solidFill>
                <a:latin typeface="UD デジタル 教科書体 NP-B"/>
                <a:ea typeface="UD デジタル 教科書体 NP-B"/>
              </a:rPr>
              <a:t>●</a:t>
            </a:r>
            <a:r>
              <a:rPr lang="ja-JP" altLang="en-US" sz="3200" b="1">
                <a:solidFill>
                  <a:schemeClr val="tx1"/>
                </a:solidFill>
                <a:latin typeface="UD デジタル 教科書体 NP-B"/>
                <a:ea typeface="UD デジタル 教科書体 NP-B"/>
              </a:rPr>
              <a:t>成長に応</a:t>
            </a:r>
            <a:r>
              <a:rPr lang="ja-JP" altLang="en-US" sz="3200" b="1">
                <a:solidFill>
                  <a:schemeClr val="tx1"/>
                </a:solidFill>
                <a:latin typeface="UD デジタル 教科書体 NP-B"/>
                <a:ea typeface="UD デジタル 教科書体 NP-B"/>
              </a:rPr>
              <a:t>じた</a:t>
            </a:r>
            <a:r>
              <a:rPr lang="ja-JP" altLang="en-US" sz="3200" b="1">
                <a:solidFill>
                  <a:schemeClr val="tx1"/>
                </a:solidFill>
                <a:latin typeface="UD デジタル 教科書体 NP-B"/>
                <a:ea typeface="UD デジタル 教科書体 NP-B"/>
              </a:rPr>
              <a:t>ルールの更新</a:t>
            </a:r>
            <a:endParaRPr lang="ja-JP" altLang="en-US" sz="2800" b="1">
              <a:solidFill>
                <a:schemeClr val="tx1"/>
              </a:solidFill>
              <a:latin typeface="UD デジタル 教科書体 NK-R"/>
              <a:ea typeface="UD デジタル 教科書体 NK-R"/>
            </a:endParaRPr>
          </a:p>
          <a:p>
            <a:pPr algn="l">
              <a:defRPr lang="ja-JP" altLang="en-US"/>
            </a:pPr>
            <a:r>
              <a:rPr lang="ja-JP" altLang="en-US" sz="2800" b="1">
                <a:solidFill>
                  <a:schemeClr val="tx1"/>
                </a:solidFill>
                <a:latin typeface="UD デジタル 教科書体 NP-B"/>
                <a:ea typeface="UD デジタル 教科書体 NP-B"/>
              </a:rPr>
              <a:t>　</a:t>
            </a:r>
            <a:r>
              <a:rPr lang="ja-JP" altLang="en-US" sz="2800" b="0">
                <a:solidFill>
                  <a:schemeClr val="tx1"/>
                </a:solidFill>
                <a:latin typeface="UD デジタル 教科書体 NK-R"/>
                <a:ea typeface="UD デジタル 教科書体 NK-R"/>
              </a:rPr>
              <a:t>こどもの</a:t>
            </a:r>
            <a:r>
              <a:rPr lang="ja-JP" altLang="en-US" sz="2800" b="0">
                <a:solidFill>
                  <a:srgbClr val="FF0000"/>
                </a:solidFill>
                <a:latin typeface="UD デジタル 教科書体 NK-R"/>
                <a:ea typeface="UD デジタル 教科書体 NK-R"/>
              </a:rPr>
              <a:t>判断力向上</a:t>
            </a:r>
            <a:r>
              <a:rPr lang="ja-JP" altLang="en-US" sz="2800" b="0">
                <a:solidFill>
                  <a:schemeClr val="tx1"/>
                </a:solidFill>
                <a:latin typeface="UD デジタル 教科書体 NK-R"/>
                <a:ea typeface="UD デジタル 教科書体 NK-R"/>
              </a:rPr>
              <a:t>や、</a:t>
            </a:r>
            <a:r>
              <a:rPr lang="ja-JP" altLang="en-US" sz="2800" b="0">
                <a:solidFill>
                  <a:srgbClr val="FF0000"/>
                </a:solidFill>
                <a:latin typeface="UD デジタル 教科書体 NK-R"/>
                <a:ea typeface="UD デジタル 教科書体 NK-R"/>
              </a:rPr>
              <a:t>社会の変化</a:t>
            </a:r>
            <a:r>
              <a:rPr lang="ja-JP" altLang="en-US" sz="2800" b="0">
                <a:solidFill>
                  <a:schemeClr val="tx1"/>
                </a:solidFill>
                <a:latin typeface="UD デジタル 教科書体 NK-R"/>
                <a:ea typeface="UD デジタル 教科書体 NK-R"/>
              </a:rPr>
              <a:t>に対応しましょう。</a:t>
            </a:r>
            <a:endParaRPr lang="ja-JP" altLang="en-US" sz="2800" b="0">
              <a:solidFill>
                <a:schemeClr val="tx1"/>
              </a:solidFill>
              <a:latin typeface="UD デジタル 教科書体 NK-R"/>
              <a:ea typeface="UD デジタル 教科書体 NK-R"/>
            </a:endParaRPr>
          </a:p>
        </p:txBody>
      </p:sp>
      <p:sp>
        <p:nvSpPr>
          <p:cNvPr id="1495" name="テキスト 403"/>
          <p:cNvSpPr txBox="1"/>
          <p:nvPr/>
        </p:nvSpPr>
        <p:spPr>
          <a:xfrm>
            <a:off x="180000" y="1129500"/>
            <a:ext cx="8832676" cy="706993"/>
          </a:xfrm>
          <a:prstGeom prst="rect">
            <a:avLst/>
          </a:prstGeom>
        </p:spPr>
        <p:txBody>
          <a:bodyPr wrap="square">
            <a:spAutoFit/>
          </a:bodyPr>
          <a:p>
            <a:pPr algn="ctr">
              <a:defRPr lang="ja-JP" altLang="en-US"/>
            </a:pPr>
            <a:r>
              <a:rPr lang="ja-JP" altLang="en-US" sz="4000" b="1" u="sng">
                <a:latin typeface="UD デジタル 教科書体 NP-B"/>
                <a:ea typeface="UD デジタル 教科書体 NP-B"/>
              </a:rPr>
              <a:t>ルールづくりのポイント</a:t>
            </a:r>
            <a:endParaRPr lang="ja-JP" altLang="en-US" sz="6000" b="1" u="sng">
              <a:latin typeface="UD デジタル 教科書体 NP-B"/>
              <a:ea typeface="UD デジタル 教科書体 NP-B"/>
            </a:endParaRPr>
          </a:p>
        </p:txBody>
      </p:sp>
      <p:pic>
        <p:nvPicPr>
          <p:cNvPr id="1496" name="図 405"/>
          <p:cNvPicPr>
            <a:picLocks noChangeAspect="1"/>
          </p:cNvPicPr>
          <p:nvPr/>
        </p:nvPicPr>
        <p:blipFill>
          <a:blip r:embed="rId1"/>
          <a:stretch>
            <a:fillRect/>
          </a:stretch>
        </p:blipFill>
        <p:spPr>
          <a:xfrm>
            <a:off x="7308000" y="922424"/>
            <a:ext cx="645630" cy="7983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502" name="四角形 102"/>
          <p:cNvSpPr/>
          <p:nvPr/>
        </p:nvSpPr>
        <p:spPr>
          <a:xfrm>
            <a:off x="-32913" y="-95142"/>
            <a:ext cx="9177785" cy="1017566"/>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503" name="テキスト 103"/>
          <p:cNvSpPr txBox="1"/>
          <p:nvPr/>
        </p:nvSpPr>
        <p:spPr>
          <a:xfrm>
            <a:off x="246982" y="193500"/>
            <a:ext cx="8832676" cy="645438"/>
          </a:xfrm>
          <a:prstGeom prst="rect">
            <a:avLst/>
          </a:prstGeom>
        </p:spPr>
        <p:txBody>
          <a:bodyPr wrap="square">
            <a:spAutoFit/>
          </a:bodyPr>
          <a:p>
            <a:pPr algn="l">
              <a:defRPr lang="ja-JP" altLang="en-US"/>
            </a:pPr>
            <a:r>
              <a:rPr lang="ja-JP" altLang="en-US" sz="3600" b="1">
                <a:latin typeface="UD デジタル 教科書体 NP-B"/>
                <a:ea typeface="UD デジタル 教科書体 NP-B"/>
              </a:rPr>
              <a:t>スマホルール④</a:t>
            </a:r>
            <a:endParaRPr lang="ja-JP" altLang="en-US" sz="6000" b="1">
              <a:latin typeface="UD デジタル 教科書体 NP-B"/>
              <a:ea typeface="UD デジタル 教科書体 NP-B"/>
            </a:endParaRPr>
          </a:p>
        </p:txBody>
      </p:sp>
      <p:sp>
        <p:nvSpPr>
          <p:cNvPr id="1504" name="テキスト 345"/>
          <p:cNvSpPr txBox="1"/>
          <p:nvPr/>
        </p:nvSpPr>
        <p:spPr>
          <a:xfrm>
            <a:off x="30618" y="3999740"/>
            <a:ext cx="9049042" cy="1476435"/>
          </a:xfrm>
          <a:prstGeom prst="rect">
            <a:avLst/>
          </a:prstGeom>
          <a:solidFill>
            <a:srgbClr val="FFFFBE"/>
          </a:solidFill>
          <a:ln>
            <a:solidFill>
              <a:schemeClr val="tx1"/>
            </a:solidFill>
          </a:ln>
        </p:spPr>
        <p:txBody>
          <a:bodyPr wrap="square" anchor="ctr" anchorCtr="0">
            <a:spAutoFit/>
          </a:bodyPr>
          <a:p>
            <a:pPr algn="l">
              <a:defRPr lang="ja-JP" altLang="en-US"/>
            </a:pPr>
            <a:r>
              <a:rPr lang="ja-JP" altLang="en-US" sz="1800" b="0">
                <a:solidFill>
                  <a:schemeClr val="tx1"/>
                </a:solidFill>
                <a:latin typeface="UD デジタル 教科書体 NK-R"/>
                <a:ea typeface="UD デジタル 教科書体 NK-R"/>
              </a:rPr>
              <a:t>　・</a:t>
            </a:r>
            <a:r>
              <a:rPr lang="ja-JP" altLang="en-US" sz="1800" b="0">
                <a:solidFill>
                  <a:schemeClr val="tx1"/>
                </a:solidFill>
                <a:latin typeface="UD デジタル 教科書体 NK-R"/>
                <a:ea typeface="UD デジタル 教科書体 NK-R"/>
              </a:rPr>
              <a:t>アプリを入れる時は、事前に相談して、一緒に中身を確認してからにしよう。</a:t>
            </a:r>
            <a:endParaRPr lang="ja-JP" altLang="en-US" sz="2000" b="0">
              <a:solidFill>
                <a:schemeClr val="tx1"/>
              </a:solidFill>
              <a:latin typeface="UD デジタル 教科書体 NK-R"/>
              <a:ea typeface="UD デジタル 教科書体 NK-R"/>
            </a:endParaRPr>
          </a:p>
          <a:p>
            <a:pPr algn="l">
              <a:defRPr lang="ja-JP" altLang="en-US"/>
            </a:pPr>
            <a:r>
              <a:rPr lang="ja-JP" altLang="en-US" sz="1800" b="0">
                <a:solidFill>
                  <a:schemeClr val="tx1"/>
                </a:solidFill>
                <a:latin typeface="UD デジタル 教科書体 NK-R"/>
                <a:ea typeface="UD デジタル 教科書体 NK-R"/>
              </a:rPr>
              <a:t>　・</a:t>
            </a:r>
            <a:r>
              <a:rPr lang="ja-JP" altLang="en-US" sz="1800" b="0">
                <a:solidFill>
                  <a:schemeClr val="tx1"/>
                </a:solidFill>
                <a:latin typeface="UD デジタル 教科書体 NK-R"/>
                <a:ea typeface="UD デジタル 教科書体 NK-R"/>
              </a:rPr>
              <a:t>スマホを使うのは夜９時まで。家族がいるリビングだけにしよう。</a:t>
            </a:r>
            <a:endParaRPr lang="ja-JP" altLang="en-US" sz="1800" b="0">
              <a:solidFill>
                <a:schemeClr val="tx1"/>
              </a:solidFill>
              <a:latin typeface="UD デジタル 教科書体 NK-R"/>
              <a:ea typeface="UD デジタル 教科書体 NK-R"/>
            </a:endParaRPr>
          </a:p>
          <a:p>
            <a:pPr algn="l">
              <a:defRPr lang="ja-JP" altLang="en-US"/>
            </a:pPr>
            <a:r>
              <a:rPr lang="ja-JP" altLang="en-US" sz="1800" b="0">
                <a:solidFill>
                  <a:schemeClr val="tx1"/>
                </a:solidFill>
                <a:latin typeface="UD デジタル 教科書体 NK-R"/>
                <a:ea typeface="UD デジタル 教科書体 NK-R"/>
              </a:rPr>
              <a:t>　</a:t>
            </a:r>
            <a:r>
              <a:rPr lang="ja-JP" altLang="en-US" sz="1800" b="0">
                <a:solidFill>
                  <a:schemeClr val="tx1"/>
                </a:solidFill>
                <a:latin typeface="UD デジタル 教科書体 NK-R"/>
                <a:ea typeface="UD デジタル 教科書体 NK-R"/>
              </a:rPr>
              <a:t>・</a:t>
            </a:r>
            <a:r>
              <a:rPr lang="ja-JP" altLang="en-US" sz="1800" b="0">
                <a:solidFill>
                  <a:schemeClr val="tx1"/>
                </a:solidFill>
                <a:latin typeface="UD デジタル 教科書体 NK-R"/>
                <a:ea typeface="UD デジタル 教科書体 NK-R"/>
              </a:rPr>
              <a:t>自分の名前、住所、学校名、パスワードは、ネット上の誰にも教えない。</a:t>
            </a:r>
            <a:endParaRPr lang="ja-JP" altLang="en-US" sz="1800" b="0">
              <a:solidFill>
                <a:schemeClr val="tx1"/>
              </a:solidFill>
              <a:latin typeface="UD デジタル 教科書体 NK-R"/>
              <a:ea typeface="UD デジタル 教科書体 NK-R"/>
            </a:endParaRPr>
          </a:p>
          <a:p>
            <a:pPr algn="l">
              <a:defRPr lang="ja-JP" altLang="en-US"/>
            </a:pPr>
            <a:r>
              <a:rPr lang="ja-JP" altLang="en-US" sz="1800" b="0">
                <a:solidFill>
                  <a:schemeClr val="tx1"/>
                </a:solidFill>
                <a:latin typeface="UD デジタル 教科書体 NK-R"/>
                <a:ea typeface="UD デジタル 教科書体 NK-R"/>
              </a:rPr>
              <a:t>　</a:t>
            </a:r>
            <a:r>
              <a:rPr lang="ja-JP" altLang="en-US" sz="1800" b="0">
                <a:solidFill>
                  <a:schemeClr val="tx1"/>
                </a:solidFill>
                <a:latin typeface="UD デジタル 教科書体 NK-R"/>
                <a:ea typeface="UD デジタル 教科書体 NK-R"/>
              </a:rPr>
              <a:t>・</a:t>
            </a:r>
            <a:r>
              <a:rPr lang="ja-JP" altLang="en-US" sz="1800" b="0">
                <a:solidFill>
                  <a:schemeClr val="tx1"/>
                </a:solidFill>
                <a:latin typeface="UD デジタル 教科書体 NK-R"/>
                <a:ea typeface="UD デジタル 教科書体 NK-R"/>
              </a:rPr>
              <a:t>知らない人からメッセージが来たり、ネットで嫌な気持ちになったりしたら、</a:t>
            </a:r>
            <a:endParaRPr lang="ja-JP" altLang="en-US" sz="1800" b="0">
              <a:solidFill>
                <a:schemeClr val="tx1"/>
              </a:solidFill>
              <a:latin typeface="UD デジタル 教科書体 NK-R"/>
              <a:ea typeface="UD デジタル 教科書体 NK-R"/>
            </a:endParaRPr>
          </a:p>
          <a:p>
            <a:pPr algn="l">
              <a:defRPr lang="ja-JP" altLang="en-US"/>
            </a:pPr>
            <a:r>
              <a:rPr lang="ja-JP" altLang="en-US" sz="1800" b="0">
                <a:solidFill>
                  <a:schemeClr val="tx1"/>
                </a:solidFill>
                <a:latin typeface="UD デジタル 教科書体 NK-R"/>
                <a:ea typeface="UD デジタル 教科書体 NK-R"/>
              </a:rPr>
              <a:t>　</a:t>
            </a:r>
            <a:r>
              <a:rPr lang="ja-JP" altLang="en-US" sz="1800" b="0">
                <a:solidFill>
                  <a:schemeClr val="tx1"/>
                </a:solidFill>
                <a:latin typeface="UD デジタル 教科書体 NK-R"/>
                <a:ea typeface="UD デジタル 教科書体 NK-R"/>
              </a:rPr>
              <a:t>　</a:t>
            </a:r>
            <a:r>
              <a:rPr lang="ja-JP" altLang="en-US" sz="1800" b="0">
                <a:solidFill>
                  <a:schemeClr val="tx1"/>
                </a:solidFill>
                <a:latin typeface="UD デジタル 教科書体 NK-R"/>
                <a:ea typeface="UD デジタル 教科書体 NK-R"/>
              </a:rPr>
              <a:t>怒らないからすぐに教えてね。</a:t>
            </a:r>
            <a:endParaRPr lang="ja-JP" altLang="en-US" sz="1800" b="0">
              <a:solidFill>
                <a:schemeClr val="tx1"/>
              </a:solidFill>
              <a:latin typeface="UD デジタル 教科書体 NK-R"/>
              <a:ea typeface="UD デジタル 教科書体 NK-R"/>
            </a:endParaRPr>
          </a:p>
        </p:txBody>
      </p:sp>
      <p:sp>
        <p:nvSpPr>
          <p:cNvPr id="1505" name="テキスト 346"/>
          <p:cNvSpPr txBox="1"/>
          <p:nvPr/>
        </p:nvSpPr>
        <p:spPr>
          <a:xfrm>
            <a:off x="4279" y="3649500"/>
            <a:ext cx="9137541" cy="399217"/>
          </a:xfrm>
          <a:prstGeom prst="rect">
            <a:avLst/>
          </a:prstGeom>
        </p:spPr>
        <p:txBody>
          <a:bodyPr wrap="square">
            <a:spAutoFit/>
          </a:bodyPr>
          <a:p>
            <a:pPr algn="l">
              <a:defRPr lang="ja-JP" altLang="en-US"/>
            </a:pPr>
            <a:r>
              <a:rPr lang="ja-JP" altLang="en-US" sz="2000" b="1">
                <a:solidFill>
                  <a:schemeClr val="tx1"/>
                </a:solidFill>
                <a:latin typeface="UD デジタル 教科書体 NP-B"/>
                <a:ea typeface="UD デジタル 教科書体 NP-B"/>
              </a:rPr>
              <a:t>◆スマホルールの例◆</a:t>
            </a:r>
            <a:endParaRPr lang="ja-JP" altLang="en-US" sz="2000" b="1">
              <a:solidFill>
                <a:schemeClr val="tx1"/>
              </a:solidFill>
              <a:latin typeface="UD デジタル 教科書体 NP-B"/>
              <a:ea typeface="UD デジタル 教科書体 NP-B"/>
            </a:endParaRPr>
          </a:p>
        </p:txBody>
      </p:sp>
      <p:sp>
        <p:nvSpPr>
          <p:cNvPr id="1506" name="テキスト 414"/>
          <p:cNvSpPr txBox="1"/>
          <p:nvPr/>
        </p:nvSpPr>
        <p:spPr>
          <a:xfrm>
            <a:off x="180000" y="1057500"/>
            <a:ext cx="8832676" cy="645438"/>
          </a:xfrm>
          <a:prstGeom prst="rect">
            <a:avLst/>
          </a:prstGeom>
        </p:spPr>
        <p:txBody>
          <a:bodyPr wrap="square">
            <a:spAutoFit/>
          </a:bodyPr>
          <a:p>
            <a:pPr algn="ctr">
              <a:defRPr lang="ja-JP" altLang="en-US"/>
            </a:pPr>
            <a:r>
              <a:rPr lang="ja-JP" altLang="en-US" sz="3600" b="1" u="sng">
                <a:latin typeface="UD デジタル 教科書体 NP-B"/>
                <a:ea typeface="UD デジタル 教科書体 NP-B"/>
              </a:rPr>
              <a:t>どんなルールがいいの？</a:t>
            </a:r>
            <a:endParaRPr lang="ja-JP" altLang="en-US" sz="6000" b="1" u="sng">
              <a:latin typeface="UD デジタル 教科書体 NP-B"/>
              <a:ea typeface="UD デジタル 教科書体 NP-B"/>
            </a:endParaRPr>
          </a:p>
        </p:txBody>
      </p:sp>
      <p:sp>
        <p:nvSpPr>
          <p:cNvPr id="1507" name="テキスト 429"/>
          <p:cNvSpPr txBox="1"/>
          <p:nvPr/>
        </p:nvSpPr>
        <p:spPr>
          <a:xfrm>
            <a:off x="-280" y="1854844"/>
            <a:ext cx="9146658" cy="1722656"/>
          </a:xfrm>
          <a:prstGeom prst="rect">
            <a:avLst/>
          </a:prstGeom>
          <a:noFill/>
          <a:ln>
            <a:noFill/>
          </a:ln>
        </p:spPr>
        <p:txBody>
          <a:bodyPr wrap="square" anchor="ctr" anchorCtr="0">
            <a:spAutoFit/>
          </a:bodyPr>
          <a:p>
            <a:pPr algn="l">
              <a:defRPr lang="ja-JP" altLang="en-US"/>
            </a:pPr>
            <a:r>
              <a:rPr lang="ja-JP" altLang="en-US" sz="3200" b="1">
                <a:solidFill>
                  <a:schemeClr val="tx1"/>
                </a:solidFill>
                <a:latin typeface="UD デジタル 教科書体 NP-B"/>
                <a:ea typeface="UD デジタル 教科書体 NP-B"/>
              </a:rPr>
              <a:t>●「禁止」より</a:t>
            </a:r>
            <a:r>
              <a:rPr lang="ja-JP" altLang="en-US" sz="3200" b="1">
                <a:solidFill>
                  <a:srgbClr val="FF0000"/>
                </a:solidFill>
                <a:latin typeface="UD デジタル 教科書体 NP-B"/>
                <a:ea typeface="UD デジタル 教科書体 NP-B"/>
              </a:rPr>
              <a:t>「どう使うか」</a:t>
            </a:r>
            <a:r>
              <a:rPr lang="ja-JP" altLang="en-US" sz="3200" b="1">
                <a:solidFill>
                  <a:schemeClr val="tx1"/>
                </a:solidFill>
                <a:latin typeface="UD デジタル 教科書体 NP-B"/>
                <a:ea typeface="UD デジタル 教科書体 NP-B"/>
              </a:rPr>
              <a:t>を明確に</a:t>
            </a:r>
            <a:endParaRPr lang="ja-JP" altLang="en-US" sz="3200" b="1">
              <a:solidFill>
                <a:schemeClr val="tx1"/>
              </a:solidFill>
              <a:latin typeface="UD デジタル 教科書体 NP-B"/>
              <a:ea typeface="UD デジタル 教科書体 NP-B"/>
            </a:endParaRPr>
          </a:p>
          <a:p>
            <a:pPr algn="l">
              <a:defRPr lang="ja-JP" altLang="en-US"/>
            </a:pPr>
            <a:r>
              <a:rPr lang="ja-JP" altLang="en-US" sz="500" b="1">
                <a:solidFill>
                  <a:schemeClr val="tx1"/>
                </a:solidFill>
                <a:latin typeface="UD デジタル 教科書体 NP-B"/>
                <a:ea typeface="UD デジタル 教科書体 NP-B"/>
              </a:rPr>
              <a:t>　</a:t>
            </a:r>
            <a:endParaRPr lang="ja-JP" altLang="en-US" sz="500" b="1">
              <a:solidFill>
                <a:schemeClr val="tx1"/>
              </a:solidFill>
              <a:latin typeface="UD デジタル 教科書体 NP-B"/>
              <a:ea typeface="UD デジタル 教科書体 NP-B"/>
            </a:endParaRPr>
          </a:p>
          <a:p>
            <a:pPr algn="l">
              <a:defRPr lang="ja-JP" altLang="en-US"/>
            </a:pPr>
            <a:r>
              <a:rPr lang="ja-JP" altLang="en-US" sz="3200" b="1">
                <a:solidFill>
                  <a:schemeClr val="tx1"/>
                </a:solidFill>
                <a:latin typeface="UD デジタル 教科書体 NP-B"/>
                <a:ea typeface="UD デジタル 教科書体 NP-B"/>
              </a:rPr>
              <a:t>●</a:t>
            </a:r>
            <a:r>
              <a:rPr lang="ja-JP" altLang="en-US" sz="3200" b="1">
                <a:solidFill>
                  <a:srgbClr val="FF0000"/>
                </a:solidFill>
                <a:latin typeface="UD デジタル 教科書体 NP-B"/>
                <a:ea typeface="UD デジタル 教科書体 NP-B"/>
              </a:rPr>
              <a:t>「時間」</a:t>
            </a:r>
            <a:r>
              <a:rPr lang="ja-JP" altLang="en-US" sz="3200" b="1">
                <a:solidFill>
                  <a:schemeClr val="tx1"/>
                </a:solidFill>
                <a:latin typeface="UD デジタル 教科書体 NP-B"/>
                <a:ea typeface="UD デジタル 教科書体 NP-B"/>
              </a:rPr>
              <a:t>と</a:t>
            </a:r>
            <a:r>
              <a:rPr lang="ja-JP" altLang="en-US" sz="3200" b="1">
                <a:solidFill>
                  <a:srgbClr val="FF0000"/>
                </a:solidFill>
                <a:latin typeface="UD デジタル 教科書体 NP-B"/>
                <a:ea typeface="UD デジタル 教科書体 NP-B"/>
              </a:rPr>
              <a:t>「場所」</a:t>
            </a:r>
            <a:r>
              <a:rPr lang="ja-JP" altLang="en-US" sz="3200" b="1">
                <a:solidFill>
                  <a:schemeClr val="tx1"/>
                </a:solidFill>
                <a:latin typeface="UD デジタル 教科書体 NP-B"/>
                <a:ea typeface="UD デジタル 教科書体 NP-B"/>
              </a:rPr>
              <a:t>を具体的に</a:t>
            </a:r>
            <a:endParaRPr lang="ja-JP" altLang="en-US" sz="3200" b="1">
              <a:solidFill>
                <a:schemeClr val="tx1"/>
              </a:solidFill>
              <a:latin typeface="UD デジタル 教科書体 NP-B"/>
              <a:ea typeface="UD デジタル 教科書体 NP-B"/>
            </a:endParaRPr>
          </a:p>
          <a:p>
            <a:pPr algn="l">
              <a:defRPr lang="ja-JP" altLang="en-US"/>
            </a:pPr>
            <a:r>
              <a:rPr lang="ja-JP" altLang="en-US" sz="500" b="1">
                <a:solidFill>
                  <a:schemeClr val="tx1"/>
                </a:solidFill>
                <a:latin typeface="UD デジタル 教科書体 NP-B"/>
                <a:ea typeface="UD デジタル 教科書体 NP-B"/>
              </a:rPr>
              <a:t>　</a:t>
            </a:r>
            <a:endParaRPr lang="ja-JP" altLang="en-US" sz="3200" b="1">
              <a:solidFill>
                <a:schemeClr val="tx1"/>
              </a:solidFill>
              <a:latin typeface="UD デジタル 教科書体 NP-B"/>
              <a:ea typeface="UD デジタル 教科書体 NP-B"/>
            </a:endParaRPr>
          </a:p>
          <a:p>
            <a:pPr algn="l">
              <a:defRPr lang="ja-JP" altLang="en-US"/>
            </a:pPr>
            <a:r>
              <a:rPr lang="ja-JP" altLang="en-US" sz="3200" b="1">
                <a:solidFill>
                  <a:schemeClr val="tx1"/>
                </a:solidFill>
                <a:latin typeface="UD デジタル 教科書体 NP-B"/>
                <a:ea typeface="UD デジタル 教科書体 NP-B"/>
              </a:rPr>
              <a:t>● 安全を守る</a:t>
            </a:r>
            <a:r>
              <a:rPr lang="ja-JP" altLang="en-US" sz="3200" b="1">
                <a:solidFill>
                  <a:srgbClr val="FF0000"/>
                </a:solidFill>
                <a:latin typeface="UD デジタル 教科書体 NP-B"/>
                <a:ea typeface="UD デジタル 教科書体 NP-B"/>
              </a:rPr>
              <a:t>「最低限の約束」</a:t>
            </a:r>
            <a:r>
              <a:rPr lang="ja-JP" altLang="en-US" sz="3200" b="1">
                <a:solidFill>
                  <a:schemeClr val="tx1"/>
                </a:solidFill>
                <a:latin typeface="UD デジタル 教科書体 NP-B"/>
                <a:ea typeface="UD デジタル 教科書体 NP-B"/>
              </a:rPr>
              <a:t>を</a:t>
            </a:r>
            <a:endParaRPr lang="ja-JP" altLang="en-US" sz="2800" b="1">
              <a:solidFill>
                <a:schemeClr val="tx1"/>
              </a:solidFill>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513" name="テキスト 414"/>
          <p:cNvSpPr txBox="1"/>
          <p:nvPr/>
        </p:nvSpPr>
        <p:spPr>
          <a:xfrm>
            <a:off x="-198" y="697500"/>
            <a:ext cx="9139723" cy="922437"/>
          </a:xfrm>
          <a:prstGeom prst="rect">
            <a:avLst/>
          </a:prstGeom>
        </p:spPr>
        <p:txBody>
          <a:bodyPr wrap="square">
            <a:spAutoFit/>
          </a:bodyPr>
          <a:p>
            <a:pPr algn="ctr">
              <a:defRPr lang="ja-JP" altLang="en-US"/>
            </a:pPr>
            <a:r>
              <a:rPr lang="ja-JP" altLang="en-US" sz="5400" b="1" u="sng">
                <a:solidFill>
                  <a:srgbClr val="FF0000"/>
                </a:solidFill>
                <a:latin typeface="UD デジタル 教科書体 NP-B"/>
                <a:ea typeface="UD デジタル 教科書体 NP-B"/>
              </a:rPr>
              <a:t>一番のお手本は、大人です</a:t>
            </a:r>
            <a:endParaRPr lang="ja-JP" altLang="en-US" sz="6000" b="1" u="sng">
              <a:solidFill>
                <a:srgbClr val="FF0000"/>
              </a:solidFill>
              <a:latin typeface="UD デジタル 教科書体 NP-B"/>
              <a:ea typeface="UD デジタル 教科書体 NP-B"/>
            </a:endParaRPr>
          </a:p>
        </p:txBody>
      </p:sp>
      <p:sp>
        <p:nvSpPr>
          <p:cNvPr id="1514" name="テキスト 429"/>
          <p:cNvSpPr txBox="1"/>
          <p:nvPr/>
        </p:nvSpPr>
        <p:spPr>
          <a:xfrm>
            <a:off x="-280" y="2045167"/>
            <a:ext cx="9146658" cy="1568768"/>
          </a:xfrm>
          <a:prstGeom prst="rect">
            <a:avLst/>
          </a:prstGeom>
          <a:noFill/>
          <a:ln>
            <a:noFill/>
          </a:ln>
        </p:spPr>
        <p:txBody>
          <a:bodyPr wrap="square" anchor="ctr" anchorCtr="0">
            <a:spAutoFit/>
          </a:bodyPr>
          <a:p>
            <a:pPr algn="ctr">
              <a:defRPr lang="ja-JP" altLang="en-US"/>
            </a:pPr>
            <a:r>
              <a:rPr lang="ja-JP" altLang="en-US" sz="3200" b="1">
                <a:solidFill>
                  <a:schemeClr val="tx1"/>
                </a:solidFill>
                <a:latin typeface="UD デジタル 教科書体 NP-B"/>
                <a:ea typeface="UD デジタル 教科書体 NP-B"/>
              </a:rPr>
              <a:t>　こどもは大人の使い方を見ています。</a:t>
            </a:r>
            <a:endParaRPr lang="ja-JP" altLang="en-US" sz="2000"/>
          </a:p>
          <a:p>
            <a:pPr algn="ctr">
              <a:defRPr lang="ja-JP" altLang="en-US"/>
            </a:pPr>
            <a:r>
              <a:rPr lang="ja-JP" altLang="en-US" sz="3200" b="1">
                <a:solidFill>
                  <a:schemeClr val="tx1"/>
                </a:solidFill>
                <a:latin typeface="UD デジタル 教科書体 NP-B"/>
                <a:ea typeface="UD デジタル 教科書体 NP-B"/>
              </a:rPr>
              <a:t>　</a:t>
            </a:r>
            <a:r>
              <a:rPr lang="ja-JP" altLang="en-US" sz="3200" b="1" u="sng">
                <a:solidFill>
                  <a:schemeClr val="tx1"/>
                </a:solidFill>
                <a:latin typeface="UD デジタル 教科書体 NP-B"/>
                <a:ea typeface="UD デジタル 教科書体 NP-B"/>
              </a:rPr>
              <a:t>まずは私たち大人の使い方から、</a:t>
            </a:r>
            <a:endParaRPr lang="ja-JP" altLang="en-US" sz="2800" b="1" u="sng">
              <a:solidFill>
                <a:schemeClr val="tx1"/>
              </a:solidFill>
              <a:latin typeface="UD デジタル 教科書体 NP-B"/>
              <a:ea typeface="UD デジタル 教科書体 NP-B"/>
            </a:endParaRPr>
          </a:p>
          <a:p>
            <a:pPr algn="ctr">
              <a:defRPr lang="ja-JP" altLang="en-US"/>
            </a:pPr>
            <a:r>
              <a:rPr lang="ja-JP" altLang="en-US" sz="3200" b="1" u="sng">
                <a:solidFill>
                  <a:schemeClr val="tx1"/>
                </a:solidFill>
                <a:latin typeface="UD デジタル 教科書体 NP-B"/>
                <a:ea typeface="UD デジタル 教科書体 NP-B"/>
              </a:rPr>
              <a:t>お子様と一緒に</a:t>
            </a:r>
            <a:r>
              <a:rPr lang="ja-JP" altLang="en-US" sz="3200" b="1" u="sng">
                <a:solidFill>
                  <a:schemeClr val="tx1"/>
                </a:solidFill>
                <a:latin typeface="UD デジタル 教科書体 NP-B"/>
                <a:ea typeface="UD デジタル 教科書体 NP-B"/>
              </a:rPr>
              <a:t>見直してみま</a:t>
            </a:r>
            <a:r>
              <a:rPr lang="ja-JP" altLang="en-US" sz="3200" b="1" u="sng">
                <a:solidFill>
                  <a:schemeClr val="tx1"/>
                </a:solidFill>
                <a:latin typeface="UD デジタル 教科書体 NP-B"/>
                <a:ea typeface="UD デジタル 教科書体 NP-B"/>
              </a:rPr>
              <a:t>せんか？</a:t>
            </a:r>
            <a:endParaRPr lang="ja-JP" altLang="en-US" sz="3200" b="1" u="sng">
              <a:solidFill>
                <a:schemeClr val="tx1"/>
              </a:solidFill>
              <a:latin typeface="UD デジタル 教科書体 NP-B"/>
              <a:ea typeface="UD デジタル 教科書体 NP-B"/>
            </a:endParaRPr>
          </a:p>
        </p:txBody>
      </p:sp>
      <p:sp>
        <p:nvSpPr>
          <p:cNvPr id="1515" name="テキスト 401"/>
          <p:cNvSpPr txBox="1"/>
          <p:nvPr/>
        </p:nvSpPr>
        <p:spPr>
          <a:xfrm>
            <a:off x="30618" y="4146730"/>
            <a:ext cx="9049042" cy="1014770"/>
          </a:xfrm>
          <a:prstGeom prst="rect">
            <a:avLst/>
          </a:prstGeom>
          <a:solidFill>
            <a:srgbClr val="FFFFBE"/>
          </a:solidFill>
          <a:ln>
            <a:solidFill>
              <a:schemeClr val="tx1"/>
            </a:solidFill>
          </a:ln>
        </p:spPr>
        <p:txBody>
          <a:bodyPr wrap="square" anchor="ctr" anchorCtr="0">
            <a:spAutoFit/>
          </a:bodyPr>
          <a:p>
            <a:pPr algn="l">
              <a:defRPr lang="ja-JP" altLang="en-US"/>
            </a:pPr>
            <a:r>
              <a:rPr lang="ja-JP" altLang="en-US" sz="2000" b="0">
                <a:solidFill>
                  <a:schemeClr val="tx1"/>
                </a:solidFill>
                <a:latin typeface="UD デジタル 教科書体 NK-R"/>
                <a:ea typeface="UD デジタル 教科書体 NK-R"/>
              </a:rPr>
              <a:t>　・「スマホオフ」の時間を作っていますか？</a:t>
            </a:r>
            <a:endParaRPr lang="ja-JP" altLang="en-US" sz="2000" b="0">
              <a:solidFill>
                <a:schemeClr val="tx1"/>
              </a:solidFill>
              <a:latin typeface="UD デジタル 教科書体 NK-R"/>
              <a:ea typeface="UD デジタル 教科書体 NK-R"/>
            </a:endParaRPr>
          </a:p>
          <a:p>
            <a:pPr algn="l">
              <a:defRPr lang="ja-JP" altLang="en-US"/>
            </a:pPr>
            <a:r>
              <a:rPr lang="ja-JP" altLang="en-US" sz="2000" b="0">
                <a:solidFill>
                  <a:schemeClr val="tx1"/>
                </a:solidFill>
                <a:latin typeface="UD デジタル 教科書体 NK-R"/>
                <a:ea typeface="UD デジタル 教科書体 NK-R"/>
              </a:rPr>
              <a:t>　・食事中や会話中にスマホをチェックしていませんか？</a:t>
            </a:r>
            <a:endParaRPr lang="ja-JP" altLang="en-US" sz="2000" b="0">
              <a:solidFill>
                <a:schemeClr val="tx1"/>
              </a:solidFill>
              <a:latin typeface="UD デジタル 教科書体 NK-R"/>
              <a:ea typeface="UD デジタル 教科書体 NK-R"/>
            </a:endParaRPr>
          </a:p>
          <a:p>
            <a:pPr algn="l">
              <a:defRPr lang="ja-JP" altLang="en-US"/>
            </a:pPr>
            <a:r>
              <a:rPr lang="ja-JP" altLang="en-US" sz="2000" b="0">
                <a:solidFill>
                  <a:schemeClr val="tx1"/>
                </a:solidFill>
                <a:latin typeface="UD デジタル 教科書体 NK-R"/>
                <a:ea typeface="UD デジタル 教科書体 NK-R"/>
              </a:rPr>
              <a:t>　・スマホを使いながらこどもの話を聞いていませんか？</a:t>
            </a:r>
            <a:endParaRPr lang="ja-JP" altLang="en-US" sz="1800" b="0">
              <a:solidFill>
                <a:schemeClr val="tx1"/>
              </a:solidFill>
              <a:latin typeface="UD デジタル 教科書体 NK-R"/>
              <a:ea typeface="UD デジタル 教科書体 NK-R"/>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521" name="四角形 287"/>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522" name="テキスト 288"/>
          <p:cNvSpPr txBox="1"/>
          <p:nvPr/>
        </p:nvSpPr>
        <p:spPr>
          <a:xfrm>
            <a:off x="180000" y="235749"/>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今日のまとめ①</a:t>
            </a:r>
            <a:endParaRPr lang="ja-JP" altLang="en-US" sz="6000" b="1">
              <a:latin typeface="UD デジタル 教科書体 NP-B"/>
              <a:ea typeface="UD デジタル 教科書体 NP-B"/>
            </a:endParaRPr>
          </a:p>
        </p:txBody>
      </p:sp>
      <p:sp>
        <p:nvSpPr>
          <p:cNvPr id="1523" name="テキスト 4500"/>
          <p:cNvSpPr txBox="1"/>
          <p:nvPr/>
        </p:nvSpPr>
        <p:spPr>
          <a:xfrm>
            <a:off x="173902" y="1625281"/>
            <a:ext cx="8790098" cy="1245602"/>
          </a:xfrm>
          <a:prstGeom prst="rect">
            <a:avLst/>
          </a:prstGeom>
        </p:spPr>
        <p:txBody>
          <a:bodyPr wrap="square">
            <a:spAutoFit/>
          </a:bodyPr>
          <a:p>
            <a:pPr algn="l">
              <a:lnSpc>
                <a:spcPts val="4500"/>
              </a:lnSpc>
              <a:spcBef>
                <a:spcPts val="0"/>
              </a:spcBef>
              <a:spcAft>
                <a:spcPts val="0"/>
              </a:spcAft>
              <a:defRPr lang="ja-JP" altLang="en-US"/>
            </a:pPr>
            <a:r>
              <a:rPr lang="ja-JP" altLang="en-US" sz="3200" b="0">
                <a:solidFill>
                  <a:schemeClr val="tx1"/>
                </a:solidFill>
                <a:latin typeface="UD デジタル 教科書体 NP-B"/>
                <a:ea typeface="UD デジタル 教科書体 NP-B"/>
              </a:rPr>
              <a:t>お子様が安心してインターネットを使えるよう</a:t>
            </a:r>
            <a:endParaRPr lang="ja-JP" altLang="en-US" sz="4000" b="0">
              <a:solidFill>
                <a:schemeClr val="tx1"/>
              </a:solidFill>
              <a:latin typeface="UD デジタル 教科書体 NP-B"/>
              <a:ea typeface="UD デジタル 教科書体 NP-B"/>
            </a:endParaRPr>
          </a:p>
          <a:p>
            <a:pPr algn="l">
              <a:lnSpc>
                <a:spcPts val="4500"/>
              </a:lnSpc>
              <a:spcBef>
                <a:spcPts val="0"/>
              </a:spcBef>
              <a:spcAft>
                <a:spcPts val="0"/>
              </a:spcAft>
              <a:defRPr lang="ja-JP" altLang="en-US"/>
            </a:pPr>
            <a:r>
              <a:rPr lang="ja-JP" altLang="en-US" sz="3200" b="1">
                <a:solidFill>
                  <a:schemeClr val="tx1"/>
                </a:solidFill>
                <a:latin typeface="UD デジタル 教科書体 NP-B"/>
                <a:ea typeface="UD デジタル 教科書体 NP-B"/>
              </a:rPr>
              <a:t>日頃</a:t>
            </a:r>
            <a:r>
              <a:rPr lang="ja-JP" altLang="en-US" sz="3200" b="1">
                <a:solidFill>
                  <a:schemeClr val="tx1"/>
                </a:solidFill>
                <a:latin typeface="UD デジタル 教科書体 NP-B"/>
                <a:ea typeface="UD デジタル 教科書体 NP-B"/>
              </a:rPr>
              <a:t>から</a:t>
            </a:r>
            <a:r>
              <a:rPr lang="ja-JP" altLang="en-US" sz="4000" b="1" u="sng">
                <a:solidFill>
                  <a:schemeClr val="tx1"/>
                </a:solidFill>
                <a:latin typeface="UD デジタル 教科書体 NP-B"/>
                <a:ea typeface="UD デジタル 教科書体 NP-B"/>
              </a:rPr>
              <a:t>家族全員(祖父母も)</a:t>
            </a:r>
            <a:r>
              <a:rPr lang="ja-JP" altLang="en-US" sz="3200" b="1">
                <a:solidFill>
                  <a:schemeClr val="tx1"/>
                </a:solidFill>
                <a:latin typeface="UD デジタル 教科書体 NP-B"/>
                <a:ea typeface="UD デジタル 教科書体 NP-B"/>
              </a:rPr>
              <a:t>で</a:t>
            </a:r>
            <a:r>
              <a:rPr lang="ja-JP" altLang="en-US" sz="3200" b="1">
                <a:solidFill>
                  <a:schemeClr val="tx1"/>
                </a:solidFill>
                <a:latin typeface="UD デジタル 教科書体 NP-B"/>
                <a:ea typeface="UD デジタル 教科書体 NP-B"/>
              </a:rPr>
              <a:t>話し合って</a:t>
            </a:r>
            <a:r>
              <a:rPr lang="ja-JP" altLang="en-US" sz="3200" b="1">
                <a:solidFill>
                  <a:schemeClr val="tx1"/>
                </a:solidFill>
                <a:latin typeface="UD デジタル 教科書体 NP-B"/>
                <a:ea typeface="UD デジタル 教科書体 NP-B"/>
              </a:rPr>
              <a:t>、</a:t>
            </a:r>
            <a:endParaRPr lang="ja-JP" altLang="en-US" sz="3600" b="1">
              <a:solidFill>
                <a:schemeClr val="tx1"/>
              </a:solidFill>
              <a:latin typeface="UD デジタル 教科書体 NP-B"/>
              <a:ea typeface="UD デジタル 教科書体 NP-B"/>
            </a:endParaRPr>
          </a:p>
        </p:txBody>
      </p:sp>
      <p:grpSp>
        <p:nvGrpSpPr>
          <p:cNvPr id="1524" name="グループ 295"/>
          <p:cNvGrpSpPr/>
          <p:nvPr/>
        </p:nvGrpSpPr>
        <p:grpSpPr>
          <a:xfrm>
            <a:off x="109380" y="3050926"/>
            <a:ext cx="9430620" cy="1872869"/>
            <a:chOff x="84174" y="3721500"/>
            <a:chExt cx="9430620" cy="1872869"/>
          </a:xfrm>
        </p:grpSpPr>
        <p:grpSp>
          <p:nvGrpSpPr>
            <p:cNvPr id="1525" name="グループ 4507"/>
            <p:cNvGrpSpPr/>
            <p:nvPr/>
          </p:nvGrpSpPr>
          <p:grpSpPr>
            <a:xfrm>
              <a:off x="84174" y="3721500"/>
              <a:ext cx="9430620" cy="1872869"/>
              <a:chOff x="134937" y="3794125"/>
              <a:chExt cx="9430620" cy="1872869"/>
            </a:xfrm>
          </p:grpSpPr>
          <p:sp>
            <p:nvSpPr>
              <p:cNvPr id="1526" name="四角形 4504"/>
              <p:cNvSpPr/>
              <p:nvPr/>
            </p:nvSpPr>
            <p:spPr>
              <a:xfrm>
                <a:off x="134937" y="3794125"/>
                <a:ext cx="8900380" cy="187286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527" name="テキスト 4501"/>
              <p:cNvSpPr txBox="1"/>
              <p:nvPr/>
            </p:nvSpPr>
            <p:spPr>
              <a:xfrm>
                <a:off x="444522" y="3912936"/>
                <a:ext cx="9121035" cy="1753433"/>
              </a:xfrm>
              <a:prstGeom prst="rect">
                <a:avLst/>
              </a:prstGeom>
            </p:spPr>
            <p:txBody>
              <a:bodyPr wrap="square">
                <a:spAutoFit/>
              </a:bodyPr>
              <a:p>
                <a:pPr algn="l">
                  <a:defRPr lang="ja-JP" altLang="en-US"/>
                </a:pPr>
                <a:r>
                  <a:rPr lang="ja-JP" altLang="en-US" sz="5400" b="1">
                    <a:solidFill>
                      <a:schemeClr val="tx1"/>
                    </a:solidFill>
                    <a:latin typeface="UD デジタル 教科書体 NP-B"/>
                    <a:ea typeface="UD デジタル 教科書体 NP-B"/>
                  </a:rPr>
                  <a:t>ルール</a:t>
                </a:r>
                <a:r>
                  <a:rPr lang="ja-JP" altLang="en-US" sz="5400" b="1">
                    <a:solidFill>
                      <a:schemeClr val="tx1"/>
                    </a:solidFill>
                    <a:latin typeface="UD デジタル 教科書体 NP-B"/>
                    <a:ea typeface="UD デジタル 教科書体 NP-B"/>
                  </a:rPr>
                  <a:t>を</a:t>
                </a:r>
                <a:r>
                  <a:rPr lang="ja-JP" altLang="en-US" sz="5400" b="1">
                    <a:solidFill>
                      <a:schemeClr val="tx1"/>
                    </a:solidFill>
                    <a:latin typeface="UD デジタル 教科書体 NP-B"/>
                    <a:ea typeface="UD デジタル 教科書体 NP-B"/>
                  </a:rPr>
                  <a:t>決めて</a:t>
                </a:r>
                <a:r>
                  <a:rPr lang="ja-JP" altLang="en-US" sz="5400" b="1">
                    <a:solidFill>
                      <a:schemeClr val="tx1"/>
                    </a:solidFill>
                    <a:latin typeface="UD デジタル 教科書体 NP-B"/>
                    <a:ea typeface="UD デジタル 教科書体 NP-B"/>
                  </a:rPr>
                  <a:t>おく</a:t>
                </a:r>
                <a:r>
                  <a:rPr lang="ja-JP" altLang="en-US" sz="5400" b="1">
                    <a:solidFill>
                      <a:schemeClr val="tx1"/>
                    </a:solidFill>
                    <a:latin typeface="UD デジタル 教科書体 NP-B"/>
                    <a:ea typeface="UD デジタル 教科書体 NP-B"/>
                  </a:rPr>
                  <a:t>こと</a:t>
                </a:r>
                <a:endParaRPr lang="ja-JP" altLang="en-US" sz="4400" b="1">
                  <a:solidFill>
                    <a:schemeClr val="tx1"/>
                  </a:solidFill>
                  <a:latin typeface="UD デジタル 教科書体 NP-B"/>
                  <a:ea typeface="UD デジタル 教科書体 NP-B"/>
                </a:endParaRPr>
              </a:p>
              <a:p>
                <a:pPr algn="l">
                  <a:defRPr lang="ja-JP" altLang="en-US"/>
                </a:pPr>
                <a:r>
                  <a:rPr lang="ja-JP" altLang="en-US" sz="5400" b="1">
                    <a:solidFill>
                      <a:schemeClr val="tx1"/>
                    </a:solidFill>
                    <a:latin typeface="UD デジタル 教科書体 NP-B"/>
                    <a:ea typeface="UD デジタル 教科書体 NP-B"/>
                  </a:rPr>
                  <a:t>　</a:t>
                </a:r>
                <a:r>
                  <a:rPr lang="ja-JP" altLang="en-US" sz="5400" b="1">
                    <a:solidFill>
                      <a:schemeClr val="tx1"/>
                    </a:solidFill>
                    <a:latin typeface="UD デジタル 教科書体 NP-B"/>
                    <a:ea typeface="UD デジタル 教科書体 NP-B"/>
                  </a:rPr>
                  <a:t>　</a:t>
                </a:r>
                <a:r>
                  <a:rPr lang="ja-JP" altLang="en-US" sz="5400" b="1">
                    <a:solidFill>
                      <a:schemeClr val="tx1"/>
                    </a:solidFill>
                    <a:latin typeface="UD デジタル 教科書体 NP-B"/>
                    <a:ea typeface="UD デジタル 教科書体 NP-B"/>
                  </a:rPr>
                  <a:t>　</a:t>
                </a:r>
                <a:r>
                  <a:rPr lang="ja-JP" altLang="en-US" sz="5400" b="1">
                    <a:solidFill>
                      <a:schemeClr val="tx1"/>
                    </a:solidFill>
                    <a:latin typeface="UD デジタル 教科書体 NP-B"/>
                    <a:ea typeface="UD デジタル 教科書体 NP-B"/>
                  </a:rPr>
                  <a:t>　</a:t>
                </a:r>
                <a:r>
                  <a:rPr lang="ja-JP" altLang="en-US" sz="5400" b="1">
                    <a:solidFill>
                      <a:schemeClr val="tx1"/>
                    </a:solidFill>
                    <a:latin typeface="UD デジタル 教科書体 NP-B"/>
                    <a:ea typeface="UD デジタル 教科書体 NP-B"/>
                  </a:rPr>
                  <a:t>　</a:t>
                </a:r>
                <a:r>
                  <a:rPr lang="ja-JP" altLang="en-US" sz="5400" b="1">
                    <a:solidFill>
                      <a:schemeClr val="tx1"/>
                    </a:solidFill>
                    <a:latin typeface="UD デジタル 教科書体 NP-B"/>
                    <a:ea typeface="UD デジタル 教科書体 NP-B"/>
                  </a:rPr>
                  <a:t>　が</a:t>
                </a:r>
                <a:r>
                  <a:rPr lang="ja-JP" altLang="en-US" sz="5400" b="1">
                    <a:solidFill>
                      <a:schemeClr val="tx1"/>
                    </a:solidFill>
                    <a:latin typeface="UD デジタル 教科書体 NP-B"/>
                    <a:ea typeface="UD デジタル 教科書体 NP-B"/>
                  </a:rPr>
                  <a:t>大切です！</a:t>
                </a:r>
                <a:endParaRPr lang="ja-JP" altLang="en-US" sz="4800" b="1">
                  <a:solidFill>
                    <a:schemeClr val="tx1"/>
                  </a:solidFill>
                  <a:latin typeface="UD デジタル 教科書体 NP-B"/>
                  <a:ea typeface="UD デジタル 教科書体 NP-B"/>
                </a:endParaRPr>
              </a:p>
            </p:txBody>
          </p:sp>
        </p:grpSp>
      </p:grpSp>
      <p:grpSp>
        <p:nvGrpSpPr>
          <p:cNvPr id="1528" name="グループ 401"/>
          <p:cNvGrpSpPr/>
          <p:nvPr/>
        </p:nvGrpSpPr>
        <p:grpSpPr>
          <a:xfrm>
            <a:off x="828000" y="3987361"/>
            <a:ext cx="2808000" cy="1578054"/>
            <a:chOff x="7057886" y="2425500"/>
            <a:chExt cx="2132034" cy="1440000"/>
          </a:xfrm>
        </p:grpSpPr>
        <p:sp>
          <p:nvSpPr>
            <p:cNvPr id="1529" name="図形 4243"/>
            <p:cNvSpPr/>
            <p:nvPr/>
          </p:nvSpPr>
          <p:spPr>
            <a:xfrm>
              <a:off x="7057886" y="2425500"/>
              <a:ext cx="1978114" cy="1440000"/>
            </a:xfrm>
            <a:prstGeom prst="wedgeEllipseCallout">
              <a:avLst>
                <a:gd name="adj1" fmla="val 60967"/>
                <a:gd name="adj2" fmla="val -37855"/>
              </a:avLst>
            </a:prstGeom>
            <a:solidFill>
              <a:schemeClr val="bg1"/>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1530" name="グループ 4248"/>
            <p:cNvGrpSpPr/>
            <p:nvPr/>
          </p:nvGrpSpPr>
          <p:grpSpPr>
            <a:xfrm>
              <a:off x="7279301" y="2577105"/>
              <a:ext cx="1910619" cy="1094505"/>
              <a:chOff x="7279301" y="2577105"/>
              <a:chExt cx="1910619" cy="1094505"/>
            </a:xfrm>
          </p:grpSpPr>
          <p:sp>
            <p:nvSpPr>
              <p:cNvPr id="1531" name="テキスト 4244"/>
              <p:cNvSpPr txBox="1"/>
              <p:nvPr/>
            </p:nvSpPr>
            <p:spPr>
              <a:xfrm>
                <a:off x="7279301" y="2577105"/>
                <a:ext cx="1910619" cy="1094505"/>
              </a:xfrm>
              <a:prstGeom prst="rect">
                <a:avLst/>
              </a:prstGeom>
            </p:spPr>
            <p:txBody>
              <a:bodyPr wrap="square">
                <a:spAutoFit/>
              </a:bodyPr>
              <a:p>
                <a:pPr>
                  <a:lnSpc>
                    <a:spcPct val="150000"/>
                  </a:lnSpc>
                  <a:defRPr lang="ja-JP" altLang="en-US"/>
                </a:pPr>
                <a:r>
                  <a:rPr lang="ja-JP" altLang="en-US" sz="1600">
                    <a:latin typeface="UD デジタル 教科書体 NK-R"/>
                    <a:ea typeface="UD デジタル 教科書体 NK-R"/>
                  </a:rPr>
                  <a:t>押しつけない、</a:t>
                </a:r>
                <a:endParaRPr lang="ja-JP" altLang="en-US" sz="1600">
                  <a:latin typeface="UD デジタル 教科書体 NK-R"/>
                  <a:ea typeface="UD デジタル 教科書体 NK-R"/>
                </a:endParaRPr>
              </a:p>
              <a:p>
                <a:pPr>
                  <a:lnSpc>
                    <a:spcPct val="150000"/>
                  </a:lnSpc>
                  <a:defRPr lang="ja-JP" altLang="en-US"/>
                </a:pPr>
                <a:r>
                  <a:rPr lang="ja-JP" altLang="en-US" sz="1600">
                    <a:latin typeface="UD デジタル 教科書体 NK-R"/>
                    <a:ea typeface="UD デジタル 教科書体 NK-R"/>
                  </a:rPr>
                  <a:t>禁止事項はプラスの</a:t>
                </a:r>
                <a:endParaRPr lang="ja-JP" altLang="en-US" sz="1600">
                  <a:latin typeface="UD デジタル 教科書体 NK-R"/>
                  <a:ea typeface="UD デジタル 教科書体 NK-R"/>
                </a:endParaRPr>
              </a:p>
              <a:p>
                <a:pPr>
                  <a:lnSpc>
                    <a:spcPct val="150000"/>
                  </a:lnSpc>
                  <a:defRPr lang="ja-JP" altLang="en-US"/>
                </a:pPr>
                <a:r>
                  <a:rPr lang="ja-JP" altLang="en-US" sz="1600">
                    <a:latin typeface="UD デジタル 教科書体 NK-R"/>
                    <a:ea typeface="UD デジタル 教科書体 NK-R"/>
                  </a:rPr>
                  <a:t>表現</a:t>
                </a:r>
                <a:r>
                  <a:rPr lang="ja-JP" altLang="en-US" sz="1600">
                    <a:latin typeface="UD デジタル 教科書体 NK-R"/>
                    <a:ea typeface="UD デジタル 教科書体 NK-R"/>
                  </a:rPr>
                  <a:t>にする、など</a:t>
                </a:r>
                <a:r>
                  <a:rPr lang="ja-JP" altLang="en-US" sz="1600">
                    <a:latin typeface="UD デジタル 教科書体 NK-R"/>
                    <a:ea typeface="UD デジタル 教科書体 NK-R"/>
                  </a:rPr>
                  <a:t>が大切</a:t>
                </a:r>
                <a:endParaRPr lang="ja-JP" altLang="en-US" sz="1600">
                  <a:latin typeface="UD デジタル 教科書体 NK-R"/>
                  <a:ea typeface="UD デジタル 教科書体 NK-R"/>
                </a:endParaRPr>
              </a:p>
            </p:txBody>
          </p:sp>
        </p:grpSp>
      </p:gr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537" name="四角形 102"/>
          <p:cNvSpPr/>
          <p:nvPr/>
        </p:nvSpPr>
        <p:spPr>
          <a:xfrm>
            <a:off x="-32913" y="-95142"/>
            <a:ext cx="9177785" cy="1017566"/>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538" name="図 310"/>
          <p:cNvPicPr>
            <a:picLocks noChangeAspect="1"/>
          </p:cNvPicPr>
          <p:nvPr/>
        </p:nvPicPr>
        <p:blipFill>
          <a:blip r:embed="rId1"/>
          <a:stretch>
            <a:fillRect/>
          </a:stretch>
        </p:blipFill>
        <p:spPr>
          <a:xfrm>
            <a:off x="2030418" y="2353500"/>
            <a:ext cx="5051124" cy="3168228"/>
          </a:xfrm>
          <a:prstGeom prst="rect">
            <a:avLst/>
          </a:prstGeom>
        </p:spPr>
      </p:pic>
      <p:sp>
        <p:nvSpPr>
          <p:cNvPr id="1539" name="テキスト 415"/>
          <p:cNvSpPr txBox="1"/>
          <p:nvPr/>
        </p:nvSpPr>
        <p:spPr>
          <a:xfrm>
            <a:off x="214444" y="1235396"/>
            <a:ext cx="8683072" cy="830104"/>
          </a:xfrm>
          <a:prstGeom prst="rect">
            <a:avLst/>
          </a:prstGeom>
          <a:solidFill>
            <a:srgbClr val="FFFFBE"/>
          </a:solidFill>
        </p:spPr>
        <p:txBody>
          <a:bodyPr wrap="square">
            <a:spAutoFit/>
          </a:bodyPr>
          <a:p>
            <a:pPr algn="l">
              <a:defRPr lang="ja-JP" altLang="en-US"/>
            </a:pPr>
            <a:r>
              <a:rPr lang="ja-JP" altLang="en-US" sz="2400" b="0">
                <a:latin typeface="UD デジタル 教科書体 NK-R"/>
                <a:ea typeface="UD デジタル 教科書体 NK-R"/>
              </a:rPr>
              <a:t>お子さんの成長に応じて、</a:t>
            </a:r>
            <a:r>
              <a:rPr lang="ja-JP" altLang="en-US" sz="2400" b="0" u="sng">
                <a:latin typeface="UD デジタル 教科書体 NK-R"/>
                <a:ea typeface="UD デジタル 教科書体 NK-R"/>
              </a:rPr>
              <a:t>少しずつ判断と責任を委ね</a:t>
            </a:r>
            <a:r>
              <a:rPr lang="ja-JP" altLang="en-US" sz="2400" b="0" u="sng">
                <a:latin typeface="UD デジタル 教科書体 NK-R"/>
                <a:ea typeface="UD デジタル 教科書体 NK-R"/>
              </a:rPr>
              <a:t>ていきましょう。</a:t>
            </a:r>
            <a:endParaRPr lang="ja-JP" altLang="en-US" sz="4800" b="0" u="sng">
              <a:latin typeface="UD デジタル 教科書体 NK-R"/>
              <a:ea typeface="UD デジタル 教科書体 NK-R"/>
            </a:endParaRPr>
          </a:p>
          <a:p>
            <a:pPr algn="l">
              <a:defRPr lang="ja-JP" altLang="en-US"/>
            </a:pPr>
            <a:r>
              <a:rPr lang="ja-JP" altLang="en-US" sz="2400" b="0">
                <a:latin typeface="UD デジタル 教科書体 NK-R"/>
                <a:ea typeface="UD デジタル 教科書体 NK-R"/>
              </a:rPr>
              <a:t>それが、</a:t>
            </a:r>
            <a:r>
              <a:rPr lang="ja-JP" altLang="en-US" sz="2400" b="0">
                <a:solidFill>
                  <a:srgbClr val="FF0000"/>
                </a:solidFill>
                <a:latin typeface="UD デジタル 教科書体 NK-R"/>
                <a:ea typeface="UD デジタル 教科書体 NK-R"/>
              </a:rPr>
              <a:t>危険予測</a:t>
            </a:r>
            <a:r>
              <a:rPr lang="ja-JP" altLang="en-US" sz="2400" b="0">
                <a:latin typeface="UD デジタル 教科書体 NK-R"/>
                <a:ea typeface="UD デジタル 教科書体 NK-R"/>
              </a:rPr>
              <a:t>や</a:t>
            </a:r>
            <a:r>
              <a:rPr lang="ja-JP" altLang="en-US" sz="2400" b="0">
                <a:solidFill>
                  <a:srgbClr val="FF0000"/>
                </a:solidFill>
                <a:latin typeface="UD デジタル 教科書体 NK-R"/>
                <a:ea typeface="UD デジタル 教科書体 NK-R"/>
              </a:rPr>
              <a:t>自己管理能力</a:t>
            </a:r>
            <a:r>
              <a:rPr lang="ja-JP" altLang="en-US" sz="2400" b="0">
                <a:latin typeface="UD デジタル 教科書体 NK-R"/>
                <a:ea typeface="UD デジタル 教科書体 NK-R"/>
              </a:rPr>
              <a:t>を育てます。</a:t>
            </a:r>
            <a:endParaRPr lang="ja-JP" altLang="en-US" sz="3200" b="0">
              <a:solidFill>
                <a:schemeClr val="tx1"/>
              </a:solidFill>
              <a:latin typeface="UD デジタル 教科書体 NK-B"/>
              <a:ea typeface="UD デジタル 教科書体 NK-B"/>
            </a:endParaRPr>
          </a:p>
        </p:txBody>
      </p:sp>
      <p:sp>
        <p:nvSpPr>
          <p:cNvPr id="1540" name="テキスト 399"/>
          <p:cNvSpPr txBox="1"/>
          <p:nvPr/>
        </p:nvSpPr>
        <p:spPr>
          <a:xfrm>
            <a:off x="180000" y="83396"/>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今日のまとめ②</a:t>
            </a:r>
            <a:endParaRPr lang="ja-JP" altLang="en-US" sz="6000" b="1">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546" name="四角形 310"/>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547" name="テキスト 311"/>
          <p:cNvSpPr txBox="1"/>
          <p:nvPr/>
        </p:nvSpPr>
        <p:spPr>
          <a:xfrm>
            <a:off x="180000" y="235749"/>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今日のまとめ③</a:t>
            </a:r>
            <a:endParaRPr lang="ja-JP" altLang="en-US" sz="6000" b="1">
              <a:latin typeface="UD デジタル 教科書体 NP-B"/>
              <a:ea typeface="UD デジタル 教科書体 NP-B"/>
            </a:endParaRPr>
          </a:p>
        </p:txBody>
      </p:sp>
      <p:sp>
        <p:nvSpPr>
          <p:cNvPr id="1548" name="テキスト 4500"/>
          <p:cNvSpPr txBox="1"/>
          <p:nvPr/>
        </p:nvSpPr>
        <p:spPr>
          <a:xfrm>
            <a:off x="276079" y="1993500"/>
            <a:ext cx="8790098" cy="668521"/>
          </a:xfrm>
          <a:prstGeom prst="rect">
            <a:avLst/>
          </a:prstGeom>
        </p:spPr>
        <p:txBody>
          <a:bodyPr wrap="square">
            <a:spAutoFit/>
          </a:bodyPr>
          <a:p>
            <a:pPr algn="l">
              <a:lnSpc>
                <a:spcPts val="4500"/>
              </a:lnSpc>
              <a:spcBef>
                <a:spcPts val="0"/>
              </a:spcBef>
              <a:spcAft>
                <a:spcPts val="0"/>
              </a:spcAft>
              <a:defRPr lang="ja-JP" altLang="en-US"/>
            </a:pPr>
            <a:r>
              <a:rPr lang="ja-JP" altLang="en-US" sz="3200" b="1">
                <a:solidFill>
                  <a:schemeClr val="tx1"/>
                </a:solidFill>
                <a:latin typeface="UD デジタル 教科書体 NP-B"/>
                <a:ea typeface="UD デジタル 教科書体 NP-B"/>
              </a:rPr>
              <a:t>それでもトラブルにあってしまったら…</a:t>
            </a:r>
            <a:endParaRPr lang="ja-JP" altLang="en-US" sz="3600" b="1">
              <a:solidFill>
                <a:schemeClr val="tx1"/>
              </a:solidFill>
              <a:latin typeface="UD デジタル 教科書体 NP-B"/>
              <a:ea typeface="UD デジタル 教科書体 NP-B"/>
            </a:endParaRPr>
          </a:p>
        </p:txBody>
      </p:sp>
      <p:grpSp>
        <p:nvGrpSpPr>
          <p:cNvPr id="1549" name="グループ 316"/>
          <p:cNvGrpSpPr/>
          <p:nvPr/>
        </p:nvGrpSpPr>
        <p:grpSpPr>
          <a:xfrm>
            <a:off x="252000" y="2857500"/>
            <a:ext cx="8712000" cy="1550711"/>
            <a:chOff x="58965" y="3721500"/>
            <a:chExt cx="9121035" cy="1872869"/>
          </a:xfrm>
        </p:grpSpPr>
        <p:grpSp>
          <p:nvGrpSpPr>
            <p:cNvPr id="1550" name="グループ 4507"/>
            <p:cNvGrpSpPr/>
            <p:nvPr/>
          </p:nvGrpSpPr>
          <p:grpSpPr>
            <a:xfrm>
              <a:off x="58965" y="3721500"/>
              <a:ext cx="9121035" cy="1872869"/>
              <a:chOff x="109728" y="3794125"/>
              <a:chExt cx="9121035" cy="1872869"/>
            </a:xfrm>
          </p:grpSpPr>
          <p:sp>
            <p:nvSpPr>
              <p:cNvPr id="1551" name="四角形 4504"/>
              <p:cNvSpPr/>
              <p:nvPr/>
            </p:nvSpPr>
            <p:spPr>
              <a:xfrm>
                <a:off x="134937" y="3794125"/>
                <a:ext cx="8900380" cy="187286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552" name="テキスト 4501"/>
              <p:cNvSpPr txBox="1"/>
              <p:nvPr/>
            </p:nvSpPr>
            <p:spPr>
              <a:xfrm>
                <a:off x="109728" y="3912936"/>
                <a:ext cx="9121035" cy="1745990"/>
              </a:xfrm>
              <a:prstGeom prst="rect">
                <a:avLst/>
              </a:prstGeom>
            </p:spPr>
            <p:txBody>
              <a:bodyPr wrap="square">
                <a:spAutoFit/>
              </a:bodyPr>
              <a:p>
                <a:pPr algn="l">
                  <a:defRPr lang="ja-JP" altLang="en-US"/>
                </a:pPr>
                <a:r>
                  <a:rPr lang="ja-JP" altLang="en-US" sz="4400" b="1">
                    <a:solidFill>
                      <a:schemeClr val="tx1"/>
                    </a:solidFill>
                    <a:latin typeface="UD デジタル 教科書体 NP-B"/>
                    <a:ea typeface="UD デジタル 教科書体 NP-B"/>
                  </a:rPr>
                  <a:t>ご自身や家族だけで悩まずに、</a:t>
                </a:r>
                <a:endParaRPr lang="ja-JP" altLang="en-US" sz="3600" b="1">
                  <a:solidFill>
                    <a:schemeClr val="tx1"/>
                  </a:solidFill>
                  <a:latin typeface="UD デジタル 教科書体 NP-B"/>
                  <a:ea typeface="UD デジタル 教科書体 NP-B"/>
                </a:endParaRPr>
              </a:p>
              <a:p>
                <a:pPr algn="l">
                  <a:defRPr lang="ja-JP" altLang="en-US"/>
                </a:pPr>
                <a:r>
                  <a:rPr lang="ja-JP" altLang="en-US" sz="4400" b="1">
                    <a:solidFill>
                      <a:schemeClr val="tx1"/>
                    </a:solidFill>
                    <a:latin typeface="UD デジタル 教科書体 NP-B"/>
                    <a:ea typeface="UD デジタル 教科書体 NP-B"/>
                  </a:rPr>
                  <a:t>すぐ</a:t>
                </a:r>
                <a:r>
                  <a:rPr lang="ja-JP" altLang="en-US" sz="4400" b="1">
                    <a:solidFill>
                      <a:schemeClr val="tx1"/>
                    </a:solidFill>
                    <a:latin typeface="UD デジタル 教科書体 NP-B"/>
                    <a:ea typeface="UD デジタル 教科書体 NP-B"/>
                  </a:rPr>
                  <a:t>に専門家へ相談しましょう！</a:t>
                </a:r>
                <a:endParaRPr lang="ja-JP" altLang="en-US" sz="4800" b="1">
                  <a:solidFill>
                    <a:schemeClr val="tx1"/>
                  </a:solidFill>
                  <a:latin typeface="UD デジタル 教科書体 NP-B"/>
                  <a:ea typeface="UD デジタル 教科書体 NP-B"/>
                </a:endParaRPr>
              </a:p>
            </p:txBody>
          </p:sp>
        </p:grpSp>
      </p:gr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558" name="四角形 332"/>
          <p:cNvSpPr>
            <a:spLocks noChangeArrowheads="1"/>
          </p:cNvSpPr>
          <p:nvPr/>
        </p:nvSpPr>
        <p:spPr>
          <a:xfrm>
            <a:off x="469746" y="693011"/>
            <a:ext cx="8137055" cy="3100703"/>
          </a:xfrm>
          <a:prstGeom prst="rect">
            <a:avLst/>
          </a:prstGeom>
          <a:solidFill>
            <a:srgbClr val="FFFFFF"/>
          </a:solidFill>
          <a:ln w="22225" cap="flat" cmpd="sng">
            <a:solidFill>
              <a:schemeClr val="tx1"/>
            </a:solidFill>
            <a:prstDash val="solid"/>
            <a:miter/>
          </a:ln>
        </p:spPr>
        <p:txBody>
          <a:bodyPr vert="horz" wrap="square" anchor="ctr"/>
          <a:lstStyle/>
          <a:p>
            <a:pPr algn="ctr" fontAlgn="base" latinLnBrk="0"/>
            <a:endParaRPr lang="ja-JP" altLang="en-US">
              <a:ln>
                <a:solidFill>
                  <a:srgbClr val="000000"/>
                </a:solidFill>
              </a:ln>
              <a:solidFill>
                <a:srgbClr val="000000"/>
              </a:solidFill>
              <a:effectLst/>
            </a:endParaRPr>
          </a:p>
        </p:txBody>
      </p:sp>
      <p:sp>
        <p:nvSpPr>
          <p:cNvPr id="1559" name="テキスト 333"/>
          <p:cNvSpPr txBox="1">
            <a:spLocks noChangeArrowheads="1"/>
          </p:cNvSpPr>
          <p:nvPr/>
        </p:nvSpPr>
        <p:spPr>
          <a:xfrm>
            <a:off x="541432" y="847661"/>
            <a:ext cx="8200045" cy="4246424"/>
          </a:xfrm>
          <a:prstGeom prst="rect">
            <a:avLst/>
          </a:prstGeom>
          <a:noFill/>
          <a:ln>
            <a:miter/>
          </a:ln>
        </p:spPr>
        <p:txBody>
          <a:bodyPr vert="horz" wrap="square">
            <a:spAutoFit/>
          </a:bodyPr>
          <a:lstStyle/>
          <a:p>
            <a:pPr fontAlgn="base" latinLnBrk="0"/>
            <a:r>
              <a:rPr lang="ja-JP" altLang="en-US" sz="1400" b="1">
                <a:solidFill>
                  <a:schemeClr val="tx1"/>
                </a:solidFill>
                <a:effectLst/>
                <a:latin typeface="UD デジタル 教科書体 NP-B"/>
                <a:ea typeface="UD デジタル 教科書体 NP-B"/>
              </a:rPr>
              <a:t>【お金・契約のトラブル】</a:t>
            </a:r>
            <a:endParaRPr lang="ja-JP" altLang="en-US"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◎消費者ホットライン　188（いやや！）</a:t>
            </a:r>
            <a:endParaRPr lang="ja-JP" altLang="en-US" sz="1400" b="1">
              <a:solidFill>
                <a:schemeClr val="tx1"/>
              </a:solidFill>
              <a:effectLst/>
              <a:latin typeface="UD デジタル 教科書体 NP-B"/>
              <a:ea typeface="UD デジタル 教科書体 NP-B"/>
            </a:endParaRPr>
          </a:p>
          <a:p>
            <a:pPr fontAlgn="base" latinLnBrk="0"/>
            <a:endParaRPr lang="ja-JP" altLang="en-US"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a:t>
            </a:r>
            <a:r>
              <a:rPr lang="ja-JP" altLang="en-US" sz="1400" b="1">
                <a:solidFill>
                  <a:schemeClr val="tx1"/>
                </a:solidFill>
                <a:effectLst/>
                <a:latin typeface="UD デジタル 教科書体 NP-B"/>
                <a:ea typeface="UD デジタル 教科書体 NP-B"/>
              </a:rPr>
              <a:t>ネット</a:t>
            </a:r>
            <a:r>
              <a:rPr lang="ja-JP" altLang="en-US" sz="1400" b="1">
                <a:solidFill>
                  <a:schemeClr val="tx1"/>
                </a:solidFill>
                <a:effectLst/>
                <a:latin typeface="UD デジタル 教科書体 NP-B"/>
                <a:ea typeface="UD デジタル 教科書体 NP-B"/>
              </a:rPr>
              <a:t>の</a:t>
            </a:r>
            <a:r>
              <a:rPr lang="ja-JP" altLang="en-US" sz="1400" b="1">
                <a:solidFill>
                  <a:schemeClr val="tx1"/>
                </a:solidFill>
                <a:effectLst/>
                <a:latin typeface="UD デジタル 教科書体 NP-B"/>
                <a:ea typeface="UD デジタル 教科書体 NP-B"/>
              </a:rPr>
              <a:t>誹謗中傷</a:t>
            </a:r>
            <a:r>
              <a:rPr lang="ja-JP" altLang="en-US" sz="1400" b="1">
                <a:solidFill>
                  <a:schemeClr val="tx1"/>
                </a:solidFill>
                <a:effectLst/>
                <a:latin typeface="UD デジタル 教科書体 NP-B"/>
                <a:ea typeface="UD デジタル 教科書体 NP-B"/>
              </a:rPr>
              <a:t>・</a:t>
            </a:r>
            <a:r>
              <a:rPr lang="ja-JP" altLang="en-US" sz="1400" b="1">
                <a:solidFill>
                  <a:schemeClr val="tx1"/>
                </a:solidFill>
                <a:effectLst/>
                <a:latin typeface="UD デジタル 教科書体 NP-B"/>
                <a:ea typeface="UD デジタル 教科書体 NP-B"/>
              </a:rPr>
              <a:t>削除</a:t>
            </a:r>
            <a:r>
              <a:rPr lang="ja-JP" altLang="en-US" sz="1400" b="1">
                <a:solidFill>
                  <a:schemeClr val="tx1"/>
                </a:solidFill>
                <a:effectLst/>
                <a:latin typeface="UD デジタル 教科書体 NP-B"/>
                <a:ea typeface="UD デジタル 教科書体 NP-B"/>
              </a:rPr>
              <a:t>依頼</a:t>
            </a:r>
            <a:r>
              <a:rPr lang="ja-JP" altLang="en-US" sz="1400" b="1">
                <a:solidFill>
                  <a:schemeClr val="tx1"/>
                </a:solidFill>
                <a:effectLst/>
                <a:latin typeface="UD デジタル 教科書体 NP-B"/>
                <a:ea typeface="UD デジタル 教科書体 NP-B"/>
              </a:rPr>
              <a:t>】</a:t>
            </a:r>
            <a:endParaRPr lang="ja-JP" altLang="en-US"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違法・有害情報相談センター</a:t>
            </a:r>
            <a:r>
              <a:rPr lang="ja-JP" altLang="en-US" sz="1400" b="1">
                <a:solidFill>
                  <a:schemeClr val="tx1"/>
                </a:solidFill>
                <a:effectLst/>
                <a:latin typeface="UD デジタル 教科書体 NP-B"/>
                <a:ea typeface="UD デジタル 教科書体 NP-B"/>
              </a:rPr>
              <a:t>　</a:t>
            </a:r>
            <a:r>
              <a:rPr lang="ja-JP" altLang="en-US" sz="1400" b="1" u="sng">
                <a:solidFill>
                  <a:schemeClr val="tx1"/>
                </a:solidFill>
                <a:effectLst/>
                <a:latin typeface="UD デジタル 教科書体 NP-B"/>
                <a:ea typeface="UD デジタル 教科書体 NP-B"/>
              </a:rPr>
              <a:t>h</a:t>
            </a:r>
            <a:r>
              <a:rPr lang="ja-JP" altLang="en-US" sz="1400" b="1" u="sng">
                <a:solidFill>
                  <a:schemeClr val="tx1"/>
                </a:solidFill>
                <a:effectLst/>
                <a:latin typeface="UD デジタル 教科書体 NP-B"/>
                <a:ea typeface="UD デジタル 教科書体 NP-B"/>
              </a:rPr>
              <a:t>ttps://www.ihaho.jp</a:t>
            </a:r>
            <a:r>
              <a:rPr lang="ja-JP" altLang="en-US" sz="1400" b="1">
                <a:solidFill>
                  <a:schemeClr val="tx1"/>
                </a:solidFill>
                <a:effectLst/>
                <a:latin typeface="UD デジタル 教科書体 NP-B"/>
                <a:ea typeface="UD デジタル 教科書体 NP-B"/>
              </a:rPr>
              <a:t> </a:t>
            </a:r>
            <a:endParaRPr lang="ja-JP" altLang="en-US" sz="1400" b="1">
              <a:solidFill>
                <a:schemeClr val="tx1"/>
              </a:solidFill>
              <a:effectLst/>
              <a:latin typeface="UD デジタル 教科書体 NP-B"/>
              <a:ea typeface="UD デジタル 教科書体 NP-B"/>
            </a:endParaRPr>
          </a:p>
          <a:p>
            <a:pPr fontAlgn="base" latinLnBrk="0"/>
            <a:endParaRPr lang="ja-JP" altLang="en-US"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【学校・友達・心の悩み】</a:t>
            </a:r>
            <a:endParaRPr lang="ja-JP" altLang="en-US"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電話相談　ハロー電話「ともしび」</a:t>
            </a:r>
            <a:r>
              <a:rPr lang="ja-JP" altLang="en-US" sz="1400" b="1">
                <a:solidFill>
                  <a:schemeClr val="tx1"/>
                </a:solidFill>
                <a:effectLst/>
                <a:latin typeface="UD デジタル 教科書体 NP-B"/>
                <a:ea typeface="UD デジタル 教科書体 NP-B"/>
              </a:rPr>
              <a:t>午前10時～午後５時</a:t>
            </a:r>
            <a:r>
              <a:rPr lang="ja-JP" altLang="en-US" sz="1400" b="1">
                <a:solidFill>
                  <a:schemeClr val="tx1"/>
                </a:solidFill>
                <a:effectLst/>
                <a:latin typeface="UD デジタル 教科書体 NP-B"/>
                <a:ea typeface="UD デジタル 教科書体 NP-B"/>
              </a:rPr>
              <a:t> </a:t>
            </a:r>
            <a:endParaRPr lang="en-US" altLang="ja-JP"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東部 </a:t>
            </a:r>
            <a:r>
              <a:rPr lang="ja-JP" altLang="en-US" sz="1400" b="1">
                <a:solidFill>
                  <a:schemeClr val="tx1"/>
                </a:solidFill>
                <a:effectLst/>
                <a:latin typeface="UD デジタル 教科書体 NP-B"/>
                <a:ea typeface="UD デジタル 教科書体 NP-B"/>
              </a:rPr>
              <a:t>055-931-8686 </a:t>
            </a:r>
            <a:r>
              <a:rPr lang="ja-JP" altLang="en-US" sz="1400" b="1">
                <a:solidFill>
                  <a:schemeClr val="tx1"/>
                </a:solidFill>
                <a:effectLst/>
                <a:latin typeface="UD デジタル 教科書体 NP-B"/>
                <a:ea typeface="UD デジタル 教科書体 NP-B"/>
              </a:rPr>
              <a:t>／ 中部 </a:t>
            </a:r>
            <a:r>
              <a:rPr lang="ja-JP" altLang="en-US" sz="1400" b="1">
                <a:solidFill>
                  <a:schemeClr val="tx1"/>
                </a:solidFill>
                <a:effectLst/>
                <a:latin typeface="UD デジタル 教科書体 NP-B"/>
                <a:ea typeface="UD デジタル 教科書体 NP-B"/>
              </a:rPr>
              <a:t>054-289</a:t>
            </a:r>
            <a:r>
              <a:rPr lang="ja-JP" altLang="en-US" sz="1400" b="1">
                <a:solidFill>
                  <a:schemeClr val="tx1"/>
                </a:solidFill>
                <a:effectLst/>
                <a:latin typeface="UD デジタル 教科書体 NP-B"/>
                <a:ea typeface="UD デジタル 教科書体 NP-B"/>
              </a:rPr>
              <a:t>－</a:t>
            </a:r>
            <a:r>
              <a:rPr lang="ja-JP" altLang="en-US" sz="1400" b="1">
                <a:solidFill>
                  <a:schemeClr val="tx1"/>
                </a:solidFill>
                <a:effectLst/>
                <a:latin typeface="UD デジタル 教科書体 NP-B"/>
                <a:ea typeface="UD デジタル 教科書体 NP-B"/>
              </a:rPr>
              <a:t>8686 </a:t>
            </a:r>
            <a:r>
              <a:rPr lang="ja-JP" altLang="en-US" sz="1400" b="1">
                <a:solidFill>
                  <a:schemeClr val="tx1"/>
                </a:solidFill>
                <a:effectLst/>
                <a:latin typeface="UD デジタル 教科書体 NP-B"/>
                <a:ea typeface="UD デジタル 教科書体 NP-B"/>
              </a:rPr>
              <a:t>／ 西部 </a:t>
            </a:r>
            <a:r>
              <a:rPr lang="ja-JP" altLang="en-US" sz="1400" b="1">
                <a:solidFill>
                  <a:schemeClr val="tx1"/>
                </a:solidFill>
                <a:effectLst/>
                <a:latin typeface="UD デジタル 教科書体 NP-B"/>
                <a:ea typeface="UD デジタル 教科書体 NP-B"/>
              </a:rPr>
              <a:t>0537-24-8686</a:t>
            </a:r>
            <a:r>
              <a:rPr lang="ja-JP" altLang="en-US" sz="1400" b="1">
                <a:solidFill>
                  <a:schemeClr val="tx1"/>
                </a:solidFill>
                <a:effectLst/>
                <a:latin typeface="UD デジタル 教科書体 NP-B"/>
                <a:ea typeface="UD デジタル 教科書体 NP-B"/>
              </a:rPr>
              <a:t> </a:t>
            </a:r>
            <a:endParaRPr lang="ja-JP" altLang="en-US"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◎こどもの人権110番　平日午前８時30分～午後５時15分　</a:t>
            </a:r>
            <a:r>
              <a:rPr lang="ja-JP" altLang="en-US" sz="1400" b="1">
                <a:solidFill>
                  <a:schemeClr val="tx1"/>
                </a:solidFill>
                <a:effectLst/>
                <a:latin typeface="UD デジタル 教科書体 NP-B"/>
                <a:ea typeface="UD デジタル 教科書体 NP-B"/>
              </a:rPr>
              <a:t>0120-007-110</a:t>
            </a:r>
            <a:endParaRPr lang="ja-JP" altLang="en-US" sz="1400" b="1">
              <a:solidFill>
                <a:schemeClr val="tx1"/>
              </a:solidFill>
              <a:effectLst/>
              <a:latin typeface="UD デジタル 教科書体 NP-B"/>
              <a:ea typeface="UD デジタル 教科書体 NP-B"/>
            </a:endParaRPr>
          </a:p>
          <a:p>
            <a:pPr fontAlgn="base" latinLnBrk="0"/>
            <a:endParaRPr lang="ja-JP" altLang="en-US"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【警察への相談】</a:t>
            </a:r>
            <a:endParaRPr lang="ja-JP" altLang="en-US"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静岡県警察本部</a:t>
            </a:r>
            <a:r>
              <a:rPr lang="ja-JP" altLang="en-US" sz="1400" b="1">
                <a:solidFill>
                  <a:schemeClr val="tx1"/>
                </a:solidFill>
                <a:effectLst/>
                <a:latin typeface="UD デジタル 教科書体 NP-B"/>
                <a:ea typeface="UD デジタル 教科書体 NP-B"/>
              </a:rPr>
              <a:t>　県警ふれあい相談室　♯9110　または　</a:t>
            </a:r>
            <a:r>
              <a:rPr lang="ja-JP" altLang="en-US" sz="1400" b="1">
                <a:solidFill>
                  <a:schemeClr val="tx1"/>
                </a:solidFill>
                <a:effectLst/>
                <a:latin typeface="UD デジタル 教科書体 NP-B"/>
                <a:ea typeface="UD デジタル 教科書体 NP-B"/>
              </a:rPr>
              <a:t>054-254-9110</a:t>
            </a:r>
            <a:r>
              <a:rPr lang="ja-JP" altLang="en-US" sz="1400" b="1">
                <a:solidFill>
                  <a:schemeClr val="tx1"/>
                </a:solidFill>
                <a:effectLst/>
                <a:latin typeface="UD デジタル 教科書体 NP-B"/>
                <a:ea typeface="UD デジタル 教科書体 NP-B"/>
              </a:rPr>
              <a:t> </a:t>
            </a:r>
            <a:endParaRPr lang="ja-JP" altLang="en-US" sz="1400" b="1">
              <a:solidFill>
                <a:schemeClr val="tx1"/>
              </a:solidFill>
              <a:effectLst/>
              <a:latin typeface="UD デジタル 教科書体 NP-B"/>
              <a:ea typeface="UD デジタル 教科書体 NP-B"/>
            </a:endParaRPr>
          </a:p>
          <a:p>
            <a:pPr fontAlgn="base" latinLnBrk="0"/>
            <a:endParaRPr lang="ja-JP" altLang="en-US" sz="1400" b="1">
              <a:solidFill>
                <a:schemeClr val="tx1"/>
              </a:solidFill>
              <a:effectLst/>
              <a:latin typeface="UD デジタル 教科書体 NP-B"/>
              <a:ea typeface="UD デジタル 教科書体 NP-B"/>
            </a:endParaRPr>
          </a:p>
          <a:p>
            <a:pPr fontAlgn="base" latinLnBrk="0"/>
            <a:endParaRPr lang="ja-JP" altLang="en-US" sz="1400" b="1">
              <a:solidFill>
                <a:schemeClr val="tx1"/>
              </a:solidFill>
              <a:effectLst/>
              <a:latin typeface="UD デジタル 教科書体 NP-B"/>
              <a:ea typeface="UD デジタル 教科書体 NP-B"/>
            </a:endParaRPr>
          </a:p>
          <a:p>
            <a:pPr fontAlgn="base" latinLnBrk="0"/>
            <a:endParaRPr lang="ja-JP" altLang="en-US" sz="1400" b="1">
              <a:solidFill>
                <a:schemeClr val="tx1"/>
              </a:solidFill>
              <a:effectLst/>
              <a:latin typeface="UD デジタル 教科書体 NP-B"/>
              <a:ea typeface="UD デジタル 教科書体 NP-B"/>
            </a:endParaRPr>
          </a:p>
          <a:p>
            <a:pPr fontAlgn="base" latinLnBrk="0"/>
            <a:endParaRPr lang="ja-JP" altLang="en-US" sz="1400" b="1">
              <a:solidFill>
                <a:schemeClr val="tx1"/>
              </a:solidFill>
              <a:effectLst/>
              <a:latin typeface="UD デジタル 教科書体 NP-B"/>
              <a:ea typeface="UD デジタル 教科書体 NP-B"/>
            </a:endParaRPr>
          </a:p>
          <a:p>
            <a:pPr fontAlgn="base" latinLnBrk="0"/>
            <a:endParaRPr lang="ja-JP" altLang="en-US" sz="1400" b="1">
              <a:solidFill>
                <a:schemeClr val="tx1"/>
              </a:solidFill>
              <a:effectLst/>
              <a:latin typeface="UD デジタル 教科書体 NP-B"/>
              <a:ea typeface="UD デジタル 教科書体 NP-B"/>
            </a:endParaRPr>
          </a:p>
          <a:p>
            <a:pPr fontAlgn="base" latinLnBrk="0"/>
            <a:endParaRPr>
              <a:latin typeface="UD デジタル 教科書体 NP-B"/>
              <a:ea typeface="UD デジタル 教科書体 NP-B"/>
            </a:endParaRPr>
          </a:p>
        </p:txBody>
      </p:sp>
      <p:sp>
        <p:nvSpPr>
          <p:cNvPr id="1560" name="四角形 337"/>
          <p:cNvSpPr/>
          <p:nvPr/>
        </p:nvSpPr>
        <p:spPr>
          <a:xfrm>
            <a:off x="-38582" y="1713"/>
            <a:ext cx="9218577" cy="477912"/>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561" name="テキスト 338"/>
          <p:cNvSpPr txBox="1"/>
          <p:nvPr/>
        </p:nvSpPr>
        <p:spPr>
          <a:xfrm>
            <a:off x="-36186" y="92728"/>
            <a:ext cx="3389141" cy="460772"/>
          </a:xfrm>
          <a:prstGeom prst="rect">
            <a:avLst/>
          </a:prstGeom>
        </p:spPr>
        <p:txBody>
          <a:bodyPr wrap="square">
            <a:spAutoFit/>
          </a:bodyPr>
          <a:p>
            <a:pPr algn="ctr">
              <a:defRPr lang="ja-JP" altLang="en-US"/>
            </a:pPr>
            <a:r>
              <a:rPr lang="ja-JP" altLang="en-US" sz="2400" b="1">
                <a:latin typeface="UD デジタル 教科書体 NP-B"/>
                <a:ea typeface="UD デジタル 教科書体 NP-B"/>
              </a:rPr>
              <a:t>相談窓口の紹介</a:t>
            </a:r>
            <a:endParaRPr lang="ja-JP" altLang="en-US" sz="4800" b="1">
              <a:latin typeface="UD デジタル 教科書体 NP-B"/>
              <a:ea typeface="UD デジタル 教科書体 NP-B"/>
            </a:endParaRPr>
          </a:p>
        </p:txBody>
      </p:sp>
      <p:pic>
        <p:nvPicPr>
          <p:cNvPr id="1562" name="図 406"/>
          <p:cNvPicPr>
            <a:picLocks noChangeAspect="1"/>
          </p:cNvPicPr>
          <p:nvPr/>
        </p:nvPicPr>
        <p:blipFill>
          <a:blip r:embed="rId1"/>
          <a:stretch>
            <a:fillRect/>
          </a:stretch>
        </p:blipFill>
        <p:spPr>
          <a:xfrm>
            <a:off x="5508000" y="1388755"/>
            <a:ext cx="642410" cy="642410"/>
          </a:xfrm>
          <a:prstGeom prst="rect">
            <a:avLst/>
          </a:prstGeom>
        </p:spPr>
      </p:pic>
      <p:sp>
        <p:nvSpPr>
          <p:cNvPr id="1563" name="テキスト 391"/>
          <p:cNvSpPr txBox="1"/>
          <p:nvPr/>
        </p:nvSpPr>
        <p:spPr>
          <a:xfrm>
            <a:off x="175658" y="4153500"/>
            <a:ext cx="8790098" cy="668521"/>
          </a:xfrm>
          <a:prstGeom prst="rect">
            <a:avLst/>
          </a:prstGeom>
          <a:solidFill>
            <a:srgbClr val="FFFFBE"/>
          </a:solidFill>
        </p:spPr>
        <p:txBody>
          <a:bodyPr wrap="square">
            <a:spAutoFit/>
          </a:bodyPr>
          <a:p>
            <a:pPr algn="l">
              <a:lnSpc>
                <a:spcPts val="4500"/>
              </a:lnSpc>
              <a:spcBef>
                <a:spcPts val="0"/>
              </a:spcBef>
              <a:spcAft>
                <a:spcPts val="0"/>
              </a:spcAft>
              <a:defRPr lang="ja-JP" altLang="en-US"/>
            </a:pPr>
            <a:r>
              <a:rPr lang="ja-JP" altLang="en-US" sz="4400" b="0">
                <a:solidFill>
                  <a:srgbClr val="FF0000"/>
                </a:solidFill>
                <a:latin typeface="ＤＦ特太ゴシック体"/>
                <a:ea typeface="ＤＦ特太ゴシック体"/>
              </a:rPr>
              <a:t> 「困っていること」</a:t>
            </a:r>
            <a:r>
              <a:rPr lang="ja-JP" altLang="en-US" sz="4400" b="0">
                <a:solidFill>
                  <a:schemeClr val="tx1"/>
                </a:solidFill>
                <a:latin typeface="ＤＦ特太ゴシック体"/>
                <a:ea typeface="ＤＦ特太ゴシック体"/>
              </a:rPr>
              <a:t>＋</a:t>
            </a:r>
            <a:r>
              <a:rPr lang="ja-JP" altLang="en-US" sz="4400" b="0">
                <a:solidFill>
                  <a:srgbClr val="FF0000"/>
                </a:solidFill>
                <a:latin typeface="ＤＦ特太ゴシック体"/>
                <a:ea typeface="ＤＦ特太ゴシック体"/>
              </a:rPr>
              <a:t>「相談」</a:t>
            </a:r>
            <a:endParaRPr lang="ja-JP" altLang="en-US" sz="3600" b="0">
              <a:solidFill>
                <a:schemeClr val="tx1"/>
              </a:solidFill>
              <a:latin typeface="ＤＦ特太ゴシック体"/>
              <a:ea typeface="ＤＦ特太ゴシック体"/>
            </a:endParaRPr>
          </a:p>
        </p:txBody>
      </p:sp>
      <p:sp>
        <p:nvSpPr>
          <p:cNvPr id="1576" name="テキスト 386"/>
          <p:cNvSpPr txBox="1"/>
          <p:nvPr/>
        </p:nvSpPr>
        <p:spPr>
          <a:xfrm>
            <a:off x="7303181" y="4822021"/>
            <a:ext cx="2020819" cy="668521"/>
          </a:xfrm>
          <a:prstGeom prst="rect">
            <a:avLst/>
          </a:prstGeom>
          <a:noFill/>
        </p:spPr>
        <p:txBody>
          <a:bodyPr wrap="square">
            <a:spAutoFit/>
          </a:bodyPr>
          <a:p>
            <a:pPr algn="l">
              <a:lnSpc>
                <a:spcPts val="4500"/>
              </a:lnSpc>
              <a:spcBef>
                <a:spcPts val="0"/>
              </a:spcBef>
              <a:spcAft>
                <a:spcPts val="0"/>
              </a:spcAft>
              <a:defRPr lang="ja-JP" altLang="en-US"/>
            </a:pPr>
            <a:r>
              <a:rPr lang="ja-JP" altLang="en-US" sz="3200" b="0">
                <a:solidFill>
                  <a:schemeClr val="tx1"/>
                </a:solidFill>
                <a:latin typeface="ＤＦ特太ゴシック体"/>
                <a:ea typeface="ＤＦ特太ゴシック体"/>
              </a:rPr>
              <a:t>で検索！</a:t>
            </a:r>
            <a:endParaRPr lang="ja-JP" altLang="en-US" sz="3600" b="0">
              <a:solidFill>
                <a:schemeClr val="tx1"/>
              </a:solidFill>
              <a:latin typeface="ＤＦ特太ゴシック体"/>
              <a:ea typeface="ＤＦ特太ゴシック体"/>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42" name="四角形 102"/>
          <p:cNvSpPr/>
          <p:nvPr/>
        </p:nvSpPr>
        <p:spPr>
          <a:xfrm>
            <a:off x="483413" y="1483258"/>
            <a:ext cx="4018591" cy="3028310"/>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solidFill>
                <a:schemeClr val="tx1"/>
              </a:solidFill>
            </a:endParaRPr>
          </a:p>
        </p:txBody>
      </p:sp>
      <p:sp>
        <p:nvSpPr>
          <p:cNvPr id="1143" name="テキスト 103"/>
          <p:cNvSpPr txBox="1"/>
          <p:nvPr/>
        </p:nvSpPr>
        <p:spPr>
          <a:xfrm>
            <a:off x="482737" y="1705500"/>
            <a:ext cx="4373259" cy="768548"/>
          </a:xfrm>
          <a:prstGeom prst="rect">
            <a:avLst/>
          </a:prstGeom>
        </p:spPr>
        <p:txBody>
          <a:bodyPr wrap="square">
            <a:spAutoFit/>
          </a:bodyPr>
          <a:p>
            <a:pPr algn="l">
              <a:defRPr lang="ja-JP" altLang="en-US"/>
            </a:pPr>
            <a:r>
              <a:rPr lang="ja-JP" altLang="en-US" sz="4400" b="1">
                <a:solidFill>
                  <a:schemeClr val="tx1"/>
                </a:solidFill>
                <a:latin typeface="UD デジタル 教科書体 NP-B"/>
                <a:ea typeface="UD デジタル 教科書体 NP-B"/>
              </a:rPr>
              <a:t>第１章</a:t>
            </a:r>
            <a:endParaRPr lang="ja-JP" altLang="en-US" sz="6000" b="1">
              <a:solidFill>
                <a:schemeClr val="tx1"/>
              </a:solidFill>
              <a:latin typeface="UD デジタル 教科書体 NP-B"/>
              <a:ea typeface="UD デジタル 教科書体 NP-B"/>
            </a:endParaRPr>
          </a:p>
        </p:txBody>
      </p:sp>
      <p:sp>
        <p:nvSpPr>
          <p:cNvPr id="1144" name="テキスト 301"/>
          <p:cNvSpPr txBox="1"/>
          <p:nvPr/>
        </p:nvSpPr>
        <p:spPr>
          <a:xfrm>
            <a:off x="482982" y="2503338"/>
            <a:ext cx="4022557" cy="1076325"/>
          </a:xfrm>
          <a:prstGeom prst="rect">
            <a:avLst/>
          </a:prstGeom>
        </p:spPr>
        <p:txBody>
          <a:bodyPr wrap="square">
            <a:spAutoFit/>
          </a:bodyPr>
          <a:p>
            <a:pPr algn="l">
              <a:defRPr lang="ja-JP" altLang="en-US"/>
            </a:pPr>
            <a:r>
              <a:rPr lang="ja-JP" altLang="en-US" sz="3200" b="1">
                <a:solidFill>
                  <a:schemeClr val="tx1"/>
                </a:solidFill>
                <a:latin typeface="UD デジタル 教科書体 NP-B"/>
                <a:ea typeface="UD デジタル 教科書体 NP-B"/>
              </a:rPr>
              <a:t>こどもを取り巻く</a:t>
            </a:r>
            <a:endParaRPr lang="ja-JP" altLang="en-US" sz="3200" b="1">
              <a:solidFill>
                <a:schemeClr val="tx1"/>
              </a:solidFill>
              <a:latin typeface="UD デジタル 教科書体 NP-B"/>
              <a:ea typeface="UD デジタル 教科書体 NP-B"/>
            </a:endParaRPr>
          </a:p>
          <a:p>
            <a:pPr algn="l">
              <a:defRPr lang="ja-JP" altLang="en-US"/>
            </a:pPr>
            <a:r>
              <a:rPr lang="ja-JP" altLang="en-US" sz="3200" b="1">
                <a:solidFill>
                  <a:schemeClr val="tx1"/>
                </a:solidFill>
                <a:latin typeface="UD デジタル 教科書体 NP-B"/>
                <a:ea typeface="UD デジタル 教科書体 NP-B"/>
              </a:rPr>
              <a:t>現状</a:t>
            </a:r>
            <a:r>
              <a:rPr lang="ja-JP" altLang="en-US" sz="3200" b="1">
                <a:solidFill>
                  <a:schemeClr val="tx1"/>
                </a:solidFill>
                <a:latin typeface="UD デジタル 教科書体 NP-B"/>
                <a:ea typeface="UD デジタル 教科書体 NP-B"/>
              </a:rPr>
              <a:t>と</a:t>
            </a:r>
            <a:r>
              <a:rPr lang="ja-JP" altLang="en-US" sz="3200" b="1">
                <a:solidFill>
                  <a:schemeClr val="tx1"/>
                </a:solidFill>
                <a:latin typeface="UD デジタル 教科書体 NP-B"/>
                <a:ea typeface="UD デジタル 教科書体 NP-B"/>
              </a:rPr>
              <a:t>トラブル</a:t>
            </a:r>
            <a:endParaRPr lang="ja-JP" altLang="en-US" sz="3200" b="1">
              <a:solidFill>
                <a:schemeClr val="tx1"/>
              </a:solidFill>
              <a:latin typeface="UD デジタル 教科書体 NP-B"/>
              <a:ea typeface="UD デジタル 教科書体 NP-B"/>
            </a:endParaRPr>
          </a:p>
        </p:txBody>
      </p:sp>
      <p:sp>
        <p:nvSpPr>
          <p:cNvPr id="1145" name="テキスト 304"/>
          <p:cNvSpPr txBox="1"/>
          <p:nvPr/>
        </p:nvSpPr>
        <p:spPr>
          <a:xfrm>
            <a:off x="4788000" y="2213175"/>
            <a:ext cx="4022557" cy="1568768"/>
          </a:xfrm>
          <a:prstGeom prst="rect">
            <a:avLst/>
          </a:prstGeom>
        </p:spPr>
        <p:txBody>
          <a:bodyPr wrap="square">
            <a:spAutoFit/>
          </a:bodyPr>
          <a:p>
            <a:pPr algn="l">
              <a:defRPr lang="ja-JP" altLang="en-US"/>
            </a:pPr>
            <a:r>
              <a:rPr lang="ja-JP" altLang="en-US" sz="3200" b="1">
                <a:solidFill>
                  <a:schemeClr val="tx1"/>
                </a:solidFill>
                <a:latin typeface="UD デジタル 教科書体 NP-B"/>
                <a:ea typeface="UD デジタル 教科書体 NP-B"/>
              </a:rPr>
              <a:t>・こどもの実態</a:t>
            </a:r>
            <a:endParaRPr lang="ja-JP" altLang="en-US" sz="3200" b="1">
              <a:solidFill>
                <a:schemeClr val="tx1"/>
              </a:solidFill>
              <a:latin typeface="UD デジタル 教科書体 NP-B"/>
              <a:ea typeface="UD デジタル 教科書体 NP-B"/>
            </a:endParaRPr>
          </a:p>
          <a:p>
            <a:pPr algn="l">
              <a:defRPr lang="ja-JP" altLang="en-US"/>
            </a:pPr>
            <a:endParaRPr lang="ja-JP" altLang="en-US" sz="3200" b="1">
              <a:solidFill>
                <a:schemeClr val="tx1"/>
              </a:solidFill>
              <a:latin typeface="UD デジタル 教科書体 NP-B"/>
              <a:ea typeface="UD デジタル 教科書体 NP-B"/>
            </a:endParaRPr>
          </a:p>
          <a:p>
            <a:pPr algn="l">
              <a:defRPr lang="ja-JP" altLang="en-US"/>
            </a:pPr>
            <a:r>
              <a:rPr lang="ja-JP" altLang="en-US" sz="3200" b="1">
                <a:solidFill>
                  <a:schemeClr val="tx1"/>
                </a:solidFill>
                <a:latin typeface="UD デジタル 教科書体 NP-B"/>
                <a:ea typeface="UD デジタル 教科書体 NP-B"/>
              </a:rPr>
              <a:t>・</a:t>
            </a:r>
            <a:r>
              <a:rPr lang="ja-JP" altLang="en-US" sz="3200" b="1">
                <a:solidFill>
                  <a:schemeClr val="tx1"/>
                </a:solidFill>
                <a:latin typeface="UD デジタル 教科書体 NP-B"/>
                <a:ea typeface="UD デジタル 教科書体 NP-B"/>
              </a:rPr>
              <a:t>トラブル</a:t>
            </a:r>
            <a:r>
              <a:rPr lang="ja-JP" altLang="en-US" sz="3200" b="1">
                <a:solidFill>
                  <a:schemeClr val="tx1"/>
                </a:solidFill>
                <a:latin typeface="UD デジタル 教科書体 NP-B"/>
                <a:ea typeface="UD デジタル 教科書体 NP-B"/>
              </a:rPr>
              <a:t>事例</a:t>
            </a:r>
            <a:endParaRPr lang="ja-JP" altLang="en-US" sz="3200" b="1">
              <a:solidFill>
                <a:schemeClr val="tx1"/>
              </a:solidFill>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pic>
        <p:nvPicPr>
          <p:cNvPr id="1569" name="オブジェクト 344"/>
          <p:cNvPicPr>
            <a:picLocks noChangeAspect="1"/>
          </p:cNvPicPr>
          <p:nvPr/>
        </p:nvPicPr>
        <p:blipFill>
          <a:blip r:embed="rId1"/>
          <a:stretch>
            <a:fillRect/>
          </a:stretch>
        </p:blipFill>
        <p:spPr>
          <a:xfrm>
            <a:off x="3276000" y="2209500"/>
            <a:ext cx="2379514" cy="2334600"/>
          </a:xfrm>
          <a:prstGeom prst="rect">
            <a:avLst/>
          </a:prstGeom>
        </p:spPr>
      </p:pic>
      <p:sp>
        <p:nvSpPr>
          <p:cNvPr id="1570" name="テキスト 345"/>
          <p:cNvSpPr txBox="1"/>
          <p:nvPr/>
        </p:nvSpPr>
        <p:spPr>
          <a:xfrm>
            <a:off x="252004" y="1201500"/>
            <a:ext cx="8790098" cy="668521"/>
          </a:xfrm>
          <a:prstGeom prst="rect">
            <a:avLst/>
          </a:prstGeom>
        </p:spPr>
        <p:txBody>
          <a:bodyPr wrap="square">
            <a:spAutoFit/>
          </a:bodyPr>
          <a:p>
            <a:pPr algn="ctr">
              <a:lnSpc>
                <a:spcPts val="4500"/>
              </a:lnSpc>
              <a:spcBef>
                <a:spcPts val="0"/>
              </a:spcBef>
              <a:spcAft>
                <a:spcPts val="0"/>
              </a:spcAft>
              <a:defRPr lang="ja-JP" altLang="en-US"/>
            </a:pPr>
            <a:r>
              <a:rPr lang="ja-JP" altLang="en-US" sz="4400" b="1">
                <a:solidFill>
                  <a:schemeClr val="tx1"/>
                </a:solidFill>
                <a:latin typeface="UD デジタル 教科書体 NP-B"/>
                <a:ea typeface="UD デジタル 教科書体 NP-B"/>
              </a:rPr>
              <a:t>今日はありがとうございました！</a:t>
            </a:r>
            <a:endParaRPr lang="ja-JP" altLang="en-US" sz="3600" b="1">
              <a:solidFill>
                <a:schemeClr val="tx1"/>
              </a:solidFill>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51" name="テキスト 206"/>
          <p:cNvSpPr txBox="1"/>
          <p:nvPr/>
        </p:nvSpPr>
        <p:spPr>
          <a:xfrm>
            <a:off x="0" y="1993500"/>
            <a:ext cx="9149790" cy="1568768"/>
          </a:xfrm>
          <a:prstGeom prst="rect">
            <a:avLst/>
          </a:prstGeom>
        </p:spPr>
        <p:txBody>
          <a:bodyPr wrap="square">
            <a:spAutoFit/>
          </a:bodyPr>
          <a:p>
            <a:pPr algn="ctr">
              <a:defRPr lang="ja-JP" altLang="en-US"/>
            </a:pPr>
            <a:r>
              <a:rPr lang="ja-JP" altLang="en-US" sz="9600" b="1" u="none">
                <a:solidFill>
                  <a:srgbClr val="FF0000"/>
                </a:solidFill>
                <a:latin typeface="UD デジタル 教科書体 NP-B"/>
                <a:ea typeface="UD デジタル 教科書体 NP-B"/>
              </a:rPr>
              <a:t>9９.０%</a:t>
            </a:r>
            <a:endParaRPr lang="ja-JP" altLang="en-US" sz="1800" b="1" u="none">
              <a:solidFill>
                <a:schemeClr val="tx1"/>
              </a:solidFill>
              <a:latin typeface="UD デジタル 教科書体 NP-B"/>
              <a:ea typeface="UD デジタル 教科書体 NP-B"/>
            </a:endParaRPr>
          </a:p>
        </p:txBody>
      </p:sp>
      <p:sp>
        <p:nvSpPr>
          <p:cNvPr id="1152" name="テキスト 208"/>
          <p:cNvSpPr txBox="1"/>
          <p:nvPr/>
        </p:nvSpPr>
        <p:spPr>
          <a:xfrm>
            <a:off x="-5790" y="697500"/>
            <a:ext cx="9149790" cy="645438"/>
          </a:xfrm>
          <a:prstGeom prst="rect">
            <a:avLst/>
          </a:prstGeom>
        </p:spPr>
        <p:txBody>
          <a:bodyPr wrap="square">
            <a:spAutoFit/>
          </a:bodyPr>
          <a:p>
            <a:pPr algn="ctr">
              <a:defRPr lang="ja-JP" altLang="en-US"/>
            </a:pPr>
            <a:r>
              <a:rPr lang="ja-JP" altLang="en-US" sz="3600" b="1" u="none">
                <a:solidFill>
                  <a:schemeClr val="tx1"/>
                </a:solidFill>
                <a:latin typeface="UD デジタル 教科書体 NP-B"/>
                <a:ea typeface="UD デジタル 教科書体 NP-B"/>
              </a:rPr>
              <a:t>インターネット利用に関する数字</a:t>
            </a:r>
            <a:endParaRPr lang="ja-JP" altLang="en-US" sz="1800" b="1" u="none">
              <a:solidFill>
                <a:schemeClr val="tx1"/>
              </a:solidFill>
              <a:latin typeface="UD デジタル 教科書体 NP-B"/>
              <a:ea typeface="UD デジタル 教科書体 NP-B"/>
            </a:endParaRPr>
          </a:p>
        </p:txBody>
      </p:sp>
      <p:sp>
        <p:nvSpPr>
          <p:cNvPr id="1153" name="テキスト 381"/>
          <p:cNvSpPr txBox="1"/>
          <p:nvPr/>
        </p:nvSpPr>
        <p:spPr>
          <a:xfrm>
            <a:off x="5044276" y="5305623"/>
            <a:ext cx="4099724" cy="368439"/>
          </a:xfrm>
          <a:prstGeom prst="rect">
            <a:avLst/>
          </a:prstGeom>
        </p:spPr>
        <p:txBody>
          <a:bodyPr wrap="square">
            <a:spAutoFit/>
          </a:bodyPr>
          <a:p>
            <a:pPr algn="r">
              <a:defRPr lang="ja-JP" altLang="en-US"/>
            </a:pPr>
            <a:r>
              <a:rPr lang="ja-JP" altLang="en-US" sz="900" b="0">
                <a:solidFill>
                  <a:schemeClr val="tx1"/>
                </a:solidFill>
                <a:latin typeface="UD デジタル 教科書体 NP-B"/>
                <a:ea typeface="UD デジタル 教科書体 NP-B"/>
              </a:rPr>
              <a:t>出典：R７年度青少年のインターネツ</a:t>
            </a:r>
            <a:r>
              <a:rPr lang="ja-JP" altLang="en-US" sz="900" b="0">
                <a:solidFill>
                  <a:schemeClr val="tx1"/>
                </a:solidFill>
                <a:latin typeface="UD デジタル 教科書体 NP-B"/>
                <a:ea typeface="UD デジタル 教科書体 NP-B"/>
              </a:rPr>
              <a:t>ト利用環境実態調査報告書</a:t>
            </a:r>
            <a:endParaRPr lang="ja-JP" altLang="en-US" sz="900" b="0">
              <a:solidFill>
                <a:schemeClr val="tx1"/>
              </a:solidFill>
              <a:latin typeface="UD デジタル 教科書体 NP-B"/>
              <a:ea typeface="UD デジタル 教科書体 NP-B"/>
            </a:endParaRPr>
          </a:p>
          <a:p>
            <a:pPr algn="r">
              <a:defRPr lang="ja-JP" altLang="en-US"/>
            </a:pPr>
            <a:r>
              <a:rPr lang="ja-JP" altLang="en-US" sz="900" b="0">
                <a:solidFill>
                  <a:schemeClr val="tx1"/>
                </a:solidFill>
                <a:latin typeface="UD デジタル 教科書体 NP-B"/>
                <a:ea typeface="UD デジタル 教科書体 NP-B"/>
              </a:rPr>
              <a:t>（こども家庭庁）</a:t>
            </a:r>
            <a:endParaRPr lang="ja-JP" altLang="en-US" sz="900" b="0">
              <a:solidFill>
                <a:schemeClr val="tx1"/>
              </a:solidFill>
              <a:latin typeface="UD デジタル 教科書体 NP-B"/>
              <a:ea typeface="UD デジタル 教科書体 NP-B"/>
            </a:endParaRPr>
          </a:p>
        </p:txBody>
      </p:sp>
      <p:sp>
        <p:nvSpPr>
          <p:cNvPr id="1154" name="テキスト 382"/>
          <p:cNvSpPr txBox="1"/>
          <p:nvPr/>
        </p:nvSpPr>
        <p:spPr>
          <a:xfrm>
            <a:off x="-5790" y="4369500"/>
            <a:ext cx="9149790" cy="799326"/>
          </a:xfrm>
          <a:prstGeom prst="rect">
            <a:avLst/>
          </a:prstGeom>
        </p:spPr>
        <p:txBody>
          <a:bodyPr wrap="square">
            <a:spAutoFit/>
          </a:bodyPr>
          <a:p>
            <a:pPr algn="l">
              <a:defRPr lang="ja-JP" altLang="en-US"/>
            </a:pPr>
            <a:r>
              <a:rPr lang="ja-JP" altLang="en-US" sz="1800" b="1" u="none">
                <a:solidFill>
                  <a:schemeClr val="tx1"/>
                </a:solidFill>
                <a:latin typeface="UD デジタル 教科書体 NP-B"/>
                <a:ea typeface="UD デジタル 教科書体 NP-B"/>
              </a:rPr>
              <a:t>　　　10～17歳の子どもたちのうち、</a:t>
            </a:r>
            <a:endParaRPr lang="ja-JP" altLang="en-US" sz="1800" b="1" u="none">
              <a:solidFill>
                <a:schemeClr val="tx1"/>
              </a:solidFill>
              <a:latin typeface="UD デジタル 教科書体 NP-B"/>
              <a:ea typeface="UD デジタル 教科書体 NP-B"/>
            </a:endParaRPr>
          </a:p>
          <a:p>
            <a:pPr algn="l">
              <a:defRPr lang="ja-JP" altLang="en-US"/>
            </a:pPr>
            <a:r>
              <a:rPr lang="ja-JP" altLang="en-US" sz="2800" b="1" u="none">
                <a:solidFill>
                  <a:schemeClr val="tx1"/>
                </a:solidFill>
                <a:latin typeface="UD デジタル 教科書体 NP-B"/>
                <a:ea typeface="UD デジタル 教科書体 NP-B"/>
              </a:rPr>
              <a:t>　　　　　「インターネットを利用している人」</a:t>
            </a:r>
            <a:r>
              <a:rPr lang="ja-JP" altLang="en-US" sz="1800" b="1" u="none">
                <a:solidFill>
                  <a:schemeClr val="tx1"/>
                </a:solidFill>
                <a:latin typeface="UD デジタル 教科書体 NP-B"/>
                <a:ea typeface="UD デジタル 教科書体 NP-B"/>
              </a:rPr>
              <a:t>の割合</a:t>
            </a:r>
            <a:endParaRPr lang="ja-JP" altLang="en-US" sz="1800" b="1" u="none">
              <a:solidFill>
                <a:schemeClr val="tx1"/>
              </a:solidFill>
              <a:latin typeface="UD デジタル 教科書体 NP-B"/>
              <a:ea typeface="UD デジタル 教科書体 NP-B"/>
            </a:endParaRPr>
          </a:p>
        </p:txBody>
      </p:sp>
      <p:sp>
        <p:nvSpPr>
          <p:cNvPr id="1155" name="図形 383"/>
          <p:cNvSpPr/>
          <p:nvPr/>
        </p:nvSpPr>
        <p:spPr>
          <a:xfrm>
            <a:off x="4207602" y="3440382"/>
            <a:ext cx="723006" cy="7591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7" dur="1" fill="hold">
                                          <p:stCondLst>
                                            <p:cond delay="0"/>
                                          </p:stCondLst>
                                        </p:cTn>
                                        <p:tgtEl>
                                          <p:spTgt spid="1155"/>
                                        </p:tgtEl>
                                        <p:attrNameLst>
                                          <p:attrName>style.visibility</p:attrName>
                                        </p:attrNameLst>
                                      </p:cBhvr>
                                      <p:to>
                                        <p:strVal val="visible"/>
                                      </p:to>
                                    </p:set>
                                    <p:animEffect transition="in" filter="fade">
                                      <p:cBhvr>
                                        <p:cTn id="6" dur="500"/>
                                        <p:tgtEl>
                                          <p:spTgt spid="1155"/>
                                        </p:tgtEl>
                                      </p:cBhvr>
                                    </p:animEffect>
                                  </p:childTnLst>
                                </p:cTn>
                              </p:par>
                              <p:par>
                                <p:cTn id="8" presetID="10" presetClass="entr" presetSubtype="0" fill="hold" grpId="0" nodeType="withEffect">
                                  <p:stCondLst>
                                    <p:cond delay="0"/>
                                  </p:stCondLst>
                                  <p:childTnLst>
                                    <p:set>
                                      <p:cBhvr>
                                        <p:cTn id="10" dur="1" fill="hold">
                                          <p:stCondLst>
                                            <p:cond delay="0"/>
                                          </p:stCondLst>
                                        </p:cTn>
                                        <p:tgtEl>
                                          <p:spTgt spid="1154"/>
                                        </p:tgtEl>
                                        <p:attrNameLst>
                                          <p:attrName>style.visibility</p:attrName>
                                        </p:attrNameLst>
                                      </p:cBhvr>
                                      <p:to>
                                        <p:strVal val="visible"/>
                                      </p:to>
                                    </p:set>
                                    <p:animEffect transition="in" filter="fade">
                                      <p:cBhvr>
                                        <p:cTn id="9" dur="500"/>
                                        <p:tgtEl>
                                          <p:spTgt spid="1154"/>
                                        </p:tgtEl>
                                      </p:cBhvr>
                                    </p:animEffect>
                                  </p:childTnLst>
                                </p:cTn>
                              </p:par>
                              <p:par>
                                <p:cTn id="11" presetID="10" presetClass="entr" presetSubtype="0" fill="hold" grpId="0" nodeType="withEffect">
                                  <p:stCondLst>
                                    <p:cond delay="0"/>
                                  </p:stCondLst>
                                  <p:childTnLst>
                                    <p:set>
                                      <p:cBhvr>
                                        <p:cTn id="13" dur="1" fill="hold">
                                          <p:stCondLst>
                                            <p:cond delay="0"/>
                                          </p:stCondLst>
                                        </p:cTn>
                                        <p:tgtEl>
                                          <p:spTgt spid="1153"/>
                                        </p:tgtEl>
                                        <p:attrNameLst>
                                          <p:attrName>style.visibility</p:attrName>
                                        </p:attrNameLst>
                                      </p:cBhvr>
                                      <p:to>
                                        <p:strVal val="visible"/>
                                      </p:to>
                                    </p:set>
                                    <p:animEffect transition="in" filter="fade">
                                      <p:cBhvr>
                                        <p:cTn id="12" dur="500"/>
                                        <p:tgtEl>
                                          <p:spTgt spid="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 grpId="0" animBg="1" autoUpdateAnimBg="0"/>
      <p:bldP spid="1154" grpId="0" animBg="1" autoUpdateAnimBg="0"/>
      <p:bldP spid="115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aphicFrame>
        <p:nvGraphicFramePr>
          <p:cNvPr id="1161" name="四角形 393"/>
          <p:cNvGraphicFramePr/>
          <p:nvPr/>
        </p:nvGraphicFramePr>
        <p:xfrm>
          <a:off x="1038504" y="1501002"/>
          <a:ext cx="7034953" cy="3912597"/>
        </p:xfrm>
        <a:graphic>
          <a:graphicData uri="http://schemas.openxmlformats.org/drawingml/2006/chart">
            <c:chart xmlns:c="http://schemas.openxmlformats.org/drawingml/2006/chart" xmlns:r="http://schemas.openxmlformats.org/officeDocument/2006/relationships" r:id="rId1"/>
          </a:graphicData>
        </a:graphic>
      </p:graphicFrame>
      <p:sp>
        <p:nvSpPr>
          <p:cNvPr id="1162" name="四角形 102"/>
          <p:cNvSpPr/>
          <p:nvPr/>
        </p:nvSpPr>
        <p:spPr>
          <a:xfrm>
            <a:off x="-32913" y="-167188"/>
            <a:ext cx="9177785" cy="108916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63" name="テキスト 103"/>
          <p:cNvSpPr txBox="1"/>
          <p:nvPr/>
        </p:nvSpPr>
        <p:spPr>
          <a:xfrm>
            <a:off x="247629" y="193500"/>
            <a:ext cx="8018338" cy="645438"/>
          </a:xfrm>
          <a:prstGeom prst="rect">
            <a:avLst/>
          </a:prstGeom>
        </p:spPr>
        <p:txBody>
          <a:bodyPr wrap="square">
            <a:spAutoFit/>
          </a:bodyPr>
          <a:p>
            <a:pPr algn="l">
              <a:defRPr lang="ja-JP" altLang="en-US"/>
            </a:pPr>
            <a:r>
              <a:rPr lang="ja-JP" altLang="en-US" sz="3600" b="1">
                <a:solidFill>
                  <a:schemeClr val="tx1"/>
                </a:solidFill>
                <a:latin typeface="UD デジタル 教科書体 NP-B"/>
                <a:ea typeface="UD デジタル 教科書体 NP-B"/>
              </a:rPr>
              <a:t>県内の実態①（スマートフォン）</a:t>
            </a:r>
            <a:endParaRPr lang="ja-JP" altLang="en-US" sz="6000" b="1">
              <a:solidFill>
                <a:schemeClr val="tx1"/>
              </a:solidFill>
              <a:latin typeface="UD デジタル 教科書体 NP-B"/>
              <a:ea typeface="UD デジタル 教科書体 NP-B"/>
            </a:endParaRPr>
          </a:p>
        </p:txBody>
      </p:sp>
      <p:sp>
        <p:nvSpPr>
          <p:cNvPr id="1164" name="テキスト 104"/>
          <p:cNvSpPr txBox="1"/>
          <p:nvPr/>
        </p:nvSpPr>
        <p:spPr>
          <a:xfrm>
            <a:off x="5356156" y="945280"/>
            <a:ext cx="3676071" cy="276106"/>
          </a:xfrm>
          <a:prstGeom prst="rect">
            <a:avLst/>
          </a:prstGeom>
        </p:spPr>
        <p:txBody>
          <a:bodyPr wrap="square">
            <a:spAutoFit/>
          </a:bodyPr>
          <a:p>
            <a:pPr algn="r">
              <a:defRPr lang="ja-JP" altLang="en-US"/>
            </a:pPr>
            <a:r>
              <a:rPr lang="ja-JP" altLang="en-US" sz="1200" b="0">
                <a:solidFill>
                  <a:schemeClr val="tx1">
                    <a:lumMod val="75000"/>
                    <a:lumOff val="25000"/>
                  </a:schemeClr>
                </a:solidFill>
                <a:latin typeface="UD デジタル 教科書体 NP-B"/>
                <a:ea typeface="UD デジタル 教科書体 NP-B"/>
              </a:rPr>
              <a:t>出典：R２～R６年度学校対象調査（静岡県）</a:t>
            </a:r>
            <a:endParaRPr lang="ja-JP" altLang="en-US" b="0">
              <a:solidFill>
                <a:schemeClr val="tx1">
                  <a:lumMod val="75000"/>
                  <a:lumOff val="25000"/>
                </a:schemeClr>
              </a:solidFill>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aphicFrame>
        <p:nvGraphicFramePr>
          <p:cNvPr id="1170" name="四角形 393"/>
          <p:cNvGraphicFramePr/>
          <p:nvPr/>
        </p:nvGraphicFramePr>
        <p:xfrm>
          <a:off x="1038504" y="1501002"/>
          <a:ext cx="7034953" cy="3912597"/>
        </p:xfrm>
        <a:graphic>
          <a:graphicData uri="http://schemas.openxmlformats.org/drawingml/2006/chart">
            <c:chart xmlns:c="http://schemas.openxmlformats.org/drawingml/2006/chart" xmlns:r="http://schemas.openxmlformats.org/officeDocument/2006/relationships" r:id="rId1"/>
          </a:graphicData>
        </a:graphic>
      </p:graphicFrame>
      <p:sp>
        <p:nvSpPr>
          <p:cNvPr id="1171" name="四角形 102"/>
          <p:cNvSpPr/>
          <p:nvPr/>
        </p:nvSpPr>
        <p:spPr>
          <a:xfrm>
            <a:off x="-32913" y="-167188"/>
            <a:ext cx="9177785" cy="108916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72" name="テキスト 103"/>
          <p:cNvSpPr txBox="1"/>
          <p:nvPr/>
        </p:nvSpPr>
        <p:spPr>
          <a:xfrm>
            <a:off x="247629" y="193500"/>
            <a:ext cx="8018338" cy="645438"/>
          </a:xfrm>
          <a:prstGeom prst="rect">
            <a:avLst/>
          </a:prstGeom>
        </p:spPr>
        <p:txBody>
          <a:bodyPr wrap="square">
            <a:spAutoFit/>
          </a:bodyPr>
          <a:p>
            <a:pPr algn="l">
              <a:defRPr lang="ja-JP" altLang="en-US"/>
            </a:pPr>
            <a:r>
              <a:rPr lang="ja-JP" altLang="en-US" sz="3600" b="1">
                <a:solidFill>
                  <a:schemeClr val="tx1"/>
                </a:solidFill>
                <a:latin typeface="UD デジタル 教科書体 NP-B"/>
                <a:ea typeface="UD デジタル 教科書体 NP-B"/>
              </a:rPr>
              <a:t>県内の実態②（ゲーム機など）</a:t>
            </a:r>
            <a:endParaRPr lang="ja-JP" altLang="en-US" sz="6000" b="1">
              <a:solidFill>
                <a:schemeClr val="tx1"/>
              </a:solidFill>
              <a:latin typeface="UD デジタル 教科書体 NP-B"/>
              <a:ea typeface="UD デジタル 教科書体 NP-B"/>
            </a:endParaRPr>
          </a:p>
        </p:txBody>
      </p:sp>
      <p:sp>
        <p:nvSpPr>
          <p:cNvPr id="1173" name="テキスト 104"/>
          <p:cNvSpPr txBox="1"/>
          <p:nvPr/>
        </p:nvSpPr>
        <p:spPr>
          <a:xfrm>
            <a:off x="5356156" y="945280"/>
            <a:ext cx="3676071" cy="276106"/>
          </a:xfrm>
          <a:prstGeom prst="rect">
            <a:avLst/>
          </a:prstGeom>
        </p:spPr>
        <p:txBody>
          <a:bodyPr wrap="square">
            <a:spAutoFit/>
          </a:bodyPr>
          <a:p>
            <a:pPr algn="r">
              <a:defRPr lang="ja-JP" altLang="en-US"/>
            </a:pPr>
            <a:r>
              <a:rPr lang="ja-JP" altLang="en-US" sz="1200" b="0">
                <a:solidFill>
                  <a:schemeClr val="tx1">
                    <a:lumMod val="75000"/>
                    <a:lumOff val="25000"/>
                  </a:schemeClr>
                </a:solidFill>
                <a:latin typeface="UD デジタル 教科書体 NP-B"/>
                <a:ea typeface="UD デジタル 教科書体 NP-B"/>
              </a:rPr>
              <a:t>出典：R２～R６年度学校対象調査（静岡県）</a:t>
            </a:r>
            <a:endParaRPr lang="ja-JP" altLang="en-US" b="0">
              <a:solidFill>
                <a:schemeClr val="tx1">
                  <a:lumMod val="75000"/>
                  <a:lumOff val="25000"/>
                </a:schemeClr>
              </a:solidFill>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179" name="グループ 4350"/>
          <p:cNvGrpSpPr/>
          <p:nvPr/>
        </p:nvGrpSpPr>
        <p:grpSpPr>
          <a:xfrm>
            <a:off x="1117640" y="1129501"/>
            <a:ext cx="6984000" cy="4585500"/>
            <a:chOff x="1399442" y="1129501"/>
            <a:chExt cx="5979328" cy="4585500"/>
          </a:xfrm>
        </p:grpSpPr>
        <p:sp>
          <p:nvSpPr>
            <p:cNvPr id="1180" name="四角形 4278"/>
            <p:cNvSpPr/>
            <p:nvPr/>
          </p:nvSpPr>
          <p:spPr>
            <a:xfrm>
              <a:off x="1400846" y="1129501"/>
              <a:ext cx="5977924" cy="4585500"/>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81" name="直線 4283"/>
            <p:cNvSpPr/>
            <p:nvPr/>
          </p:nvSpPr>
          <p:spPr>
            <a:xfrm>
              <a:off x="1399442" y="1707173"/>
              <a:ext cx="5977924" cy="0"/>
            </a:xfrm>
            <a:prstGeom prst="line">
              <a:avLst/>
            </a:prstGeom>
          </p:spPr>
          <p:style>
            <a:lnRef idx="1">
              <a:schemeClr val="dk1"/>
            </a:lnRef>
            <a:fillRef idx="0">
              <a:schemeClr val="dk1"/>
            </a:fillRef>
            <a:effectRef idx="0">
              <a:schemeClr val="dk1"/>
            </a:effectRef>
            <a:fontRef idx="minor">
              <a:schemeClr val="tx1"/>
            </a:fontRef>
          </p:style>
        </p:sp>
        <p:sp>
          <p:nvSpPr>
            <p:cNvPr id="1182" name="テキスト 4284"/>
            <p:cNvSpPr txBox="1"/>
            <p:nvPr/>
          </p:nvSpPr>
          <p:spPr>
            <a:xfrm>
              <a:off x="1550535" y="1337061"/>
              <a:ext cx="4386904" cy="368439"/>
            </a:xfrm>
            <a:prstGeom prst="rect">
              <a:avLst/>
            </a:prstGeom>
          </p:spPr>
          <p:txBody>
            <a:bodyPr wrap="square">
              <a:spAutoFit/>
            </a:bodyPr>
            <a:p>
              <a:pPr>
                <a:defRPr lang="ja-JP" altLang="en-US"/>
              </a:pPr>
              <a:r>
                <a:rPr lang="ja-JP" altLang="en-US" sz="1800" b="1">
                  <a:latin typeface="Yu Gothic UI"/>
                  <a:ea typeface="Yu Gothic UI"/>
                </a:rPr>
                <a:t>＜</a:t>
              </a:r>
              <a:r>
                <a:rPr lang="ja-JP" altLang="en-US" sz="1800" b="1">
                  <a:latin typeface="Yu Gothic UI"/>
                  <a:ea typeface="Yu Gothic UI"/>
                </a:rPr>
                <a:t>　ふじさん中学校２年２３組（35）</a:t>
              </a:r>
              <a:endParaRPr lang="ja-JP" altLang="en-US" sz="1800" b="1">
                <a:latin typeface="Yu Gothic UI"/>
                <a:ea typeface="Yu Gothic UI"/>
              </a:endParaRPr>
            </a:p>
          </p:txBody>
        </p:sp>
      </p:grpSp>
      <p:sp>
        <p:nvSpPr>
          <p:cNvPr id="1183" name="四角形 4354"/>
          <p:cNvSpPr/>
          <p:nvPr/>
        </p:nvSpPr>
        <p:spPr>
          <a:xfrm>
            <a:off x="-38582" y="-22500"/>
            <a:ext cx="9218577" cy="1087809"/>
          </a:xfrm>
          <a:prstGeom prst="rect">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84" name="テキスト 4355"/>
          <p:cNvSpPr txBox="1"/>
          <p:nvPr/>
        </p:nvSpPr>
        <p:spPr>
          <a:xfrm>
            <a:off x="180000" y="152762"/>
            <a:ext cx="8786094" cy="768548"/>
          </a:xfrm>
          <a:prstGeom prst="rect">
            <a:avLst/>
          </a:prstGeom>
        </p:spPr>
        <p:txBody>
          <a:bodyPr wrap="square">
            <a:spAutoFit/>
          </a:bodyPr>
          <a:p>
            <a:pPr algn="ctr">
              <a:defRPr lang="ja-JP" altLang="en-US"/>
            </a:pPr>
            <a:r>
              <a:rPr lang="ja-JP" altLang="en-US" sz="4400" b="1">
                <a:solidFill>
                  <a:schemeClr val="tx1"/>
                </a:solidFill>
                <a:latin typeface="UD デジタル 教科書体 NP-B"/>
                <a:ea typeface="UD デジタル 教科書体 NP-B"/>
              </a:rPr>
              <a:t>こんなことあるかもしれません</a:t>
            </a:r>
            <a:endParaRPr lang="ja-JP" altLang="en-US" sz="6000" b="1">
              <a:solidFill>
                <a:schemeClr val="tx1"/>
              </a:solidFill>
              <a:latin typeface="UD デジタル 教科書体 NP-B"/>
              <a:ea typeface="UD デジタル 教科書体 NP-B"/>
            </a:endParaRPr>
          </a:p>
        </p:txBody>
      </p:sp>
      <p:grpSp>
        <p:nvGrpSpPr>
          <p:cNvPr id="1185" name="グループ 4357"/>
          <p:cNvGrpSpPr/>
          <p:nvPr/>
        </p:nvGrpSpPr>
        <p:grpSpPr>
          <a:xfrm>
            <a:off x="2020848" y="1985616"/>
            <a:ext cx="2119152" cy="583884"/>
            <a:chOff x="2000901" y="1489500"/>
            <a:chExt cx="2012860" cy="437537"/>
          </a:xfrm>
        </p:grpSpPr>
        <p:sp>
          <p:nvSpPr>
            <p:cNvPr id="1186" name="図形 4279"/>
            <p:cNvSpPr/>
            <p:nvPr/>
          </p:nvSpPr>
          <p:spPr>
            <a:xfrm>
              <a:off x="2000901" y="1489500"/>
              <a:ext cx="2012860" cy="432000"/>
            </a:xfrm>
            <a:prstGeom prst="wedgeRoundRectCallout">
              <a:avLst>
                <a:gd name="adj1" fmla="val -52946"/>
                <a:gd name="adj2" fmla="val -36525"/>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87" name="テキスト 4280"/>
            <p:cNvSpPr txBox="1"/>
            <p:nvPr/>
          </p:nvSpPr>
          <p:spPr>
            <a:xfrm>
              <a:off x="2068339" y="1489500"/>
              <a:ext cx="1945422" cy="437537"/>
            </a:xfrm>
            <a:prstGeom prst="rect">
              <a:avLst/>
            </a:prstGeom>
          </p:spPr>
          <p:txBody>
            <a:bodyPr wrap="square">
              <a:spAutoFit/>
            </a:bodyPr>
            <a:p>
              <a:pPr>
                <a:defRPr lang="ja-JP" altLang="en-US"/>
              </a:pPr>
              <a:r>
                <a:rPr lang="ja-JP" altLang="en-US" sz="1600">
                  <a:latin typeface="Yu Gothic UI"/>
                  <a:ea typeface="Yu Gothic UI"/>
                </a:rPr>
                <a:t>夏休みも終わりだね！</a:t>
              </a:r>
              <a:endParaRPr lang="ja-JP" altLang="en-US">
                <a:latin typeface="Yu Gothic UI"/>
                <a:ea typeface="Yu Gothic UI"/>
              </a:endParaRPr>
            </a:p>
            <a:p>
              <a:pPr>
                <a:defRPr lang="ja-JP" altLang="en-US"/>
              </a:pPr>
              <a:r>
                <a:rPr lang="ja-JP" altLang="en-US" sz="1600">
                  <a:latin typeface="Yu Gothic UI"/>
                  <a:ea typeface="Yu Gothic UI"/>
                </a:rPr>
                <a:t>どこかお出かけした？</a:t>
              </a:r>
              <a:endParaRPr lang="ja-JP" altLang="en-US" sz="1600">
                <a:latin typeface="Yu Gothic UI"/>
                <a:ea typeface="Yu Gothic UI"/>
              </a:endParaRPr>
            </a:p>
          </p:txBody>
        </p:sp>
      </p:grpSp>
      <p:grpSp>
        <p:nvGrpSpPr>
          <p:cNvPr id="1188" name="グループ 4363"/>
          <p:cNvGrpSpPr/>
          <p:nvPr/>
        </p:nvGrpSpPr>
        <p:grpSpPr>
          <a:xfrm>
            <a:off x="2052902" y="4441500"/>
            <a:ext cx="1655098" cy="633975"/>
            <a:chOff x="1620000" y="3290117"/>
            <a:chExt cx="2335894" cy="881684"/>
          </a:xfrm>
        </p:grpSpPr>
        <p:sp>
          <p:nvSpPr>
            <p:cNvPr id="1189" name="図形 4279"/>
            <p:cNvSpPr/>
            <p:nvPr/>
          </p:nvSpPr>
          <p:spPr>
            <a:xfrm>
              <a:off x="1620000" y="3290117"/>
              <a:ext cx="2231119" cy="639389"/>
            </a:xfrm>
            <a:prstGeom prst="wedgeRoundRectCallout">
              <a:avLst>
                <a:gd name="adj1" fmla="val -53882"/>
                <a:gd name="adj2" fmla="val -33960"/>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90" name="テキスト 4280"/>
            <p:cNvSpPr txBox="1"/>
            <p:nvPr/>
          </p:nvSpPr>
          <p:spPr>
            <a:xfrm>
              <a:off x="1695353" y="3359781"/>
              <a:ext cx="2260541" cy="469593"/>
            </a:xfrm>
            <a:prstGeom prst="rect">
              <a:avLst/>
            </a:prstGeom>
          </p:spPr>
          <p:txBody>
            <a:bodyPr wrap="square">
              <a:spAutoFit/>
            </a:bodyPr>
            <a:p>
              <a:pPr>
                <a:defRPr lang="ja-JP" altLang="en-US"/>
              </a:pPr>
              <a:r>
                <a:rPr lang="ja-JP" altLang="en-US" sz="1600">
                  <a:solidFill>
                    <a:schemeClr val="tx1"/>
                  </a:solidFill>
                  <a:latin typeface="Yu Gothic UI"/>
                  <a:ea typeface="Yu Gothic UI"/>
                </a:rPr>
                <a:t>わーいいなー！！</a:t>
              </a:r>
              <a:endParaRPr lang="ja-JP" altLang="en-US" sz="1600">
                <a:solidFill>
                  <a:schemeClr val="tx1"/>
                </a:solidFill>
                <a:latin typeface="Yu Gothic UI"/>
                <a:ea typeface="Yu Gothic UI"/>
              </a:endParaRPr>
            </a:p>
          </p:txBody>
        </p:sp>
      </p:grpSp>
      <p:grpSp>
        <p:nvGrpSpPr>
          <p:cNvPr id="1191" name="グループ 4369"/>
          <p:cNvGrpSpPr/>
          <p:nvPr/>
        </p:nvGrpSpPr>
        <p:grpSpPr>
          <a:xfrm>
            <a:off x="4284000" y="2425500"/>
            <a:ext cx="2921339" cy="432000"/>
            <a:chOff x="1720505" y="1481616"/>
            <a:chExt cx="1945422" cy="432000"/>
          </a:xfrm>
        </p:grpSpPr>
        <p:sp>
          <p:nvSpPr>
            <p:cNvPr id="1192" name="図形 4279"/>
            <p:cNvSpPr/>
            <p:nvPr/>
          </p:nvSpPr>
          <p:spPr>
            <a:xfrm>
              <a:off x="1720505" y="1481616"/>
              <a:ext cx="1915495" cy="432000"/>
            </a:xfrm>
            <a:prstGeom prst="wedgeRoundRectCallout">
              <a:avLst>
                <a:gd name="adj1" fmla="val 54192"/>
                <a:gd name="adj2" fmla="val -35537"/>
                <a:gd name="adj3" fmla="val 16667"/>
              </a:avLst>
            </a:prstGeom>
            <a:solidFill>
              <a:srgbClr val="00FF3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93" name="テキスト 4280"/>
            <p:cNvSpPr txBox="1"/>
            <p:nvPr/>
          </p:nvSpPr>
          <p:spPr>
            <a:xfrm>
              <a:off x="1720505" y="1528785"/>
              <a:ext cx="1945422" cy="337661"/>
            </a:xfrm>
            <a:prstGeom prst="rect">
              <a:avLst/>
            </a:prstGeom>
          </p:spPr>
          <p:txBody>
            <a:bodyPr wrap="square">
              <a:spAutoFit/>
            </a:bodyPr>
            <a:p>
              <a:pPr algn="l">
                <a:defRPr lang="ja-JP" altLang="en-US"/>
              </a:pPr>
              <a:r>
                <a:rPr lang="ja-JP" altLang="en-US" sz="1600">
                  <a:latin typeface="Yu Gothic UI"/>
                  <a:ea typeface="Yu Gothic UI"/>
                </a:rPr>
                <a:t> わたしは家族で温泉に行ったよ！</a:t>
              </a:r>
              <a:endParaRPr lang="ja-JP" altLang="en-US">
                <a:latin typeface="Yu Gothic UI"/>
                <a:ea typeface="Yu Gothic UI"/>
              </a:endParaRPr>
            </a:p>
          </p:txBody>
        </p:sp>
      </p:grpSp>
      <p:grpSp>
        <p:nvGrpSpPr>
          <p:cNvPr id="1194" name="グループ 282"/>
          <p:cNvGrpSpPr/>
          <p:nvPr/>
        </p:nvGrpSpPr>
        <p:grpSpPr>
          <a:xfrm>
            <a:off x="1426824" y="2968976"/>
            <a:ext cx="3933590" cy="1344333"/>
            <a:chOff x="-3064459" y="2946403"/>
            <a:chExt cx="3645404" cy="1344333"/>
          </a:xfrm>
        </p:grpSpPr>
        <p:grpSp>
          <p:nvGrpSpPr>
            <p:cNvPr id="1195" name="グループ 4461"/>
            <p:cNvGrpSpPr/>
            <p:nvPr/>
          </p:nvGrpSpPr>
          <p:grpSpPr>
            <a:xfrm>
              <a:off x="-3064459" y="2946403"/>
              <a:ext cx="3645404" cy="1344333"/>
              <a:chOff x="-3064459" y="2946403"/>
              <a:chExt cx="3645404" cy="1344333"/>
            </a:xfrm>
          </p:grpSpPr>
          <p:sp>
            <p:nvSpPr>
              <p:cNvPr id="1196" name="四角形 4304"/>
              <p:cNvSpPr/>
              <p:nvPr/>
            </p:nvSpPr>
            <p:spPr>
              <a:xfrm>
                <a:off x="-3064459" y="2946403"/>
                <a:ext cx="3645404" cy="1344333"/>
              </a:xfrm>
              <a:prstGeom prst="rect">
                <a:avLst/>
              </a:prstGeom>
              <a:solidFill>
                <a:schemeClr val="tx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50000"/>
                  </a:lnSpc>
                  <a:defRPr lang="ja-JP" altLang="en-US"/>
                </a:pPr>
                <a:r>
                  <a:rPr lang="ja-JP" altLang="en-US" sz="1600">
                    <a:solidFill>
                      <a:schemeClr val="bg1"/>
                    </a:solidFill>
                    <a:latin typeface="UD デジタル 教科書体 NP-B"/>
                    <a:ea typeface="UD デジタル 教科書体 NP-B"/>
                  </a:rPr>
                  <a:t>その後、この画像は隣のクラス、</a:t>
                </a:r>
                <a:endParaRPr lang="ja-JP" altLang="en-US" sz="1600">
                  <a:solidFill>
                    <a:schemeClr val="bg1"/>
                  </a:solidFill>
                  <a:latin typeface="UD デジタル 教科書体 NP-B"/>
                  <a:ea typeface="UD デジタル 教科書体 NP-B"/>
                </a:endParaRPr>
              </a:p>
              <a:p>
                <a:pPr algn="l">
                  <a:lnSpc>
                    <a:spcPct val="150000"/>
                  </a:lnSpc>
                  <a:defRPr lang="ja-JP" altLang="en-US"/>
                </a:pPr>
                <a:r>
                  <a:rPr lang="ja-JP" altLang="en-US" sz="1600">
                    <a:solidFill>
                      <a:schemeClr val="bg1"/>
                    </a:solidFill>
                    <a:latin typeface="UD デジタル 教科書体 NP-B"/>
                    <a:ea typeface="UD デジタル 教科書体 NP-B"/>
                  </a:rPr>
                  <a:t>その隣のクラスと拡散されていき、</a:t>
                </a:r>
                <a:endParaRPr lang="ja-JP" altLang="en-US" sz="1800">
                  <a:solidFill>
                    <a:schemeClr val="bg1"/>
                  </a:solidFill>
                  <a:latin typeface="UD デジタル 教科書体 NP-B"/>
                  <a:ea typeface="UD デジタル 教科書体 NP-B"/>
                </a:endParaRPr>
              </a:p>
              <a:p>
                <a:pPr algn="l">
                  <a:lnSpc>
                    <a:spcPct val="150000"/>
                  </a:lnSpc>
                  <a:defRPr lang="ja-JP" altLang="en-US"/>
                </a:pPr>
                <a:r>
                  <a:rPr lang="ja-JP" altLang="en-US" sz="1600">
                    <a:solidFill>
                      <a:schemeClr val="bg1"/>
                    </a:solidFill>
                    <a:latin typeface="UD デジタル 教科書体 NP-B"/>
                    <a:ea typeface="UD デジタル 教科書体 NP-B"/>
                  </a:rPr>
                  <a:t>最後は学校中に</a:t>
                </a:r>
                <a:r>
                  <a:rPr lang="ja-JP" altLang="en-US" sz="1600">
                    <a:solidFill>
                      <a:schemeClr val="bg1"/>
                    </a:solidFill>
                    <a:latin typeface="UD デジタル 教科書体 NP-B"/>
                    <a:ea typeface="UD デジタル 教科書体 NP-B"/>
                  </a:rPr>
                  <a:t>拡散</a:t>
                </a:r>
                <a:r>
                  <a:rPr lang="ja-JP" altLang="en-US" sz="1600">
                    <a:solidFill>
                      <a:schemeClr val="bg1"/>
                    </a:solidFill>
                    <a:latin typeface="UD デジタル 教科書体 NP-B"/>
                    <a:ea typeface="UD デジタル 教科書体 NP-B"/>
                  </a:rPr>
                  <a:t>されて</a:t>
                </a:r>
                <a:r>
                  <a:rPr lang="ja-JP" altLang="en-US" sz="1600">
                    <a:solidFill>
                      <a:schemeClr val="bg1"/>
                    </a:solidFill>
                    <a:latin typeface="UD デジタル 教科書体 NP-B"/>
                    <a:ea typeface="UD デジタル 教科書体 NP-B"/>
                  </a:rPr>
                  <a:t>しまいました。</a:t>
                </a:r>
                <a:endParaRPr lang="ja-JP" altLang="en-US" sz="1600">
                  <a:solidFill>
                    <a:schemeClr val="bg1"/>
                  </a:solidFill>
                  <a:latin typeface="UD デジタル 教科書体 NP-B"/>
                  <a:ea typeface="UD デジタル 教科書体 NP-B"/>
                </a:endParaRPr>
              </a:p>
            </p:txBody>
          </p:sp>
        </p:grpSp>
      </p:grpSp>
      <p:grpSp>
        <p:nvGrpSpPr>
          <p:cNvPr id="1197" name="グループ 4382"/>
          <p:cNvGrpSpPr/>
          <p:nvPr/>
        </p:nvGrpSpPr>
        <p:grpSpPr>
          <a:xfrm>
            <a:off x="2052000" y="5061747"/>
            <a:ext cx="3600957" cy="459753"/>
            <a:chOff x="1620000" y="3290117"/>
            <a:chExt cx="2291811" cy="639389"/>
          </a:xfrm>
        </p:grpSpPr>
        <p:sp>
          <p:nvSpPr>
            <p:cNvPr id="1198" name="図形 4279"/>
            <p:cNvSpPr/>
            <p:nvPr/>
          </p:nvSpPr>
          <p:spPr>
            <a:xfrm>
              <a:off x="1620000" y="3290117"/>
              <a:ext cx="2231119" cy="639389"/>
            </a:xfrm>
            <a:prstGeom prst="wedgeRoundRectCallout">
              <a:avLst>
                <a:gd name="adj1" fmla="val -52302"/>
                <a:gd name="adj2" fmla="val -39667"/>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99" name="テキスト 4280"/>
            <p:cNvSpPr txBox="1"/>
            <p:nvPr/>
          </p:nvSpPr>
          <p:spPr>
            <a:xfrm>
              <a:off x="1651270" y="3359781"/>
              <a:ext cx="2260541" cy="469593"/>
            </a:xfrm>
            <a:prstGeom prst="rect">
              <a:avLst/>
            </a:prstGeom>
          </p:spPr>
          <p:txBody>
            <a:bodyPr wrap="square">
              <a:spAutoFit/>
            </a:bodyPr>
            <a:p>
              <a:pPr>
                <a:defRPr lang="ja-JP" altLang="en-US"/>
              </a:pPr>
              <a:r>
                <a:rPr lang="ja-JP" altLang="en-US" sz="1600">
                  <a:solidFill>
                    <a:schemeClr val="tx1"/>
                  </a:solidFill>
                  <a:latin typeface="Yu Gothic UI"/>
                  <a:ea typeface="Yu Gothic UI"/>
                </a:rPr>
                <a:t>隣のクラスの○○君にもみせてあげよう！</a:t>
              </a:r>
              <a:endParaRPr lang="ja-JP" altLang="en-US" sz="1600">
                <a:solidFill>
                  <a:schemeClr val="tx1"/>
                </a:solidFill>
                <a:latin typeface="Yu Gothic UI"/>
                <a:ea typeface="Yu Gothic UI"/>
              </a:endParaRPr>
            </a:p>
          </p:txBody>
        </p:sp>
      </p:grpSp>
      <p:sp>
        <p:nvSpPr>
          <p:cNvPr id="1200" name="楕円 283"/>
          <p:cNvSpPr/>
          <p:nvPr/>
        </p:nvSpPr>
        <p:spPr>
          <a:xfrm>
            <a:off x="1541743" y="1865892"/>
            <a:ext cx="360000" cy="360000"/>
          </a:xfrm>
          <a:prstGeom prst="ellipse">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a:solidFill>
                  <a:schemeClr val="tx1"/>
                </a:solidFill>
                <a:latin typeface="Yu Gothic UI"/>
                <a:ea typeface="Yu Gothic UI"/>
              </a:rPr>
              <a:t>Ａ</a:t>
            </a:r>
            <a:endParaRPr lang="ja-JP" altLang="en-US">
              <a:solidFill>
                <a:schemeClr val="tx1"/>
              </a:solidFill>
              <a:latin typeface="Yu Gothic UI"/>
              <a:ea typeface="Yu Gothic UI"/>
            </a:endParaRPr>
          </a:p>
        </p:txBody>
      </p:sp>
      <p:sp>
        <p:nvSpPr>
          <p:cNvPr id="1201" name="楕円 284"/>
          <p:cNvSpPr/>
          <p:nvPr/>
        </p:nvSpPr>
        <p:spPr>
          <a:xfrm>
            <a:off x="1550535" y="4373923"/>
            <a:ext cx="360000" cy="361535"/>
          </a:xfrm>
          <a:prstGeom prst="ellipse">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a:solidFill>
                  <a:schemeClr val="tx1"/>
                </a:solidFill>
                <a:latin typeface="Yu Gothic UI"/>
                <a:ea typeface="Yu Gothic UI"/>
              </a:rPr>
              <a:t>Ｂ</a:t>
            </a:r>
            <a:endParaRPr lang="ja-JP" altLang="en-US">
              <a:solidFill>
                <a:schemeClr val="tx1"/>
              </a:solidFill>
              <a:latin typeface="Yu Gothic UI"/>
              <a:ea typeface="Yu Gothic UI"/>
            </a:endParaRPr>
          </a:p>
        </p:txBody>
      </p:sp>
      <p:sp>
        <p:nvSpPr>
          <p:cNvPr id="1202" name="楕円 285"/>
          <p:cNvSpPr/>
          <p:nvPr/>
        </p:nvSpPr>
        <p:spPr>
          <a:xfrm>
            <a:off x="1550535" y="4901253"/>
            <a:ext cx="360000" cy="360000"/>
          </a:xfrm>
          <a:prstGeom prst="ellipse">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a:solidFill>
                  <a:schemeClr val="tx1"/>
                </a:solidFill>
                <a:latin typeface="Yu Gothic UI"/>
                <a:ea typeface="Yu Gothic UI"/>
              </a:rPr>
              <a:t>Ｃ</a:t>
            </a:r>
            <a:endParaRPr lang="ja-JP" altLang="en-US">
              <a:solidFill>
                <a:schemeClr val="tx1"/>
              </a:solidFill>
              <a:latin typeface="Yu Gothic UI"/>
              <a:ea typeface="Yu Gothic UI"/>
            </a:endParaRPr>
          </a:p>
        </p:txBody>
      </p:sp>
      <p:pic>
        <p:nvPicPr>
          <p:cNvPr id="1203" name="図 461"/>
          <p:cNvPicPr>
            <a:picLocks noChangeAspect="1"/>
          </p:cNvPicPr>
          <p:nvPr/>
        </p:nvPicPr>
        <p:blipFill>
          <a:blip r:embed="rId1"/>
          <a:stretch>
            <a:fillRect/>
          </a:stretch>
        </p:blipFill>
        <p:spPr>
          <a:xfrm>
            <a:off x="5557596" y="3017255"/>
            <a:ext cx="2228850" cy="1247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7" dur="1" fill="hold">
                                          <p:stCondLst>
                                            <p:cond delay="0"/>
                                          </p:stCondLst>
                                        </p:cTn>
                                        <p:tgtEl>
                                          <p:spTgt spid="1200"/>
                                        </p:tgtEl>
                                        <p:attrNameLst>
                                          <p:attrName>style.visibility</p:attrName>
                                        </p:attrNameLst>
                                      </p:cBhvr>
                                      <p:to>
                                        <p:strVal val="visible"/>
                                      </p:to>
                                    </p:set>
                                    <p:animEffect transition="in" filter="fade">
                                      <p:cBhvr>
                                        <p:cTn id="6" dur="500"/>
                                        <p:tgtEl>
                                          <p:spTgt spid="1200"/>
                                        </p:tgtEl>
                                      </p:cBhvr>
                                    </p:animEffect>
                                  </p:childTnLst>
                                </p:cTn>
                              </p:par>
                              <p:par>
                                <p:cTn id="8" presetID="10" presetClass="entr" presetSubtype="0" fill="hold" nodeType="withEffect">
                                  <p:stCondLst>
                                    <p:cond delay="0"/>
                                  </p:stCondLst>
                                  <p:childTnLst>
                                    <p:set>
                                      <p:cBhvr>
                                        <p:cTn id="10" dur="1" fill="hold">
                                          <p:stCondLst>
                                            <p:cond delay="0"/>
                                          </p:stCondLst>
                                        </p:cTn>
                                        <p:tgtEl>
                                          <p:spTgt spid="1185"/>
                                        </p:tgtEl>
                                        <p:attrNameLst>
                                          <p:attrName>style.visibility</p:attrName>
                                        </p:attrNameLst>
                                      </p:cBhvr>
                                      <p:to>
                                        <p:strVal val="visible"/>
                                      </p:to>
                                    </p:set>
                                    <p:animEffect transition="in" filter="fade">
                                      <p:cBhvr>
                                        <p:cTn id="9" dur="500"/>
                                        <p:tgtEl>
                                          <p:spTgt spid="118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5" dur="1" fill="hold">
                                          <p:stCondLst>
                                            <p:cond delay="0"/>
                                          </p:stCondLst>
                                        </p:cTn>
                                        <p:tgtEl>
                                          <p:spTgt spid="1191"/>
                                        </p:tgtEl>
                                        <p:attrNameLst>
                                          <p:attrName>style.visibility</p:attrName>
                                        </p:attrNameLst>
                                      </p:cBhvr>
                                      <p:to>
                                        <p:strVal val="visible"/>
                                      </p:to>
                                    </p:set>
                                    <p:animEffect transition="in" filter="fade">
                                      <p:cBhvr>
                                        <p:cTn id="14" dur="500"/>
                                        <p:tgtEl>
                                          <p:spTgt spid="1191"/>
                                        </p:tgtEl>
                                      </p:cBhvr>
                                    </p:animEffect>
                                  </p:childTnLst>
                                </p:cTn>
                              </p:par>
                              <p:par>
                                <p:cTn id="16" presetID="10" presetClass="entr" presetSubtype="0" fill="hold" nodeType="withEffect">
                                  <p:stCondLst>
                                    <p:cond delay="0"/>
                                  </p:stCondLst>
                                  <p:childTnLst>
                                    <p:set>
                                      <p:cBhvr>
                                        <p:cTn id="18" dur="1" fill="hold">
                                          <p:stCondLst>
                                            <p:cond delay="0"/>
                                          </p:stCondLst>
                                        </p:cTn>
                                        <p:tgtEl>
                                          <p:spTgt spid="1203"/>
                                        </p:tgtEl>
                                        <p:attrNameLst>
                                          <p:attrName>style.visibility</p:attrName>
                                        </p:attrNameLst>
                                      </p:cBhvr>
                                      <p:to>
                                        <p:strVal val="visible"/>
                                      </p:to>
                                    </p:set>
                                    <p:animEffect transition="in" filter="fade">
                                      <p:cBhvr>
                                        <p:cTn id="17" dur="500"/>
                                        <p:tgtEl>
                                          <p:spTgt spid="120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3" dur="1" fill="hold">
                                          <p:stCondLst>
                                            <p:cond delay="0"/>
                                          </p:stCondLst>
                                        </p:cTn>
                                        <p:tgtEl>
                                          <p:spTgt spid="1201"/>
                                        </p:tgtEl>
                                        <p:attrNameLst>
                                          <p:attrName>style.visibility</p:attrName>
                                        </p:attrNameLst>
                                      </p:cBhvr>
                                      <p:to>
                                        <p:strVal val="visible"/>
                                      </p:to>
                                    </p:set>
                                    <p:animEffect transition="in" filter="fade">
                                      <p:cBhvr>
                                        <p:cTn id="22" dur="500"/>
                                        <p:tgtEl>
                                          <p:spTgt spid="1201"/>
                                        </p:tgtEl>
                                      </p:cBhvr>
                                    </p:animEffect>
                                  </p:childTnLst>
                                </p:cTn>
                              </p:par>
                              <p:par>
                                <p:cTn id="24" presetID="10" presetClass="entr" presetSubtype="0" fill="hold" nodeType="withEffect">
                                  <p:stCondLst>
                                    <p:cond delay="0"/>
                                  </p:stCondLst>
                                  <p:childTnLst>
                                    <p:set>
                                      <p:cBhvr>
                                        <p:cTn id="26" dur="1" fill="hold">
                                          <p:stCondLst>
                                            <p:cond delay="0"/>
                                          </p:stCondLst>
                                        </p:cTn>
                                        <p:tgtEl>
                                          <p:spTgt spid="1188"/>
                                        </p:tgtEl>
                                        <p:attrNameLst>
                                          <p:attrName>style.visibility</p:attrName>
                                        </p:attrNameLst>
                                      </p:cBhvr>
                                      <p:to>
                                        <p:strVal val="visible"/>
                                      </p:to>
                                    </p:set>
                                    <p:animEffect transition="in" filter="fade">
                                      <p:cBhvr>
                                        <p:cTn id="25" dur="500"/>
                                        <p:tgtEl>
                                          <p:spTgt spid="118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1" dur="1" fill="hold">
                                          <p:stCondLst>
                                            <p:cond delay="0"/>
                                          </p:stCondLst>
                                        </p:cTn>
                                        <p:tgtEl>
                                          <p:spTgt spid="1202"/>
                                        </p:tgtEl>
                                        <p:attrNameLst>
                                          <p:attrName>style.visibility</p:attrName>
                                        </p:attrNameLst>
                                      </p:cBhvr>
                                      <p:to>
                                        <p:strVal val="visible"/>
                                      </p:to>
                                    </p:set>
                                    <p:animEffect transition="in" filter="fade">
                                      <p:cBhvr>
                                        <p:cTn id="30" dur="500"/>
                                        <p:tgtEl>
                                          <p:spTgt spid="1202"/>
                                        </p:tgtEl>
                                      </p:cBhvr>
                                    </p:animEffect>
                                  </p:childTnLst>
                                </p:cTn>
                              </p:par>
                              <p:par>
                                <p:cTn id="32" presetID="10" presetClass="entr" presetSubtype="0" fill="hold" nodeType="withEffect">
                                  <p:stCondLst>
                                    <p:cond delay="0"/>
                                  </p:stCondLst>
                                  <p:childTnLst>
                                    <p:set>
                                      <p:cBhvr>
                                        <p:cTn id="34" dur="1" fill="hold">
                                          <p:stCondLst>
                                            <p:cond delay="0"/>
                                          </p:stCondLst>
                                        </p:cTn>
                                        <p:tgtEl>
                                          <p:spTgt spid="1197"/>
                                        </p:tgtEl>
                                        <p:attrNameLst>
                                          <p:attrName>style.visibility</p:attrName>
                                        </p:attrNameLst>
                                      </p:cBhvr>
                                      <p:to>
                                        <p:strVal val="visible"/>
                                      </p:to>
                                    </p:set>
                                    <p:animEffect transition="in" filter="fade">
                                      <p:cBhvr>
                                        <p:cTn id="33" dur="500"/>
                                        <p:tgtEl>
                                          <p:spTgt spid="119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9" dur="1" fill="hold">
                                          <p:stCondLst>
                                            <p:cond delay="0"/>
                                          </p:stCondLst>
                                        </p:cTn>
                                        <p:tgtEl>
                                          <p:spTgt spid="1194"/>
                                        </p:tgtEl>
                                        <p:attrNameLst>
                                          <p:attrName>style.visibility</p:attrName>
                                        </p:attrNameLst>
                                      </p:cBhvr>
                                      <p:to>
                                        <p:strVal val="visible"/>
                                      </p:to>
                                    </p:set>
                                    <p:animEffect transition="in" filter="barn(inVertical)">
                                      <p:cBhvr>
                                        <p:cTn id="38" dur="500"/>
                                        <p:tgtEl>
                                          <p:spTgt spid="1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 grpId="0" animBg="1" autoUpdateAnimBg="0"/>
      <p:bldP spid="1201" grpId="0" animBg="1" autoUpdateAnimBg="0"/>
      <p:bldP spid="120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09" name="テキスト 4321"/>
          <p:cNvSpPr txBox="1"/>
          <p:nvPr/>
        </p:nvSpPr>
        <p:spPr>
          <a:xfrm>
            <a:off x="179104" y="481500"/>
            <a:ext cx="8786094" cy="2245876"/>
          </a:xfrm>
          <a:prstGeom prst="rect">
            <a:avLst/>
          </a:prstGeom>
        </p:spPr>
        <p:txBody>
          <a:bodyPr wrap="square">
            <a:spAutoFit/>
          </a:bodyPr>
          <a:p>
            <a:pPr algn="l">
              <a:lnSpc>
                <a:spcPts val="8400"/>
              </a:lnSpc>
              <a:spcBef>
                <a:spcPts val="0"/>
              </a:spcBef>
              <a:spcAft>
                <a:spcPts val="0"/>
              </a:spcAft>
              <a:defRPr lang="ja-JP" altLang="en-US"/>
            </a:pPr>
            <a:r>
              <a:rPr lang="ja-JP" altLang="en-US" sz="6000" b="1">
                <a:latin typeface="UD デジタル 教科書体 NP-B"/>
                <a:ea typeface="UD デジタル 教科書体 NP-B"/>
              </a:rPr>
              <a:t>その</a:t>
            </a:r>
            <a:r>
              <a:rPr lang="ja-JP" altLang="en-US" sz="6000" b="1">
                <a:latin typeface="UD デジタル 教科書体 NP-B"/>
                <a:ea typeface="UD デジタル 教科書体 NP-B"/>
              </a:rPr>
              <a:t>画像や</a:t>
            </a:r>
            <a:r>
              <a:rPr lang="ja-JP" altLang="en-US" sz="6000" b="1">
                <a:latin typeface="UD デジタル 教科書体 NP-B"/>
                <a:ea typeface="UD デジタル 教科書体 NP-B"/>
              </a:rPr>
              <a:t>動画…</a:t>
            </a:r>
            <a:endParaRPr lang="ja-JP" altLang="en-US" sz="6000" b="1">
              <a:latin typeface="UD デジタル 教科書体 NP-B"/>
              <a:ea typeface="UD デジタル 教科書体 NP-B"/>
            </a:endParaRPr>
          </a:p>
          <a:p>
            <a:pPr algn="r">
              <a:lnSpc>
                <a:spcPts val="8400"/>
              </a:lnSpc>
              <a:spcBef>
                <a:spcPts val="0"/>
              </a:spcBef>
              <a:spcAft>
                <a:spcPts val="0"/>
              </a:spcAft>
              <a:defRPr lang="ja-JP" altLang="en-US"/>
            </a:pPr>
            <a:r>
              <a:rPr lang="ja-JP" altLang="en-US" sz="6000" b="1">
                <a:latin typeface="UD デジタル 教科書体 NP-B"/>
                <a:ea typeface="UD デジタル 教科書体 NP-B"/>
              </a:rPr>
              <a:t>　</a:t>
            </a:r>
            <a:r>
              <a:rPr lang="ja-JP" altLang="en-US" sz="6000" b="1">
                <a:latin typeface="UD デジタル 教科書体 NP-B"/>
                <a:ea typeface="UD デジタル 教科書体 NP-B"/>
              </a:rPr>
              <a:t>　</a:t>
            </a:r>
            <a:r>
              <a:rPr lang="ja-JP" altLang="en-US" sz="6000" b="1">
                <a:latin typeface="UD デジタル 教科書体 NP-B"/>
                <a:ea typeface="UD デジタル 教科書体 NP-B"/>
              </a:rPr>
              <a:t>　撮っても</a:t>
            </a:r>
            <a:r>
              <a:rPr lang="ja-JP" altLang="en-US" sz="6000" b="1">
                <a:latin typeface="UD デジタル 教科書体 NP-B"/>
                <a:ea typeface="UD デジタル 教科書体 NP-B"/>
              </a:rPr>
              <a:t>大丈夫？</a:t>
            </a:r>
            <a:endParaRPr lang="ja-JP" altLang="en-US" sz="6000" b="1">
              <a:latin typeface="UD デジタル 教科書体 NP-B"/>
              <a:ea typeface="UD デジタル 教科書体 NP-B"/>
            </a:endParaRPr>
          </a:p>
        </p:txBody>
      </p:sp>
      <p:grpSp>
        <p:nvGrpSpPr>
          <p:cNvPr id="1210" name="グループ 370"/>
          <p:cNvGrpSpPr/>
          <p:nvPr/>
        </p:nvGrpSpPr>
        <p:grpSpPr>
          <a:xfrm>
            <a:off x="673413" y="2713500"/>
            <a:ext cx="7865722" cy="2885657"/>
            <a:chOff x="673413" y="2713500"/>
            <a:chExt cx="7865722" cy="2885657"/>
          </a:xfrm>
        </p:grpSpPr>
        <p:sp>
          <p:nvSpPr>
            <p:cNvPr id="1211" name="四角形 4402"/>
            <p:cNvSpPr/>
            <p:nvPr/>
          </p:nvSpPr>
          <p:spPr>
            <a:xfrm>
              <a:off x="673413" y="4210449"/>
              <a:ext cx="3764083" cy="127263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12" name="四角形 4403"/>
            <p:cNvSpPr/>
            <p:nvPr/>
          </p:nvSpPr>
          <p:spPr>
            <a:xfrm>
              <a:off x="4606274" y="4210449"/>
              <a:ext cx="3764083" cy="127263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13" name="四角形 4401"/>
            <p:cNvSpPr/>
            <p:nvPr/>
          </p:nvSpPr>
          <p:spPr>
            <a:xfrm>
              <a:off x="4590560" y="2785410"/>
              <a:ext cx="3764083" cy="127263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14" name="四角形 4400"/>
            <p:cNvSpPr/>
            <p:nvPr/>
          </p:nvSpPr>
          <p:spPr>
            <a:xfrm>
              <a:off x="674077" y="2785410"/>
              <a:ext cx="3764083" cy="127263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15" name="テキスト 4396"/>
            <p:cNvSpPr txBox="1"/>
            <p:nvPr/>
          </p:nvSpPr>
          <p:spPr>
            <a:xfrm>
              <a:off x="673414" y="2857500"/>
              <a:ext cx="3764082" cy="1199436"/>
            </a:xfrm>
            <a:prstGeom prst="rect">
              <a:avLst/>
            </a:prstGeom>
            <a:ln/>
          </p:spPr>
          <p:txBody>
            <a:bodyPr wrap="square">
              <a:spAutoFit/>
            </a:bodyPr>
            <a:p>
              <a:pPr algn="ctr">
                <a:defRPr lang="ja-JP" altLang="en-US"/>
              </a:pPr>
              <a:r>
                <a:rPr lang="ja-JP" altLang="en-US" sz="4400" b="1">
                  <a:solidFill>
                    <a:schemeClr val="tx1">
                      <a:lumMod val="75000"/>
                      <a:lumOff val="25000"/>
                    </a:schemeClr>
                  </a:solidFill>
                  <a:latin typeface="UD デジタル 教科書体 NP-B"/>
                  <a:ea typeface="UD デジタル 教科書体 NP-B"/>
                </a:rPr>
                <a:t>著作権</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2800" b="1">
                  <a:solidFill>
                    <a:schemeClr val="tx1">
                      <a:lumMod val="75000"/>
                      <a:lumOff val="25000"/>
                    </a:schemeClr>
                  </a:solidFill>
                  <a:latin typeface="UD デジタル 教科書体 NP-B"/>
                  <a:ea typeface="UD デジタル 教科書体 NP-B"/>
                </a:rPr>
                <a:t>（マンガ、音楽など）</a:t>
              </a:r>
              <a:endParaRPr lang="ja-JP" altLang="en-US" sz="4400" b="1">
                <a:solidFill>
                  <a:schemeClr val="tx1">
                    <a:lumMod val="75000"/>
                    <a:lumOff val="25000"/>
                  </a:schemeClr>
                </a:solidFill>
                <a:latin typeface="UD デジタル 教科書体 NP-B"/>
                <a:ea typeface="UD デジタル 教科書体 NP-B"/>
              </a:endParaRPr>
            </a:p>
          </p:txBody>
        </p:sp>
        <p:sp>
          <p:nvSpPr>
            <p:cNvPr id="1216" name="テキスト 4397"/>
            <p:cNvSpPr txBox="1"/>
            <p:nvPr/>
          </p:nvSpPr>
          <p:spPr>
            <a:xfrm>
              <a:off x="4437495" y="2857500"/>
              <a:ext cx="4101640" cy="1199436"/>
            </a:xfrm>
            <a:prstGeom prst="rect">
              <a:avLst/>
            </a:prstGeom>
          </p:spPr>
          <p:txBody>
            <a:bodyPr wrap="square">
              <a:spAutoFit/>
            </a:bodyPr>
            <a:p>
              <a:pPr algn="ctr">
                <a:defRPr lang="ja-JP" altLang="en-US"/>
              </a:pPr>
              <a:r>
                <a:rPr lang="ja-JP" altLang="en-US" sz="4400" b="1">
                  <a:solidFill>
                    <a:schemeClr val="tx1">
                      <a:lumMod val="75000"/>
                      <a:lumOff val="25000"/>
                    </a:schemeClr>
                  </a:solidFill>
                  <a:latin typeface="UD デジタル 教科書体 NP-B"/>
                  <a:ea typeface="UD デジタル 教科書体 NP-B"/>
                </a:rPr>
                <a:t>プライベート</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2800" b="1">
                  <a:solidFill>
                    <a:schemeClr val="tx1">
                      <a:lumMod val="75000"/>
                      <a:lumOff val="25000"/>
                    </a:schemeClr>
                  </a:solidFill>
                  <a:latin typeface="UD デジタル 教科書体 NP-B"/>
                  <a:ea typeface="UD デジタル 教科書体 NP-B"/>
                </a:rPr>
                <a:t>（お風呂、トイレなど）</a:t>
              </a:r>
              <a:endParaRPr lang="ja-JP" altLang="en-US" sz="4400" b="1">
                <a:solidFill>
                  <a:schemeClr val="tx1">
                    <a:lumMod val="75000"/>
                    <a:lumOff val="25000"/>
                  </a:schemeClr>
                </a:solidFill>
                <a:latin typeface="UD デジタル 教科書体 NP-B"/>
                <a:ea typeface="UD デジタル 教科書体 NP-B"/>
              </a:endParaRPr>
            </a:p>
          </p:txBody>
        </p:sp>
        <p:sp>
          <p:nvSpPr>
            <p:cNvPr id="1217" name="テキスト 4398"/>
            <p:cNvSpPr txBox="1"/>
            <p:nvPr/>
          </p:nvSpPr>
          <p:spPr>
            <a:xfrm>
              <a:off x="735918" y="4153500"/>
              <a:ext cx="3764082" cy="1445657"/>
            </a:xfrm>
            <a:prstGeom prst="rect">
              <a:avLst/>
            </a:prstGeom>
          </p:spPr>
          <p:txBody>
            <a:bodyPr wrap="square">
              <a:spAutoFit/>
            </a:bodyPr>
            <a:p>
              <a:pPr algn="ctr">
                <a:defRPr lang="ja-JP" altLang="en-US"/>
              </a:pPr>
              <a:r>
                <a:rPr lang="ja-JP" altLang="en-US" sz="4400" b="1">
                  <a:solidFill>
                    <a:schemeClr val="tx1">
                      <a:lumMod val="75000"/>
                      <a:lumOff val="25000"/>
                    </a:schemeClr>
                  </a:solidFill>
                  <a:latin typeface="UD デジタル 教科書体 NP-B"/>
                  <a:ea typeface="UD デジタル 教科書体 NP-B"/>
                </a:rPr>
                <a:t>相手が</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4400" b="1">
                  <a:solidFill>
                    <a:schemeClr val="tx1">
                      <a:lumMod val="75000"/>
                      <a:lumOff val="25000"/>
                    </a:schemeClr>
                  </a:solidFill>
                  <a:latin typeface="UD デジタル 教科書体 NP-B"/>
                  <a:ea typeface="UD デジタル 教科書体 NP-B"/>
                </a:rPr>
                <a:t>嫌がること</a:t>
              </a:r>
              <a:endParaRPr lang="ja-JP" altLang="en-US" sz="4400" b="1">
                <a:solidFill>
                  <a:schemeClr val="tx1">
                    <a:lumMod val="75000"/>
                    <a:lumOff val="25000"/>
                  </a:schemeClr>
                </a:solidFill>
                <a:latin typeface="UD デジタル 教科書体 NP-B"/>
                <a:ea typeface="UD デジタル 教科書体 NP-B"/>
              </a:endParaRPr>
            </a:p>
          </p:txBody>
        </p:sp>
        <p:sp>
          <p:nvSpPr>
            <p:cNvPr id="1218" name="テキスト 4399"/>
            <p:cNvSpPr txBox="1"/>
            <p:nvPr/>
          </p:nvSpPr>
          <p:spPr>
            <a:xfrm>
              <a:off x="4644000" y="4153500"/>
              <a:ext cx="3764082" cy="1445657"/>
            </a:xfrm>
            <a:prstGeom prst="rect">
              <a:avLst/>
            </a:prstGeom>
          </p:spPr>
          <p:txBody>
            <a:bodyPr wrap="square">
              <a:spAutoFit/>
            </a:bodyPr>
            <a:p>
              <a:pPr algn="ctr">
                <a:defRPr lang="ja-JP" altLang="en-US"/>
              </a:pPr>
              <a:r>
                <a:rPr lang="ja-JP" altLang="en-US" sz="4400" b="1">
                  <a:solidFill>
                    <a:schemeClr val="tx1">
                      <a:lumMod val="75000"/>
                      <a:lumOff val="25000"/>
                    </a:schemeClr>
                  </a:solidFill>
                  <a:latin typeface="UD デジタル 教科書体 NP-B"/>
                  <a:ea typeface="UD デジタル 教科書体 NP-B"/>
                </a:rPr>
                <a:t>みんなが</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4400" b="1">
                  <a:solidFill>
                    <a:schemeClr val="tx1">
                      <a:lumMod val="75000"/>
                      <a:lumOff val="25000"/>
                    </a:schemeClr>
                  </a:solidFill>
                  <a:latin typeface="UD デジタル 教科書体 NP-B"/>
                  <a:ea typeface="UD デジタル 教科書体 NP-B"/>
                </a:rPr>
                <a:t>迷惑</a:t>
              </a:r>
              <a:r>
                <a:rPr lang="ja-JP" altLang="en-US" sz="4400" b="1">
                  <a:solidFill>
                    <a:schemeClr val="tx1">
                      <a:lumMod val="75000"/>
                      <a:lumOff val="25000"/>
                    </a:schemeClr>
                  </a:solidFill>
                  <a:latin typeface="UD デジタル 教科書体 NP-B"/>
                  <a:ea typeface="UD デジタル 教科書体 NP-B"/>
                </a:rPr>
                <a:t>する</a:t>
              </a:r>
              <a:r>
                <a:rPr lang="ja-JP" altLang="en-US" sz="4400" b="1">
                  <a:solidFill>
                    <a:schemeClr val="tx1">
                      <a:lumMod val="75000"/>
                      <a:lumOff val="25000"/>
                    </a:schemeClr>
                  </a:solidFill>
                  <a:latin typeface="UD デジタル 教科書体 NP-B"/>
                  <a:ea typeface="UD デジタル 教科書体 NP-B"/>
                </a:rPr>
                <a:t>こと</a:t>
              </a:r>
              <a:endParaRPr lang="ja-JP" altLang="en-US" sz="4400" b="1">
                <a:solidFill>
                  <a:schemeClr val="tx1">
                    <a:lumMod val="75000"/>
                    <a:lumOff val="25000"/>
                  </a:schemeClr>
                </a:solidFill>
                <a:latin typeface="UD デジタル 教科書体 NP-B"/>
                <a:ea typeface="UD デジタル 教科書体 NP-B"/>
              </a:endParaRPr>
            </a:p>
          </p:txBody>
        </p:sp>
      </p:grpSp>
    </p:spTree>
  </p:cSld>
  <p:clrMapOvr>
    <a:masterClrMapping/>
  </p:clrMapOvr>
  <mc:AlternateContent xmlns:mc="http://schemas.openxmlformats.org/markup-compatibility/2006">
    <mc:Choice xmlns:p14="http://schemas.microsoft.com/office/powerpoint/2010/main" Requires="p14">
      <p:transition spd="fast" p14:dur="0"/>
    </mc:Choice>
    <mc:Fallback>
      <p:transition spd="fast"/>
    </mc:Fallback>
  </mc:AlternateContent>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Application>JUST Focus</Application>
  <AppVersion>4.1.7</AppVersion>
  <PresentationFormat>ユーザー設定</PresentationFormat>
  <Slides>40</Slides>
  <Notes>40</Note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後藤　彰太</dc:creator>
  <cp:lastModifiedBy>三ツ岡　市朗</cp:lastModifiedBy>
  <dcterms:created xsi:type="dcterms:W3CDTF">2022-09-01T03:30:06Z</dcterms:created>
  <dcterms:modified xsi:type="dcterms:W3CDTF">2026-03-26T07:33:44Z</dcterms:modified>
  <cp:revision>215</cp:revision>
</cp:coreProperties>
</file>

<file path=docProps/custom.xml><?xml version="1.0" encoding="utf-8"?>
<Properties xmlns:vt="http://schemas.openxmlformats.org/officeDocument/2006/docPropsVTypes" xmlns="http://schemas.openxmlformats.org/officeDocument/2006/custom-properties"/>
</file>