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60"/>
  </p:notesMasterIdLst>
  <p:handoutMasterIdLst>
    <p:handoutMasterId r:id="rId61"/>
  </p:handoutMasterIdLst>
  <p:sldIdLst>
    <p:sldId id="310" r:id="rId2"/>
    <p:sldId id="2007" r:id="rId3"/>
    <p:sldId id="2026" r:id="rId4"/>
    <p:sldId id="2090" r:id="rId5"/>
    <p:sldId id="2029" r:id="rId6"/>
    <p:sldId id="2091" r:id="rId7"/>
    <p:sldId id="2014" r:id="rId8"/>
    <p:sldId id="2125" r:id="rId9"/>
    <p:sldId id="2017" r:id="rId10"/>
    <p:sldId id="2037" r:id="rId11"/>
    <p:sldId id="2038" r:id="rId12"/>
    <p:sldId id="2103" r:id="rId13"/>
    <p:sldId id="2042" r:id="rId14"/>
    <p:sldId id="2104" r:id="rId15"/>
    <p:sldId id="2000" r:id="rId16"/>
    <p:sldId id="454" r:id="rId17"/>
    <p:sldId id="1999" r:id="rId18"/>
    <p:sldId id="2013" r:id="rId19"/>
    <p:sldId id="2109" r:id="rId20"/>
    <p:sldId id="2108" r:id="rId21"/>
    <p:sldId id="2111" r:id="rId22"/>
    <p:sldId id="2095" r:id="rId23"/>
    <p:sldId id="2127" r:id="rId24"/>
    <p:sldId id="2001" r:id="rId25"/>
    <p:sldId id="1983" r:id="rId26"/>
    <p:sldId id="1574" r:id="rId27"/>
    <p:sldId id="2107" r:id="rId28"/>
    <p:sldId id="1658" r:id="rId29"/>
    <p:sldId id="2083" r:id="rId30"/>
    <p:sldId id="1770" r:id="rId31"/>
    <p:sldId id="2128" r:id="rId32"/>
    <p:sldId id="2049" r:id="rId33"/>
    <p:sldId id="2068" r:id="rId34"/>
    <p:sldId id="2076" r:id="rId35"/>
    <p:sldId id="2089" r:id="rId36"/>
    <p:sldId id="2050" r:id="rId37"/>
    <p:sldId id="2077" r:id="rId38"/>
    <p:sldId id="2067" r:id="rId39"/>
    <p:sldId id="2092" r:id="rId40"/>
    <p:sldId id="2075" r:id="rId41"/>
    <p:sldId id="2002" r:id="rId42"/>
    <p:sldId id="2096" r:id="rId43"/>
    <p:sldId id="2097" r:id="rId44"/>
    <p:sldId id="2098" r:id="rId45"/>
    <p:sldId id="2085" r:id="rId46"/>
    <p:sldId id="1073" r:id="rId47"/>
    <p:sldId id="809" r:id="rId48"/>
    <p:sldId id="1082" r:id="rId49"/>
    <p:sldId id="2099" r:id="rId50"/>
    <p:sldId id="2100" r:id="rId51"/>
    <p:sldId id="2113" r:id="rId52"/>
    <p:sldId id="2124" r:id="rId53"/>
    <p:sldId id="2121" r:id="rId54"/>
    <p:sldId id="2123" r:id="rId55"/>
    <p:sldId id="2122" r:id="rId56"/>
    <p:sldId id="2101" r:id="rId57"/>
    <p:sldId id="2105" r:id="rId58"/>
    <p:sldId id="2126" r:id="rId59"/>
  </p:sldIdLst>
  <p:sldSz cx="10058400" cy="7772400"/>
  <p:notesSz cx="6888163" cy="10018713"/>
  <p:defaultTextStyle>
    <a:defPPr rtl="0">
      <a:defRPr lang="x-non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FF"/>
    <a:srgbClr val="FFFF00"/>
    <a:srgbClr val="FF3300"/>
    <a:srgbClr val="E4F2F4"/>
    <a:srgbClr val="429DA1"/>
    <a:srgbClr val="FF99FF"/>
    <a:srgbClr val="FFFFCC"/>
    <a:srgbClr val="33707A"/>
    <a:srgbClr val="449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間スタイル 1 - アクセント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61"/>
    <p:restoredTop sz="88874" autoAdjust="0"/>
  </p:normalViewPr>
  <p:slideViewPr>
    <p:cSldViewPr snapToGrid="0">
      <p:cViewPr varScale="1">
        <p:scale>
          <a:sx n="46" d="100"/>
          <a:sy n="46" d="100"/>
        </p:scale>
        <p:origin x="62" y="499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-302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306"/>
    </p:cViewPr>
  </p:sorterViewPr>
  <p:notesViewPr>
    <p:cSldViewPr snapToGrid="0" showGuides="1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2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 rtl="0"/>
            <a:fld id="{E71E0EE8-1458-458F-866A-13A24A4AA235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2024/2/27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3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4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 rtl="0"/>
            <a:fld id="{5E32D942-2BE8-4506-AA7A-A94092991BCE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11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5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80C6E41-16B5-4129-B059-A180D96CEAEF}" type="datetime1">
              <a:rPr lang="ja-JP" altLang="en-US" smtClean="0"/>
              <a:pPr/>
              <a:t>2024/2/27</a:t>
            </a:fld>
            <a:endParaRPr lang="ja-JP" altLang="en-US" dirty="0"/>
          </a:p>
        </p:txBody>
      </p:sp>
      <p:sp>
        <p:nvSpPr>
          <p:cNvPr id="1066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1252538"/>
            <a:ext cx="4373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rtl="0"/>
            <a:endParaRPr lang="ja-JP" altLang="en-US" noProof="0"/>
          </a:p>
        </p:txBody>
      </p:sp>
      <p:sp>
        <p:nvSpPr>
          <p:cNvPr id="1067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68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9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B04A6B6-5FF8-4427-8A8E-9C18C940D506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8922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0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0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B04A6B6-5FF8-4427-8A8E-9C18C940D50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85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78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801068" y="4821506"/>
            <a:ext cx="5510530" cy="4507029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127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12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523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6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801068" y="4821506"/>
            <a:ext cx="5510530" cy="4507029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129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13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13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1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31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14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319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2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2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B04A6B6-5FF8-4427-8A8E-9C18C940D50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4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3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4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16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397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5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5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17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614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280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216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0289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17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1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1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B04A6B6-5FF8-4427-8A8E-9C18C940D50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431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5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B04A6B6-5FF8-4427-8A8E-9C18C940D50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455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8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148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5E50-500A-4041-8C66-E2E78D63B9F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620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0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02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032">
              <a:defRPr/>
            </a:pPr>
            <a:fld id="{85BDB91D-259F-4BBE-8249-A4EF0CD32136}" type="slidenum">
              <a:rPr kumimoji="1" lang="ja-JP" altLang="en-US" sz="140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83032">
                <a:defRPr/>
              </a:pPr>
              <a:t>26</a:t>
            </a:fld>
            <a:endParaRPr kumimoji="1" lang="ja-JP" altLang="en-US" sz="140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634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2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23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032">
              <a:defRPr/>
            </a:pPr>
            <a:fld id="{85BDB91D-259F-4BBE-8249-A4EF0CD32136}" type="slidenum">
              <a:rPr kumimoji="1" lang="ja-JP" altLang="en-US" sz="140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83032">
                <a:defRPr/>
              </a:pPr>
              <a:t>27</a:t>
            </a:fld>
            <a:endParaRPr kumimoji="1" lang="ja-JP" altLang="en-US" sz="140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775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4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1550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0756-0B22-4571-9684-AF87550219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522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1344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7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1573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0756-0B22-4571-9684-AF87550219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259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45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0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en-US" dirty="0"/>
          </a:p>
        </p:txBody>
      </p:sp>
      <p:sp>
        <p:nvSpPr>
          <p:cNvPr id="160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B04A6B6-5FF8-4427-8A8E-9C18C940D50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41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2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2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33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95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57300" y="1235075"/>
            <a:ext cx="4373563" cy="3381375"/>
          </a:xfrm>
        </p:spPr>
      </p:sp>
      <p:sp>
        <p:nvSpPr>
          <p:cNvPr id="1131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8817" y="4838429"/>
            <a:ext cx="5510530" cy="394486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113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032">
              <a:defRPr/>
            </a:pPr>
            <a:fld id="{2B04A6B6-5FF8-4427-8A8E-9C18C940D506}" type="slidenum">
              <a:rPr lang="en-US" altLang="ja-JP">
                <a:solidFill>
                  <a:prstClr val="black"/>
                </a:solidFill>
              </a:rPr>
              <a:pPr defTabSz="483032">
                <a:defRPr/>
              </a:pPr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261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4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ja-JP" altLang="en-US" dirty="0"/>
          </a:p>
        </p:txBody>
      </p:sp>
      <p:sp>
        <p:nvSpPr>
          <p:cNvPr id="164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34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5476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6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67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36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768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8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68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37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757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73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40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350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74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B04A6B6-5FF8-4427-8A8E-9C18C940D50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022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8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78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032">
              <a:defRPr/>
            </a:pPr>
            <a:fld id="{2B04A6B6-5FF8-4427-8A8E-9C18C940D506}" type="slidenum">
              <a:rPr lang="en-US" altLang="ja-JP">
                <a:solidFill>
                  <a:prstClr val="black"/>
                </a:solidFill>
              </a:rPr>
              <a:pPr defTabSz="483032">
                <a:defRPr/>
              </a:pPr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0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3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83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032">
              <a:defRPr/>
            </a:pPr>
            <a:fld id="{2B04A6B6-5FF8-4427-8A8E-9C18C940D506}" type="slidenum">
              <a:rPr lang="en-US" altLang="ja-JP">
                <a:solidFill>
                  <a:prstClr val="black"/>
                </a:solidFill>
              </a:rPr>
              <a:pPr defTabSz="483032">
                <a:defRPr/>
              </a:pPr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375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62038" y="1371600"/>
            <a:ext cx="4794250" cy="3705225"/>
          </a:xfrm>
        </p:spPr>
      </p:sp>
      <p:sp>
        <p:nvSpPr>
          <p:cNvPr id="186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86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675AE-9B88-44AE-8F59-BF5D030FA2AD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153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8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884" name="スライド番号プレースホルダー 3"/>
          <p:cNvSpPr txBox="1">
            <a:spLocks noGrp="1" noChangeArrowheads="1"/>
          </p:cNvSpPr>
          <p:nvPr/>
        </p:nvSpPr>
        <p:spPr>
          <a:xfrm>
            <a:off x="3900104" y="10350932"/>
            <a:ext cx="2988060" cy="546159"/>
          </a:xfrm>
          <a:prstGeom prst="rect">
            <a:avLst/>
          </a:prstGeom>
          <a:noFill/>
          <a:ln>
            <a:noFill/>
          </a:ln>
        </p:spPr>
        <p:txBody>
          <a:bodyPr lIns="96606" tIns="48303" rIns="96606" bIns="4830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DAF51-8EC1-4191-9406-E0B8141F5CDA}" type="slidenum">
              <a:rPr lang="ja-JP" altLang="en-US" b="0">
                <a:solidFill>
                  <a:srgbClr val="000000"/>
                </a:solidFill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ja-JP" altLang="en-US" b="0">
              <a:solidFill>
                <a:srgbClr val="000000"/>
              </a:solidFill>
              <a:ea typeface="ＭＳ Ｐゴシック" pitchFamily="50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0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90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675AE-9B88-44AE-8F59-BF5D030FA2AD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0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57300" y="1235075"/>
            <a:ext cx="4373563" cy="3381375"/>
          </a:xfrm>
        </p:spPr>
      </p:sp>
      <p:sp>
        <p:nvSpPr>
          <p:cNvPr id="1154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8817" y="4838429"/>
            <a:ext cx="5510530" cy="394486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115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032">
              <a:defRPr/>
            </a:pPr>
            <a:fld id="{2B04A6B6-5FF8-4427-8A8E-9C18C940D506}" type="slidenum">
              <a:rPr lang="en-US" altLang="ja-JP">
                <a:solidFill>
                  <a:prstClr val="black"/>
                </a:solidFill>
              </a:rPr>
              <a:pPr defTabSz="483032">
                <a:defRPr/>
              </a:pPr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44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93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032">
              <a:defRPr/>
            </a:pPr>
            <a:fld id="{825675AE-9B88-44AE-8F59-BF5D030FA2AD}" type="slidenum">
              <a:rPr kumimoji="1" lang="ja-JP" altLang="en-US">
                <a:solidFill>
                  <a:prstClr val="black"/>
                </a:solidFill>
              </a:rPr>
              <a:pPr defTabSz="483032">
                <a:defRPr/>
              </a:pPr>
              <a:t>50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675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5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95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B04A6B6-5FF8-4427-8A8E-9C18C940D50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52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4595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77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77240" y="4324350"/>
            <a:ext cx="5486400" cy="3600450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197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53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16948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9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en-US" dirty="0"/>
          </a:p>
        </p:txBody>
      </p:sp>
      <p:sp>
        <p:nvSpPr>
          <p:cNvPr id="199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29CC9-7421-4165-90D1-E51B0415AF7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995" name="日付プレースホルダー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E943C-4C4C-4F78-A397-BF8ADD51894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1745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12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77240" y="4324350"/>
            <a:ext cx="5486400" cy="3600450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201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55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94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7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7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032">
              <a:defRPr/>
            </a:pPr>
            <a:fld id="{2B04A6B6-5FF8-4427-8A8E-9C18C940D506}" type="slidenum">
              <a:rPr lang="en-US" altLang="ja-JP">
                <a:solidFill>
                  <a:prstClr val="black"/>
                </a:solidFill>
              </a:rPr>
              <a:pPr defTabSz="483032">
                <a:defRPr/>
              </a:pPr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55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8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8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032">
              <a:defRPr/>
            </a:pPr>
            <a:fld id="{2B04A6B6-5FF8-4427-8A8E-9C18C940D506}" type="slidenum">
              <a:rPr lang="en-US" altLang="ja-JP">
                <a:solidFill>
                  <a:prstClr val="black"/>
                </a:solidFill>
              </a:rPr>
              <a:pPr defTabSz="483032">
                <a:defRPr/>
              </a:pPr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2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1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21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7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573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2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4A6B6-5FF8-4427-8A8E-9C18C940D506}" type="slidenum">
              <a:rPr lang="en-US" altLang="ja-JP" noProof="0" smtClean="0"/>
              <a:pPr/>
              <a:t>8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824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3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en-US" dirty="0"/>
          </a:p>
        </p:txBody>
      </p:sp>
      <p:sp>
        <p:nvSpPr>
          <p:cNvPr id="123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B04A6B6-5FF8-4427-8A8E-9C18C940D50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08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E4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テキスト ボックス 2"/>
          <p:cNvSpPr txBox="1"/>
          <p:nvPr userDrawn="1"/>
        </p:nvSpPr>
        <p:spPr>
          <a:xfrm>
            <a:off x="-3664527" y="2281765"/>
            <a:ext cx="33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ja-JP" altLang="en-US" sz="1800" b="0" i="0" noProof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0" name="図プレースホルダー 9"/>
          <p:cNvSpPr>
            <a:spLocks noGrp="1"/>
          </p:cNvSpPr>
          <p:nvPr>
            <p:ph type="pic" sz="quarter" idx="11" hasCustomPrompt="1"/>
          </p:nvPr>
        </p:nvSpPr>
        <p:spPr>
          <a:xfrm>
            <a:off x="526824" y="1609344"/>
            <a:ext cx="1828800" cy="1828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画像を追加</a:t>
            </a:r>
          </a:p>
        </p:txBody>
      </p:sp>
      <p:sp>
        <p:nvSpPr>
          <p:cNvPr id="1031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2931696" y="1609344"/>
            <a:ext cx="1828800" cy="1828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画像を追加</a:t>
            </a:r>
          </a:p>
        </p:txBody>
      </p:sp>
      <p:sp>
        <p:nvSpPr>
          <p:cNvPr id="103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5334000" y="1609344"/>
            <a:ext cx="1828800" cy="1828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画像を追加</a:t>
            </a:r>
          </a:p>
        </p:txBody>
      </p:sp>
      <p:sp>
        <p:nvSpPr>
          <p:cNvPr id="1033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7703136" y="1609344"/>
            <a:ext cx="1828800" cy="1828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画像を追加</a:t>
            </a:r>
          </a:p>
        </p:txBody>
      </p:sp>
      <p:sp>
        <p:nvSpPr>
          <p:cNvPr id="1034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3593592"/>
            <a:ext cx="1828800" cy="7315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035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2935224" y="3593592"/>
            <a:ext cx="1828800" cy="7315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036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0952" y="3589576"/>
            <a:ext cx="1828800" cy="7315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037" name="テキスト プレースホルダー 7"/>
          <p:cNvSpPr>
            <a:spLocks noGrp="1"/>
          </p:cNvSpPr>
          <p:nvPr>
            <p:ph type="body" sz="quarter" idx="18" hasCustomPrompt="1"/>
          </p:nvPr>
        </p:nvSpPr>
        <p:spPr>
          <a:xfrm>
            <a:off x="7699248" y="3589576"/>
            <a:ext cx="1828800" cy="7315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038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534840" y="4757621"/>
            <a:ext cx="1828800" cy="1828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画像を追加</a:t>
            </a:r>
          </a:p>
        </p:txBody>
      </p:sp>
      <p:sp>
        <p:nvSpPr>
          <p:cNvPr id="103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2939712" y="4757621"/>
            <a:ext cx="1828800" cy="1828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画像を追加</a:t>
            </a:r>
          </a:p>
        </p:txBody>
      </p:sp>
      <p:sp>
        <p:nvSpPr>
          <p:cNvPr id="1040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5342016" y="4757621"/>
            <a:ext cx="1828800" cy="1828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画像を追加</a:t>
            </a:r>
          </a:p>
        </p:txBody>
      </p:sp>
      <p:sp>
        <p:nvSpPr>
          <p:cNvPr id="1041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7711152" y="4757621"/>
            <a:ext cx="1828800" cy="1828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画像を追加</a:t>
            </a:r>
          </a:p>
        </p:txBody>
      </p:sp>
      <p:sp>
        <p:nvSpPr>
          <p:cNvPr id="1042" name="テキスト プレースホルダー 7"/>
          <p:cNvSpPr>
            <a:spLocks noGrp="1"/>
          </p:cNvSpPr>
          <p:nvPr>
            <p:ph type="body" sz="quarter" idx="23" hasCustomPrompt="1"/>
          </p:nvPr>
        </p:nvSpPr>
        <p:spPr>
          <a:xfrm>
            <a:off x="228600" y="6741869"/>
            <a:ext cx="2404872" cy="7315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043" name="テキスト プレースホルダー 7"/>
          <p:cNvSpPr>
            <a:spLocks noGrp="1"/>
          </p:cNvSpPr>
          <p:nvPr>
            <p:ph type="body" sz="quarter" idx="24" hasCustomPrompt="1"/>
          </p:nvPr>
        </p:nvSpPr>
        <p:spPr>
          <a:xfrm>
            <a:off x="2943240" y="6741869"/>
            <a:ext cx="1828800" cy="7315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044" name="テキスト プレースホルダー 7"/>
          <p:cNvSpPr>
            <a:spLocks noGrp="1"/>
          </p:cNvSpPr>
          <p:nvPr>
            <p:ph type="body" sz="quarter" idx="25" hasCustomPrompt="1"/>
          </p:nvPr>
        </p:nvSpPr>
        <p:spPr>
          <a:xfrm>
            <a:off x="5338968" y="6737853"/>
            <a:ext cx="1828800" cy="7315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045" name="テキスト プレースホルダー 7"/>
          <p:cNvSpPr>
            <a:spLocks noGrp="1"/>
          </p:cNvSpPr>
          <p:nvPr>
            <p:ph type="body" sz="quarter" idx="26" hasCustomPrompt="1"/>
          </p:nvPr>
        </p:nvSpPr>
        <p:spPr>
          <a:xfrm>
            <a:off x="7707264" y="6737853"/>
            <a:ext cx="1828800" cy="7315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046" name="タイトル 1"/>
          <p:cNvSpPr>
            <a:spLocks noGrp="1"/>
          </p:cNvSpPr>
          <p:nvPr>
            <p:ph type="title"/>
          </p:nvPr>
        </p:nvSpPr>
        <p:spPr>
          <a:xfrm>
            <a:off x="457200" y="413812"/>
            <a:ext cx="9144000" cy="640080"/>
          </a:xfrm>
        </p:spPr>
        <p:txBody>
          <a:bodyPr rtlCol="0" anchor="ctr">
            <a:normAutofit/>
          </a:bodyPr>
          <a:lstStyle>
            <a:lvl1pPr algn="ctr"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47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7681006" y="72802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fld id="{E1DD81AF-8E32-4590-B49E-F296F13BAA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334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168" userDrawn="1">
          <p15:clr>
            <a:srgbClr val="FBAE40"/>
          </p15:clr>
        </p15:guide>
        <p15:guide id="6" pos="1656" userDrawn="1">
          <p15:clr>
            <a:srgbClr val="FBAE40"/>
          </p15:clr>
        </p15:guide>
        <p15:guide id="7" pos="4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 hasCustomPrompt="1"/>
          </p:nvPr>
        </p:nvSpPr>
        <p:spPr>
          <a:xfrm>
            <a:off x="457200" y="4572000"/>
            <a:ext cx="3977640" cy="2761488"/>
          </a:xfrm>
        </p:spPr>
        <p:txBody>
          <a:bodyPr rtlCol="0" anchor="b">
            <a:normAutofit/>
          </a:bodyPr>
          <a:lstStyle>
            <a:lvl1pPr>
              <a:lnSpc>
                <a:spcPts val="7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クリックしてテキストを編集</a:t>
            </a:r>
          </a:p>
        </p:txBody>
      </p:sp>
      <p:sp>
        <p:nvSpPr>
          <p:cNvPr id="105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-10886"/>
            <a:ext cx="5623560" cy="562356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画像を追加</a:t>
            </a:r>
          </a:p>
        </p:txBody>
      </p:sp>
      <p:sp>
        <p:nvSpPr>
          <p:cNvPr id="1051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7681006" y="72802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fld id="{E1DD81AF-8E32-4590-B49E-F296F13BAA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51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7681006" y="72802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fld id="{E1DD81AF-8E32-4590-B49E-F296F13BAA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54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7681006" y="72802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fld id="{E1DD81AF-8E32-4590-B49E-F296F13BAA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36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タイトル 1"/>
          <p:cNvSpPr>
            <a:spLocks noGrp="1"/>
          </p:cNvSpPr>
          <p:nvPr>
            <p:ph type="title"/>
          </p:nvPr>
        </p:nvSpPr>
        <p:spPr>
          <a:xfrm>
            <a:off x="514298" y="213792"/>
            <a:ext cx="9052560" cy="734482"/>
          </a:xfrm>
        </p:spPr>
        <p:txBody>
          <a:bodyPr>
            <a:normAutofit/>
          </a:bodyPr>
          <a:lstStyle>
            <a:lvl1pPr>
              <a:defRPr sz="2640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1058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7681006" y="72802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fld id="{E1DD81AF-8E32-4590-B49E-F296F13BAA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89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2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7681006" y="72802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fld id="{E1DD81AF-8E32-4590-B49E-F296F13BAA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01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91516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fld id="{9FB47B56-C7F1-4FD5-90CA-A1CE6AF3E7E0}" type="slidenum">
              <a:rPr lang="ja-JP" altLang="en-US" noProof="0" smtClean="0"/>
              <a:t>‹#›</a:t>
            </a:fld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27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7681006" y="72802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fld id="{E1DD81AF-8E32-4590-B49E-F296F13BAA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7" r:id="rId4"/>
    <p:sldLayoutId id="2147483678" r:id="rId5"/>
    <p:sldLayoutId id="2147483679" r:id="rId6"/>
  </p:sldLayoutIdLst>
  <p:hf sldNum="0" hdr="0" ftr="0" dt="0"/>
  <p:txStyles>
    <p:titleStyle>
      <a:lvl1pPr algn="l" defTabSz="1005791" rtl="0" eaLnBrk="1" latinLnBrk="0" hangingPunct="1">
        <a:lnSpc>
          <a:spcPct val="90000"/>
        </a:lnSpc>
        <a:spcBef>
          <a:spcPct val="0"/>
        </a:spcBef>
        <a:buNone/>
        <a:defRPr kumimoji="1" sz="4839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51447" indent="-251447" algn="l" defTabSz="1005791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kumimoji="1" sz="308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754343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264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257239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760134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263029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765924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820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716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611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791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896" algn="l" defTabSz="1005791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91" algn="l" defTabSz="1005791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86" algn="l" defTabSz="1005791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582" algn="l" defTabSz="1005791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7" algn="l" defTabSz="1005791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373" algn="l" defTabSz="1005791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267" algn="l" defTabSz="1005791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163" algn="l" defTabSz="1005791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pos="6048" userDrawn="1">
          <p15:clr>
            <a:srgbClr val="F26B43"/>
          </p15:clr>
        </p15:guide>
        <p15:guide id="4" orient="horz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タイトル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sz="36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静岡県　高校生消費者教育出前講座</a:t>
            </a:r>
            <a:endParaRPr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77" name="グラフィック 5" descr="靴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521" y="971411"/>
            <a:ext cx="1581329" cy="1581329"/>
          </a:xfrm>
          <a:prstGeom prst="rect">
            <a:avLst/>
          </a:prstGeom>
        </p:spPr>
      </p:pic>
      <p:pic>
        <p:nvPicPr>
          <p:cNvPr id="1078" name="グラフィック 5" descr="靴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982" y="2823624"/>
            <a:ext cx="1581329" cy="1581329"/>
          </a:xfrm>
          <a:prstGeom prst="rect">
            <a:avLst/>
          </a:prstGeom>
        </p:spPr>
      </p:pic>
      <p:pic>
        <p:nvPicPr>
          <p:cNvPr id="1079" name="グラフィック 5" descr="靴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673" y="4447147"/>
            <a:ext cx="1581329" cy="1581329"/>
          </a:xfrm>
          <a:prstGeom prst="rect">
            <a:avLst/>
          </a:prstGeom>
        </p:spPr>
      </p:pic>
      <p:pic>
        <p:nvPicPr>
          <p:cNvPr id="1080" name="グラフィック 5" descr="靴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517" y="5951204"/>
            <a:ext cx="1581329" cy="1581329"/>
          </a:xfrm>
          <a:prstGeom prst="rect">
            <a:avLst/>
          </a:prstGeom>
        </p:spPr>
      </p:pic>
      <p:sp>
        <p:nvSpPr>
          <p:cNvPr id="1081" name="テキスト プレースホルダー 14"/>
          <p:cNvSpPr txBox="1"/>
          <p:nvPr/>
        </p:nvSpPr>
        <p:spPr>
          <a:xfrm>
            <a:off x="7387025" y="5559215"/>
            <a:ext cx="2400300" cy="469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791" rtl="0" eaLnBrk="1" latinLnBrk="0" hangingPunct="1">
              <a:lnSpc>
                <a:spcPts val="2300"/>
              </a:lnSpc>
              <a:spcBef>
                <a:spcPts val="11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02896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64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2pPr>
            <a:lvl3pPr marL="1005792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3pPr>
            <a:lvl4pPr marL="1508687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4pPr>
            <a:lvl5pPr marL="2011582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5pPr>
            <a:lvl6pPr marL="2765924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820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716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611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お金の使い方</a:t>
            </a:r>
            <a:endParaRPr lang="ja-JP" altLang="en-US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82" name="図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1866" y="3935289"/>
            <a:ext cx="1908451" cy="1537490"/>
          </a:xfrm>
          <a:prstGeom prst="rect">
            <a:avLst/>
          </a:prstGeom>
        </p:spPr>
      </p:pic>
      <p:sp>
        <p:nvSpPr>
          <p:cNvPr id="1083" name="テキスト プレースホルダー 6"/>
          <p:cNvSpPr txBox="1"/>
          <p:nvPr/>
        </p:nvSpPr>
        <p:spPr>
          <a:xfrm>
            <a:off x="3844216" y="3392175"/>
            <a:ext cx="2646680" cy="40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791" rtl="0" eaLnBrk="1" latinLnBrk="0" hangingPunct="1">
              <a:lnSpc>
                <a:spcPts val="2300"/>
              </a:lnSpc>
              <a:spcBef>
                <a:spcPts val="11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02896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64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2pPr>
            <a:lvl3pPr marL="1005792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3pPr>
            <a:lvl4pPr marL="1508687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4pPr>
            <a:lvl5pPr marL="2011582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5pPr>
            <a:lvl6pPr marL="2765924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820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716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611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未成年者契約の取消し</a:t>
            </a:r>
            <a:endParaRPr lang="ja-JP" altLang="en-US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84" name="テキスト プレースホルダー 14"/>
          <p:cNvSpPr>
            <a:spLocks noGrp="1"/>
          </p:cNvSpPr>
          <p:nvPr>
            <p:ph type="body" sz="quarter" idx="23"/>
          </p:nvPr>
        </p:nvSpPr>
        <p:spPr>
          <a:xfrm>
            <a:off x="741593" y="5529433"/>
            <a:ext cx="2770886" cy="408765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ネットショッピング</a:t>
            </a:r>
            <a:endParaRPr lang="ja-JP" altLang="en-US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85" name="テキスト プレースホルダー 6"/>
          <p:cNvSpPr txBox="1"/>
          <p:nvPr/>
        </p:nvSpPr>
        <p:spPr>
          <a:xfrm>
            <a:off x="6816051" y="3374118"/>
            <a:ext cx="2646680" cy="40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791" rtl="0" eaLnBrk="1" latinLnBrk="0" hangingPunct="1">
              <a:lnSpc>
                <a:spcPts val="2300"/>
              </a:lnSpc>
              <a:spcBef>
                <a:spcPts val="11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02896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64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2pPr>
            <a:lvl3pPr marL="1005792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3pPr>
            <a:lvl4pPr marL="1508687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4pPr>
            <a:lvl5pPr marL="2011582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5pPr>
            <a:lvl6pPr marL="2765924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820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716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611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クーリング・オフ制度</a:t>
            </a:r>
          </a:p>
        </p:txBody>
      </p:sp>
      <p:pic>
        <p:nvPicPr>
          <p:cNvPr id="1086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231" y="4014192"/>
            <a:ext cx="918974" cy="595750"/>
          </a:xfrm>
          <a:prstGeom prst="rect">
            <a:avLst/>
          </a:prstGeom>
        </p:spPr>
      </p:pic>
      <p:pic>
        <p:nvPicPr>
          <p:cNvPr id="108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43478"/>
          <a:stretch>
            <a:fillRect/>
          </a:stretch>
        </p:blipFill>
        <p:spPr>
          <a:xfrm>
            <a:off x="7987645" y="4675837"/>
            <a:ext cx="1109173" cy="731026"/>
          </a:xfrm>
          <a:prstGeom prst="rect">
            <a:avLst/>
          </a:prstGeom>
          <a:noFill/>
        </p:spPr>
      </p:pic>
      <p:sp>
        <p:nvSpPr>
          <p:cNvPr id="1088" name="テキスト プレースホルダー 6"/>
          <p:cNvSpPr txBox="1"/>
          <p:nvPr/>
        </p:nvSpPr>
        <p:spPr>
          <a:xfrm>
            <a:off x="865799" y="7334821"/>
            <a:ext cx="2646680" cy="40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791" rtl="0" eaLnBrk="1" latinLnBrk="0" hangingPunct="1">
              <a:lnSpc>
                <a:spcPts val="2300"/>
              </a:lnSpc>
              <a:spcBef>
                <a:spcPts val="11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02896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64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2pPr>
            <a:lvl3pPr marL="1005792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3pPr>
            <a:lvl4pPr marL="1508687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4pPr>
            <a:lvl5pPr marL="2011582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5pPr>
            <a:lvl6pPr marL="2765924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820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716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611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消費生活センターとは</a:t>
            </a:r>
            <a:endParaRPr lang="ja-JP" altLang="en-US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89" name="吹き出し: 角を丸めた四角形 48"/>
          <p:cNvSpPr/>
          <p:nvPr/>
        </p:nvSpPr>
        <p:spPr>
          <a:xfrm>
            <a:off x="3474088" y="6066324"/>
            <a:ext cx="616059" cy="1005503"/>
          </a:xfrm>
          <a:prstGeom prst="wedgeRoundRectCallout">
            <a:avLst>
              <a:gd name="adj1" fmla="val -85367"/>
              <a:gd name="adj2" fmla="val 1373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はい、消費生活</a:t>
            </a:r>
            <a:endParaRPr lang="en-US" altLang="ja-JP" sz="9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センターです！</a:t>
            </a:r>
          </a:p>
        </p:txBody>
      </p:sp>
      <p:pic>
        <p:nvPicPr>
          <p:cNvPr id="1090" name="図 4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1866" y="6160222"/>
            <a:ext cx="1250951" cy="1005503"/>
          </a:xfrm>
          <a:prstGeom prst="rect">
            <a:avLst/>
          </a:prstGeom>
        </p:spPr>
      </p:pic>
      <p:pic>
        <p:nvPicPr>
          <p:cNvPr id="1091" name="図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5939" y="1828460"/>
            <a:ext cx="1224685" cy="129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図 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7933" y="1936004"/>
            <a:ext cx="814075" cy="1366588"/>
          </a:xfrm>
          <a:prstGeom prst="rect">
            <a:avLst/>
          </a:prstGeom>
        </p:spPr>
      </p:pic>
      <p:pic>
        <p:nvPicPr>
          <p:cNvPr id="1093" name="図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512"/>
          <a:stretch>
            <a:fillRect/>
          </a:stretch>
        </p:blipFill>
        <p:spPr>
          <a:xfrm>
            <a:off x="4141153" y="1878432"/>
            <a:ext cx="888048" cy="140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図 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4" b="29509"/>
          <a:stretch>
            <a:fillRect/>
          </a:stretch>
        </p:blipFill>
        <p:spPr>
          <a:xfrm>
            <a:off x="2107341" y="1771625"/>
            <a:ext cx="835558" cy="1501287"/>
          </a:xfrm>
          <a:prstGeom prst="rect">
            <a:avLst/>
          </a:prstGeom>
          <a:ln>
            <a:noFill/>
          </a:ln>
        </p:spPr>
      </p:pic>
      <p:sp>
        <p:nvSpPr>
          <p:cNvPr id="1095" name="テキスト プレースホルダー 6"/>
          <p:cNvSpPr>
            <a:spLocks noGrp="1"/>
          </p:cNvSpPr>
          <p:nvPr>
            <p:ph type="body" sz="quarter" idx="15"/>
          </p:nvPr>
        </p:nvSpPr>
        <p:spPr>
          <a:xfrm>
            <a:off x="808491" y="3427271"/>
            <a:ext cx="2646680" cy="409216"/>
          </a:xfrm>
        </p:spPr>
        <p:txBody>
          <a:bodyPr rtlCol="0">
            <a:normAutofit/>
          </a:bodyPr>
          <a:lstStyle/>
          <a:p>
            <a:pPr algn="ctr" rtl="0">
              <a:lnSpc>
                <a:spcPct val="110000"/>
              </a:lnSpc>
            </a:pPr>
            <a:r>
              <a:rPr lang="ja-JP" altLang="en-US" b="1" dirty="0">
                <a:solidFill>
                  <a:srgbClr val="00206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契約ってなんだろう</a:t>
            </a:r>
            <a:endParaRPr lang="ja-JP" altLang="en-US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96" name="図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637"/>
          <a:stretch>
            <a:fillRect/>
          </a:stretch>
        </p:blipFill>
        <p:spPr>
          <a:xfrm>
            <a:off x="1135823" y="1768366"/>
            <a:ext cx="863868" cy="151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図 1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460" y="6066324"/>
            <a:ext cx="970648" cy="1351088"/>
          </a:xfrm>
          <a:prstGeom prst="rect">
            <a:avLst/>
          </a:prstGeom>
        </p:spPr>
      </p:pic>
      <p:pic>
        <p:nvPicPr>
          <p:cNvPr id="1098" name="図 1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231825" y="3711007"/>
            <a:ext cx="1044528" cy="194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図 1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4626" y="3886200"/>
            <a:ext cx="918974" cy="17774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テキスト プレースホルダー 6"/>
          <p:cNvSpPr txBox="1"/>
          <p:nvPr/>
        </p:nvSpPr>
        <p:spPr>
          <a:xfrm>
            <a:off x="3851232" y="5591880"/>
            <a:ext cx="2646680" cy="4092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1005791" rtl="0" eaLnBrk="1" latinLnBrk="0" hangingPunct="1">
              <a:lnSpc>
                <a:spcPts val="2300"/>
              </a:lnSpc>
              <a:spcBef>
                <a:spcPts val="11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02896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64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2pPr>
            <a:lvl3pPr marL="1005792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3pPr>
            <a:lvl4pPr marL="1508687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4pPr>
            <a:lvl5pPr marL="2011582" indent="0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5pPr>
            <a:lvl6pPr marL="2765924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820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716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611" indent="-251447" algn="l" defTabSz="100579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若者に多いトラブル</a:t>
            </a:r>
            <a:endParaRPr lang="ja-JP" altLang="en-US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01" name="テキスト ボックス 2"/>
          <p:cNvSpPr txBox="1"/>
          <p:nvPr/>
        </p:nvSpPr>
        <p:spPr>
          <a:xfrm>
            <a:off x="2231030" y="996861"/>
            <a:ext cx="5947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県立○○高等学校</a:t>
            </a:r>
          </a:p>
        </p:txBody>
      </p:sp>
      <p:sp>
        <p:nvSpPr>
          <p:cNvPr id="1102" name="テキスト ボックス 13"/>
          <p:cNvSpPr txBox="1"/>
          <p:nvPr/>
        </p:nvSpPr>
        <p:spPr>
          <a:xfrm>
            <a:off x="4458600" y="6170777"/>
            <a:ext cx="4222024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静岡県消費者教育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講師　　○○　○○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04" name="図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45908" y="3990438"/>
            <a:ext cx="988143" cy="6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6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テキスト ボックス 3"/>
          <p:cNvSpPr txBox="1"/>
          <p:nvPr/>
        </p:nvSpPr>
        <p:spPr>
          <a:xfrm>
            <a:off x="587682" y="2028949"/>
            <a:ext cx="8733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１７歳の高校生が、保護者に内緒で１０万円の化粧品セットを買った。取り消すことはできる？</a:t>
            </a:r>
          </a:p>
        </p:txBody>
      </p:sp>
      <p:sp>
        <p:nvSpPr>
          <p:cNvPr id="1239" name="フローチャート: 代替処理 4"/>
          <p:cNvSpPr/>
          <p:nvPr/>
        </p:nvSpPr>
        <p:spPr>
          <a:xfrm>
            <a:off x="308181" y="1082731"/>
            <a:ext cx="7966157" cy="556592"/>
          </a:xfrm>
          <a:prstGeom prst="flowChartAlternateProcess">
            <a:avLst/>
          </a:prstGeom>
          <a:solidFill>
            <a:srgbClr val="DF5D40"/>
          </a:solidFill>
          <a:ln w="12700" cap="flat" cmpd="sng" algn="ctr">
            <a:solidFill>
              <a:srgbClr val="4495A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Q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契約を取り消すことができる？　</a:t>
            </a:r>
          </a:p>
        </p:txBody>
      </p:sp>
      <p:grpSp>
        <p:nvGrpSpPr>
          <p:cNvPr id="1240" name="グループ化 5"/>
          <p:cNvGrpSpPr/>
          <p:nvPr/>
        </p:nvGrpSpPr>
        <p:grpSpPr>
          <a:xfrm>
            <a:off x="308181" y="125839"/>
            <a:ext cx="9292185" cy="725308"/>
            <a:chOff x="461415" y="223369"/>
            <a:chExt cx="9292185" cy="725308"/>
          </a:xfrm>
        </p:grpSpPr>
        <p:grpSp>
          <p:nvGrpSpPr>
            <p:cNvPr id="1241" name="グループ化 6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242" name="四角形: 角を丸くする 8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495A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243" name="グラフィック 5" descr="靴跡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244" name="テキスト ボックス 7"/>
            <p:cNvSpPr txBox="1"/>
            <p:nvPr/>
          </p:nvSpPr>
          <p:spPr>
            <a:xfrm>
              <a:off x="1308812" y="302346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未成年者契約の取消し</a:t>
              </a:r>
            </a:p>
          </p:txBody>
        </p:sp>
      </p:grpSp>
      <p:pic>
        <p:nvPicPr>
          <p:cNvPr id="1245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533" y="3229585"/>
            <a:ext cx="1617980" cy="1447909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テキスト ボックス 13"/>
          <p:cNvSpPr txBox="1"/>
          <p:nvPr/>
        </p:nvSpPr>
        <p:spPr>
          <a:xfrm>
            <a:off x="834887" y="4157061"/>
            <a:ext cx="8733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①取り消すことはできない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②未成年者は取り消しができる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③保護者が申し出たときのみ取り消しができる　</a:t>
            </a:r>
          </a:p>
        </p:txBody>
      </p:sp>
      <p:sp>
        <p:nvSpPr>
          <p:cNvPr id="1247" name="テキスト ボックス 10"/>
          <p:cNvSpPr txBox="1"/>
          <p:nvPr/>
        </p:nvSpPr>
        <p:spPr>
          <a:xfrm>
            <a:off x="8663354" y="280336"/>
            <a:ext cx="6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319769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フローチャート: 代替処理 1"/>
          <p:cNvSpPr/>
          <p:nvPr/>
        </p:nvSpPr>
        <p:spPr>
          <a:xfrm>
            <a:off x="383106" y="1118313"/>
            <a:ext cx="7228427" cy="556592"/>
          </a:xfrm>
          <a:prstGeom prst="flowChartAlternateProcess">
            <a:avLst/>
          </a:prstGeom>
          <a:solidFill>
            <a:srgbClr val="DF5D40"/>
          </a:solidFill>
          <a:ln w="12700" cap="flat" cmpd="sng" algn="ctr">
            <a:solidFill>
              <a:srgbClr val="4495A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契約を取り消すことができる？</a:t>
            </a:r>
          </a:p>
        </p:txBody>
      </p:sp>
      <p:grpSp>
        <p:nvGrpSpPr>
          <p:cNvPr id="1250" name="グループ化 3"/>
          <p:cNvGrpSpPr/>
          <p:nvPr/>
        </p:nvGrpSpPr>
        <p:grpSpPr>
          <a:xfrm>
            <a:off x="383107" y="231857"/>
            <a:ext cx="9542771" cy="725308"/>
            <a:chOff x="461415" y="223369"/>
            <a:chExt cx="9292185" cy="725308"/>
          </a:xfrm>
        </p:grpSpPr>
        <p:grpSp>
          <p:nvGrpSpPr>
            <p:cNvPr id="1251" name="グループ化 4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252" name="四角形: 角を丸くする 6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495A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253" name="グラフィック 5" descr="靴跡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254" name="テキスト ボックス 5"/>
            <p:cNvSpPr txBox="1"/>
            <p:nvPr/>
          </p:nvSpPr>
          <p:spPr>
            <a:xfrm>
              <a:off x="1308812" y="302346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未成年者契約の取消し</a:t>
              </a:r>
            </a:p>
          </p:txBody>
        </p:sp>
      </p:grpSp>
      <p:sp>
        <p:nvSpPr>
          <p:cNvPr id="1255" name="フローチャート: 代替処理 9"/>
          <p:cNvSpPr/>
          <p:nvPr/>
        </p:nvSpPr>
        <p:spPr>
          <a:xfrm>
            <a:off x="7774875" y="1118313"/>
            <a:ext cx="1529992" cy="556592"/>
          </a:xfrm>
          <a:prstGeom prst="flowChartAlternateProcess">
            <a:avLst/>
          </a:prstGeom>
          <a:solidFill>
            <a:srgbClr val="DF5D40"/>
          </a:solidFill>
          <a:ln w="12700" cap="flat" cmpd="sng" algn="ctr">
            <a:solidFill>
              <a:srgbClr val="4495A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正解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</a:t>
            </a:r>
          </a:p>
        </p:txBody>
      </p:sp>
      <p:sp>
        <p:nvSpPr>
          <p:cNvPr id="1256" name="テキスト ボックス 10"/>
          <p:cNvSpPr txBox="1"/>
          <p:nvPr/>
        </p:nvSpPr>
        <p:spPr>
          <a:xfrm>
            <a:off x="774908" y="2244224"/>
            <a:ext cx="8733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①取り消すことはできない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②未成年者は取り消しができる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③保護者が申し出たときのみ取り消しができる　</a:t>
            </a:r>
          </a:p>
        </p:txBody>
      </p:sp>
      <p:sp>
        <p:nvSpPr>
          <p:cNvPr id="1257" name="フローチャート: 結合子 11"/>
          <p:cNvSpPr/>
          <p:nvPr/>
        </p:nvSpPr>
        <p:spPr>
          <a:xfrm>
            <a:off x="545483" y="2982886"/>
            <a:ext cx="1030817" cy="107721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テキスト ボックス 12"/>
          <p:cNvSpPr txBox="1"/>
          <p:nvPr/>
        </p:nvSpPr>
        <p:spPr>
          <a:xfrm>
            <a:off x="774908" y="5273953"/>
            <a:ext cx="8621142" cy="15696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未成年者が保護者などの法定代理人の同意を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得ずに契約した場合は、契約を取り消すことができる</a:t>
            </a:r>
          </a:p>
        </p:txBody>
      </p:sp>
      <p:sp>
        <p:nvSpPr>
          <p:cNvPr id="1260" name="テキスト ボックス 8"/>
          <p:cNvSpPr txBox="1"/>
          <p:nvPr/>
        </p:nvSpPr>
        <p:spPr>
          <a:xfrm>
            <a:off x="8663354" y="280336"/>
            <a:ext cx="6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87897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テキスト ボックス 7"/>
          <p:cNvSpPr txBox="1"/>
          <p:nvPr/>
        </p:nvSpPr>
        <p:spPr>
          <a:xfrm>
            <a:off x="763131" y="967736"/>
            <a:ext cx="4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民法の一部が改正され</a:t>
            </a:r>
          </a:p>
        </p:txBody>
      </p:sp>
      <p:sp>
        <p:nvSpPr>
          <p:cNvPr id="1263" name="テキスト ボックス 11"/>
          <p:cNvSpPr txBox="1"/>
          <p:nvPr/>
        </p:nvSpPr>
        <p:spPr>
          <a:xfrm>
            <a:off x="274195" y="1583506"/>
            <a:ext cx="9618132" cy="584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２０２２年（令和４年）４月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から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成年年齢は１８歳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264" name="グループ化 6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265" name="グループ化 10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266" name="四角形: 角を丸くする 16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267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268" name="テキスト ボックス 15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未成年者契約の取消し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1269" name="テキスト ボックス 1"/>
          <p:cNvSpPr txBox="1"/>
          <p:nvPr/>
        </p:nvSpPr>
        <p:spPr>
          <a:xfrm>
            <a:off x="293395" y="3013042"/>
            <a:ext cx="4803538" cy="2308324"/>
          </a:xfrm>
          <a:prstGeom prst="rect">
            <a:avLst/>
          </a:prstGeom>
          <a:noFill/>
          <a:ln w="12700">
            <a:solidFill>
              <a:srgbClr val="222F5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・親の同意がなくても契約できる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・スマートフォンを購入する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・クレジットカードを作る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・ローンを組む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・アパートの契約をする　　など　　　　　　　　　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70" name="テキスト ボックス 2"/>
          <p:cNvSpPr txBox="1"/>
          <p:nvPr/>
        </p:nvSpPr>
        <p:spPr>
          <a:xfrm>
            <a:off x="5405751" y="3045459"/>
            <a:ext cx="4390183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・喫煙をする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・飲酒をする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・競輪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・競馬などの投票券を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購入する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　　　　　　　　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71" name="テキスト ボックス 3"/>
          <p:cNvSpPr txBox="1"/>
          <p:nvPr/>
        </p:nvSpPr>
        <p:spPr>
          <a:xfrm>
            <a:off x="293395" y="6203057"/>
            <a:ext cx="9541606" cy="1077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自分の名前で「</a:t>
            </a:r>
            <a:r>
              <a:rPr kumimoji="1" lang="ja-JP" altLang="en-US" sz="32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契約する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」ことは　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契約に伴う責任も自分で負う　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ということ</a:t>
            </a:r>
          </a:p>
        </p:txBody>
      </p:sp>
      <p:sp>
        <p:nvSpPr>
          <p:cNvPr id="1272" name="矢印: 下 4"/>
          <p:cNvSpPr/>
          <p:nvPr/>
        </p:nvSpPr>
        <p:spPr>
          <a:xfrm>
            <a:off x="2960643" y="5292229"/>
            <a:ext cx="946469" cy="8966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73" name="テキスト ボックス 5"/>
          <p:cNvSpPr txBox="1"/>
          <p:nvPr/>
        </p:nvSpPr>
        <p:spPr>
          <a:xfrm>
            <a:off x="293396" y="2440861"/>
            <a:ext cx="482047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18</a:t>
            </a:r>
            <a:r>
              <a:rPr kumimoji="1" lang="ja-JP" altLang="en-US" sz="3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歳からできること</a:t>
            </a:r>
          </a:p>
        </p:txBody>
      </p:sp>
      <p:sp>
        <p:nvSpPr>
          <p:cNvPr id="1274" name="テキスト ボックス 19"/>
          <p:cNvSpPr txBox="1"/>
          <p:nvPr/>
        </p:nvSpPr>
        <p:spPr>
          <a:xfrm>
            <a:off x="5378710" y="2440861"/>
            <a:ext cx="4434158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kumimoji="1" lang="ja-JP" altLang="en-US" sz="3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歳まではできないこと</a:t>
            </a:r>
          </a:p>
        </p:txBody>
      </p:sp>
    </p:spTree>
    <p:extLst>
      <p:ext uri="{BB962C8B-B14F-4D97-AF65-F5344CB8AC3E}">
        <p14:creationId xmlns:p14="http://schemas.microsoft.com/office/powerpoint/2010/main" val="317082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テキスト ボックス 8"/>
          <p:cNvSpPr txBox="1"/>
          <p:nvPr/>
        </p:nvSpPr>
        <p:spPr>
          <a:xfrm>
            <a:off x="703852" y="982671"/>
            <a:ext cx="8709283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未成年者が契約するときは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法定代理人（保護者などの親権者）の同意が必要　　　　　　　　　　　　　　　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82" name="テキスト ボックス 9"/>
          <p:cNvSpPr txBox="1"/>
          <p:nvPr/>
        </p:nvSpPr>
        <p:spPr>
          <a:xfrm>
            <a:off x="703853" y="2422640"/>
            <a:ext cx="870928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法定代理人の同意のない契約は取り消しできる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83" name="矢印: 下 12"/>
          <p:cNvSpPr/>
          <p:nvPr/>
        </p:nvSpPr>
        <p:spPr>
          <a:xfrm>
            <a:off x="4532058" y="3019595"/>
            <a:ext cx="994283" cy="513522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84" name="テキスト ボックス 14"/>
          <p:cNvSpPr txBox="1"/>
          <p:nvPr/>
        </p:nvSpPr>
        <p:spPr>
          <a:xfrm>
            <a:off x="703852" y="4219929"/>
            <a:ext cx="870928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受け取った商品は返品し、支払った代金は返金される</a:t>
            </a:r>
          </a:p>
        </p:txBody>
      </p:sp>
      <p:grpSp>
        <p:nvGrpSpPr>
          <p:cNvPr id="1285" name="グループ化 6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286" name="グループ化 10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287" name="四角形: 角を丸くする 16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288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289" name="テキスト ボックス 15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未成年者契約の取消し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1290" name="テキスト ボックス 1"/>
          <p:cNvSpPr txBox="1"/>
          <p:nvPr/>
        </p:nvSpPr>
        <p:spPr>
          <a:xfrm>
            <a:off x="1479154" y="5913529"/>
            <a:ext cx="7100092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・おこづかいの範囲の少額の契約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・「成人である」「親の同意がある」　　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とウソをついた場合　　　　　　　　　など</a:t>
            </a:r>
          </a:p>
        </p:txBody>
      </p:sp>
      <p:sp>
        <p:nvSpPr>
          <p:cNvPr id="1291" name="テキスト ボックス 2"/>
          <p:cNvSpPr txBox="1"/>
          <p:nvPr/>
        </p:nvSpPr>
        <p:spPr>
          <a:xfrm>
            <a:off x="880348" y="4992199"/>
            <a:ext cx="84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ただし　こんな場合は取り消しができない！</a:t>
            </a:r>
            <a:endParaRPr kumimoji="1" lang="en-US" altLang="ja-JP" sz="32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92" name="テキスト ボックス 3"/>
          <p:cNvSpPr txBox="1"/>
          <p:nvPr/>
        </p:nvSpPr>
        <p:spPr>
          <a:xfrm>
            <a:off x="3000194" y="3522358"/>
            <a:ext cx="436189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33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未成年者契約の取消し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59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テキスト ボックス 12"/>
          <p:cNvSpPr txBox="1"/>
          <p:nvPr/>
        </p:nvSpPr>
        <p:spPr>
          <a:xfrm>
            <a:off x="848349" y="1144780"/>
            <a:ext cx="8324735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事業者は、未成年者を勧誘して契約を結んでも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8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契約を取り消されては困る　</a:t>
            </a:r>
            <a:endParaRPr kumimoji="1" lang="en-US" altLang="ja-JP" sz="2800" u="sng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00" name="テキスト ボックス 15"/>
          <p:cNvSpPr txBox="1"/>
          <p:nvPr/>
        </p:nvSpPr>
        <p:spPr>
          <a:xfrm>
            <a:off x="848349" y="2901819"/>
            <a:ext cx="8324735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そこで、</a:t>
            </a:r>
            <a:r>
              <a:rPr kumimoji="1" lang="ja-JP" altLang="en-US" sz="28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成人して間もない人（</a:t>
            </a:r>
            <a:r>
              <a:rPr kumimoji="1" lang="en-US" altLang="ja-JP" sz="20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18</a:t>
            </a:r>
            <a:r>
              <a:rPr kumimoji="1" lang="ja-JP" altLang="en-US" sz="20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歳、</a:t>
            </a:r>
            <a:r>
              <a:rPr kumimoji="1" lang="en-US" altLang="ja-JP" sz="20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19</a:t>
            </a:r>
            <a:r>
              <a:rPr kumimoji="1" lang="ja-JP" altLang="en-US" sz="20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歳、</a:t>
            </a:r>
            <a:r>
              <a:rPr kumimoji="1" lang="en-US" altLang="ja-JP" sz="20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kumimoji="1" lang="ja-JP" altLang="en-US" sz="20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</a:t>
            </a:r>
            <a:r>
              <a:rPr kumimoji="1" lang="ja-JP" altLang="en-US" sz="28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）を</a:t>
            </a:r>
            <a:endParaRPr kumimoji="1" lang="en-US" altLang="ja-JP" sz="2800" u="sng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悪質商法の</a:t>
            </a:r>
            <a:r>
              <a:rPr kumimoji="1" lang="ja-JP" altLang="en-US" sz="28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ターゲット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にする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01" name="矢印: 下 16"/>
          <p:cNvSpPr/>
          <p:nvPr/>
        </p:nvSpPr>
        <p:spPr>
          <a:xfrm>
            <a:off x="4690442" y="2245879"/>
            <a:ext cx="662609" cy="5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思考の吹き出し: 雲形 1"/>
          <p:cNvSpPr/>
          <p:nvPr/>
        </p:nvSpPr>
        <p:spPr>
          <a:xfrm>
            <a:off x="5524500" y="6158445"/>
            <a:ext cx="3571741" cy="1197339"/>
          </a:xfrm>
          <a:prstGeom prst="cloudCallout">
            <a:avLst>
              <a:gd name="adj1" fmla="val -70007"/>
              <a:gd name="adj2" fmla="val -8339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18</a:t>
            </a:r>
            <a:r>
              <a:rPr kumimoji="1" lang="ja-JP" altLang="en-US" sz="2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歳以上かな？</a:t>
            </a:r>
          </a:p>
        </p:txBody>
      </p:sp>
      <p:sp>
        <p:nvSpPr>
          <p:cNvPr id="1303" name="吹き出し: 四角形 2"/>
          <p:cNvSpPr/>
          <p:nvPr/>
        </p:nvSpPr>
        <p:spPr>
          <a:xfrm>
            <a:off x="5652968" y="4645629"/>
            <a:ext cx="3692769" cy="954107"/>
          </a:xfrm>
          <a:prstGeom prst="wedgeRectCallout">
            <a:avLst>
              <a:gd name="adj1" fmla="val -72836"/>
              <a:gd name="adj2" fmla="val 75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ねえ、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大人っぽいけど、何才？</a:t>
            </a:r>
          </a:p>
        </p:txBody>
      </p:sp>
      <p:grpSp>
        <p:nvGrpSpPr>
          <p:cNvPr id="1304" name="グループ化 3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305" name="グループ化 4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306" name="四角形: 角を丸くする 11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307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308" name="テキスト ボックス 10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未成年者契約の取消し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309" name="図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8" t="2357"/>
          <a:stretch>
            <a:fillRect/>
          </a:stretch>
        </p:blipFill>
        <p:spPr>
          <a:xfrm>
            <a:off x="785729" y="4229025"/>
            <a:ext cx="1487864" cy="3357765"/>
          </a:xfrm>
          <a:prstGeom prst="rect">
            <a:avLst/>
          </a:prstGeom>
          <a:ln>
            <a:noFill/>
          </a:ln>
        </p:spPr>
      </p:pic>
      <p:pic>
        <p:nvPicPr>
          <p:cNvPr id="1310" name="図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6655" y="3899903"/>
            <a:ext cx="2003688" cy="3723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26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タイトル 1"/>
          <p:cNvSpPr>
            <a:spLocks noGrp="1"/>
          </p:cNvSpPr>
          <p:nvPr>
            <p:ph type="title"/>
          </p:nvPr>
        </p:nvSpPr>
        <p:spPr>
          <a:xfrm>
            <a:off x="0" y="2485726"/>
            <a:ext cx="10058400" cy="1080000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ctr" rtl="0"/>
            <a:r>
              <a:rPr lang="ja-JP" altLang="en-US" sz="60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クーリング・オフ制度</a:t>
            </a:r>
          </a:p>
        </p:txBody>
      </p:sp>
    </p:spTree>
    <p:extLst>
      <p:ext uri="{BB962C8B-B14F-4D97-AF65-F5344CB8AC3E}">
        <p14:creationId xmlns:p14="http://schemas.microsoft.com/office/powerpoint/2010/main" val="241926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吹き出し: 四角形 16"/>
          <p:cNvSpPr/>
          <p:nvPr/>
        </p:nvSpPr>
        <p:spPr>
          <a:xfrm>
            <a:off x="871222" y="1565725"/>
            <a:ext cx="1479422" cy="720000"/>
          </a:xfrm>
          <a:prstGeom prst="wedgeRectCallout">
            <a:avLst>
              <a:gd name="adj1" fmla="val 46041"/>
              <a:gd name="adj2" fmla="val 6874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25" name="吹き出し: 四角形 8"/>
          <p:cNvSpPr/>
          <p:nvPr/>
        </p:nvSpPr>
        <p:spPr>
          <a:xfrm>
            <a:off x="6453382" y="1107558"/>
            <a:ext cx="2976024" cy="916334"/>
          </a:xfrm>
          <a:prstGeom prst="wedgeRectCallout">
            <a:avLst>
              <a:gd name="adj1" fmla="val -60122"/>
              <a:gd name="adj2" fmla="val 11321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ちょっと、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留学に興味ない？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26" name="吹き出し: 四角形 10"/>
          <p:cNvSpPr/>
          <p:nvPr/>
        </p:nvSpPr>
        <p:spPr>
          <a:xfrm>
            <a:off x="6427998" y="4410816"/>
            <a:ext cx="3382258" cy="1099931"/>
          </a:xfrm>
          <a:prstGeom prst="wedgeRectCallout">
            <a:avLst>
              <a:gd name="adj1" fmla="val -62039"/>
              <a:gd name="adj2" fmla="val -21068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アンケートに答えて！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プレゼントをあげるよ</a:t>
            </a:r>
          </a:p>
        </p:txBody>
      </p:sp>
      <p:sp>
        <p:nvSpPr>
          <p:cNvPr id="1327" name="テキスト ボックス 15"/>
          <p:cNvSpPr/>
          <p:nvPr/>
        </p:nvSpPr>
        <p:spPr>
          <a:xfrm>
            <a:off x="1092730" y="1696435"/>
            <a:ext cx="1613281" cy="461665"/>
          </a:xfrm>
          <a:prstGeom prst="wedgeRectCallou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えっ？</a:t>
            </a:r>
            <a:endParaRPr lang="ja-JP" altLang="en-US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328" name="グループ化 11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329" name="グループ化 12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330" name="四角形: 角を丸くする 14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331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332" name="テキスト ボックス 13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クーリング・オフ制度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333" name="図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72446" y="1907121"/>
            <a:ext cx="2793635" cy="540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図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1499" y="1277344"/>
            <a:ext cx="3233695" cy="6112036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思考の吹き出し: 雲形 2"/>
          <p:cNvSpPr/>
          <p:nvPr/>
        </p:nvSpPr>
        <p:spPr>
          <a:xfrm>
            <a:off x="173907" y="3198801"/>
            <a:ext cx="2952171" cy="1490283"/>
          </a:xfrm>
          <a:prstGeom prst="cloudCallout">
            <a:avLst>
              <a:gd name="adj1" fmla="val 35739"/>
              <a:gd name="adj2" fmla="val -74579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留学して</a:t>
            </a:r>
            <a:endParaRPr kumimoji="1" lang="en-US" altLang="ja-JP" sz="22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みたいなー！</a:t>
            </a:r>
          </a:p>
        </p:txBody>
      </p:sp>
    </p:spTree>
    <p:extLst>
      <p:ext uri="{BB962C8B-B14F-4D97-AF65-F5344CB8AC3E}">
        <p14:creationId xmlns:p14="http://schemas.microsoft.com/office/powerpoint/2010/main" val="416547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吹き出し: 四角形 10"/>
          <p:cNvSpPr/>
          <p:nvPr/>
        </p:nvSpPr>
        <p:spPr>
          <a:xfrm>
            <a:off x="5029199" y="1193463"/>
            <a:ext cx="3372118" cy="846168"/>
          </a:xfrm>
          <a:prstGeom prst="wedgeRectCallout">
            <a:avLst>
              <a:gd name="adj1" fmla="val -63508"/>
              <a:gd name="adj2" fmla="val 837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プレゼントを渡すから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事務所に来て</a:t>
            </a:r>
          </a:p>
        </p:txBody>
      </p:sp>
      <p:pic>
        <p:nvPicPr>
          <p:cNvPr id="1343" name="図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659" y="2068392"/>
            <a:ext cx="3020810" cy="32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四角形: 角を丸くする 13"/>
          <p:cNvSpPr/>
          <p:nvPr/>
        </p:nvSpPr>
        <p:spPr>
          <a:xfrm>
            <a:off x="765931" y="6414600"/>
            <a:ext cx="8781200" cy="1148422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事務所に行ったら、半年間２０万円の英会話教室の契約をしてしまった。やめられないの？</a:t>
            </a:r>
          </a:p>
        </p:txBody>
      </p:sp>
      <p:grpSp>
        <p:nvGrpSpPr>
          <p:cNvPr id="1345" name="グループ化 7"/>
          <p:cNvGrpSpPr/>
          <p:nvPr/>
        </p:nvGrpSpPr>
        <p:grpSpPr>
          <a:xfrm>
            <a:off x="383107" y="209378"/>
            <a:ext cx="9292185" cy="720000"/>
            <a:chOff x="461415" y="223369"/>
            <a:chExt cx="9292185" cy="720000"/>
          </a:xfrm>
        </p:grpSpPr>
        <p:grpSp>
          <p:nvGrpSpPr>
            <p:cNvPr id="1346" name="グループ化 8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347" name="四角形: 角を丸くする 14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348" name="グラフィック 5" descr="靴跡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349" name="テキスト ボックス 11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クーリング・オフ制度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350" name="図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5931" y="1720956"/>
            <a:ext cx="2334057" cy="451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図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4246" y="1125416"/>
            <a:ext cx="2910072" cy="5048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06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00300"/>
            <a:ext cx="6829425" cy="1917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1155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endParaRPr lang="ja-JP" altLang="en-US" sz="990" dirty="0">
              <a:solidFill>
                <a:schemeClr val="hlink"/>
              </a:solidFill>
            </a:endParaRPr>
          </a:p>
        </p:txBody>
      </p:sp>
      <p:sp>
        <p:nvSpPr>
          <p:cNvPr id="1360" name="円形吹き出し 33"/>
          <p:cNvSpPr/>
          <p:nvPr/>
        </p:nvSpPr>
        <p:spPr>
          <a:xfrm>
            <a:off x="8382997" y="3536793"/>
            <a:ext cx="840976" cy="1801566"/>
          </a:xfrm>
          <a:prstGeom prst="wedgeRectCallout">
            <a:avLst>
              <a:gd name="adj1" fmla="val -90349"/>
              <a:gd name="adj2" fmla="val 1012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頭を冷やす</a:t>
            </a:r>
            <a:endParaRPr kumimoji="1" lang="ja-JP" altLang="en-US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61" name="テキスト ボックス 6"/>
          <p:cNvSpPr txBox="1"/>
          <p:nvPr/>
        </p:nvSpPr>
        <p:spPr>
          <a:xfrm>
            <a:off x="572699" y="1563400"/>
            <a:ext cx="937049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　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クーリング・オフ（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Cooling off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）制度とは</a:t>
            </a:r>
            <a:endParaRPr lang="en-US" altLang="ja-JP" sz="28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消費者トラブルになりやすい取引について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無条件で契約をやめることができる特別な制度　　　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（</a:t>
            </a:r>
            <a:r>
              <a:rPr lang="ja-JP" altLang="en-US" sz="2800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特定商取引法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・不意打ち性がある取引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・契約関係が複雑な取引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　クーリング・オフをすると、契約が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解除され、事業者は商品を引き取り</a:t>
            </a:r>
            <a:br>
              <a:rPr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消費者に代金を全額返金する</a:t>
            </a:r>
            <a:br>
              <a:rPr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1362" name="グラフィック 5" descr="靴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48" y="448248"/>
            <a:ext cx="619529" cy="619529"/>
          </a:xfrm>
          <a:prstGeom prst="rect">
            <a:avLst/>
          </a:prstGeom>
        </p:spPr>
      </p:pic>
      <p:grpSp>
        <p:nvGrpSpPr>
          <p:cNvPr id="1363" name="グループ化 11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364" name="グループ化 15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365" name="四角形: 角を丸くする 17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366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367" name="テキスト ボックス 16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クーリング・オフ制度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368" name="図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4" b="39313"/>
          <a:stretch>
            <a:fillRect/>
          </a:stretch>
        </p:blipFill>
        <p:spPr>
          <a:xfrm>
            <a:off x="6528745" y="4003678"/>
            <a:ext cx="1857563" cy="2860488"/>
          </a:xfrm>
          <a:prstGeom prst="rect">
            <a:avLst/>
          </a:prstGeom>
          <a:ln>
            <a:noFill/>
          </a:ln>
        </p:spPr>
      </p:pic>
      <p:sp>
        <p:nvSpPr>
          <p:cNvPr id="1369" name="正方形/長方形 21"/>
          <p:cNvSpPr/>
          <p:nvPr/>
        </p:nvSpPr>
        <p:spPr>
          <a:xfrm>
            <a:off x="6049787" y="3418244"/>
            <a:ext cx="1883996" cy="51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Cooling off</a:t>
            </a:r>
            <a:endParaRPr kumimoji="1" lang="ja-JP" altLang="en-US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05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00300"/>
            <a:ext cx="6829425" cy="1917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1155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endParaRPr lang="ja-JP" altLang="en-US" sz="990" dirty="0">
              <a:solidFill>
                <a:schemeClr val="hlink"/>
              </a:solidFill>
            </a:endParaRPr>
          </a:p>
        </p:txBody>
      </p:sp>
      <p:sp>
        <p:nvSpPr>
          <p:cNvPr id="1375" name="正方形/長方形 7"/>
          <p:cNvSpPr/>
          <p:nvPr/>
        </p:nvSpPr>
        <p:spPr>
          <a:xfrm>
            <a:off x="216239" y="1066947"/>
            <a:ext cx="9623412" cy="5749726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438" tIns="37719" rIns="75438" bIns="37719" numCol="1" rtlCol="0" anchor="t" anchorCtr="0" compatLnSpc="1">
            <a:prstTxWarp prst="textNoShape">
              <a:avLst/>
            </a:prstTxWarp>
          </a:bodyPr>
          <a:lstStyle/>
          <a:p>
            <a:pPr defTabSz="754380" fontAlgn="base">
              <a:spcBef>
                <a:spcPct val="0"/>
              </a:spcBef>
              <a:spcAft>
                <a:spcPct val="0"/>
              </a:spcAft>
            </a:pPr>
            <a:endParaRPr lang="ja-JP" altLang="en-US" sz="231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76" name="正方形/長方形 13"/>
          <p:cNvSpPr/>
          <p:nvPr/>
        </p:nvSpPr>
        <p:spPr>
          <a:xfrm>
            <a:off x="244272" y="955727"/>
            <a:ext cx="9570985" cy="765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 若者がトラブルにあいやすい販売方法</a:t>
            </a:r>
            <a:endParaRPr kumimoji="1" lang="en-US" altLang="ja-JP" sz="28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b="1" dirty="0">
                <a:solidFill>
                  <a:srgbClr val="FF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クーリング・オフ期間　８日間</a:t>
            </a:r>
          </a:p>
        </p:txBody>
      </p:sp>
      <p:pic>
        <p:nvPicPr>
          <p:cNvPr id="1377" name="グラフィック 5" descr="靴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15" y="177964"/>
            <a:ext cx="619529" cy="619529"/>
          </a:xfrm>
          <a:prstGeom prst="rect">
            <a:avLst/>
          </a:prstGeom>
        </p:spPr>
      </p:pic>
      <p:grpSp>
        <p:nvGrpSpPr>
          <p:cNvPr id="1378" name="グループ化 6"/>
          <p:cNvGrpSpPr/>
          <p:nvPr/>
        </p:nvGrpSpPr>
        <p:grpSpPr>
          <a:xfrm>
            <a:off x="383107" y="77493"/>
            <a:ext cx="9292185" cy="720000"/>
            <a:chOff x="461415" y="223369"/>
            <a:chExt cx="9292185" cy="720000"/>
          </a:xfrm>
        </p:grpSpPr>
        <p:grpSp>
          <p:nvGrpSpPr>
            <p:cNvPr id="1379" name="グループ化 9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380" name="四角形: 角を丸くする 11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381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382" name="テキスト ボックス 10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クーリング・オフ制度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graphicFrame>
        <p:nvGraphicFramePr>
          <p:cNvPr id="1384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04747"/>
              </p:ext>
            </p:extLst>
          </p:nvPr>
        </p:nvGraphicFramePr>
        <p:xfrm>
          <a:off x="233373" y="1943048"/>
          <a:ext cx="9570985" cy="5156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販売方法</a:t>
                      </a:r>
                      <a:endParaRPr kumimoji="1" lang="en-US" altLang="ja-JP" sz="24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特　　　　　徴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935">
                <a:tc>
                  <a:txBody>
                    <a:bodyPr/>
                    <a:lstStyle/>
                    <a:p>
                      <a:endParaRPr kumimoji="1" lang="en-US" altLang="ja-JP" sz="24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24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24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4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</a:t>
                      </a:r>
                      <a:endParaRPr kumimoji="1" lang="en-US" altLang="ja-JP" sz="24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4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アポイントメントセールス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b="1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不意打ち的に勧誘される</a:t>
                      </a:r>
                      <a:endParaRPr kumimoji="1" lang="en-US" altLang="ja-JP" sz="24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400" dirty="0">
                        <a:highlight>
                          <a:srgbClr val="FFFF00"/>
                        </a:highligh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4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アンケート調査等を装い路上で呼び止められ、カフェや営業所等に連れて行かれ契約する</a:t>
                      </a:r>
                      <a:endParaRPr kumimoji="1" lang="en-US" altLang="ja-JP" sz="24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4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24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24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24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4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「当選した」などを口実に、販売目的を隠して、電話（</a:t>
                      </a:r>
                      <a:r>
                        <a:rPr kumimoji="1" lang="en-US" altLang="ja-JP" sz="24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SNS</a:t>
                      </a:r>
                      <a:r>
                        <a:rPr kumimoji="1" lang="ja-JP" altLang="en-US" sz="24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）等で誘い出し、カフェや営業所等に連れて行かれ契約する</a:t>
                      </a:r>
                    </a:p>
                  </a:txBody>
                  <a:tcPr marL="75438" marR="75438" marT="37719" marB="37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85" name="テキスト ボックス 15"/>
          <p:cNvSpPr txBox="1"/>
          <p:nvPr/>
        </p:nvSpPr>
        <p:spPr>
          <a:xfrm>
            <a:off x="892543" y="2461604"/>
            <a:ext cx="2150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R" panose="02020400000000000000" pitchFamily="18" charset="-128"/>
                <a:ea typeface="UD Digi Kyokasho NK-R" panose="02020400000000000000" pitchFamily="18" charset="-128"/>
                <a:cs typeface="+mn-cs"/>
              </a:rPr>
              <a:t>訪問販売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pic>
        <p:nvPicPr>
          <p:cNvPr id="1386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363" y="3359150"/>
            <a:ext cx="1489686" cy="1632938"/>
          </a:xfrm>
          <a:prstGeom prst="rect">
            <a:avLst/>
          </a:prstGeom>
        </p:spPr>
      </p:pic>
      <p:pic>
        <p:nvPicPr>
          <p:cNvPr id="1387" name="Picture 2" descr="アポイントメントセールス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504" y="5692147"/>
            <a:ext cx="1401789" cy="1346158"/>
          </a:xfrm>
          <a:prstGeom prst="rect">
            <a:avLst/>
          </a:prstGeom>
          <a:noFill/>
        </p:spPr>
      </p:pic>
      <p:sp>
        <p:nvSpPr>
          <p:cNvPr id="1388" name="テキスト ボックス 18"/>
          <p:cNvSpPr txBox="1"/>
          <p:nvPr/>
        </p:nvSpPr>
        <p:spPr>
          <a:xfrm>
            <a:off x="585568" y="2912901"/>
            <a:ext cx="267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キャッチセールス</a:t>
            </a:r>
          </a:p>
        </p:txBody>
      </p:sp>
    </p:spTree>
    <p:extLst>
      <p:ext uri="{BB962C8B-B14F-4D97-AF65-F5344CB8AC3E}">
        <p14:creationId xmlns:p14="http://schemas.microsoft.com/office/powerpoint/2010/main" val="381690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タイトル 1"/>
          <p:cNvSpPr>
            <a:spLocks noGrp="1"/>
          </p:cNvSpPr>
          <p:nvPr>
            <p:ph type="title"/>
          </p:nvPr>
        </p:nvSpPr>
        <p:spPr>
          <a:xfrm>
            <a:off x="0" y="2378353"/>
            <a:ext cx="10058400" cy="1080000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ctr" rtl="0"/>
            <a:r>
              <a:rPr lang="ja-JP" altLang="en-US" sz="60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契約ってなんだろう</a:t>
            </a:r>
          </a:p>
        </p:txBody>
      </p:sp>
    </p:spTree>
    <p:extLst>
      <p:ext uri="{BB962C8B-B14F-4D97-AF65-F5344CB8AC3E}">
        <p14:creationId xmlns:p14="http://schemas.microsoft.com/office/powerpoint/2010/main" val="1200595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正方形/長方形 2"/>
          <p:cNvSpPr/>
          <p:nvPr/>
        </p:nvSpPr>
        <p:spPr>
          <a:xfrm>
            <a:off x="277293" y="815556"/>
            <a:ext cx="9570985" cy="765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 クーリング・オフの手続き</a:t>
            </a:r>
          </a:p>
        </p:txBody>
      </p:sp>
      <p:grpSp>
        <p:nvGrpSpPr>
          <p:cNvPr id="1394" name="グループ化 7"/>
          <p:cNvGrpSpPr/>
          <p:nvPr/>
        </p:nvGrpSpPr>
        <p:grpSpPr>
          <a:xfrm>
            <a:off x="277293" y="97474"/>
            <a:ext cx="9292185" cy="720000"/>
            <a:chOff x="461415" y="223369"/>
            <a:chExt cx="9292185" cy="720000"/>
          </a:xfrm>
        </p:grpSpPr>
        <p:grpSp>
          <p:nvGrpSpPr>
            <p:cNvPr id="1395" name="グループ化 8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396" name="四角形: 角を丸くする 10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397" name="グラフィック 5" descr="靴跡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398" name="テキスト ボックス 9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クーリング・オフ制度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1399" name="テキスト ボックス 14"/>
          <p:cNvSpPr txBox="1"/>
          <p:nvPr/>
        </p:nvSpPr>
        <p:spPr>
          <a:xfrm>
            <a:off x="518843" y="1616460"/>
            <a:ext cx="8922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・契約書を受け取った日から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日（一部の取引においては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日）以内　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に申し出る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・書面（特定記録郵便か簡易書留）かメールで申し出る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・書面やメールは保管する</a:t>
            </a: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・契約書等を受け取っていない場合は、クーリング・オフはいつまでで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もできる</a:t>
            </a:r>
          </a:p>
        </p:txBody>
      </p:sp>
      <p:graphicFrame>
        <p:nvGraphicFramePr>
          <p:cNvPr id="1400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86576"/>
              </p:ext>
            </p:extLst>
          </p:nvPr>
        </p:nvGraphicFramePr>
        <p:xfrm>
          <a:off x="536428" y="4117548"/>
          <a:ext cx="5338242" cy="344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6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日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月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火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水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木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金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土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761"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３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４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５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６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7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８</a:t>
                      </a:r>
                    </a:p>
                  </a:txBody>
                  <a:tcPr marL="75438" marR="75438" marT="37719" marB="3771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９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１０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１１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１２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１３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7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１４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１５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１６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１８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１９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２０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7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２１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２２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２３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２４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２５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２６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２７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7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２８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２９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３０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３１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01" name="直線コネクタ 16"/>
          <p:cNvCxnSpPr/>
          <p:nvPr/>
        </p:nvCxnSpPr>
        <p:spPr>
          <a:xfrm>
            <a:off x="1329672" y="5299865"/>
            <a:ext cx="4535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2" name="直線矢印コネクタ 17"/>
          <p:cNvCxnSpPr>
            <a:cxnSpLocks/>
          </p:cNvCxnSpPr>
          <p:nvPr/>
        </p:nvCxnSpPr>
        <p:spPr>
          <a:xfrm>
            <a:off x="536428" y="5942910"/>
            <a:ext cx="15354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3" name="楕円 18"/>
          <p:cNvSpPr/>
          <p:nvPr/>
        </p:nvSpPr>
        <p:spPr>
          <a:xfrm>
            <a:off x="1329673" y="5731111"/>
            <a:ext cx="848752" cy="7510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85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04" name="テキスト ボックス 12"/>
          <p:cNvSpPr txBox="1"/>
          <p:nvPr/>
        </p:nvSpPr>
        <p:spPr>
          <a:xfrm>
            <a:off x="6449447" y="4350166"/>
            <a:ext cx="2822889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　契約解除通知書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　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契約年月日　〇〇〇〇年〇〇月〇〇日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商品名　　　〇〇〇〇〇〇〇〇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契約金額　　〇〇〇〇円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販売会社　　株式会社〇〇〇〇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　　　　　　担当者　〇〇〇〇氏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上記契約を解除します。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支払った代金〇〇〇〇円を返金し、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商品を引き取ってください。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　　　　　〇〇〇〇年〇〇月〇〇日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　　　静岡県〇〇市〇〇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　　　　　　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××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番地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××‐××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　　　　　　　氏名　〇〇〇〇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1405" name="正方形/長方形 13"/>
          <p:cNvSpPr/>
          <p:nvPr/>
        </p:nvSpPr>
        <p:spPr>
          <a:xfrm>
            <a:off x="6449447" y="4060019"/>
            <a:ext cx="2763895" cy="34497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778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00300"/>
            <a:ext cx="6829425" cy="1917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1155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endParaRPr lang="ja-JP" altLang="en-US" sz="990" dirty="0">
              <a:solidFill>
                <a:schemeClr val="hlink"/>
              </a:solidFill>
            </a:endParaRPr>
          </a:p>
        </p:txBody>
      </p:sp>
      <p:sp>
        <p:nvSpPr>
          <p:cNvPr id="1408" name="正方形/長方形 13"/>
          <p:cNvSpPr/>
          <p:nvPr/>
        </p:nvSpPr>
        <p:spPr>
          <a:xfrm>
            <a:off x="414066" y="1059599"/>
            <a:ext cx="7840734" cy="432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 若者がトラブルにあいやすい販売方法　</a:t>
            </a:r>
            <a:endParaRPr kumimoji="1" lang="en-US" altLang="ja-JP" sz="2000" b="1" dirty="0">
              <a:solidFill>
                <a:srgbClr val="FF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409" name="グラフィック 5" descr="靴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15" y="177964"/>
            <a:ext cx="619529" cy="619529"/>
          </a:xfrm>
          <a:prstGeom prst="rect">
            <a:avLst/>
          </a:prstGeom>
        </p:spPr>
      </p:pic>
      <p:grpSp>
        <p:nvGrpSpPr>
          <p:cNvPr id="1410" name="グループ化 6"/>
          <p:cNvGrpSpPr/>
          <p:nvPr/>
        </p:nvGrpSpPr>
        <p:grpSpPr>
          <a:xfrm>
            <a:off x="356329" y="170224"/>
            <a:ext cx="9292185" cy="720000"/>
            <a:chOff x="461415" y="223369"/>
            <a:chExt cx="9292185" cy="720000"/>
          </a:xfrm>
        </p:grpSpPr>
        <p:grpSp>
          <p:nvGrpSpPr>
            <p:cNvPr id="1411" name="グループ化 9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412" name="四角形: 角を丸くする 11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413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414" name="テキスト ボックス 10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クーリング・オフ制度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graphicFrame>
        <p:nvGraphicFramePr>
          <p:cNvPr id="1415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06458"/>
              </p:ext>
            </p:extLst>
          </p:nvPr>
        </p:nvGraphicFramePr>
        <p:xfrm>
          <a:off x="414064" y="1632843"/>
          <a:ext cx="9413105" cy="68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販売方法</a:t>
                      </a:r>
                      <a:endParaRPr kumimoji="1" lang="en-US" altLang="ja-JP" sz="2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 marL="75438" marR="75438" marT="37719" marB="37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　特　徴</a:t>
                      </a:r>
                    </a:p>
                  </a:txBody>
                  <a:tcPr marL="75438" marR="75438" marT="37719" marB="37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7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クーリング・オフ</a:t>
                      </a:r>
                      <a:endParaRPr kumimoji="1" lang="en-US" altLang="ja-JP" sz="20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  <a:p>
                      <a:pPr marL="0" marR="0" lvl="0" indent="0" algn="l" defTabSz="10057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　　　　　期間</a:t>
                      </a:r>
                      <a:endParaRPr kumimoji="1" lang="ja-JP" altLang="en-US" sz="2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 marL="75438" marR="75438" marT="37719" marB="37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16" name="テキスト ボックス 1"/>
          <p:cNvSpPr txBox="1"/>
          <p:nvPr/>
        </p:nvSpPr>
        <p:spPr>
          <a:xfrm>
            <a:off x="8663354" y="280336"/>
            <a:ext cx="6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</a:p>
        </p:txBody>
      </p:sp>
      <p:graphicFrame>
        <p:nvGraphicFramePr>
          <p:cNvPr id="14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84130"/>
              </p:ext>
            </p:extLst>
          </p:nvPr>
        </p:nvGraphicFramePr>
        <p:xfrm>
          <a:off x="414065" y="2261900"/>
          <a:ext cx="9413105" cy="259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5808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　　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連鎖販売取引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（マルチ商法・ネットワークビジネスともいわれる）</a:t>
                      </a:r>
                    </a:p>
                  </a:txBody>
                  <a:tcPr marL="75438" marR="75438" marT="37719" marB="37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先輩、友人などから、「すぐに利益がでる」、「人を紹介することでお金がもらえる」などと誘われる。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最初の名目は様々だが金銭的負担を求められる。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　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　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20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日間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19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92" y="5289607"/>
            <a:ext cx="2094012" cy="2053917"/>
          </a:xfrm>
          <a:prstGeom prst="rect">
            <a:avLst/>
          </a:prstGeom>
          <a:noFill/>
        </p:spPr>
      </p:pic>
      <p:graphicFrame>
        <p:nvGraphicFramePr>
          <p:cNvPr id="1420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542687"/>
              </p:ext>
            </p:extLst>
          </p:nvPr>
        </p:nvGraphicFramePr>
        <p:xfrm>
          <a:off x="3996735" y="5099163"/>
          <a:ext cx="5286148" cy="247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5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日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月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火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水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木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金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/>
                        <a:t>土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05"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３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４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５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６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８</a:t>
                      </a:r>
                    </a:p>
                  </a:txBody>
                  <a:tcPr marL="75438" marR="75438" marT="37719" marB="3771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９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１０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１１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１２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１３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8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１４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１５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１６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１８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１９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２０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8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２１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２２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２３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２４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２５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２６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２７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8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２８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２９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３０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/>
                        <a:t>３１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21" name="直線コネクタ 22"/>
          <p:cNvCxnSpPr/>
          <p:nvPr/>
        </p:nvCxnSpPr>
        <p:spPr>
          <a:xfrm>
            <a:off x="4712165" y="5996817"/>
            <a:ext cx="4535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2" name="楕円 23"/>
          <p:cNvSpPr/>
          <p:nvPr/>
        </p:nvSpPr>
        <p:spPr>
          <a:xfrm>
            <a:off x="8537463" y="6650957"/>
            <a:ext cx="710384" cy="597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85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1423" name="直線コネクタ 24"/>
          <p:cNvCxnSpPr>
            <a:cxnSpLocks/>
          </p:cNvCxnSpPr>
          <p:nvPr/>
        </p:nvCxnSpPr>
        <p:spPr>
          <a:xfrm>
            <a:off x="4051454" y="6398756"/>
            <a:ext cx="5231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4" name="直線矢印コネクタ 26"/>
          <p:cNvCxnSpPr>
            <a:cxnSpLocks/>
          </p:cNvCxnSpPr>
          <p:nvPr/>
        </p:nvCxnSpPr>
        <p:spPr>
          <a:xfrm>
            <a:off x="4022788" y="6807333"/>
            <a:ext cx="50647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0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00300"/>
            <a:ext cx="6829425" cy="1917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1155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endParaRPr lang="ja-JP" altLang="en-US" sz="990" dirty="0">
              <a:solidFill>
                <a:schemeClr val="hlink"/>
              </a:solidFill>
            </a:endParaRPr>
          </a:p>
        </p:txBody>
      </p:sp>
      <p:sp>
        <p:nvSpPr>
          <p:cNvPr id="1429" name="正方形/長方形 13"/>
          <p:cNvSpPr/>
          <p:nvPr/>
        </p:nvSpPr>
        <p:spPr>
          <a:xfrm>
            <a:off x="456036" y="1054343"/>
            <a:ext cx="9192477" cy="432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 若者がトラブルにあいやすい販売方法　　　　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430" name="グラフィック 5" descr="靴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15" y="177964"/>
            <a:ext cx="619529" cy="619529"/>
          </a:xfrm>
          <a:prstGeom prst="rect">
            <a:avLst/>
          </a:prstGeom>
        </p:spPr>
      </p:pic>
      <p:grpSp>
        <p:nvGrpSpPr>
          <p:cNvPr id="1431" name="グループ化 6"/>
          <p:cNvGrpSpPr/>
          <p:nvPr/>
        </p:nvGrpSpPr>
        <p:grpSpPr>
          <a:xfrm>
            <a:off x="356329" y="170224"/>
            <a:ext cx="9292185" cy="720000"/>
            <a:chOff x="461415" y="223369"/>
            <a:chExt cx="9292185" cy="720000"/>
          </a:xfrm>
        </p:grpSpPr>
        <p:grpSp>
          <p:nvGrpSpPr>
            <p:cNvPr id="1432" name="グループ化 9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433" name="四角形: 角を丸くする 11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434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435" name="テキスト ボックス 10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クーリング・オフ制度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graphicFrame>
        <p:nvGraphicFramePr>
          <p:cNvPr id="1436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43274"/>
              </p:ext>
            </p:extLst>
          </p:nvPr>
        </p:nvGraphicFramePr>
        <p:xfrm>
          <a:off x="185078" y="1497277"/>
          <a:ext cx="9417286" cy="338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2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販売方法</a:t>
                      </a:r>
                      <a:endParaRPr kumimoji="1" lang="en-US" altLang="ja-JP" sz="2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特　徴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クーリング・オフ期間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中途</a:t>
                      </a:r>
                      <a:endParaRPr kumimoji="1" lang="en-US" altLang="ja-JP" sz="2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解約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30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特定継続的役務提供</a:t>
                      </a:r>
                      <a:endParaRPr kumimoji="1" lang="en-US" altLang="ja-JP" sz="2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  <a:p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（継続的なサービス）</a:t>
                      </a:r>
                      <a:endParaRPr kumimoji="1" lang="en-US" altLang="ja-JP" sz="2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 marL="75438" marR="75438" marT="37719" marB="37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語学教室・エステ・家庭教師・塾など７業種</a:t>
                      </a:r>
                      <a:endParaRPr kumimoji="1" lang="en-US" altLang="ja-JP" sz="2400" dirty="0"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  <a:p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自分から店へ行って契約した場合もクーリング・オフできる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　</a:t>
                      </a:r>
                      <a:r>
                        <a:rPr kumimoji="1" lang="en-US" altLang="ja-JP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  8</a:t>
                      </a:r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日間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○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7" name="テキスト ボックス 1"/>
          <p:cNvSpPr txBox="1"/>
          <p:nvPr/>
        </p:nvSpPr>
        <p:spPr>
          <a:xfrm>
            <a:off x="8663354" y="280336"/>
            <a:ext cx="6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</a:p>
        </p:txBody>
      </p:sp>
      <p:graphicFrame>
        <p:nvGraphicFramePr>
          <p:cNvPr id="1439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67988"/>
              </p:ext>
            </p:extLst>
          </p:nvPr>
        </p:nvGraphicFramePr>
        <p:xfrm>
          <a:off x="185078" y="4879833"/>
          <a:ext cx="9417286" cy="260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380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連鎖販売取引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（マルチ商法・ネットワークビジネスともいわれる）</a:t>
                      </a:r>
                    </a:p>
                  </a:txBody>
                  <a:tcPr marL="75438" marR="75438" marT="37719" marB="37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先輩、友人などから、「すぐに利益がでる」、「人を紹介することでお金がもらえる」などと誘われる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最初の名目は様々だが金銭的負担を求められる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　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 20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日間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Digi Kyokasho NK-R" panose="02020400000000000000" pitchFamily="18" charset="-128"/>
                          <a:ea typeface="UD Digi Kyokasho NK-R" panose="02020400000000000000" pitchFamily="18" charset="-128"/>
                        </a:rPr>
                        <a:t>　 ○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4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851" y="5999923"/>
            <a:ext cx="1459080" cy="1321449"/>
          </a:xfrm>
          <a:prstGeom prst="rect">
            <a:avLst/>
          </a:prstGeom>
          <a:noFill/>
        </p:spPr>
      </p:pic>
      <p:pic>
        <p:nvPicPr>
          <p:cNvPr id="1441" name="図 14" descr="挿絵 が含まれている画像_x000a__x000a_自動的に生成された説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109" y="3292708"/>
            <a:ext cx="1441281" cy="14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04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5" name="グループ化 1"/>
          <p:cNvGrpSpPr/>
          <p:nvPr/>
        </p:nvGrpSpPr>
        <p:grpSpPr>
          <a:xfrm>
            <a:off x="383107" y="209378"/>
            <a:ext cx="9292185" cy="720000"/>
            <a:chOff x="461415" y="223369"/>
            <a:chExt cx="9292185" cy="720000"/>
          </a:xfrm>
        </p:grpSpPr>
        <p:grpSp>
          <p:nvGrpSpPr>
            <p:cNvPr id="1446" name="グループ化 2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447" name="四角形: 角を丸くする 4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448" name="グラフィック 5" descr="靴跡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449" name="テキスト ボックス 3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クーリング・オフ制度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graphicFrame>
        <p:nvGraphicFramePr>
          <p:cNvPr id="1450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54108"/>
              </p:ext>
            </p:extLst>
          </p:nvPr>
        </p:nvGraphicFramePr>
        <p:xfrm>
          <a:off x="665770" y="1216959"/>
          <a:ext cx="8726858" cy="50518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11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41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取引形態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クーリング・オフ　　　</a:t>
                      </a:r>
                      <a:endParaRPr kumimoji="1" lang="en-US" altLang="ja-JP" sz="2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期間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中途解約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117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訪問販売</a:t>
                      </a:r>
                      <a:endParaRPr kumimoji="1" lang="en-US" altLang="ja-JP" sz="2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（アポイントメントセールス・キャッチセールスを含む）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</a:t>
                      </a:r>
                      <a:endParaRPr kumimoji="1" lang="en-US" altLang="ja-JP" sz="2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８日間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×</a:t>
                      </a:r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09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電話勧誘販売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８日間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×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9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特定継続的役務提供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８日間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09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連鎖販売取引（マルチ商法・ネットワークビジネス）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２０日間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09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業務提供誘引販売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２０日間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×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51" name="テキスト ボックス 9"/>
          <p:cNvSpPr txBox="1"/>
          <p:nvPr/>
        </p:nvSpPr>
        <p:spPr>
          <a:xfrm>
            <a:off x="383107" y="6555441"/>
            <a:ext cx="937049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店舗購入やネットショッピングは、原則クーリング・オフできない</a:t>
            </a: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　　　　　　　　　　　　　　　　　　　　　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453" name="テキスト ボックス 8"/>
          <p:cNvSpPr txBox="1"/>
          <p:nvPr/>
        </p:nvSpPr>
        <p:spPr>
          <a:xfrm>
            <a:off x="8663354" y="280336"/>
            <a:ext cx="6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2987216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タイトル 1"/>
          <p:cNvSpPr>
            <a:spLocks noGrp="1"/>
          </p:cNvSpPr>
          <p:nvPr>
            <p:ph type="title"/>
          </p:nvPr>
        </p:nvSpPr>
        <p:spPr>
          <a:xfrm>
            <a:off x="0" y="2439138"/>
            <a:ext cx="10058400" cy="1080000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ctr" rtl="0"/>
            <a:r>
              <a:rPr lang="ja-JP" altLang="en-US" sz="60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ネットショッピング</a:t>
            </a:r>
          </a:p>
        </p:txBody>
      </p:sp>
    </p:spTree>
    <p:extLst>
      <p:ext uri="{BB962C8B-B14F-4D97-AF65-F5344CB8AC3E}">
        <p14:creationId xmlns:p14="http://schemas.microsoft.com/office/powerpoint/2010/main" val="726469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2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125" y="1242597"/>
            <a:ext cx="3415001" cy="5805945"/>
          </a:xfrm>
          <a:prstGeom prst="rect">
            <a:avLst/>
          </a:prstGeom>
        </p:spPr>
      </p:pic>
      <p:sp>
        <p:nvSpPr>
          <p:cNvPr id="1463" name="Rectangle 3"/>
          <p:cNvSpPr txBox="1">
            <a:spLocks noChangeArrowheads="1"/>
          </p:cNvSpPr>
          <p:nvPr/>
        </p:nvSpPr>
        <p:spPr>
          <a:xfrm>
            <a:off x="276239" y="6731049"/>
            <a:ext cx="6356907" cy="649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sz="2800" kern="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契約の成立は、承諾の通知が届いた時</a:t>
            </a:r>
            <a:endParaRPr lang="ja-JP" altLang="en-US" sz="2970" kern="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64" name="正方形/長方形 14"/>
          <p:cNvSpPr/>
          <p:nvPr/>
        </p:nvSpPr>
        <p:spPr>
          <a:xfrm>
            <a:off x="354391" y="1930405"/>
            <a:ext cx="2741301" cy="3911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accent5">
                    <a:lumMod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申込み</a:t>
            </a:r>
          </a:p>
        </p:txBody>
      </p:sp>
      <p:grpSp>
        <p:nvGrpSpPr>
          <p:cNvPr id="1465" name="グループ化 16"/>
          <p:cNvGrpSpPr/>
          <p:nvPr/>
        </p:nvGrpSpPr>
        <p:grpSpPr>
          <a:xfrm>
            <a:off x="616403" y="2523365"/>
            <a:ext cx="2240321" cy="2757942"/>
            <a:chOff x="1399232" y="2657662"/>
            <a:chExt cx="2706289" cy="2078489"/>
          </a:xfrm>
        </p:grpSpPr>
        <p:sp>
          <p:nvSpPr>
            <p:cNvPr id="1466" name="テキスト ボックス 17"/>
            <p:cNvSpPr txBox="1"/>
            <p:nvPr/>
          </p:nvSpPr>
          <p:spPr>
            <a:xfrm>
              <a:off x="1399232" y="2657662"/>
              <a:ext cx="2706289" cy="13632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ja-JP" altLang="en-US" sz="20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商品名：スニーカー</a:t>
              </a:r>
              <a:endParaRPr kumimoji="1" lang="en-US" altLang="ja-JP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defRPr/>
              </a:pPr>
              <a:r>
                <a:rPr kumimoji="1" lang="ja-JP" altLang="en-US" sz="20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価格：￥</a:t>
              </a:r>
              <a:r>
                <a:rPr kumimoji="1" lang="en-US" altLang="ja-JP" sz="20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30,000</a:t>
              </a:r>
            </a:p>
            <a:p>
              <a:pPr>
                <a:defRPr/>
              </a:pPr>
              <a:r>
                <a:rPr kumimoji="1" lang="ja-JP" altLang="en-US" sz="20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数量：　１　</a:t>
              </a:r>
              <a:endParaRPr kumimoji="1" lang="en-US" altLang="ja-JP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defRPr/>
              </a:pPr>
              <a:r>
                <a:rPr kumimoji="1" lang="ja-JP" altLang="en-US" sz="20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・</a:t>
              </a:r>
              <a:endParaRPr kumimoji="1" lang="en-US" altLang="ja-JP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defRPr/>
              </a:pPr>
              <a:r>
                <a:rPr kumimoji="1" lang="ja-JP" altLang="en-US" sz="20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・　</a:t>
              </a:r>
              <a:endParaRPr kumimoji="1" lang="en-US" altLang="ja-JP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defRPr/>
              </a:pPr>
              <a:endParaRPr kumimoji="1" lang="en-US" altLang="ja-JP" sz="1155" dirty="0">
                <a:solidFill>
                  <a:schemeClr val="accent5">
                    <a:lumMod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467" name="角丸四角形 10"/>
            <p:cNvSpPr/>
            <p:nvPr/>
          </p:nvSpPr>
          <p:spPr>
            <a:xfrm>
              <a:off x="1807758" y="4366620"/>
              <a:ext cx="1974093" cy="3695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ja-JP" altLang="en-US" sz="2400" dirty="0">
                  <a:solidFill>
                    <a:schemeClr val="bg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購入する</a:t>
              </a:r>
            </a:p>
          </p:txBody>
        </p:sp>
      </p:grpSp>
      <p:sp>
        <p:nvSpPr>
          <p:cNvPr id="1468" name="正方形/長方形 19"/>
          <p:cNvSpPr/>
          <p:nvPr/>
        </p:nvSpPr>
        <p:spPr>
          <a:xfrm>
            <a:off x="3381504" y="1930407"/>
            <a:ext cx="2742614" cy="3911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accent5">
                    <a:lumMod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確認</a:t>
            </a:r>
          </a:p>
        </p:txBody>
      </p:sp>
      <p:grpSp>
        <p:nvGrpSpPr>
          <p:cNvPr id="1469" name="グループ化 20"/>
          <p:cNvGrpSpPr/>
          <p:nvPr/>
        </p:nvGrpSpPr>
        <p:grpSpPr>
          <a:xfrm>
            <a:off x="3467993" y="2531251"/>
            <a:ext cx="2589662" cy="3018218"/>
            <a:chOff x="4847214" y="2719173"/>
            <a:chExt cx="3128289" cy="2420583"/>
          </a:xfrm>
        </p:grpSpPr>
        <p:sp>
          <p:nvSpPr>
            <p:cNvPr id="1470" name="テキスト ボックス 21"/>
            <p:cNvSpPr txBox="1"/>
            <p:nvPr/>
          </p:nvSpPr>
          <p:spPr>
            <a:xfrm>
              <a:off x="5297935" y="2719173"/>
              <a:ext cx="2503702" cy="17586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ja-JP" altLang="en-US" sz="2000" b="1" dirty="0">
                  <a:solidFill>
                    <a:schemeClr val="accent5">
                      <a:lumMod val="2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商品を申込み購入することになります。</a:t>
              </a:r>
              <a:endParaRPr kumimoji="1" lang="en-US" altLang="ja-JP" sz="2000" b="1" dirty="0">
                <a:solidFill>
                  <a:schemeClr val="accent5">
                    <a:lumMod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defRPr/>
              </a:pPr>
              <a:r>
                <a:rPr kumimoji="1" lang="ja-JP" altLang="en-US" sz="2000" b="1" dirty="0">
                  <a:solidFill>
                    <a:schemeClr val="accent5">
                      <a:lumMod val="2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よろしいですか。</a:t>
              </a:r>
              <a:endParaRPr kumimoji="1" lang="en-US" altLang="ja-JP" sz="2000" b="1" dirty="0">
                <a:solidFill>
                  <a:schemeClr val="accent5">
                    <a:lumMod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defRPr/>
              </a:pPr>
              <a:r>
                <a:rPr kumimoji="1" lang="ja-JP" altLang="en-US" sz="2000" b="1" dirty="0">
                  <a:solidFill>
                    <a:schemeClr val="accent5">
                      <a:lumMod val="2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申込み内容</a:t>
              </a:r>
              <a:endParaRPr kumimoji="1" lang="en-US" altLang="ja-JP" sz="2000" b="1" dirty="0">
                <a:solidFill>
                  <a:schemeClr val="accent5">
                    <a:lumMod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defRPr/>
              </a:pPr>
              <a:r>
                <a:rPr kumimoji="1" lang="ja-JP" altLang="en-US" sz="2000" b="1" dirty="0">
                  <a:solidFill>
                    <a:schemeClr val="accent5">
                      <a:lumMod val="2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・</a:t>
              </a:r>
              <a:endParaRPr kumimoji="1" lang="en-US" altLang="ja-JP" sz="2000" b="1" dirty="0">
                <a:solidFill>
                  <a:schemeClr val="accent5">
                    <a:lumMod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defRPr/>
              </a:pPr>
              <a:r>
                <a:rPr kumimoji="1" lang="ja-JP" altLang="en-US" sz="1650" dirty="0">
                  <a:solidFill>
                    <a:schemeClr val="accent5">
                      <a:lumMod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　・</a:t>
              </a:r>
              <a:endParaRPr kumimoji="1" lang="en-US" altLang="ja-JP" sz="1650" dirty="0">
                <a:solidFill>
                  <a:schemeClr val="accent5">
                    <a:lumMod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471" name="角丸四角形 13"/>
            <p:cNvSpPr/>
            <p:nvPr/>
          </p:nvSpPr>
          <p:spPr>
            <a:xfrm>
              <a:off x="4847214" y="4779716"/>
              <a:ext cx="1439456" cy="3600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ja-JP" altLang="en-US" sz="2400" dirty="0">
                  <a:solidFill>
                    <a:schemeClr val="bg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戻　る</a:t>
              </a:r>
            </a:p>
          </p:txBody>
        </p:sp>
        <p:sp>
          <p:nvSpPr>
            <p:cNvPr id="1472" name="角丸四角形 14"/>
            <p:cNvSpPr/>
            <p:nvPr/>
          </p:nvSpPr>
          <p:spPr>
            <a:xfrm>
              <a:off x="6428351" y="4779716"/>
              <a:ext cx="1547152" cy="3600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ja-JP" altLang="en-US" sz="2400" dirty="0">
                  <a:solidFill>
                    <a:schemeClr val="bg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確　認</a:t>
              </a:r>
            </a:p>
          </p:txBody>
        </p:sp>
      </p:grpSp>
      <p:grpSp>
        <p:nvGrpSpPr>
          <p:cNvPr id="1473" name="グループ化 1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474" name="グループ化 2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475" name="四角形: 角を丸くする 11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476" name="グラフィック 5" descr="靴跡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477" name="テキスト ボックス 10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ネットショッピング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1478" name="テキスト ボックス 5"/>
          <p:cNvSpPr txBox="1"/>
          <p:nvPr/>
        </p:nvSpPr>
        <p:spPr>
          <a:xfrm>
            <a:off x="1121022" y="1068037"/>
            <a:ext cx="484783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契約はいつ成立する？</a:t>
            </a:r>
            <a:endParaRPr lang="ja-JP" altLang="en-US" dirty="0"/>
          </a:p>
        </p:txBody>
      </p:sp>
      <p:sp>
        <p:nvSpPr>
          <p:cNvPr id="1480" name="テキスト ボックス 7"/>
          <p:cNvSpPr txBox="1"/>
          <p:nvPr/>
        </p:nvSpPr>
        <p:spPr>
          <a:xfrm>
            <a:off x="8827895" y="251201"/>
            <a:ext cx="581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602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正方形/長方形 2"/>
          <p:cNvSpPr/>
          <p:nvPr/>
        </p:nvSpPr>
        <p:spPr>
          <a:xfrm>
            <a:off x="717890" y="3886200"/>
            <a:ext cx="2316395" cy="2250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7190">
              <a:defRPr/>
            </a:pPr>
            <a:endParaRPr kumimoji="1" lang="ja-JP" altLang="en-US" sz="1485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487" name="グループ化 4"/>
          <p:cNvGrpSpPr/>
          <p:nvPr/>
        </p:nvGrpSpPr>
        <p:grpSpPr>
          <a:xfrm>
            <a:off x="1114154" y="1739306"/>
            <a:ext cx="7883088" cy="720001"/>
            <a:chOff x="-2522143" y="1191173"/>
            <a:chExt cx="7274291" cy="786836"/>
          </a:xfrm>
        </p:grpSpPr>
        <p:sp>
          <p:nvSpPr>
            <p:cNvPr id="1488" name="角丸四角形吹き出し 7"/>
            <p:cNvSpPr/>
            <p:nvPr/>
          </p:nvSpPr>
          <p:spPr>
            <a:xfrm>
              <a:off x="-2522143" y="1191173"/>
              <a:ext cx="7193160" cy="786836"/>
            </a:xfrm>
            <a:prstGeom prst="wedgeRectCallout">
              <a:avLst>
                <a:gd name="adj1" fmla="val -41951"/>
                <a:gd name="adj2" fmla="val 20428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7190">
                <a:defRPr/>
              </a:pPr>
              <a:endParaRPr kumimoji="1" lang="ja-JP" altLang="en-US" sz="1485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489" name="テキスト ボックス 20"/>
            <p:cNvSpPr/>
            <p:nvPr/>
          </p:nvSpPr>
          <p:spPr>
            <a:xfrm>
              <a:off x="-2162019" y="1211910"/>
              <a:ext cx="6914167" cy="504519"/>
            </a:xfrm>
            <a:prstGeom prst="wedge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77190">
                <a:defRPr/>
              </a:pPr>
              <a:r>
                <a:rPr lang="ja-JP" altLang="en-US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わっ！！欲しかったスニーカーが安くなってる！</a:t>
              </a:r>
            </a:p>
          </p:txBody>
        </p:sp>
      </p:grpSp>
      <p:grpSp>
        <p:nvGrpSpPr>
          <p:cNvPr id="1490" name="グループ化 3"/>
          <p:cNvGrpSpPr/>
          <p:nvPr/>
        </p:nvGrpSpPr>
        <p:grpSpPr>
          <a:xfrm>
            <a:off x="383107" y="214142"/>
            <a:ext cx="9292185" cy="720000"/>
            <a:chOff x="461415" y="223369"/>
            <a:chExt cx="9292185" cy="720000"/>
          </a:xfrm>
        </p:grpSpPr>
        <p:grpSp>
          <p:nvGrpSpPr>
            <p:cNvPr id="1491" name="グループ化 8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492" name="四角形: 角を丸くする 13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493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494" name="テキスト ボックス 12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ネットショッピング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1495" name="テキスト ボックス 6"/>
          <p:cNvSpPr txBox="1"/>
          <p:nvPr/>
        </p:nvSpPr>
        <p:spPr>
          <a:xfrm>
            <a:off x="717889" y="1128567"/>
            <a:ext cx="466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事例１　偽モノが届いた</a:t>
            </a:r>
          </a:p>
        </p:txBody>
      </p:sp>
      <p:pic>
        <p:nvPicPr>
          <p:cNvPr id="1497" name="Picture 2" descr="\\TS3400DFE8\comm2018\消費者庁\令和2年度 アクティブラーニング型の消費者教育プログラムに関する開発事業\09ツール作業場\イラスト集\20210115_fakesneaker01.png"/>
          <p:cNvPicPr>
            <a:picLocks noChangeAspect="1" noChangeArrowheads="1"/>
          </p:cNvPicPr>
          <p:nvPr/>
        </p:nvPicPr>
        <p:blipFill>
          <a:blip r:embed="rId4"/>
          <a:srcRect l="16672" t="5219" r="16484" b="28661"/>
          <a:stretch>
            <a:fillRect/>
          </a:stretch>
        </p:blipFill>
        <p:spPr>
          <a:xfrm>
            <a:off x="3049390" y="2670754"/>
            <a:ext cx="6518588" cy="4444020"/>
          </a:xfrm>
          <a:prstGeom prst="rect">
            <a:avLst/>
          </a:prstGeom>
          <a:noFill/>
        </p:spPr>
      </p:pic>
      <p:pic>
        <p:nvPicPr>
          <p:cNvPr id="1498" name="図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512"/>
          <a:stretch>
            <a:fillRect/>
          </a:stretch>
        </p:blipFill>
        <p:spPr>
          <a:xfrm>
            <a:off x="702786" y="3546118"/>
            <a:ext cx="1989044" cy="3255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288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817" y="1713342"/>
            <a:ext cx="1724760" cy="1111370"/>
          </a:xfrm>
          <a:prstGeom prst="rect">
            <a:avLst/>
          </a:prstGeom>
        </p:spPr>
      </p:pic>
      <p:sp>
        <p:nvSpPr>
          <p:cNvPr id="1505" name="正方形/長方形 2"/>
          <p:cNvSpPr/>
          <p:nvPr/>
        </p:nvSpPr>
        <p:spPr>
          <a:xfrm>
            <a:off x="717890" y="3886200"/>
            <a:ext cx="2316395" cy="2250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7190">
              <a:defRPr/>
            </a:pPr>
            <a:endParaRPr kumimoji="1" lang="ja-JP" altLang="en-US" sz="1485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06" name="テキスト ボックス 14"/>
          <p:cNvSpPr txBox="1"/>
          <p:nvPr/>
        </p:nvSpPr>
        <p:spPr>
          <a:xfrm>
            <a:off x="3532630" y="3285117"/>
            <a:ext cx="629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7190">
              <a:defRPr/>
            </a:pPr>
            <a:r>
              <a:rPr kumimoji="1" lang="ja-JP" altLang="en-US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正規サイトには、注意喚起が・・</a:t>
            </a:r>
          </a:p>
        </p:txBody>
      </p:sp>
      <p:pic>
        <p:nvPicPr>
          <p:cNvPr id="1507" name="図 21"/>
          <p:cNvPicPr>
            <a:picLocks noChangeAspect="1"/>
          </p:cNvPicPr>
          <p:nvPr/>
        </p:nvPicPr>
        <p:blipFill>
          <a:blip r:embed="rId4"/>
          <a:srcRect l="9840" r="9871" b="23094"/>
          <a:stretch>
            <a:fillRect/>
          </a:stretch>
        </p:blipFill>
        <p:spPr>
          <a:xfrm>
            <a:off x="4145336" y="3922274"/>
            <a:ext cx="5195174" cy="3194122"/>
          </a:xfrm>
          <a:prstGeom prst="rect">
            <a:avLst/>
          </a:prstGeom>
        </p:spPr>
      </p:pic>
      <p:grpSp>
        <p:nvGrpSpPr>
          <p:cNvPr id="1508" name="グループ化 4"/>
          <p:cNvGrpSpPr/>
          <p:nvPr/>
        </p:nvGrpSpPr>
        <p:grpSpPr>
          <a:xfrm>
            <a:off x="610745" y="1762911"/>
            <a:ext cx="4244445" cy="1476853"/>
            <a:chOff x="-2683614" y="1077875"/>
            <a:chExt cx="4063949" cy="1753037"/>
          </a:xfrm>
        </p:grpSpPr>
        <p:sp>
          <p:nvSpPr>
            <p:cNvPr id="1509" name="角丸四角形吹き出し 7"/>
            <p:cNvSpPr/>
            <p:nvPr/>
          </p:nvSpPr>
          <p:spPr>
            <a:xfrm>
              <a:off x="-2683614" y="1077875"/>
              <a:ext cx="4063949" cy="1753037"/>
            </a:xfrm>
            <a:prstGeom prst="wedgeRectCallout">
              <a:avLst>
                <a:gd name="adj1" fmla="val -16920"/>
                <a:gd name="adj2" fmla="val 8234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7190">
                <a:defRPr/>
              </a:pPr>
              <a:endParaRPr kumimoji="1" lang="ja-JP" altLang="en-US" sz="1485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510" name="テキスト ボックス 20"/>
            <p:cNvSpPr/>
            <p:nvPr/>
          </p:nvSpPr>
          <p:spPr>
            <a:xfrm>
              <a:off x="-2580850" y="1181041"/>
              <a:ext cx="3916149" cy="1424801"/>
            </a:xfrm>
            <a:prstGeom prst="wedge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77190">
                <a:defRPr/>
              </a:pPr>
              <a:r>
                <a:rPr lang="ja-JP" altLang="en-US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偽モノが届いた！</a:t>
              </a:r>
              <a:endParaRPr lang="en-US" altLang="ja-JP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defTabSz="377190">
                <a:defRPr/>
              </a:pPr>
              <a:r>
                <a:rPr lang="ja-JP" altLang="en-US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わっ！！</a:t>
              </a:r>
              <a:endParaRPr lang="en-US" altLang="ja-JP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defTabSz="377190">
                <a:defRPr/>
              </a:pPr>
              <a:r>
                <a:rPr lang="ja-JP" altLang="en-US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偽サイトから注文してた！</a:t>
              </a:r>
            </a:p>
          </p:txBody>
        </p:sp>
      </p:grpSp>
      <p:grpSp>
        <p:nvGrpSpPr>
          <p:cNvPr id="1511" name="グループ化 3"/>
          <p:cNvGrpSpPr/>
          <p:nvPr/>
        </p:nvGrpSpPr>
        <p:grpSpPr>
          <a:xfrm>
            <a:off x="383107" y="214142"/>
            <a:ext cx="9292185" cy="720000"/>
            <a:chOff x="461415" y="223369"/>
            <a:chExt cx="9292185" cy="720000"/>
          </a:xfrm>
        </p:grpSpPr>
        <p:grpSp>
          <p:nvGrpSpPr>
            <p:cNvPr id="1512" name="グループ化 8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513" name="四角形: 角を丸くする 13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514" name="グラフィック 5" descr="靴跡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515" name="テキスト ボックス 12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ネットショッピング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516" name="図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662"/>
          <a:stretch>
            <a:fillRect/>
          </a:stretch>
        </p:blipFill>
        <p:spPr>
          <a:xfrm>
            <a:off x="1102343" y="3509122"/>
            <a:ext cx="2269311" cy="420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テキスト ボックス 6"/>
          <p:cNvSpPr txBox="1"/>
          <p:nvPr/>
        </p:nvSpPr>
        <p:spPr>
          <a:xfrm>
            <a:off x="717889" y="1128567"/>
            <a:ext cx="466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事例１　偽モノが届いた</a:t>
            </a:r>
          </a:p>
        </p:txBody>
      </p:sp>
      <p:sp>
        <p:nvSpPr>
          <p:cNvPr id="1519" name="乗算記号 9"/>
          <p:cNvSpPr/>
          <p:nvPr/>
        </p:nvSpPr>
        <p:spPr>
          <a:xfrm>
            <a:off x="5600363" y="2031268"/>
            <a:ext cx="1362098" cy="9171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505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" name="Picture 2" descr="\\TS3400DFE8\comm2018\消費者庁\令和2年度 アクティブラーニング型の消費者教育プログラムに関する開発事業\09ツール作業場\イラスト集\20210115_fakesneaker01.png"/>
          <p:cNvPicPr>
            <a:picLocks noChangeAspect="1" noChangeArrowheads="1"/>
          </p:cNvPicPr>
          <p:nvPr/>
        </p:nvPicPr>
        <p:blipFill>
          <a:blip r:embed="rId3"/>
          <a:srcRect l="16672" t="5219" r="16484" b="28661"/>
          <a:stretch>
            <a:fillRect/>
          </a:stretch>
        </p:blipFill>
        <p:spPr>
          <a:xfrm>
            <a:off x="631727" y="2819796"/>
            <a:ext cx="6175622" cy="4312007"/>
          </a:xfrm>
          <a:prstGeom prst="rect">
            <a:avLst/>
          </a:prstGeom>
          <a:noFill/>
        </p:spPr>
      </p:pic>
      <p:sp>
        <p:nvSpPr>
          <p:cNvPr id="1526" name="テキスト ボックス 13"/>
          <p:cNvSpPr txBox="1"/>
          <p:nvPr/>
        </p:nvSpPr>
        <p:spPr>
          <a:xfrm>
            <a:off x="436292" y="1747899"/>
            <a:ext cx="3469795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正規サイトの</a:t>
            </a:r>
            <a:r>
              <a:rPr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URL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に似ている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27" name="テキスト ボックス 16"/>
          <p:cNvSpPr txBox="1"/>
          <p:nvPr/>
        </p:nvSpPr>
        <p:spPr>
          <a:xfrm>
            <a:off x="6909406" y="2480595"/>
            <a:ext cx="2348672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極端に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安い金額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28" name="テキスト ボックス 22"/>
          <p:cNvSpPr txBox="1"/>
          <p:nvPr/>
        </p:nvSpPr>
        <p:spPr>
          <a:xfrm>
            <a:off x="5682414" y="1017638"/>
            <a:ext cx="3750734" cy="58477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偽サイトの例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29" name="テキスト ボックス 8"/>
          <p:cNvSpPr txBox="1"/>
          <p:nvPr/>
        </p:nvSpPr>
        <p:spPr>
          <a:xfrm>
            <a:off x="7248795" y="6208098"/>
            <a:ext cx="150634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前払い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30" name="楕円 1"/>
          <p:cNvSpPr/>
          <p:nvPr/>
        </p:nvSpPr>
        <p:spPr>
          <a:xfrm>
            <a:off x="2292555" y="2926335"/>
            <a:ext cx="2744454" cy="481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31" name="楕円 9"/>
          <p:cNvSpPr/>
          <p:nvPr/>
        </p:nvSpPr>
        <p:spPr>
          <a:xfrm>
            <a:off x="3987634" y="3337364"/>
            <a:ext cx="3007255" cy="2030215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32" name="楕円 10"/>
          <p:cNvSpPr/>
          <p:nvPr/>
        </p:nvSpPr>
        <p:spPr>
          <a:xfrm>
            <a:off x="3906087" y="6607899"/>
            <a:ext cx="3007254" cy="622586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1533" name="直線矢印コネクタ 12"/>
          <p:cNvCxnSpPr>
            <a:cxnSpLocks/>
            <a:stCxn id="1526" idx="2"/>
          </p:cNvCxnSpPr>
          <p:nvPr/>
        </p:nvCxnSpPr>
        <p:spPr>
          <a:xfrm>
            <a:off x="2171190" y="2702006"/>
            <a:ext cx="1055451" cy="436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4" name="直線矢印コネクタ 20"/>
          <p:cNvCxnSpPr>
            <a:cxnSpLocks/>
            <a:stCxn id="1527" idx="2"/>
            <a:endCxn id="1531" idx="6"/>
          </p:cNvCxnSpPr>
          <p:nvPr/>
        </p:nvCxnSpPr>
        <p:spPr>
          <a:xfrm flipH="1">
            <a:off x="6994889" y="3434702"/>
            <a:ext cx="1088853" cy="9177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5" name="直線矢印コネクタ 23"/>
          <p:cNvCxnSpPr>
            <a:cxnSpLocks/>
          </p:cNvCxnSpPr>
          <p:nvPr/>
        </p:nvCxnSpPr>
        <p:spPr>
          <a:xfrm flipH="1">
            <a:off x="6934302" y="6769537"/>
            <a:ext cx="1061210" cy="2238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" name="グループ化 11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537" name="グループ化 14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538" name="四角形: 角を丸くする 17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539" name="グラフィック 5" descr="靴跡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540" name="テキスト ボックス 15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ネットショッピング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1541" name="AutoShape 5"/>
          <p:cNvSpPr>
            <a:spLocks noChangeArrowheads="1"/>
          </p:cNvSpPr>
          <p:nvPr/>
        </p:nvSpPr>
        <p:spPr>
          <a:xfrm>
            <a:off x="7563129" y="4480116"/>
            <a:ext cx="2253677" cy="1727982"/>
          </a:xfrm>
          <a:prstGeom prst="irregularSeal1">
            <a:avLst/>
          </a:prstGeom>
          <a:solidFill>
            <a:srgbClr val="FFFF3B"/>
          </a:solidFill>
          <a:ln>
            <a:noFill/>
          </a:ln>
          <a:effectLst>
            <a:outerShdw dist="17961" dir="2700000" algn="ctr" rotWithShape="0">
              <a:srgbClr val="98995F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前払いは</a:t>
            </a:r>
          </a:p>
          <a:p>
            <a:pPr algn="ctr" eaLnBrk="0" hangingPunct="0">
              <a:defRPr/>
            </a:pPr>
            <a:r>
              <a:rPr lang="ja-JP" altLang="en-US" sz="2400" dirty="0">
                <a:solidFill>
                  <a:srgbClr val="FF0066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リスク</a:t>
            </a:r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がある</a:t>
            </a:r>
          </a:p>
        </p:txBody>
      </p:sp>
      <p:sp>
        <p:nvSpPr>
          <p:cNvPr id="1542" name="テキスト ボックス 5"/>
          <p:cNvSpPr txBox="1"/>
          <p:nvPr/>
        </p:nvSpPr>
        <p:spPr>
          <a:xfrm>
            <a:off x="579896" y="966274"/>
            <a:ext cx="498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事例１　偽モノが届いた</a:t>
            </a:r>
          </a:p>
        </p:txBody>
      </p:sp>
      <p:sp>
        <p:nvSpPr>
          <p:cNvPr id="1543" name="楕円 6"/>
          <p:cNvSpPr/>
          <p:nvPr/>
        </p:nvSpPr>
        <p:spPr>
          <a:xfrm>
            <a:off x="1746738" y="6556922"/>
            <a:ext cx="2079485" cy="43644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44" name="テキスト ボックス 7"/>
          <p:cNvSpPr txBox="1"/>
          <p:nvPr/>
        </p:nvSpPr>
        <p:spPr>
          <a:xfrm>
            <a:off x="792841" y="7090245"/>
            <a:ext cx="3007253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日本語が不自然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1545" name="直線矢印コネクタ 19"/>
          <p:cNvCxnSpPr>
            <a:cxnSpLocks/>
          </p:cNvCxnSpPr>
          <p:nvPr/>
        </p:nvCxnSpPr>
        <p:spPr>
          <a:xfrm flipV="1">
            <a:off x="1596618" y="6912419"/>
            <a:ext cx="331142" cy="2145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08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00300"/>
            <a:ext cx="6829425" cy="1917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1155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endParaRPr lang="ja-JP" altLang="en-US" sz="990" dirty="0">
              <a:solidFill>
                <a:schemeClr val="hlink"/>
              </a:solidFill>
            </a:endParaRPr>
          </a:p>
        </p:txBody>
      </p:sp>
      <p:sp>
        <p:nvSpPr>
          <p:cNvPr id="1576" name="テキスト ボックス 6"/>
          <p:cNvSpPr txBox="1"/>
          <p:nvPr/>
        </p:nvSpPr>
        <p:spPr>
          <a:xfrm>
            <a:off x="792579" y="1256095"/>
            <a:ext cx="8449644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よくあるトラブル事例</a:t>
            </a:r>
            <a:endParaRPr lang="en-US" altLang="ja-JP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ja-JP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60363"/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①　代金を振り込んだが商品が届かない</a:t>
            </a:r>
            <a:endParaRPr lang="en-US" altLang="ja-JP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60363"/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　　　</a:t>
            </a:r>
            <a:endParaRPr lang="en-US" altLang="ja-JP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60363"/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②　注文したものと違うものが届いた</a:t>
            </a:r>
            <a:endParaRPr lang="en-US" altLang="ja-JP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60363"/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　　</a:t>
            </a:r>
            <a:endParaRPr lang="en-US" altLang="ja-JP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60363">
              <a:buAutoNum type="circleNumDbPlain" startAt="3"/>
            </a:pPr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ブランド品の偽モノが届いた</a:t>
            </a:r>
            <a:endParaRPr lang="en-US" altLang="ja-JP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60363"/>
            <a:endParaRPr lang="en-US" altLang="ja-JP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60363"/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④　ショップと連絡が取れない</a:t>
            </a:r>
            <a:endParaRPr lang="en-US" altLang="ja-JP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60363"/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　・メールをしたが返信がない</a:t>
            </a:r>
            <a:endParaRPr lang="en-US" altLang="ja-JP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60363"/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　・電話番号がないので連絡できない　など</a:t>
            </a:r>
            <a:endParaRPr lang="en-US" altLang="ja-JP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grpSp>
        <p:nvGrpSpPr>
          <p:cNvPr id="1577" name="グループ化 13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578" name="グループ化 14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579" name="四角形: 角を丸くする 16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580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581" name="テキスト ボックス 15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ネットショッピング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80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テキスト ボックス 18"/>
          <p:cNvSpPr txBox="1"/>
          <p:nvPr/>
        </p:nvSpPr>
        <p:spPr>
          <a:xfrm>
            <a:off x="1179438" y="2130427"/>
            <a:ext cx="6706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①バスに乗る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②店で洋服を買う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③美容院でカットする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④アパートを借りる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⑤友達と待ち合わせをする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18" name="フローチャート: 代替処理 1"/>
          <p:cNvSpPr/>
          <p:nvPr/>
        </p:nvSpPr>
        <p:spPr>
          <a:xfrm>
            <a:off x="383107" y="1057747"/>
            <a:ext cx="6949026" cy="5400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Q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契約はどれですか？　</a:t>
            </a:r>
          </a:p>
        </p:txBody>
      </p:sp>
      <p:grpSp>
        <p:nvGrpSpPr>
          <p:cNvPr id="1119" name="グループ化 3"/>
          <p:cNvGrpSpPr/>
          <p:nvPr/>
        </p:nvGrpSpPr>
        <p:grpSpPr>
          <a:xfrm>
            <a:off x="383108" y="141446"/>
            <a:ext cx="9292185" cy="720000"/>
            <a:chOff x="461415" y="208690"/>
            <a:chExt cx="9292185" cy="720000"/>
          </a:xfrm>
        </p:grpSpPr>
        <p:sp>
          <p:nvSpPr>
            <p:cNvPr id="1120" name="四角形: 角を丸くする 5"/>
            <p:cNvSpPr/>
            <p:nvPr/>
          </p:nvSpPr>
          <p:spPr>
            <a:xfrm>
              <a:off x="461415" y="208690"/>
              <a:ext cx="9292185" cy="720000"/>
            </a:xfrm>
            <a:prstGeom prst="roundRect">
              <a:avLst/>
            </a:prstGeom>
            <a:solidFill>
              <a:srgbClr val="429D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endParaRPr>
            </a:p>
          </p:txBody>
        </p:sp>
        <p:pic>
          <p:nvPicPr>
            <p:cNvPr id="1121" name="グラフィック 5" descr="靴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122" y="270291"/>
              <a:ext cx="619529" cy="619529"/>
            </a:xfrm>
            <a:prstGeom prst="rect">
              <a:avLst/>
            </a:prstGeom>
          </p:spPr>
        </p:pic>
      </p:grpSp>
      <p:pic>
        <p:nvPicPr>
          <p:cNvPr id="1122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05412" y="3599360"/>
            <a:ext cx="1289402" cy="1895918"/>
          </a:xfrm>
          <a:prstGeom prst="rect">
            <a:avLst/>
          </a:prstGeom>
        </p:spPr>
      </p:pic>
      <p:pic>
        <p:nvPicPr>
          <p:cNvPr id="1123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264" y="5076198"/>
            <a:ext cx="1907559" cy="1259287"/>
          </a:xfrm>
          <a:prstGeom prst="rect">
            <a:avLst/>
          </a:prstGeom>
        </p:spPr>
      </p:pic>
      <p:pic>
        <p:nvPicPr>
          <p:cNvPr id="1124" name="図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8989" y="5632679"/>
            <a:ext cx="1050867" cy="203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2830" y="1631729"/>
            <a:ext cx="2382158" cy="1409022"/>
          </a:xfrm>
          <a:prstGeom prst="rect">
            <a:avLst/>
          </a:prstGeom>
        </p:spPr>
      </p:pic>
      <p:pic>
        <p:nvPicPr>
          <p:cNvPr id="1127" name="図 14"/>
          <p:cNvPicPr>
            <a:picLocks noChangeAspect="1"/>
          </p:cNvPicPr>
          <p:nvPr/>
        </p:nvPicPr>
        <p:blipFill>
          <a:blip r:embed="rId8"/>
          <a:srcRect l="56436"/>
          <a:stretch>
            <a:fillRect/>
          </a:stretch>
        </p:blipFill>
        <p:spPr>
          <a:xfrm>
            <a:off x="7766492" y="2495236"/>
            <a:ext cx="1456634" cy="1897349"/>
          </a:xfrm>
          <a:prstGeom prst="rect">
            <a:avLst/>
          </a:prstGeom>
          <a:ln>
            <a:noFill/>
          </a:ln>
        </p:spPr>
      </p:pic>
      <p:sp>
        <p:nvSpPr>
          <p:cNvPr id="1128" name="テキスト ボックス 15"/>
          <p:cNvSpPr txBox="1"/>
          <p:nvPr/>
        </p:nvSpPr>
        <p:spPr>
          <a:xfrm>
            <a:off x="1230505" y="220423"/>
            <a:ext cx="831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契約ってなんだろう</a:t>
            </a:r>
          </a:p>
        </p:txBody>
      </p:sp>
    </p:spTree>
    <p:extLst>
      <p:ext uri="{BB962C8B-B14F-4D97-AF65-F5344CB8AC3E}">
        <p14:creationId xmlns:p14="http://schemas.microsoft.com/office/powerpoint/2010/main" val="2049851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図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4" b="41911"/>
          <a:stretch>
            <a:fillRect/>
          </a:stretch>
        </p:blipFill>
        <p:spPr>
          <a:xfrm>
            <a:off x="3880500" y="1668320"/>
            <a:ext cx="1451165" cy="2053639"/>
          </a:xfrm>
          <a:prstGeom prst="rect">
            <a:avLst/>
          </a:prstGeom>
          <a:ln>
            <a:noFill/>
          </a:ln>
        </p:spPr>
      </p:pic>
      <p:sp>
        <p:nvSpPr>
          <p:cNvPr id="1553" name="テキスト ボックス 5"/>
          <p:cNvSpPr txBox="1"/>
          <p:nvPr/>
        </p:nvSpPr>
        <p:spPr>
          <a:xfrm>
            <a:off x="410298" y="5129139"/>
            <a:ext cx="4829777" cy="2119743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 indent="174625" algn="just">
              <a:lnSpc>
                <a:spcPct val="140000"/>
              </a:lnSpc>
              <a:defRPr sz="1700" b="0" spc="85">
                <a:latin typeface="+mj-lt"/>
                <a:ea typeface="+mj-ea"/>
                <a:cs typeface="+mj-cs"/>
                <a:sym typeface="BIZ UDPGothic"/>
              </a:defRPr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・契約条件や解約方法などをよく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indent="174625" algn="just">
              <a:lnSpc>
                <a:spcPct val="140000"/>
              </a:lnSpc>
              <a:defRPr sz="1700" b="0" spc="85">
                <a:latin typeface="+mj-lt"/>
                <a:ea typeface="+mj-ea"/>
                <a:cs typeface="+mj-cs"/>
                <a:sym typeface="BIZ UDPGothic"/>
              </a:defRPr>
            </a:pP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確認しよう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indent="174625" algn="just">
              <a:lnSpc>
                <a:spcPct val="140000"/>
              </a:lnSpc>
              <a:defRPr sz="1700" b="0" spc="85">
                <a:latin typeface="+mj-lt"/>
                <a:ea typeface="+mj-ea"/>
                <a:cs typeface="+mj-cs"/>
                <a:sym typeface="BIZ UDPGothic"/>
              </a:defRPr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・最終確認画面を保存しておこう</a:t>
            </a:r>
          </a:p>
          <a:p>
            <a:pPr indent="174625" algn="just">
              <a:lnSpc>
                <a:spcPct val="140000"/>
              </a:lnSpc>
              <a:defRPr sz="1700" b="0" spc="85">
                <a:latin typeface="+mj-lt"/>
                <a:ea typeface="+mj-ea"/>
                <a:cs typeface="+mj-cs"/>
                <a:sym typeface="BIZ UDPGothic"/>
              </a:defRPr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（スクリーンショットや印刷など）</a:t>
            </a:r>
          </a:p>
        </p:txBody>
      </p:sp>
      <p:pic>
        <p:nvPicPr>
          <p:cNvPr id="1554" name="P14_1.png"/>
          <p:cNvPicPr>
            <a:picLocks noChangeAspect="1"/>
          </p:cNvPicPr>
          <p:nvPr/>
        </p:nvPicPr>
        <p:blipFill>
          <a:blip r:embed="rId5"/>
          <a:srcRect l="57207"/>
          <a:stretch>
            <a:fillRect/>
          </a:stretch>
        </p:blipFill>
        <p:spPr>
          <a:xfrm>
            <a:off x="5331665" y="1403434"/>
            <a:ext cx="4343627" cy="6024782"/>
          </a:xfrm>
          <a:prstGeom prst="rect">
            <a:avLst/>
          </a:prstGeom>
          <a:ln w="12700">
            <a:miter lim="400000"/>
          </a:ln>
        </p:spPr>
      </p:pic>
      <p:sp>
        <p:nvSpPr>
          <p:cNvPr id="1555" name="四角形: 角を丸くする 1"/>
          <p:cNvSpPr/>
          <p:nvPr/>
        </p:nvSpPr>
        <p:spPr>
          <a:xfrm>
            <a:off x="5492329" y="6745014"/>
            <a:ext cx="4119937" cy="5960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四角形: 角を丸くする 5"/>
          <p:cNvSpPr/>
          <p:nvPr/>
        </p:nvSpPr>
        <p:spPr>
          <a:xfrm>
            <a:off x="461415" y="5024084"/>
            <a:ext cx="4696212" cy="2404132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57" name="グループ化 2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558" name="グループ化 4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559" name="四角形: 角を丸くする 14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560" name="グラフィック 5" descr="靴跡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561" name="テキスト ボックス 11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ネットショッピング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grpSp>
        <p:nvGrpSpPr>
          <p:cNvPr id="1562" name="グループ化 16"/>
          <p:cNvGrpSpPr/>
          <p:nvPr/>
        </p:nvGrpSpPr>
        <p:grpSpPr>
          <a:xfrm>
            <a:off x="541248" y="1926616"/>
            <a:ext cx="2699884" cy="1131560"/>
            <a:chOff x="190174" y="562025"/>
            <a:chExt cx="4191934" cy="1753037"/>
          </a:xfrm>
        </p:grpSpPr>
        <p:sp>
          <p:nvSpPr>
            <p:cNvPr id="1563" name="角丸四角形吹き出し 7"/>
            <p:cNvSpPr/>
            <p:nvPr/>
          </p:nvSpPr>
          <p:spPr>
            <a:xfrm>
              <a:off x="190174" y="562025"/>
              <a:ext cx="4063949" cy="1753037"/>
            </a:xfrm>
            <a:prstGeom prst="wedgeRectCallout">
              <a:avLst>
                <a:gd name="adj1" fmla="val 85090"/>
                <a:gd name="adj2" fmla="val 1130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7190">
                <a:defRPr/>
              </a:pPr>
              <a:endParaRPr kumimoji="1" lang="ja-JP" altLang="en-US" sz="1485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564" name="テキスト ボックス 18"/>
            <p:cNvSpPr/>
            <p:nvPr/>
          </p:nvSpPr>
          <p:spPr>
            <a:xfrm>
              <a:off x="253015" y="779918"/>
              <a:ext cx="4129093" cy="1287398"/>
            </a:xfrm>
            <a:prstGeom prst="wedgeRectCallout">
              <a:avLst>
                <a:gd name="adj1" fmla="val 84228"/>
                <a:gd name="adj2" fmla="val 14502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77190">
                <a:defRPr/>
              </a:pPr>
              <a:r>
                <a:rPr lang="ja-JP" altLang="en-US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飲んでみたけど</a:t>
              </a:r>
              <a:endParaRPr lang="en-US" altLang="ja-JP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377190">
                <a:defRPr/>
              </a:pPr>
              <a:r>
                <a:rPr lang="ja-JP" altLang="en-US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効果がない</a:t>
              </a:r>
            </a:p>
          </p:txBody>
        </p:sp>
      </p:grpSp>
      <p:grpSp>
        <p:nvGrpSpPr>
          <p:cNvPr id="1565" name="グループ化 23"/>
          <p:cNvGrpSpPr/>
          <p:nvPr/>
        </p:nvGrpSpPr>
        <p:grpSpPr>
          <a:xfrm>
            <a:off x="453974" y="3271450"/>
            <a:ext cx="4025559" cy="1629536"/>
            <a:chOff x="1771552" y="683720"/>
            <a:chExt cx="4838747" cy="1782400"/>
          </a:xfrm>
        </p:grpSpPr>
        <p:sp>
          <p:nvSpPr>
            <p:cNvPr id="1566" name="角丸四角形吹き出し 7"/>
            <p:cNvSpPr/>
            <p:nvPr/>
          </p:nvSpPr>
          <p:spPr>
            <a:xfrm>
              <a:off x="1780912" y="683720"/>
              <a:ext cx="4444200" cy="1753037"/>
            </a:xfrm>
            <a:prstGeom prst="wedgeRectCallout">
              <a:avLst>
                <a:gd name="adj1" fmla="val 57813"/>
                <a:gd name="adj2" fmla="val -5725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7190">
                <a:defRPr/>
              </a:pPr>
              <a:endParaRPr kumimoji="1" lang="ja-JP" altLang="en-US" sz="1485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567" name="テキスト ボックス 25"/>
            <p:cNvSpPr/>
            <p:nvPr/>
          </p:nvSpPr>
          <p:spPr>
            <a:xfrm>
              <a:off x="1771552" y="749213"/>
              <a:ext cx="4838747" cy="1716907"/>
            </a:xfrm>
            <a:prstGeom prst="wedgeRectCallout">
              <a:avLst>
                <a:gd name="adj1" fmla="val 84228"/>
                <a:gd name="adj2" fmla="val 14502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defTabSz="377190">
                <a:defRPr/>
              </a:pPr>
              <a:r>
                <a:rPr lang="ja-JP" altLang="en-US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今だけ５００円は</a:t>
              </a:r>
              <a:endParaRPr lang="en-US" altLang="ja-JP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defTabSz="377190">
                <a:defRPr/>
              </a:pPr>
              <a:r>
                <a:rPr lang="ja-JP" altLang="en-US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定期購入が条件だったんだ　</a:t>
              </a:r>
              <a:endParaRPr lang="en-US" altLang="ja-JP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defTabSz="377190">
                <a:defRPr/>
              </a:pPr>
              <a:r>
                <a:rPr lang="ja-JP" altLang="en-US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小さな文字で</a:t>
              </a:r>
              <a:r>
                <a:rPr lang="en-US" altLang="ja-JP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4</a:t>
              </a:r>
              <a:r>
                <a:rPr lang="ja-JP" altLang="en-US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回の合計は</a:t>
              </a:r>
              <a:endParaRPr lang="en-US" altLang="ja-JP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defTabSz="377190">
                <a:defRPr/>
              </a:pPr>
              <a:r>
                <a:rPr lang="en-US" altLang="ja-JP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2</a:t>
              </a:r>
              <a:r>
                <a:rPr lang="ja-JP" altLang="en-US" sz="24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万円と書いてある</a:t>
              </a:r>
            </a:p>
          </p:txBody>
        </p:sp>
      </p:grpSp>
      <p:sp>
        <p:nvSpPr>
          <p:cNvPr id="1568" name="テキスト ボックス 3"/>
          <p:cNvSpPr txBox="1"/>
          <p:nvPr/>
        </p:nvSpPr>
        <p:spPr>
          <a:xfrm>
            <a:off x="392877" y="1011340"/>
            <a:ext cx="682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事例２　</a:t>
            </a:r>
            <a:r>
              <a:rPr kumimoji="1"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回のつもりが定期購入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668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テキスト ボックス 6"/>
          <p:cNvSpPr txBox="1"/>
          <p:nvPr/>
        </p:nvSpPr>
        <p:spPr>
          <a:xfrm>
            <a:off x="531613" y="966589"/>
            <a:ext cx="94115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〇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ネットショッピングには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クーリング・オフ制度はない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　</a:t>
            </a:r>
            <a:endParaRPr lang="en-US" altLang="ja-JP" sz="28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ja-JP" altLang="en-US" sz="28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〇　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ネットショップは、返品ルールを独自に定めているので</a:t>
            </a:r>
            <a:endParaRPr kumimoji="1" lang="en-US" altLang="ja-JP" sz="2800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 　</a:t>
            </a:r>
            <a:r>
              <a:rPr lang="ja-JP" altLang="en-US" sz="28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注文する前に返品のルールを確認しよう</a:t>
            </a:r>
            <a:endParaRPr lang="en-US" altLang="ja-JP" sz="28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ja-JP" sz="28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ja-JP" altLang="en-US" sz="28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○　「特定商取引法に基づく表記」を確認しよう</a:t>
            </a:r>
            <a:endParaRPr lang="en-US" altLang="ja-JP" sz="28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altLang="ja-JP" sz="28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ja-JP" altLang="en-US" sz="28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○　返品について書かれていない場合は、</a:t>
            </a:r>
            <a:endParaRPr lang="en-US" altLang="ja-JP" sz="28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ja-JP" altLang="en-US" sz="28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　　商品が届いてから８日間は送料を負担して返品できる</a:t>
            </a:r>
            <a:endParaRPr lang="en-US" altLang="ja-JP" sz="28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587" name="テキスト ボックス 4"/>
          <p:cNvSpPr txBox="1"/>
          <p:nvPr/>
        </p:nvSpPr>
        <p:spPr>
          <a:xfrm>
            <a:off x="1095814" y="5735102"/>
            <a:ext cx="1360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注意！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grpSp>
        <p:nvGrpSpPr>
          <p:cNvPr id="1588" name="グループ化 3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589" name="グループ化 5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590" name="四角形: 角を丸くする 14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591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592" name="テキスト ボックス 8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ネットショッピング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1593" name="角丸四角形吹き出し 7"/>
          <p:cNvSpPr/>
          <p:nvPr/>
        </p:nvSpPr>
        <p:spPr>
          <a:xfrm>
            <a:off x="2456570" y="5421560"/>
            <a:ext cx="4336750" cy="1476853"/>
          </a:xfrm>
          <a:prstGeom prst="wedgeRectCallout">
            <a:avLst>
              <a:gd name="adj1" fmla="val 60356"/>
              <a:gd name="adj2" fmla="val -2840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438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勝手に送り返しても</a:t>
            </a:r>
            <a:endParaRPr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75438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・代金は請求されます</a:t>
            </a:r>
            <a:endParaRPr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75438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・往復の送料を請求されることも</a:t>
            </a:r>
            <a:endParaRPr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75438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あります</a:t>
            </a:r>
          </a:p>
        </p:txBody>
      </p:sp>
      <p:pic>
        <p:nvPicPr>
          <p:cNvPr id="1594" name="図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5232" y="4645711"/>
            <a:ext cx="2041555" cy="28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90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タイトル 1"/>
          <p:cNvSpPr>
            <a:spLocks noGrp="1"/>
          </p:cNvSpPr>
          <p:nvPr>
            <p:ph type="title"/>
          </p:nvPr>
        </p:nvSpPr>
        <p:spPr>
          <a:xfrm>
            <a:off x="0" y="2470355"/>
            <a:ext cx="10058400" cy="1080000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ctr" rtl="0"/>
            <a:r>
              <a:rPr lang="ja-JP" altLang="en-US" sz="60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若者に多いトラブル</a:t>
            </a:r>
          </a:p>
        </p:txBody>
      </p:sp>
    </p:spTree>
    <p:extLst>
      <p:ext uri="{BB962C8B-B14F-4D97-AF65-F5344CB8AC3E}">
        <p14:creationId xmlns:p14="http://schemas.microsoft.com/office/powerpoint/2010/main" val="4076717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図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71654">
            <a:off x="3341794" y="1905003"/>
            <a:ext cx="3252329" cy="4787857"/>
          </a:xfrm>
          <a:prstGeom prst="rect">
            <a:avLst/>
          </a:prstGeom>
        </p:spPr>
      </p:pic>
      <p:sp>
        <p:nvSpPr>
          <p:cNvPr id="1606" name="吹き出し: 四角形 6"/>
          <p:cNvSpPr/>
          <p:nvPr/>
        </p:nvSpPr>
        <p:spPr>
          <a:xfrm>
            <a:off x="1006207" y="2245323"/>
            <a:ext cx="1735118" cy="884807"/>
          </a:xfrm>
          <a:prstGeom prst="wedgeRectCallout">
            <a:avLst>
              <a:gd name="adj1" fmla="val 71059"/>
              <a:gd name="adj2" fmla="val 4282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もうけ話</a:t>
            </a:r>
          </a:p>
        </p:txBody>
      </p:sp>
      <p:sp>
        <p:nvSpPr>
          <p:cNvPr id="1607" name="吹き出し: 四角形 7"/>
          <p:cNvSpPr/>
          <p:nvPr/>
        </p:nvSpPr>
        <p:spPr>
          <a:xfrm>
            <a:off x="1274616" y="4814406"/>
            <a:ext cx="1525287" cy="720001"/>
          </a:xfrm>
          <a:prstGeom prst="wedgeRectCallout">
            <a:avLst>
              <a:gd name="adj1" fmla="val 76465"/>
              <a:gd name="adj2" fmla="val -322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エステ</a:t>
            </a:r>
          </a:p>
        </p:txBody>
      </p:sp>
      <p:sp>
        <p:nvSpPr>
          <p:cNvPr id="1608" name="吹き出し: 四角形 8"/>
          <p:cNvSpPr/>
          <p:nvPr/>
        </p:nvSpPr>
        <p:spPr>
          <a:xfrm>
            <a:off x="6197108" y="1601150"/>
            <a:ext cx="1971455" cy="884808"/>
          </a:xfrm>
          <a:prstGeom prst="wedgeRectCallout">
            <a:avLst>
              <a:gd name="adj1" fmla="val -63175"/>
              <a:gd name="adj2" fmla="val 2673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定期購入</a:t>
            </a:r>
          </a:p>
        </p:txBody>
      </p:sp>
      <p:sp>
        <p:nvSpPr>
          <p:cNvPr id="1609" name="吹き出し: 円形 10"/>
          <p:cNvSpPr/>
          <p:nvPr/>
        </p:nvSpPr>
        <p:spPr>
          <a:xfrm>
            <a:off x="1738362" y="1158747"/>
            <a:ext cx="3575115" cy="884807"/>
          </a:xfrm>
          <a:prstGeom prst="wedgeEllipseCallout">
            <a:avLst>
              <a:gd name="adj1" fmla="val 37719"/>
              <a:gd name="adj2" fmla="val 88763"/>
            </a:avLst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マルチ商法</a:t>
            </a:r>
          </a:p>
        </p:txBody>
      </p:sp>
      <p:sp>
        <p:nvSpPr>
          <p:cNvPr id="1610" name="吹き出し: 円形 11"/>
          <p:cNvSpPr/>
          <p:nvPr/>
        </p:nvSpPr>
        <p:spPr>
          <a:xfrm>
            <a:off x="6399793" y="4814406"/>
            <a:ext cx="3086098" cy="857065"/>
          </a:xfrm>
          <a:prstGeom prst="wedgeEllipseCallout">
            <a:avLst>
              <a:gd name="adj1" fmla="val -57524"/>
              <a:gd name="adj2" fmla="val -33864"/>
            </a:avLst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情報商材</a:t>
            </a:r>
          </a:p>
        </p:txBody>
      </p:sp>
      <p:sp>
        <p:nvSpPr>
          <p:cNvPr id="1611" name="吹き出し: 四角形 13"/>
          <p:cNvSpPr/>
          <p:nvPr/>
        </p:nvSpPr>
        <p:spPr>
          <a:xfrm>
            <a:off x="6350948" y="6018839"/>
            <a:ext cx="2245766" cy="857066"/>
          </a:xfrm>
          <a:prstGeom prst="wedgeRectCallout">
            <a:avLst>
              <a:gd name="adj1" fmla="val -75412"/>
              <a:gd name="adj2" fmla="val -5195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ネット通販</a:t>
            </a:r>
          </a:p>
        </p:txBody>
      </p:sp>
      <p:sp>
        <p:nvSpPr>
          <p:cNvPr id="1612" name="フローチャート: 処理 15"/>
          <p:cNvSpPr/>
          <p:nvPr/>
        </p:nvSpPr>
        <p:spPr>
          <a:xfrm>
            <a:off x="1722422" y="3669035"/>
            <a:ext cx="6548450" cy="832690"/>
          </a:xfrm>
          <a:prstGeom prst="flowChartProcess">
            <a:avLst/>
          </a:prstGeom>
          <a:solidFill>
            <a:srgbClr val="00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ＳＮＳが消費者トラブルの入り口</a:t>
            </a:r>
          </a:p>
        </p:txBody>
      </p:sp>
      <p:sp>
        <p:nvSpPr>
          <p:cNvPr id="1613" name="吹き出し: 円形 16"/>
          <p:cNvSpPr/>
          <p:nvPr/>
        </p:nvSpPr>
        <p:spPr>
          <a:xfrm>
            <a:off x="822795" y="6284314"/>
            <a:ext cx="4070682" cy="805538"/>
          </a:xfrm>
          <a:prstGeom prst="wedgeEllipseCallout">
            <a:avLst>
              <a:gd name="adj1" fmla="val 37039"/>
              <a:gd name="adj2" fmla="val -72484"/>
            </a:avLst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出会い系サイト</a:t>
            </a:r>
          </a:p>
        </p:txBody>
      </p:sp>
      <p:sp>
        <p:nvSpPr>
          <p:cNvPr id="1614" name="思考の吹き出し: 雲形 1"/>
          <p:cNvSpPr/>
          <p:nvPr/>
        </p:nvSpPr>
        <p:spPr>
          <a:xfrm>
            <a:off x="7371384" y="2654652"/>
            <a:ext cx="2393946" cy="857572"/>
          </a:xfrm>
          <a:prstGeom prst="cloudCallout">
            <a:avLst>
              <a:gd name="adj1" fmla="val -117607"/>
              <a:gd name="adj2" fmla="val 4083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ダイレクトメッセージ</a:t>
            </a:r>
          </a:p>
        </p:txBody>
      </p:sp>
      <p:grpSp>
        <p:nvGrpSpPr>
          <p:cNvPr id="1615" name="グループ化 2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616" name="グループ化 4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617" name="四角形: 角を丸くする 17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618" name="グラフィック 5" descr="靴跡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619" name="テキスト ボックス 9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若者に多いトラブル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318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テキスト ボックス 4"/>
          <p:cNvSpPr txBox="1"/>
          <p:nvPr/>
        </p:nvSpPr>
        <p:spPr>
          <a:xfrm>
            <a:off x="429837" y="1530881"/>
            <a:ext cx="9241468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28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「短時間で簡単に稼げる」というネット広告を見つけた。</a:t>
            </a:r>
            <a:endParaRPr lang="en-US" altLang="ja-JP" sz="28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28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連絡したら、「３０万円のサポート費用が必要」と言われた。「お金がない」と断ったが、消費者金融で簡単に借りられると言われ、契約してしまった。</a:t>
            </a:r>
          </a:p>
        </p:txBody>
      </p:sp>
      <p:pic>
        <p:nvPicPr>
          <p:cNvPr id="1627" name="図 5" descr="部屋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505" y="3576204"/>
            <a:ext cx="2418488" cy="2418488"/>
          </a:xfrm>
          <a:prstGeom prst="rect">
            <a:avLst/>
          </a:prstGeom>
        </p:spPr>
      </p:pic>
      <p:sp>
        <p:nvSpPr>
          <p:cNvPr id="1628" name="テキスト ボックス 7"/>
          <p:cNvSpPr txBox="1"/>
          <p:nvPr/>
        </p:nvSpPr>
        <p:spPr>
          <a:xfrm>
            <a:off x="697445" y="878893"/>
            <a:ext cx="4436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事例１　もうけ話</a:t>
            </a:r>
            <a:endParaRPr lang="en-US" altLang="ja-JP" sz="32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29" name="吹き出し: 四角形 1"/>
          <p:cNvSpPr/>
          <p:nvPr/>
        </p:nvSpPr>
        <p:spPr>
          <a:xfrm>
            <a:off x="5550316" y="4126342"/>
            <a:ext cx="2846605" cy="1099115"/>
          </a:xfrm>
          <a:prstGeom prst="wedgeRectCallout">
            <a:avLst>
              <a:gd name="adj1" fmla="val -50849"/>
              <a:gd name="adj2" fmla="val 665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サポート費用が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３０万円必要！</a:t>
            </a:r>
          </a:p>
        </p:txBody>
      </p:sp>
      <p:pic>
        <p:nvPicPr>
          <p:cNvPr id="1630" name="グラフィック 5" descr="靴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95" y="303479"/>
            <a:ext cx="619529" cy="619529"/>
          </a:xfrm>
          <a:prstGeom prst="rect">
            <a:avLst/>
          </a:prstGeom>
        </p:spPr>
      </p:pic>
      <p:sp>
        <p:nvSpPr>
          <p:cNvPr id="1631" name="四角形: 角を丸くする 2"/>
          <p:cNvSpPr/>
          <p:nvPr/>
        </p:nvSpPr>
        <p:spPr>
          <a:xfrm>
            <a:off x="820596" y="6195936"/>
            <a:ext cx="8469717" cy="13764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・「簡単に儲かる」などの広告をうのみにしない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lvl="1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・最初に高額なサポート費用やマニュアル代などを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lvl="1"/>
            <a:r>
              <a:rPr kumimoji="1" lang="ja-JP" altLang="ja-JP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請求されることが多い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endParaRPr kumimoji="1" lang="ja-JP" altLang="en-US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632" name="グループ化 3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633" name="グループ化 6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634" name="四角形: 角を丸くする 9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635" name="グラフィック 5" descr="靴跡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636" name="テキスト ボックス 8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若者に多いトラブル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335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テキスト ボックス 3"/>
          <p:cNvSpPr txBox="1"/>
          <p:nvPr/>
        </p:nvSpPr>
        <p:spPr>
          <a:xfrm>
            <a:off x="676903" y="1039714"/>
            <a:ext cx="4436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事例２　マルチ商法</a:t>
            </a:r>
            <a:endParaRPr lang="en-US" altLang="ja-JP" sz="32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44" name="テキスト ボックス 11"/>
          <p:cNvSpPr txBox="1"/>
          <p:nvPr/>
        </p:nvSpPr>
        <p:spPr>
          <a:xfrm>
            <a:off x="676903" y="1659082"/>
            <a:ext cx="8681503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28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マッチングアプリで知り合った女性から、投資のセミナーに誘われた。「登録には５０万円が必要だが、確実に儲かる。友人を誘うと収入が得られる。」と言われ、消費者金融で借金して登録した。しかし、全く収入が得られず、友だちにも断られた。</a:t>
            </a:r>
          </a:p>
        </p:txBody>
      </p:sp>
      <p:sp>
        <p:nvSpPr>
          <p:cNvPr id="1645" name="四角形: 角を丸くする 13"/>
          <p:cNvSpPr/>
          <p:nvPr/>
        </p:nvSpPr>
        <p:spPr>
          <a:xfrm>
            <a:off x="1223967" y="5913918"/>
            <a:ext cx="7538820" cy="15495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・マルチ商法は、ＳＮＳやマッチングアプリが勧誘の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lvl="1"/>
            <a:r>
              <a:rPr kumimoji="1" lang="ja-JP" altLang="ja-JP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入り口になっていることが多い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lvl="1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・マルチ商法のクーリング・オフ期間は契約書を受け取った　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lvl="1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日から２０日間であることを覚えておこう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endParaRPr kumimoji="1" lang="ja-JP" altLang="en-US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64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496" y="4005642"/>
            <a:ext cx="1669648" cy="1767167"/>
          </a:xfrm>
          <a:prstGeom prst="rect">
            <a:avLst/>
          </a:prstGeom>
          <a:noFill/>
        </p:spPr>
      </p:pic>
      <p:grpSp>
        <p:nvGrpSpPr>
          <p:cNvPr id="1647" name="グループ化 1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648" name="グループ化 2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649" name="四角形: 角を丸くする 12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650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651" name="テキスト ボックス 9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若者に多いトラブル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652" name="図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" b="50172"/>
          <a:stretch>
            <a:fillRect/>
          </a:stretch>
        </p:blipFill>
        <p:spPr>
          <a:xfrm>
            <a:off x="3545053" y="3974121"/>
            <a:ext cx="1460646" cy="1892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809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テキスト ボックス 5"/>
          <p:cNvSpPr txBox="1"/>
          <p:nvPr/>
        </p:nvSpPr>
        <p:spPr>
          <a:xfrm>
            <a:off x="739095" y="1822890"/>
            <a:ext cx="8674728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無料体験の広告を見て、脱毛エステ</a:t>
            </a:r>
            <a:r>
              <a:rPr lang="ja-JP" altLang="en-US" sz="28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</a:t>
            </a:r>
            <a:r>
              <a:rPr lang="ja-JP" altLang="en-US" sz="28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予約をした。施術中にお得なコースを勧められたので断れず、</a:t>
            </a:r>
            <a:endParaRPr lang="en-US" altLang="ja-JP" sz="28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契約期間２年間の高額な契約をしてしまった。</a:t>
            </a:r>
            <a:endParaRPr lang="en-US" altLang="ja-JP" sz="28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56" name="四角形: 角を丸くする 2"/>
          <p:cNvSpPr/>
          <p:nvPr/>
        </p:nvSpPr>
        <p:spPr>
          <a:xfrm>
            <a:off x="702733" y="5776778"/>
            <a:ext cx="8441045" cy="17152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3053"/>
              </a:lnSpc>
            </a:pPr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・冷静に考える　＆　断る勇気を持とう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053"/>
              </a:lnSpc>
            </a:pPr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・契約書をしっかり確認しよう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053"/>
              </a:lnSpc>
            </a:pPr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・店に行って契約しても、クーリング・オフや中途解約が　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053"/>
              </a:lnSpc>
            </a:pPr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できる場合がある</a:t>
            </a:r>
          </a:p>
          <a:p>
            <a:pPr>
              <a:lnSpc>
                <a:spcPts val="3053"/>
              </a:lnSpc>
            </a:pPr>
            <a:endParaRPr kumimoji="1" lang="ja-JP" altLang="en-US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57" name="テキスト ボックス 7"/>
          <p:cNvSpPr txBox="1"/>
          <p:nvPr/>
        </p:nvSpPr>
        <p:spPr>
          <a:xfrm>
            <a:off x="739094" y="1037634"/>
            <a:ext cx="4907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事例３　脱毛エステ</a:t>
            </a:r>
            <a:endParaRPr lang="en-US" altLang="ja-JP" sz="32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58" name="吹き出し: 四角形 6"/>
          <p:cNvSpPr/>
          <p:nvPr/>
        </p:nvSpPr>
        <p:spPr>
          <a:xfrm>
            <a:off x="3057803" y="3614492"/>
            <a:ext cx="3477653" cy="1569661"/>
          </a:xfrm>
          <a:prstGeom prst="wedgeRectCallout">
            <a:avLst>
              <a:gd name="adj1" fmla="val -67539"/>
              <a:gd name="adj2" fmla="val -148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77190">
              <a:defRPr/>
            </a:pPr>
            <a:r>
              <a:rPr kumimoji="1" lang="ja-JP" altLang="en-US" sz="2400" b="1" dirty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無料体験をするために来たので、　　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377190">
              <a:defRPr/>
            </a:pPr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高額な契約をするつもりはなかった！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659" name="グループ化 1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660" name="グループ化 10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661" name="四角形: 角を丸くする 15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662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663" name="テキスト ボックス 14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若者に多いトラブル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664" name="図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4" b="33838"/>
          <a:stretch>
            <a:fillRect/>
          </a:stretch>
        </p:blipFill>
        <p:spPr>
          <a:xfrm>
            <a:off x="1102344" y="3207885"/>
            <a:ext cx="1457413" cy="2453327"/>
          </a:xfrm>
          <a:prstGeom prst="rect">
            <a:avLst/>
          </a:prstGeom>
          <a:ln>
            <a:noFill/>
          </a:ln>
        </p:spPr>
      </p:pic>
      <p:pic>
        <p:nvPicPr>
          <p:cNvPr id="166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024" y="3496183"/>
            <a:ext cx="1891963" cy="2063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9860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テキスト ボックス 1"/>
          <p:cNvSpPr txBox="1"/>
          <p:nvPr/>
        </p:nvSpPr>
        <p:spPr>
          <a:xfrm>
            <a:off x="630519" y="1643633"/>
            <a:ext cx="8768314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SNS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で「メンズ脱毛　月額１０００円」の広告を見</a:t>
            </a:r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エステサロンに行ったが、「納得のいく脱毛には、４０万円かかる。」と説明された。</a:t>
            </a:r>
            <a:endParaRPr lang="en-US" altLang="ja-JP" sz="24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24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広告にある施術を希望したが、分割払いもできると言われ、</a:t>
            </a:r>
            <a:endParaRPr lang="en-US" altLang="ja-JP" sz="24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24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４０万円の契約をしてしまったが、解約したい。</a:t>
            </a:r>
          </a:p>
        </p:txBody>
      </p:sp>
      <p:pic>
        <p:nvPicPr>
          <p:cNvPr id="167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318" y="3797235"/>
            <a:ext cx="1368943" cy="1452356"/>
          </a:xfrm>
          <a:prstGeom prst="rect">
            <a:avLst/>
          </a:prstGeom>
          <a:noFill/>
        </p:spPr>
      </p:pic>
      <p:sp>
        <p:nvSpPr>
          <p:cNvPr id="1674" name="テキスト ボックス 2"/>
          <p:cNvSpPr txBox="1"/>
          <p:nvPr/>
        </p:nvSpPr>
        <p:spPr>
          <a:xfrm>
            <a:off x="705740" y="935458"/>
            <a:ext cx="55268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200" b="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事例３ 脱毛エステ　　</a:t>
            </a:r>
            <a:endParaRPr lang="en-US" altLang="ja-JP" sz="3200" b="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75" name="吹き出し: 四角形 3"/>
          <p:cNvSpPr/>
          <p:nvPr/>
        </p:nvSpPr>
        <p:spPr>
          <a:xfrm>
            <a:off x="5412022" y="4239538"/>
            <a:ext cx="3928195" cy="1467649"/>
          </a:xfrm>
          <a:prstGeom prst="wedgeRectCallout">
            <a:avLst>
              <a:gd name="adj1" fmla="val -82614"/>
              <a:gd name="adj2" fmla="val 426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契約書をよく見ると、分割払いの手数料が１０万円もかかることが分かった！</a:t>
            </a:r>
            <a:endParaRPr kumimoji="1" lang="ja-JP" altLang="en-US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76" name="四角形: 角を丸くする 11"/>
          <p:cNvSpPr/>
          <p:nvPr/>
        </p:nvSpPr>
        <p:spPr>
          <a:xfrm>
            <a:off x="544357" y="6055189"/>
            <a:ext cx="8804570" cy="12862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3053"/>
              </a:lnSpc>
            </a:pPr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・契約書をしっかり確認しよう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053"/>
              </a:lnSpc>
            </a:pPr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・店に行って契約しても、クーリング・オフや中途解約ができる場合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053"/>
              </a:lnSpc>
            </a:pPr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がある</a:t>
            </a:r>
          </a:p>
        </p:txBody>
      </p:sp>
      <p:grpSp>
        <p:nvGrpSpPr>
          <p:cNvPr id="1677" name="グループ化 5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678" name="グループ化 12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679" name="四角形: 角を丸くする 14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680" name="グラフィック 5" descr="靴跡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681" name="テキスト ボックス 13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若者に多いトラブル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682" name="図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" b="50172"/>
          <a:stretch>
            <a:fillRect/>
          </a:stretch>
        </p:blipFill>
        <p:spPr>
          <a:xfrm flipH="1">
            <a:off x="2565812" y="3761035"/>
            <a:ext cx="1675203" cy="2188295"/>
          </a:xfrm>
          <a:prstGeom prst="rect">
            <a:avLst/>
          </a:prstGeom>
          <a:noFill/>
          <a:ln>
            <a:noFill/>
          </a:ln>
        </p:spPr>
      </p:pic>
      <p:sp>
        <p:nvSpPr>
          <p:cNvPr id="1684" name="テキスト ボックス 8"/>
          <p:cNvSpPr txBox="1"/>
          <p:nvPr/>
        </p:nvSpPr>
        <p:spPr>
          <a:xfrm>
            <a:off x="8663354" y="280336"/>
            <a:ext cx="6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1843045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テキスト ボックス 3"/>
          <p:cNvSpPr txBox="1"/>
          <p:nvPr/>
        </p:nvSpPr>
        <p:spPr>
          <a:xfrm>
            <a:off x="852107" y="1877598"/>
            <a:ext cx="8350286" cy="1200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賃貸アパートの解約をした。きれいに使用して、明け渡す時の清掃もしっかり行ったが、「クロスを張り替えるので、クロス代を請求する。」と言われた。納得いかない。</a:t>
            </a:r>
            <a:endParaRPr lang="en-US" altLang="ja-JP" sz="24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91" name="正方形/長方形 10"/>
          <p:cNvSpPr/>
          <p:nvPr/>
        </p:nvSpPr>
        <p:spPr>
          <a:xfrm>
            <a:off x="881413" y="3536892"/>
            <a:ext cx="6113186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精算書（修理明細）をもらおう！</a:t>
            </a:r>
            <a:endParaRPr lang="en-US" altLang="ja-JP" sz="28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92" name="矢印: 下 11"/>
          <p:cNvSpPr/>
          <p:nvPr/>
        </p:nvSpPr>
        <p:spPr>
          <a:xfrm>
            <a:off x="4024690" y="4275026"/>
            <a:ext cx="674195" cy="9358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93" name="テキスト ボックス 2"/>
          <p:cNvSpPr txBox="1"/>
          <p:nvPr/>
        </p:nvSpPr>
        <p:spPr>
          <a:xfrm>
            <a:off x="777547" y="959984"/>
            <a:ext cx="6998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事例４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　賃貸アパート（退去時）</a:t>
            </a:r>
            <a:endParaRPr lang="en-US" altLang="ja-JP" sz="32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694" name="図 1" descr="37.賃貸マンション・賃貸アパート"/>
          <p:cNvPicPr/>
          <p:nvPr/>
        </p:nvPicPr>
        <p:blipFill>
          <a:blip r:embed="rId2"/>
          <a:stretch>
            <a:fillRect/>
          </a:stretch>
        </p:blipFill>
        <p:spPr>
          <a:xfrm>
            <a:off x="7133490" y="3567099"/>
            <a:ext cx="1985108" cy="1462779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四角形: 角を丸くする 7"/>
          <p:cNvSpPr/>
          <p:nvPr/>
        </p:nvSpPr>
        <p:spPr>
          <a:xfrm>
            <a:off x="723900" y="5460829"/>
            <a:ext cx="8126808" cy="16509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・キズや汚れ等を借主と貸主のどちらが修繕しなければ</a:t>
            </a:r>
            <a:endParaRPr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ja-JP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ならないのか、はっきりせずトラブルになることがある</a:t>
            </a:r>
            <a:endParaRPr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・精算費用に納得できない場合は、契約書を確認して</a:t>
            </a:r>
            <a:endParaRPr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ja-JP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貸主側に　説明を求めよう</a:t>
            </a:r>
            <a:endParaRPr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696" name="グループ化 9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697" name="グループ化 12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698" name="四角形: 角を丸くする 15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699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700" name="テキスト ボックス 14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若者に多いトラブル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1701" name="テキスト ボックス 4"/>
          <p:cNvSpPr txBox="1"/>
          <p:nvPr/>
        </p:nvSpPr>
        <p:spPr>
          <a:xfrm>
            <a:off x="8663354" y="280336"/>
            <a:ext cx="6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2251840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テキスト ボックス 3"/>
          <p:cNvSpPr txBox="1"/>
          <p:nvPr/>
        </p:nvSpPr>
        <p:spPr>
          <a:xfrm>
            <a:off x="792579" y="1600809"/>
            <a:ext cx="8473242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賃貸アパートに１人で住んでいる。トイレが詰まったので、あわててネット検索したら、「最短１０分で駆けつけます。５００円～。２４時間対応」の広告を見つけた。</a:t>
            </a:r>
            <a:endParaRPr lang="en-US" altLang="ja-JP" sz="24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電話して修理してもらったら２０万円請求されたが、あまりに高額なので納得できない。</a:t>
            </a:r>
            <a:endParaRPr lang="en-US" altLang="ja-JP" sz="24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05" name="正方形/長方形 10"/>
          <p:cNvSpPr/>
          <p:nvPr/>
        </p:nvSpPr>
        <p:spPr>
          <a:xfrm>
            <a:off x="792579" y="3908553"/>
            <a:ext cx="6153175" cy="181588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トイレの詰まり、水漏れ修理、鍵の交換、害虫駆除を、ネット広告で見つけた修理業者に依頼したら、高額請求されたという相談が多く寄せられています！</a:t>
            </a:r>
            <a:endParaRPr lang="en-US" altLang="ja-JP" sz="28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06" name="テキスト ボックス 2"/>
          <p:cNvSpPr txBox="1"/>
          <p:nvPr/>
        </p:nvSpPr>
        <p:spPr>
          <a:xfrm>
            <a:off x="792579" y="978936"/>
            <a:ext cx="6924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事例４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　賃貸アパート（入居中）</a:t>
            </a:r>
            <a:endParaRPr lang="en-US" altLang="ja-JP" sz="32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707" name="図 7" descr="37.賃貸マンション・賃貸アパート"/>
          <p:cNvPicPr/>
          <p:nvPr/>
        </p:nvPicPr>
        <p:blipFill>
          <a:blip r:embed="rId2"/>
          <a:stretch>
            <a:fillRect/>
          </a:stretch>
        </p:blipFill>
        <p:spPr>
          <a:xfrm>
            <a:off x="7273192" y="4133238"/>
            <a:ext cx="1992629" cy="167428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08" name="四角形: 角を丸くする 9"/>
          <p:cNvSpPr/>
          <p:nvPr/>
        </p:nvSpPr>
        <p:spPr>
          <a:xfrm>
            <a:off x="773041" y="6104499"/>
            <a:ext cx="8473242" cy="108832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/>
            <a:r>
              <a:rPr lang="ja-JP" altLang="en-US" sz="28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入居中のトラブルは、</a:t>
            </a:r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修理業者に連絡せず、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723900"/>
            <a:r>
              <a:rPr lang="ja-JP" altLang="en-US" sz="28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貸主側（家主や管理会社）にすぐに相談しよう</a:t>
            </a:r>
            <a:endParaRPr kumimoji="1" lang="ja-JP" altLang="en-US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709" name="グループ化 11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710" name="グループ化 12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711" name="四角形: 角を丸くする 14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712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713" name="テキスト ボックス 13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若者に多いトラブル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1714" name="テキスト ボックス 1"/>
          <p:cNvSpPr txBox="1"/>
          <p:nvPr/>
        </p:nvSpPr>
        <p:spPr>
          <a:xfrm>
            <a:off x="8663354" y="280336"/>
            <a:ext cx="6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29310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グラフィックス 2" descr="閉じる 単色塗りつぶ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70" y="6106772"/>
            <a:ext cx="693356" cy="607881"/>
          </a:xfrm>
          <a:prstGeom prst="rect">
            <a:avLst/>
          </a:prstGeom>
        </p:spPr>
      </p:pic>
      <p:sp>
        <p:nvSpPr>
          <p:cNvPr id="1135" name="フローチャート: 代替処理 3"/>
          <p:cNvSpPr/>
          <p:nvPr/>
        </p:nvSpPr>
        <p:spPr>
          <a:xfrm>
            <a:off x="7056751" y="1046257"/>
            <a:ext cx="1630049" cy="556592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正解</a:t>
            </a: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sp>
        <p:nvSpPr>
          <p:cNvPr id="1136" name="フローチャート: 結合子 4"/>
          <p:cNvSpPr/>
          <p:nvPr/>
        </p:nvSpPr>
        <p:spPr>
          <a:xfrm flipV="1">
            <a:off x="1241760" y="5217590"/>
            <a:ext cx="489285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ローチャート: 結合子 5"/>
          <p:cNvSpPr/>
          <p:nvPr/>
        </p:nvSpPr>
        <p:spPr>
          <a:xfrm flipV="1">
            <a:off x="1241761" y="4223595"/>
            <a:ext cx="489285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ローチャート: 結合子 7"/>
          <p:cNvSpPr/>
          <p:nvPr/>
        </p:nvSpPr>
        <p:spPr>
          <a:xfrm flipV="1">
            <a:off x="1279506" y="2214167"/>
            <a:ext cx="489285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ローチャート: 結合子 8"/>
          <p:cNvSpPr/>
          <p:nvPr/>
        </p:nvSpPr>
        <p:spPr>
          <a:xfrm flipV="1">
            <a:off x="1256299" y="3208162"/>
            <a:ext cx="489285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40" name="グループ化 10"/>
          <p:cNvGrpSpPr/>
          <p:nvPr/>
        </p:nvGrpSpPr>
        <p:grpSpPr>
          <a:xfrm>
            <a:off x="383108" y="141446"/>
            <a:ext cx="9292185" cy="720000"/>
            <a:chOff x="461415" y="208690"/>
            <a:chExt cx="9292185" cy="720000"/>
          </a:xfrm>
        </p:grpSpPr>
        <p:sp>
          <p:nvSpPr>
            <p:cNvPr id="1141" name="四角形: 角を丸くする 17"/>
            <p:cNvSpPr/>
            <p:nvPr/>
          </p:nvSpPr>
          <p:spPr>
            <a:xfrm>
              <a:off x="461415" y="208690"/>
              <a:ext cx="9292185" cy="720000"/>
            </a:xfrm>
            <a:prstGeom prst="roundRect">
              <a:avLst/>
            </a:prstGeom>
            <a:solidFill>
              <a:srgbClr val="429D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endParaRPr>
            </a:p>
          </p:txBody>
        </p:sp>
        <p:pic>
          <p:nvPicPr>
            <p:cNvPr id="1142" name="グラフィック 5" descr="靴跡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122" y="270291"/>
              <a:ext cx="619529" cy="619529"/>
            </a:xfrm>
            <a:prstGeom prst="rect">
              <a:avLst/>
            </a:prstGeom>
          </p:spPr>
        </p:pic>
      </p:grpSp>
      <p:sp>
        <p:nvSpPr>
          <p:cNvPr id="1143" name="フローチャート: 代替処理 20"/>
          <p:cNvSpPr/>
          <p:nvPr/>
        </p:nvSpPr>
        <p:spPr>
          <a:xfrm>
            <a:off x="383107" y="1057747"/>
            <a:ext cx="6407160" cy="5400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Q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契約はどれですか？　</a:t>
            </a:r>
          </a:p>
        </p:txBody>
      </p:sp>
      <p:sp>
        <p:nvSpPr>
          <p:cNvPr id="1144" name="テキスト ボックス 1"/>
          <p:cNvSpPr txBox="1"/>
          <p:nvPr/>
        </p:nvSpPr>
        <p:spPr>
          <a:xfrm>
            <a:off x="1955493" y="2190338"/>
            <a:ext cx="6706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①バスに乗る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②店で洋服を買う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③美容院でカットする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④アパートを借りる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⑤友達と待ち合わせをする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146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05412" y="3599360"/>
            <a:ext cx="1289402" cy="1895918"/>
          </a:xfrm>
          <a:prstGeom prst="rect">
            <a:avLst/>
          </a:prstGeom>
        </p:spPr>
      </p:pic>
      <p:pic>
        <p:nvPicPr>
          <p:cNvPr id="1147" name="図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264" y="5076198"/>
            <a:ext cx="1907559" cy="1259287"/>
          </a:xfrm>
          <a:prstGeom prst="rect">
            <a:avLst/>
          </a:prstGeom>
        </p:spPr>
      </p:pic>
      <p:pic>
        <p:nvPicPr>
          <p:cNvPr id="1148" name="図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4599" y="5682878"/>
            <a:ext cx="982488" cy="190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図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2830" y="1631729"/>
            <a:ext cx="2382158" cy="1409022"/>
          </a:xfrm>
          <a:prstGeom prst="rect">
            <a:avLst/>
          </a:prstGeom>
        </p:spPr>
      </p:pic>
      <p:pic>
        <p:nvPicPr>
          <p:cNvPr id="1150" name="図 6"/>
          <p:cNvPicPr>
            <a:picLocks noChangeAspect="1"/>
          </p:cNvPicPr>
          <p:nvPr/>
        </p:nvPicPr>
        <p:blipFill>
          <a:blip r:embed="rId9"/>
          <a:srcRect l="56436"/>
          <a:stretch>
            <a:fillRect/>
          </a:stretch>
        </p:blipFill>
        <p:spPr>
          <a:xfrm>
            <a:off x="7766492" y="2495236"/>
            <a:ext cx="1516404" cy="1897349"/>
          </a:xfrm>
          <a:prstGeom prst="rect">
            <a:avLst/>
          </a:prstGeom>
          <a:ln>
            <a:noFill/>
          </a:ln>
        </p:spPr>
      </p:pic>
      <p:sp>
        <p:nvSpPr>
          <p:cNvPr id="1151" name="テキスト ボックス 13"/>
          <p:cNvSpPr txBox="1"/>
          <p:nvPr/>
        </p:nvSpPr>
        <p:spPr>
          <a:xfrm>
            <a:off x="1230505" y="220423"/>
            <a:ext cx="831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契約ってなんだろう</a:t>
            </a:r>
          </a:p>
        </p:txBody>
      </p:sp>
    </p:spTree>
    <p:extLst>
      <p:ext uri="{BB962C8B-B14F-4D97-AF65-F5344CB8AC3E}">
        <p14:creationId xmlns:p14="http://schemas.microsoft.com/office/powerpoint/2010/main" val="2600596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図プレースホルダー 2"/>
          <p:cNvSpPr>
            <a:spLocks noGrp="1"/>
          </p:cNvSpPr>
          <p:nvPr>
            <p:ph type="pic" sz="quarter" idx="14"/>
          </p:nvPr>
        </p:nvSpPr>
        <p:spPr>
          <a:xfrm>
            <a:off x="4951366" y="1041139"/>
            <a:ext cx="5623560" cy="5623560"/>
          </a:xfrm>
        </p:spPr>
        <p:txBody>
          <a:bodyPr/>
          <a:lstStyle/>
          <a:p>
            <a:r>
              <a:rPr lang="ja-JP" altLang="en-US" dirty="0"/>
              <a:t>　</a:t>
            </a:r>
          </a:p>
        </p:txBody>
      </p:sp>
      <p:sp>
        <p:nvSpPr>
          <p:cNvPr id="1718" name="テキスト ボックス 3"/>
          <p:cNvSpPr txBox="1"/>
          <p:nvPr/>
        </p:nvSpPr>
        <p:spPr>
          <a:xfrm>
            <a:off x="636301" y="987478"/>
            <a:ext cx="6866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事例４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３賃貸アパート（契約時）</a:t>
            </a:r>
            <a:endParaRPr lang="en-US" altLang="ja-JP" sz="3200" b="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19" name="正方形/長方形 4"/>
          <p:cNvSpPr/>
          <p:nvPr/>
        </p:nvSpPr>
        <p:spPr>
          <a:xfrm rot="10800000" flipH="1" flipV="1">
            <a:off x="2612361" y="5184370"/>
            <a:ext cx="3480166" cy="6574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賃貸借契約成立</a:t>
            </a:r>
            <a:endParaRPr lang="en-US" altLang="ja-JP" sz="3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endParaRPr lang="en-US" altLang="ja-JP" sz="3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720" name="図 5" descr="37.賃貸マンション・賃貸アパート"/>
          <p:cNvPicPr/>
          <p:nvPr/>
        </p:nvPicPr>
        <p:blipFill>
          <a:blip r:embed="rId3"/>
          <a:stretch>
            <a:fillRect/>
          </a:stretch>
        </p:blipFill>
        <p:spPr>
          <a:xfrm>
            <a:off x="7685786" y="3986100"/>
            <a:ext cx="1800945" cy="143483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21" name="正方形/長方形 7"/>
          <p:cNvSpPr/>
          <p:nvPr/>
        </p:nvSpPr>
        <p:spPr>
          <a:xfrm>
            <a:off x="675379" y="3712909"/>
            <a:ext cx="6709980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不動産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屋</a:t>
            </a:r>
            <a:r>
              <a:rPr lang="ja-JP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から</a:t>
            </a:r>
            <a:r>
              <a:rPr lang="ja-JP" altLang="ja-JP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「重要事項の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説</a:t>
            </a:r>
            <a:r>
              <a:rPr lang="ja-JP" altLang="ja-JP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明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を受け、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契約書</a:t>
            </a:r>
            <a:r>
              <a:rPr lang="ja-JP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を交わ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すと、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22" name="矢印: 下 9"/>
          <p:cNvSpPr/>
          <p:nvPr/>
        </p:nvSpPr>
        <p:spPr>
          <a:xfrm>
            <a:off x="4080515" y="4637013"/>
            <a:ext cx="484632" cy="553473"/>
          </a:xfrm>
          <a:prstGeom prst="down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23" name="テキスト ボックス 1"/>
          <p:cNvSpPr txBox="1"/>
          <p:nvPr/>
        </p:nvSpPr>
        <p:spPr>
          <a:xfrm>
            <a:off x="675378" y="1691569"/>
            <a:ext cx="8871754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賃貸アパートの契約をして家賃や敷金を払ったが、</a:t>
            </a:r>
            <a:endParaRPr lang="en-US" altLang="ja-JP" sz="280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他に家賃が安く交通の便の良い物件を見つけた。</a:t>
            </a:r>
            <a:endParaRPr lang="en-US" altLang="ja-JP" sz="280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まだ入居していないので、解約して支払った費用を</a:t>
            </a:r>
            <a:endParaRPr lang="en-US" altLang="ja-JP" sz="280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返金してもらえないか。</a:t>
            </a:r>
            <a:endParaRPr lang="en-US" altLang="ja-JP" sz="280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24" name="四角形: 角を丸くする 10"/>
          <p:cNvSpPr/>
          <p:nvPr/>
        </p:nvSpPr>
        <p:spPr>
          <a:xfrm>
            <a:off x="792579" y="6037196"/>
            <a:ext cx="8623299" cy="14618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5600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・契約する前に契約内容を確認しよう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55600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2800" i="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契約書をもらったら、記載内容を確認しよう</a:t>
            </a:r>
            <a:endParaRPr lang="en-US" altLang="ja-JP" sz="2800" i="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55600"/>
            <a:r>
              <a:rPr lang="ja-JP" altLang="en-US" sz="2800" i="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2800" i="0" dirty="0">
                <a:solidFill>
                  <a:srgbClr val="FF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特約</a:t>
            </a:r>
            <a:r>
              <a:rPr lang="ja-JP" altLang="en-US" sz="2800" i="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（特別な条件）</a:t>
            </a:r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についても</a:t>
            </a:r>
            <a:r>
              <a:rPr lang="ja-JP" altLang="en-US" sz="2800" i="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確認しよう</a:t>
            </a:r>
            <a:endParaRPr lang="en-US" altLang="ja-JP" sz="2800" i="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2800" i="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725" name="グループ化 8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726" name="グループ化 13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727" name="四角形: 角を丸くする 18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728" name="グラフィック 5" descr="靴跡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729" name="テキスト ボックス 17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若者に多いトラブル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730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108" y="4333024"/>
            <a:ext cx="1460898" cy="1550056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31" name="テキスト ボックス 11"/>
          <p:cNvSpPr txBox="1"/>
          <p:nvPr/>
        </p:nvSpPr>
        <p:spPr>
          <a:xfrm>
            <a:off x="8861414" y="255194"/>
            <a:ext cx="6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2570451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タイトル 1"/>
          <p:cNvSpPr>
            <a:spLocks noGrp="1"/>
          </p:cNvSpPr>
          <p:nvPr>
            <p:ph type="title"/>
          </p:nvPr>
        </p:nvSpPr>
        <p:spPr>
          <a:xfrm>
            <a:off x="0" y="2426110"/>
            <a:ext cx="10058400" cy="1080000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ctr" rtl="0"/>
            <a:r>
              <a:rPr lang="ja-JP" altLang="en-US" sz="60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お金の使い方</a:t>
            </a:r>
          </a:p>
        </p:txBody>
      </p:sp>
    </p:spTree>
    <p:extLst>
      <p:ext uri="{BB962C8B-B14F-4D97-AF65-F5344CB8AC3E}">
        <p14:creationId xmlns:p14="http://schemas.microsoft.com/office/powerpoint/2010/main" val="2882780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タイトル 1"/>
          <p:cNvSpPr txBox="1"/>
          <p:nvPr/>
        </p:nvSpPr>
        <p:spPr>
          <a:xfrm>
            <a:off x="1690079" y="46498"/>
            <a:ext cx="7131645" cy="993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54380" rtl="0" eaLnBrk="1" latinLnBrk="0" hangingPunct="1">
              <a:lnSpc>
                <a:spcPts val="7000"/>
              </a:lnSpc>
              <a:spcBef>
                <a:spcPct val="0"/>
              </a:spcBef>
              <a:buNone/>
              <a:defRPr kumimoji="1"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marR="0" lvl="0" indent="0" algn="l" defTabSz="754380" rtl="0" eaLnBrk="1" fontAlgn="auto" latinLnBrk="0" hangingPunct="1">
              <a:lnSpc>
                <a:spcPts val="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お金の使い方　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j-cs"/>
            </a:endParaRPr>
          </a:p>
          <a:p>
            <a:pPr marL="0" marR="0" lvl="0" indent="0" algn="l" defTabSz="754380" rtl="0" eaLnBrk="1" fontAlgn="auto" latinLnBrk="0" hangingPunct="1">
              <a:lnSpc>
                <a:spcPts val="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シュレス決済</a:t>
            </a:r>
          </a:p>
        </p:txBody>
      </p:sp>
      <p:sp>
        <p:nvSpPr>
          <p:cNvPr id="1746" name="テキスト ボックス 9"/>
          <p:cNvSpPr txBox="1"/>
          <p:nvPr/>
        </p:nvSpPr>
        <p:spPr>
          <a:xfrm>
            <a:off x="632101" y="1121738"/>
            <a:ext cx="8698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最近の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ヶ月間を振り返り、どんなことにお金を使ったかな</a:t>
            </a:r>
          </a:p>
        </p:txBody>
      </p:sp>
      <p:sp>
        <p:nvSpPr>
          <p:cNvPr id="1747" name="楕円 13"/>
          <p:cNvSpPr/>
          <p:nvPr/>
        </p:nvSpPr>
        <p:spPr>
          <a:xfrm>
            <a:off x="7104702" y="2023951"/>
            <a:ext cx="1562940" cy="54718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教育</a:t>
            </a:r>
          </a:p>
        </p:txBody>
      </p:sp>
      <p:sp>
        <p:nvSpPr>
          <p:cNvPr id="1748" name="楕円 14"/>
          <p:cNvSpPr/>
          <p:nvPr/>
        </p:nvSpPr>
        <p:spPr>
          <a:xfrm>
            <a:off x="3082735" y="2879620"/>
            <a:ext cx="1496271" cy="53469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通信</a:t>
            </a:r>
          </a:p>
        </p:txBody>
      </p:sp>
      <p:sp>
        <p:nvSpPr>
          <p:cNvPr id="1749" name="楕円 15"/>
          <p:cNvSpPr/>
          <p:nvPr/>
        </p:nvSpPr>
        <p:spPr>
          <a:xfrm>
            <a:off x="4936274" y="2735297"/>
            <a:ext cx="2038787" cy="7229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被服・履物</a:t>
            </a:r>
          </a:p>
        </p:txBody>
      </p:sp>
      <p:sp>
        <p:nvSpPr>
          <p:cNvPr id="1750" name="楕円 16"/>
          <p:cNvSpPr/>
          <p:nvPr/>
        </p:nvSpPr>
        <p:spPr>
          <a:xfrm>
            <a:off x="1088325" y="2821606"/>
            <a:ext cx="1496271" cy="54718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交通</a:t>
            </a:r>
          </a:p>
        </p:txBody>
      </p:sp>
      <p:sp>
        <p:nvSpPr>
          <p:cNvPr id="1751" name="楕円 17"/>
          <p:cNvSpPr/>
          <p:nvPr/>
        </p:nvSpPr>
        <p:spPr>
          <a:xfrm>
            <a:off x="7305647" y="2829953"/>
            <a:ext cx="1424269" cy="54718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娯楽</a:t>
            </a:r>
          </a:p>
        </p:txBody>
      </p:sp>
      <p:sp>
        <p:nvSpPr>
          <p:cNvPr id="1752" name="楕円 18"/>
          <p:cNvSpPr/>
          <p:nvPr/>
        </p:nvSpPr>
        <p:spPr>
          <a:xfrm>
            <a:off x="5333217" y="2023357"/>
            <a:ext cx="1419608" cy="48097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住居</a:t>
            </a:r>
          </a:p>
        </p:txBody>
      </p:sp>
      <p:sp>
        <p:nvSpPr>
          <p:cNvPr id="1753" name="楕円 20"/>
          <p:cNvSpPr/>
          <p:nvPr/>
        </p:nvSpPr>
        <p:spPr>
          <a:xfrm>
            <a:off x="2875726" y="1941409"/>
            <a:ext cx="2105615" cy="58406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光熱・水道</a:t>
            </a:r>
          </a:p>
        </p:txBody>
      </p:sp>
      <p:sp>
        <p:nvSpPr>
          <p:cNvPr id="1754" name="楕円 21"/>
          <p:cNvSpPr/>
          <p:nvPr/>
        </p:nvSpPr>
        <p:spPr>
          <a:xfrm>
            <a:off x="1390758" y="1951751"/>
            <a:ext cx="1222119" cy="534696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食料</a:t>
            </a:r>
          </a:p>
        </p:txBody>
      </p:sp>
      <p:grpSp>
        <p:nvGrpSpPr>
          <p:cNvPr id="1755" name="グループ化 1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756" name="グループ化 2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757" name="四角形: 角を丸くする 25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758" name="グラフィック 5" descr="靴跡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759" name="テキスト ボックス 12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お金の使い方</a:t>
              </a:r>
            </a:p>
          </p:txBody>
        </p:sp>
      </p:grpSp>
      <p:sp>
        <p:nvSpPr>
          <p:cNvPr id="1760" name="テキスト ボックス 6"/>
          <p:cNvSpPr txBox="1"/>
          <p:nvPr/>
        </p:nvSpPr>
        <p:spPr>
          <a:xfrm>
            <a:off x="634985" y="5908830"/>
            <a:ext cx="8704173" cy="129266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買物をするときのポイント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・買物は、ｗａｎｔｓ（欲しいもの）からでなく、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needs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（必要なもの）から！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1762" name="テキスト ボックス 5"/>
          <p:cNvSpPr txBox="1"/>
          <p:nvPr/>
        </p:nvSpPr>
        <p:spPr>
          <a:xfrm>
            <a:off x="332146" y="3768973"/>
            <a:ext cx="6659509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使ったものは、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needs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（必要なもの）だったか、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　ｗａｎｔｓ（欲しいもの）だったか、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分けてみよう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1763" name="図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" b="50172"/>
          <a:stretch>
            <a:fillRect/>
          </a:stretch>
        </p:blipFill>
        <p:spPr>
          <a:xfrm>
            <a:off x="6779681" y="3932245"/>
            <a:ext cx="1351440" cy="175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図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4" b="41911"/>
          <a:stretch>
            <a:fillRect/>
          </a:stretch>
        </p:blipFill>
        <p:spPr>
          <a:xfrm>
            <a:off x="8170345" y="3954617"/>
            <a:ext cx="1278772" cy="1749382"/>
          </a:xfrm>
          <a:prstGeom prst="rect">
            <a:avLst/>
          </a:prstGeom>
          <a:ln>
            <a:noFill/>
          </a:ln>
        </p:spPr>
      </p:pic>
      <p:sp>
        <p:nvSpPr>
          <p:cNvPr id="1765" name="四角形: 角を丸くする 10"/>
          <p:cNvSpPr/>
          <p:nvPr/>
        </p:nvSpPr>
        <p:spPr>
          <a:xfrm>
            <a:off x="654756" y="1728291"/>
            <a:ext cx="8534400" cy="1933222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55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タイトル 1"/>
          <p:cNvSpPr txBox="1"/>
          <p:nvPr/>
        </p:nvSpPr>
        <p:spPr>
          <a:xfrm>
            <a:off x="1690079" y="46498"/>
            <a:ext cx="7131645" cy="993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54380" rtl="0" eaLnBrk="1" latinLnBrk="0" hangingPunct="1">
              <a:lnSpc>
                <a:spcPts val="7000"/>
              </a:lnSpc>
              <a:spcBef>
                <a:spcPct val="0"/>
              </a:spcBef>
              <a:buNone/>
              <a:defRPr kumimoji="1"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marR="0" lvl="0" indent="0" algn="l" defTabSz="754380" rtl="0" eaLnBrk="1" fontAlgn="auto" latinLnBrk="0" hangingPunct="1">
              <a:lnSpc>
                <a:spcPts val="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お金の使い方　キャッシュレス決済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j-cs"/>
            </a:endParaRPr>
          </a:p>
          <a:p>
            <a:pPr marL="0" marR="0" lvl="0" indent="0" algn="l" defTabSz="754380" rtl="0" eaLnBrk="1" fontAlgn="auto" latinLnBrk="0" hangingPunct="1">
              <a:lnSpc>
                <a:spcPts val="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シュレス決済</a:t>
            </a:r>
          </a:p>
        </p:txBody>
      </p:sp>
      <p:pic>
        <p:nvPicPr>
          <p:cNvPr id="1768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60" y="4642980"/>
            <a:ext cx="1294441" cy="839156"/>
          </a:xfrm>
          <a:prstGeom prst="rect">
            <a:avLst/>
          </a:prstGeom>
        </p:spPr>
      </p:pic>
      <p:pic>
        <p:nvPicPr>
          <p:cNvPr id="1769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615" y="4626763"/>
            <a:ext cx="1294441" cy="871591"/>
          </a:xfrm>
          <a:prstGeom prst="rect">
            <a:avLst/>
          </a:prstGeom>
        </p:spPr>
      </p:pic>
      <p:pic>
        <p:nvPicPr>
          <p:cNvPr id="1770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44" y="4626287"/>
            <a:ext cx="1362641" cy="907050"/>
          </a:xfrm>
          <a:prstGeom prst="rect">
            <a:avLst/>
          </a:prstGeom>
        </p:spPr>
      </p:pic>
      <p:sp>
        <p:nvSpPr>
          <p:cNvPr id="1771" name="テキスト ボックス 13"/>
          <p:cNvSpPr txBox="1"/>
          <p:nvPr/>
        </p:nvSpPr>
        <p:spPr>
          <a:xfrm>
            <a:off x="594937" y="1060574"/>
            <a:ext cx="958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キャッシュレス決済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とは、現金を使わない支払方法</a:t>
            </a:r>
          </a:p>
        </p:txBody>
      </p:sp>
      <p:sp>
        <p:nvSpPr>
          <p:cNvPr id="1772" name="テキスト ボックス 15"/>
          <p:cNvSpPr txBox="1"/>
          <p:nvPr/>
        </p:nvSpPr>
        <p:spPr>
          <a:xfrm>
            <a:off x="649797" y="1752394"/>
            <a:ext cx="332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現金（キャッシュ）</a:t>
            </a:r>
          </a:p>
        </p:txBody>
      </p:sp>
      <p:sp>
        <p:nvSpPr>
          <p:cNvPr id="1773" name="テキスト ボックス 16"/>
          <p:cNvSpPr txBox="1"/>
          <p:nvPr/>
        </p:nvSpPr>
        <p:spPr>
          <a:xfrm>
            <a:off x="603018" y="3399346"/>
            <a:ext cx="347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キャッシュレスの種類</a:t>
            </a:r>
          </a:p>
        </p:txBody>
      </p:sp>
      <p:sp>
        <p:nvSpPr>
          <p:cNvPr id="1774" name="テキスト ボックス 18"/>
          <p:cNvSpPr txBox="1"/>
          <p:nvPr/>
        </p:nvSpPr>
        <p:spPr>
          <a:xfrm>
            <a:off x="534637" y="3990978"/>
            <a:ext cx="884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　電子マネー　　　　デビットカード　　　　クレジットカード</a:t>
            </a:r>
            <a:r>
              <a:rPr kumimoji="1" lang="ja-JP" altLang="ja-JP" sz="2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QR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コード　　　　　　　　　　　　　　　　　　　　　　　　　　　　　　　　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　　　　　　　　　　　　　　　　　　　　　　　　　　　　　　　　　　　　　　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など　　　　　</a:t>
            </a:r>
          </a:p>
        </p:txBody>
      </p:sp>
      <p:pic>
        <p:nvPicPr>
          <p:cNvPr id="1775" name="Picture 2"/>
          <p:cNvPicPr>
            <a:picLocks noChangeAspect="1" noChangeArrowheads="1"/>
          </p:cNvPicPr>
          <p:nvPr/>
        </p:nvPicPr>
        <p:blipFill>
          <a:blip r:embed="rId6"/>
          <a:srcRect t="43478"/>
          <a:stretch>
            <a:fillRect/>
          </a:stretch>
        </p:blipFill>
        <p:spPr>
          <a:xfrm>
            <a:off x="7347505" y="4626763"/>
            <a:ext cx="1294441" cy="853131"/>
          </a:xfrm>
          <a:prstGeom prst="rect">
            <a:avLst/>
          </a:prstGeom>
          <a:noFill/>
        </p:spPr>
      </p:pic>
      <p:pic>
        <p:nvPicPr>
          <p:cNvPr id="1776" name="図 22"/>
          <p:cNvPicPr>
            <a:picLocks noChangeAspect="1"/>
          </p:cNvPicPr>
          <p:nvPr/>
        </p:nvPicPr>
        <p:blipFill>
          <a:blip r:embed="rId7"/>
          <a:srcRect b="66724"/>
          <a:stretch>
            <a:fillRect/>
          </a:stretch>
        </p:blipFill>
        <p:spPr>
          <a:xfrm>
            <a:off x="576225" y="2235435"/>
            <a:ext cx="3627914" cy="9623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77" name="正方形/長方形 23"/>
          <p:cNvSpPr/>
          <p:nvPr/>
        </p:nvSpPr>
        <p:spPr>
          <a:xfrm>
            <a:off x="518611" y="3936876"/>
            <a:ext cx="8859565" cy="17095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grpSp>
        <p:nvGrpSpPr>
          <p:cNvPr id="1778" name="グループ化 26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779" name="グループ化 27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780" name="四角形: 角を丸くする 29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781" name="グラフィック 5" descr="靴跡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782" name="テキスト ボックス 28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お金の使い方</a:t>
              </a:r>
            </a:p>
          </p:txBody>
        </p:sp>
      </p:grpSp>
      <p:sp>
        <p:nvSpPr>
          <p:cNvPr id="1783" name="テキスト ボックス 2"/>
          <p:cNvSpPr txBox="1"/>
          <p:nvPr/>
        </p:nvSpPr>
        <p:spPr>
          <a:xfrm>
            <a:off x="4612070" y="1862385"/>
            <a:ext cx="4747731" cy="1785104"/>
          </a:xfrm>
          <a:prstGeom prst="rect">
            <a:avLst/>
          </a:prstGeom>
          <a:noFill/>
          <a:ln w="38100">
            <a:solidFill>
              <a:srgbClr val="429DA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キャシュレスが急速に進んでいる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・支払いが簡単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・現金を持ち歩かなくて良い　　など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メリットがあるが、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デメリットや注意点も考えてみよう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1784" name="テキスト ボックス 3"/>
          <p:cNvSpPr txBox="1"/>
          <p:nvPr/>
        </p:nvSpPr>
        <p:spPr>
          <a:xfrm>
            <a:off x="518611" y="5935825"/>
            <a:ext cx="8859565" cy="14465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キャッシュレスは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　　　・お金を使っている感覚が薄れがち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　　　・お金の流れを把握しよう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（スマホやクレジットカードなどの明細のチェックを忘れずに）</a:t>
            </a:r>
          </a:p>
        </p:txBody>
      </p:sp>
    </p:spTree>
    <p:extLst>
      <p:ext uri="{BB962C8B-B14F-4D97-AF65-F5344CB8AC3E}">
        <p14:creationId xmlns:p14="http://schemas.microsoft.com/office/powerpoint/2010/main" val="2523014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1" name="グループ化 9"/>
          <p:cNvGrpSpPr/>
          <p:nvPr/>
        </p:nvGrpSpPr>
        <p:grpSpPr>
          <a:xfrm>
            <a:off x="439081" y="1922128"/>
            <a:ext cx="9403743" cy="5647225"/>
            <a:chOff x="4159739" y="1302786"/>
            <a:chExt cx="5526950" cy="3088378"/>
          </a:xfrm>
        </p:grpSpPr>
        <p:pic>
          <p:nvPicPr>
            <p:cNvPr id="1792" name="図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9739" y="3363395"/>
              <a:ext cx="1089405" cy="880406"/>
            </a:xfrm>
            <a:prstGeom prst="rect">
              <a:avLst/>
            </a:prstGeom>
          </p:spPr>
        </p:pic>
        <p:pic>
          <p:nvPicPr>
            <p:cNvPr id="1793" name="図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6806" y="3353930"/>
              <a:ext cx="1014787" cy="851590"/>
            </a:xfrm>
            <a:prstGeom prst="rect">
              <a:avLst/>
            </a:prstGeom>
          </p:spPr>
        </p:pic>
        <p:sp>
          <p:nvSpPr>
            <p:cNvPr id="1794" name="正方形/長方形 20"/>
            <p:cNvSpPr/>
            <p:nvPr/>
          </p:nvSpPr>
          <p:spPr>
            <a:xfrm>
              <a:off x="7974333" y="4128057"/>
              <a:ext cx="1712356" cy="258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販売店</a:t>
              </a:r>
              <a:r>
                <a: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(</a:t>
              </a:r>
              <a:r>
                <a:rPr kumimoji="0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加盟店）</a:t>
              </a:r>
              <a:endPara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sp>
          <p:nvSpPr>
            <p:cNvPr id="1795" name="正方形/長方形 21"/>
            <p:cNvSpPr/>
            <p:nvPr/>
          </p:nvSpPr>
          <p:spPr>
            <a:xfrm>
              <a:off x="4193124" y="4144173"/>
              <a:ext cx="1156138" cy="246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カード会社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1796" name="正方形/長方形 22"/>
            <p:cNvSpPr/>
            <p:nvPr/>
          </p:nvSpPr>
          <p:spPr>
            <a:xfrm>
              <a:off x="6752021" y="1302786"/>
              <a:ext cx="1156138" cy="246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消費者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1797" name="タイトル 1"/>
          <p:cNvSpPr>
            <a:spLocks noGrp="1"/>
          </p:cNvSpPr>
          <p:nvPr>
            <p:ph type="title"/>
          </p:nvPr>
        </p:nvSpPr>
        <p:spPr>
          <a:xfrm>
            <a:off x="5995792" y="1100854"/>
            <a:ext cx="2937193" cy="523221"/>
          </a:xfrm>
          <a:solidFill>
            <a:srgbClr val="FF99FF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３者間取引</a:t>
            </a:r>
            <a:endParaRPr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98" name="テキスト ボックス 1"/>
          <p:cNvSpPr txBox="1"/>
          <p:nvPr/>
        </p:nvSpPr>
        <p:spPr>
          <a:xfrm>
            <a:off x="550790" y="1103176"/>
            <a:ext cx="5086606" cy="523220"/>
          </a:xfrm>
          <a:prstGeom prst="rect">
            <a:avLst/>
          </a:prstGeom>
          <a:solidFill>
            <a:srgbClr val="FF99F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クレジットカードの仕組み</a:t>
            </a:r>
          </a:p>
        </p:txBody>
      </p:sp>
      <p:sp>
        <p:nvSpPr>
          <p:cNvPr id="1799" name="矢印: 右 7"/>
          <p:cNvSpPr/>
          <p:nvPr/>
        </p:nvSpPr>
        <p:spPr>
          <a:xfrm rot="3202863">
            <a:off x="5557970" y="3863555"/>
            <a:ext cx="3294392" cy="369930"/>
          </a:xfrm>
          <a:prstGeom prst="rightArrow">
            <a:avLst>
              <a:gd name="adj1" fmla="val 55029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1800" name="矢印: 右 44"/>
          <p:cNvSpPr/>
          <p:nvPr/>
        </p:nvSpPr>
        <p:spPr>
          <a:xfrm>
            <a:off x="2475541" y="6465965"/>
            <a:ext cx="4403848" cy="38639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1801" name="テキスト ボックス 50"/>
          <p:cNvSpPr txBox="1"/>
          <p:nvPr/>
        </p:nvSpPr>
        <p:spPr>
          <a:xfrm>
            <a:off x="7337282" y="2858341"/>
            <a:ext cx="146859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売買契約</a:t>
            </a:r>
          </a:p>
        </p:txBody>
      </p:sp>
      <p:sp>
        <p:nvSpPr>
          <p:cNvPr id="1802" name="テキスト ボックス 51"/>
          <p:cNvSpPr txBox="1"/>
          <p:nvPr/>
        </p:nvSpPr>
        <p:spPr>
          <a:xfrm>
            <a:off x="4239120" y="5483611"/>
            <a:ext cx="146859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加盟店契約</a:t>
            </a:r>
          </a:p>
        </p:txBody>
      </p:sp>
      <p:sp>
        <p:nvSpPr>
          <p:cNvPr id="1803" name="テキスト ボックス 52"/>
          <p:cNvSpPr txBox="1"/>
          <p:nvPr/>
        </p:nvSpPr>
        <p:spPr>
          <a:xfrm>
            <a:off x="465120" y="2854025"/>
            <a:ext cx="196709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カード会員契約</a:t>
            </a:r>
          </a:p>
        </p:txBody>
      </p:sp>
      <p:sp>
        <p:nvSpPr>
          <p:cNvPr id="1804" name="テキスト ボックス 53"/>
          <p:cNvSpPr txBox="1"/>
          <p:nvPr/>
        </p:nvSpPr>
        <p:spPr>
          <a:xfrm>
            <a:off x="7679468" y="3493408"/>
            <a:ext cx="203091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クレジットカードの暗証番号の入力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またはサイン</a:t>
            </a:r>
          </a:p>
        </p:txBody>
      </p:sp>
      <p:sp>
        <p:nvSpPr>
          <p:cNvPr id="1805" name="テキスト ボックス 54"/>
          <p:cNvSpPr txBox="1"/>
          <p:nvPr/>
        </p:nvSpPr>
        <p:spPr>
          <a:xfrm>
            <a:off x="6073924" y="5177577"/>
            <a:ext cx="13209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商品引渡し</a:t>
            </a:r>
          </a:p>
        </p:txBody>
      </p:sp>
      <p:sp>
        <p:nvSpPr>
          <p:cNvPr id="1806" name="テキスト ボックス 55"/>
          <p:cNvSpPr txBox="1"/>
          <p:nvPr/>
        </p:nvSpPr>
        <p:spPr>
          <a:xfrm>
            <a:off x="4171225" y="6000190"/>
            <a:ext cx="160438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代金立替払い</a:t>
            </a:r>
          </a:p>
        </p:txBody>
      </p:sp>
      <p:sp>
        <p:nvSpPr>
          <p:cNvPr id="1807" name="テキスト ボックス 57"/>
          <p:cNvSpPr txBox="1"/>
          <p:nvPr/>
        </p:nvSpPr>
        <p:spPr>
          <a:xfrm>
            <a:off x="2236855" y="4849025"/>
            <a:ext cx="1406979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カード発行</a:t>
            </a:r>
          </a:p>
        </p:txBody>
      </p:sp>
      <p:sp>
        <p:nvSpPr>
          <p:cNvPr id="1808" name="テキスト ボックス 58"/>
          <p:cNvSpPr txBox="1"/>
          <p:nvPr/>
        </p:nvSpPr>
        <p:spPr>
          <a:xfrm>
            <a:off x="410298" y="3532704"/>
            <a:ext cx="17656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クレジット契約の申込み</a:t>
            </a:r>
          </a:p>
        </p:txBody>
      </p:sp>
      <p:sp>
        <p:nvSpPr>
          <p:cNvPr id="1809" name="テキスト ボックス 2"/>
          <p:cNvSpPr txBox="1"/>
          <p:nvPr/>
        </p:nvSpPr>
        <p:spPr>
          <a:xfrm>
            <a:off x="3859073" y="7253584"/>
            <a:ext cx="222869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売上に応じた手数料</a:t>
            </a:r>
          </a:p>
        </p:txBody>
      </p:sp>
      <p:sp>
        <p:nvSpPr>
          <p:cNvPr id="1810" name="矢印: 右 4"/>
          <p:cNvSpPr/>
          <p:nvPr/>
        </p:nvSpPr>
        <p:spPr>
          <a:xfrm rot="10800000">
            <a:off x="2486302" y="6872210"/>
            <a:ext cx="4329369" cy="357684"/>
          </a:xfrm>
          <a:prstGeom prst="rightArrow">
            <a:avLst>
              <a:gd name="adj1" fmla="val 5502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1811" name="正方形/長方形 5"/>
          <p:cNvSpPr/>
          <p:nvPr/>
        </p:nvSpPr>
        <p:spPr>
          <a:xfrm>
            <a:off x="4111373" y="3859710"/>
            <a:ext cx="899677" cy="30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銀行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  <p:pic>
        <p:nvPicPr>
          <p:cNvPr id="1812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693" y="3175000"/>
            <a:ext cx="1045659" cy="711200"/>
          </a:xfrm>
          <a:prstGeom prst="rect">
            <a:avLst/>
          </a:prstGeom>
        </p:spPr>
      </p:pic>
      <p:sp>
        <p:nvSpPr>
          <p:cNvPr id="1813" name="矢印: 右 8"/>
          <p:cNvSpPr/>
          <p:nvPr/>
        </p:nvSpPr>
        <p:spPr>
          <a:xfrm rot="5400000">
            <a:off x="4294945" y="2916609"/>
            <a:ext cx="569265" cy="241806"/>
          </a:xfrm>
          <a:prstGeom prst="rightArrow">
            <a:avLst>
              <a:gd name="adj1" fmla="val 55029"/>
              <a:gd name="adj2" fmla="val 50000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grpSp>
        <p:nvGrpSpPr>
          <p:cNvPr id="1814" name="グループ化 17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815" name="グループ化 18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816" name="四角形: 角を丸くする 23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817" name="グラフィック 5" descr="靴跡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818" name="テキスト ボックス 19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お金の使い方</a:t>
              </a:r>
            </a:p>
          </p:txBody>
        </p:sp>
      </p:grpSp>
      <p:pic>
        <p:nvPicPr>
          <p:cNvPr id="1819" name="図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8675" y="1646039"/>
            <a:ext cx="853563" cy="1432876"/>
          </a:xfrm>
          <a:prstGeom prst="rect">
            <a:avLst/>
          </a:prstGeom>
        </p:spPr>
      </p:pic>
      <p:pic>
        <p:nvPicPr>
          <p:cNvPr id="1820" name="図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512"/>
          <a:stretch>
            <a:fillRect/>
          </a:stretch>
        </p:blipFill>
        <p:spPr>
          <a:xfrm>
            <a:off x="3668215" y="1630466"/>
            <a:ext cx="903314" cy="143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1" name="矢印: 右 27"/>
          <p:cNvSpPr/>
          <p:nvPr/>
        </p:nvSpPr>
        <p:spPr>
          <a:xfrm rot="18370610" flipH="1">
            <a:off x="663191" y="3929293"/>
            <a:ext cx="3288693" cy="372394"/>
          </a:xfrm>
          <a:prstGeom prst="rightArrow">
            <a:avLst>
              <a:gd name="adj1" fmla="val 55029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1822" name="矢印: 右 28"/>
          <p:cNvSpPr/>
          <p:nvPr/>
        </p:nvSpPr>
        <p:spPr>
          <a:xfrm rot="7617411" flipH="1">
            <a:off x="1132238" y="4127315"/>
            <a:ext cx="3134855" cy="354954"/>
          </a:xfrm>
          <a:prstGeom prst="rightArrow">
            <a:avLst>
              <a:gd name="adj1" fmla="val 5502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1824" name="フローチャート: 結合子 10"/>
          <p:cNvSpPr/>
          <p:nvPr/>
        </p:nvSpPr>
        <p:spPr>
          <a:xfrm>
            <a:off x="2464416" y="3366240"/>
            <a:ext cx="736617" cy="741467"/>
          </a:xfrm>
          <a:prstGeom prst="flowChartConnector">
            <a:avLst/>
          </a:prstGeom>
          <a:solidFill>
            <a:srgbClr val="33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</a:p>
        </p:txBody>
      </p:sp>
      <p:sp>
        <p:nvSpPr>
          <p:cNvPr id="1825" name="矢印: 右 11"/>
          <p:cNvSpPr/>
          <p:nvPr/>
        </p:nvSpPr>
        <p:spPr>
          <a:xfrm rot="3236846" flipH="1">
            <a:off x="5093357" y="4032074"/>
            <a:ext cx="3450700" cy="374789"/>
          </a:xfrm>
          <a:prstGeom prst="rightArrow">
            <a:avLst>
              <a:gd name="adj1" fmla="val 5502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1826" name="フローチャート: 結合子 14"/>
          <p:cNvSpPr/>
          <p:nvPr/>
        </p:nvSpPr>
        <p:spPr>
          <a:xfrm>
            <a:off x="6561054" y="3595666"/>
            <a:ext cx="736617" cy="741467"/>
          </a:xfrm>
          <a:prstGeom prst="flowChartConnector">
            <a:avLst/>
          </a:prstGeom>
          <a:solidFill>
            <a:srgbClr val="33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</a:p>
        </p:txBody>
      </p:sp>
      <p:sp>
        <p:nvSpPr>
          <p:cNvPr id="1827" name="フローチャート: 結合子 15"/>
          <p:cNvSpPr/>
          <p:nvPr/>
        </p:nvSpPr>
        <p:spPr>
          <a:xfrm>
            <a:off x="4503175" y="6468060"/>
            <a:ext cx="736617" cy="741467"/>
          </a:xfrm>
          <a:prstGeom prst="flowChartConnector">
            <a:avLst/>
          </a:prstGeom>
          <a:solidFill>
            <a:srgbClr val="33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</a:p>
        </p:txBody>
      </p:sp>
      <p:sp>
        <p:nvSpPr>
          <p:cNvPr id="1828" name="テキスト ボックス 29"/>
          <p:cNvSpPr txBox="1"/>
          <p:nvPr/>
        </p:nvSpPr>
        <p:spPr>
          <a:xfrm>
            <a:off x="3843931" y="4273172"/>
            <a:ext cx="217376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消費者の預金口座から立替代金の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自動引き落とし</a:t>
            </a:r>
          </a:p>
        </p:txBody>
      </p:sp>
      <p:sp>
        <p:nvSpPr>
          <p:cNvPr id="1829" name="矢印: 右 31"/>
          <p:cNvSpPr/>
          <p:nvPr/>
        </p:nvSpPr>
        <p:spPr>
          <a:xfrm rot="8955781">
            <a:off x="2045501" y="5586349"/>
            <a:ext cx="2086240" cy="328124"/>
          </a:xfrm>
          <a:prstGeom prst="rightArrow">
            <a:avLst>
              <a:gd name="adj1" fmla="val 55029"/>
              <a:gd name="adj2" fmla="val 50000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1830" name="フローチャート: 結合子 32"/>
          <p:cNvSpPr/>
          <p:nvPr/>
        </p:nvSpPr>
        <p:spPr>
          <a:xfrm>
            <a:off x="2750615" y="5312056"/>
            <a:ext cx="736617" cy="741467"/>
          </a:xfrm>
          <a:prstGeom prst="flowChartConnector">
            <a:avLst/>
          </a:prstGeom>
          <a:solidFill>
            <a:srgbClr val="33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492988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正方形/長方形 3"/>
          <p:cNvSpPr/>
          <p:nvPr/>
        </p:nvSpPr>
        <p:spPr>
          <a:xfrm>
            <a:off x="935416" y="1269449"/>
            <a:ext cx="8372707" cy="1135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ja-JP" altLang="en-US" sz="32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クレジットは、後から返済するという</a:t>
            </a:r>
            <a:r>
              <a:rPr lang="ja-JP" altLang="en-US" sz="3200" kern="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信用</a:t>
            </a:r>
            <a:r>
              <a:rPr lang="ja-JP" altLang="en-US" sz="32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をもとに、</a:t>
            </a:r>
            <a:r>
              <a:rPr lang="ja-JP" altLang="en-US" sz="3200" kern="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立替払い</a:t>
            </a:r>
            <a:r>
              <a:rPr lang="ja-JP" altLang="en-US" sz="32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が利用できる仕組み</a:t>
            </a:r>
            <a:endParaRPr lang="ja-JP" altLang="en-US" sz="297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37" name="正方形/長方形 4"/>
          <p:cNvSpPr/>
          <p:nvPr/>
        </p:nvSpPr>
        <p:spPr>
          <a:xfrm>
            <a:off x="943171" y="2706579"/>
            <a:ext cx="2103124" cy="10473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97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クレジット　　</a:t>
            </a:r>
            <a:endParaRPr lang="en-US" altLang="ja-JP" sz="297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97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en-US" altLang="ja-JP" sz="297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(credit)</a:t>
            </a:r>
          </a:p>
          <a:p>
            <a:endParaRPr lang="en-US" altLang="ja-JP" sz="297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ja-JP" altLang="en-US" sz="297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38" name="次の値と等しい 5"/>
          <p:cNvSpPr/>
          <p:nvPr/>
        </p:nvSpPr>
        <p:spPr>
          <a:xfrm>
            <a:off x="3065833" y="3062328"/>
            <a:ext cx="868958" cy="68078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2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39" name="正方形/長方形 6"/>
          <p:cNvSpPr/>
          <p:nvPr/>
        </p:nvSpPr>
        <p:spPr>
          <a:xfrm>
            <a:off x="3949291" y="2872652"/>
            <a:ext cx="1874964" cy="10473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55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信用</a:t>
            </a:r>
          </a:p>
        </p:txBody>
      </p:sp>
      <p:sp>
        <p:nvSpPr>
          <p:cNvPr id="1840" name="正方形/長方形 9"/>
          <p:cNvSpPr/>
          <p:nvPr/>
        </p:nvSpPr>
        <p:spPr>
          <a:xfrm>
            <a:off x="1311478" y="5221588"/>
            <a:ext cx="7267152" cy="67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 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支払期日までに、お金を用意しておく必要がある</a:t>
            </a:r>
            <a:endParaRPr lang="ja-JP" altLang="en-US" sz="2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41" name="吹き出し: 四角形 11"/>
          <p:cNvSpPr/>
          <p:nvPr/>
        </p:nvSpPr>
        <p:spPr>
          <a:xfrm>
            <a:off x="757560" y="5943647"/>
            <a:ext cx="8737902" cy="1247436"/>
          </a:xfrm>
          <a:prstGeom prst="wedgeRectCallout">
            <a:avLst>
              <a:gd name="adj1" fmla="val -46710"/>
              <a:gd name="adj2" fmla="val -18991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dirty="0">
                <a:solidFill>
                  <a:srgbClr val="FF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信用情報機関</a:t>
            </a:r>
            <a:endParaRPr kumimoji="1" lang="en-US" altLang="ja-JP" sz="2400" dirty="0">
              <a:solidFill>
                <a:srgbClr val="FF33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多くの人のクレジットの利用状況や支払い状況などが登録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されている。延滞などがあると、その情報も登録される</a:t>
            </a:r>
          </a:p>
        </p:txBody>
      </p:sp>
      <p:sp>
        <p:nvSpPr>
          <p:cNvPr id="1842" name="正方形/長方形 1"/>
          <p:cNvSpPr/>
          <p:nvPr/>
        </p:nvSpPr>
        <p:spPr>
          <a:xfrm>
            <a:off x="962709" y="4021913"/>
            <a:ext cx="2103124" cy="10473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97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クレジット （</a:t>
            </a:r>
            <a:r>
              <a:rPr lang="en-US" altLang="ja-JP" sz="297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credit)</a:t>
            </a:r>
          </a:p>
          <a:p>
            <a:endParaRPr lang="en-US" altLang="ja-JP" sz="297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297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43" name="正方形/長方形 17"/>
          <p:cNvSpPr/>
          <p:nvPr/>
        </p:nvSpPr>
        <p:spPr>
          <a:xfrm>
            <a:off x="3949291" y="4043329"/>
            <a:ext cx="1874964" cy="10473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55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借金</a:t>
            </a:r>
          </a:p>
        </p:txBody>
      </p:sp>
      <p:grpSp>
        <p:nvGrpSpPr>
          <p:cNvPr id="1844" name="グループ化 22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845" name="グループ化 23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846" name="四角形: 角を丸くする 25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847" name="グラフィック 5" descr="靴跡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848" name="テキスト ボックス 24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お金の使い方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849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585" y="2767410"/>
            <a:ext cx="1484354" cy="2020490"/>
          </a:xfrm>
          <a:prstGeom prst="rect">
            <a:avLst/>
          </a:prstGeom>
        </p:spPr>
      </p:pic>
      <p:sp>
        <p:nvSpPr>
          <p:cNvPr id="1851" name="矢印: 右 10"/>
          <p:cNvSpPr/>
          <p:nvPr/>
        </p:nvSpPr>
        <p:spPr>
          <a:xfrm>
            <a:off x="3179750" y="4264722"/>
            <a:ext cx="648211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52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5406">
            <a:off x="7502335" y="3464031"/>
            <a:ext cx="1588555" cy="10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96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タイトル 4"/>
          <p:cNvSpPr>
            <a:spLocks noGrp="1"/>
          </p:cNvSpPr>
          <p:nvPr>
            <p:ph type="title"/>
          </p:nvPr>
        </p:nvSpPr>
        <p:spPr>
          <a:xfrm>
            <a:off x="1042351" y="1092871"/>
            <a:ext cx="7973697" cy="769376"/>
          </a:xfrm>
          <a:prstGeom prst="wedgeRoundRectCallout">
            <a:avLst>
              <a:gd name="adj1" fmla="val -21230"/>
              <a:gd name="adj2" fmla="val 78205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クレジットカードを持ったら注意すること</a:t>
            </a:r>
          </a:p>
        </p:txBody>
      </p:sp>
      <p:sp>
        <p:nvSpPr>
          <p:cNvPr id="1855" name="テキスト ボックス 5"/>
          <p:cNvSpPr txBox="1"/>
          <p:nvPr/>
        </p:nvSpPr>
        <p:spPr>
          <a:xfrm>
            <a:off x="703367" y="2270797"/>
            <a:ext cx="8899554" cy="27844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48"/>
              </a:lnSpc>
            </a:pP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　新しいカードが届いたらカードの裏の記名欄に署名をする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548"/>
              </a:lnSpc>
            </a:pP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　カードの貸し借りは絶対にしない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548"/>
              </a:lnSpc>
            </a:pP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　カード番号を他人に教えない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548"/>
              </a:lnSpc>
            </a:pP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　カード決済時のレシートを保管する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548"/>
              </a:lnSpc>
            </a:pP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⑤　毎月の利用明細を確認し、銀行口座の残高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確認する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548"/>
              </a:lnSpc>
            </a:pP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⑥　紛失・盗難・フィッシングメール・偽サイトに注意する</a:t>
            </a:r>
          </a:p>
        </p:txBody>
      </p:sp>
      <p:sp>
        <p:nvSpPr>
          <p:cNvPr id="1856" name="タイトル 1"/>
          <p:cNvSpPr txBox="1"/>
          <p:nvPr/>
        </p:nvSpPr>
        <p:spPr>
          <a:xfrm>
            <a:off x="1686108" y="25552"/>
            <a:ext cx="7496647" cy="1005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54380" rtl="0" eaLnBrk="1" latinLnBrk="0" hangingPunct="1">
              <a:lnSpc>
                <a:spcPts val="7000"/>
              </a:lnSpc>
              <a:spcBef>
                <a:spcPct val="0"/>
              </a:spcBef>
              <a:buNone/>
              <a:defRPr kumimoji="1"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お金の使い方　　　クレジットカード</a:t>
            </a:r>
          </a:p>
        </p:txBody>
      </p:sp>
      <p:sp>
        <p:nvSpPr>
          <p:cNvPr id="1857" name="吹き出し: 四角形 9"/>
          <p:cNvSpPr/>
          <p:nvPr/>
        </p:nvSpPr>
        <p:spPr>
          <a:xfrm>
            <a:off x="3082849" y="5510442"/>
            <a:ext cx="6441919" cy="1276419"/>
          </a:xfrm>
          <a:prstGeom prst="wedgeRectCallout">
            <a:avLst>
              <a:gd name="adj1" fmla="val -59420"/>
              <a:gd name="adj2" fmla="val 105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クレジットカードは、</a:t>
            </a:r>
            <a:endParaRPr kumimoji="1" lang="en-US" altLang="ja-JP" sz="2400" dirty="0">
              <a:solidFill>
                <a:schemeClr val="bg2">
                  <a:lumMod val="1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ショッピング（商品・サービスの購入）も</a:t>
            </a:r>
            <a:endParaRPr kumimoji="1" lang="en-US" altLang="ja-JP" sz="2400" dirty="0">
              <a:solidFill>
                <a:schemeClr val="bg2">
                  <a:lumMod val="1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キャッシング</a:t>
            </a:r>
            <a:r>
              <a:rPr kumimoji="1" lang="ja-JP" altLang="en-US" sz="2400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（お金を借りる）もできる</a:t>
            </a:r>
          </a:p>
        </p:txBody>
      </p:sp>
      <p:grpSp>
        <p:nvGrpSpPr>
          <p:cNvPr id="1858" name="グループ化 14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859" name="グループ化 15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860" name="四角形: 角を丸くする 17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861" name="グラフィック 5" descr="靴跡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862" name="テキスト ボックス 16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お金の使い方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864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9178">
            <a:off x="882607" y="5820558"/>
            <a:ext cx="1538886" cy="926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082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Rectangle 2"/>
          <p:cNvSpPr txBox="1">
            <a:spLocks noChangeArrowheads="1"/>
          </p:cNvSpPr>
          <p:nvPr/>
        </p:nvSpPr>
        <p:spPr>
          <a:xfrm>
            <a:off x="482815" y="958405"/>
            <a:ext cx="9192478" cy="476371"/>
          </a:xfrm>
          <a:prstGeom prst="rect">
            <a:avLst/>
          </a:prstGeom>
          <a:noFill/>
          <a:ln>
            <a:noFill/>
          </a:ln>
        </p:spPr>
        <p:txBody>
          <a:bodyPr vert="horz" wrap="square" lIns="100584" tIns="50292" rIns="100584" bIns="5029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32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クレジットカードは、支払い方法により</a:t>
            </a:r>
            <a:r>
              <a:rPr lang="ja-JP" altLang="en-US" sz="3200" b="1" kern="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手数料</a:t>
            </a:r>
            <a:r>
              <a:rPr lang="ja-JP" altLang="en-US" sz="32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がかかる　　　　　　　　　　　</a:t>
            </a:r>
          </a:p>
        </p:txBody>
      </p:sp>
      <p:sp>
        <p:nvSpPr>
          <p:cNvPr id="1871" name="AutoShape 6"/>
          <p:cNvSpPr>
            <a:spLocks noChangeArrowheads="1"/>
          </p:cNvSpPr>
          <p:nvPr/>
        </p:nvSpPr>
        <p:spPr>
          <a:xfrm>
            <a:off x="782643" y="5197438"/>
            <a:ext cx="3183567" cy="1703225"/>
          </a:xfrm>
          <a:prstGeom prst="wedgeRectCallout">
            <a:avLst>
              <a:gd name="adj1" fmla="val 75843"/>
              <a:gd name="adj2" fmla="val -6517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リボルビング払いは</a:t>
            </a:r>
            <a:endParaRPr lang="en-US" altLang="ja-JP" sz="2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ポイントがたくさん</a:t>
            </a:r>
            <a:endParaRPr lang="en-US" altLang="ja-JP" sz="2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もらえるんだって！！</a:t>
            </a:r>
            <a:endParaRPr lang="en-US" altLang="ja-JP" sz="2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72" name="正方形/長方形 7"/>
          <p:cNvSpPr/>
          <p:nvPr/>
        </p:nvSpPr>
        <p:spPr>
          <a:xfrm>
            <a:off x="6007932" y="5099749"/>
            <a:ext cx="3394822" cy="18510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あなたならどうする？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リボルビング払いに　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kumimoji="1" lang="en-US" altLang="ja-JP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．する　　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kumimoji="1" lang="en-US" altLang="ja-JP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．しない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873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05304"/>
              </p:ext>
            </p:extLst>
          </p:nvPr>
        </p:nvGraphicFramePr>
        <p:xfrm>
          <a:off x="572706" y="1465385"/>
          <a:ext cx="8991138" cy="2706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支払い方法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手　　数　　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878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回または</a:t>
                      </a: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回払い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かからない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78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分割払い</a:t>
                      </a:r>
                      <a:br>
                        <a:rPr kumimoji="1" lang="en-US" altLang="ja-JP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</a:b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（支払回数を決めて払う）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かかる</a:t>
                      </a:r>
                      <a:endParaRPr kumimoji="1" lang="en-US" altLang="ja-JP" sz="240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（支払い回数が</a:t>
                      </a:r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決まっている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78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リボルビング払い</a:t>
                      </a:r>
                      <a:endParaRPr kumimoji="1" lang="en-US" altLang="ja-JP" sz="24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（一定の金額を毎月支払う）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かかる</a:t>
                      </a:r>
                      <a:endParaRPr kumimoji="1" lang="en-US" altLang="ja-JP" sz="240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（支払い回数が</a:t>
                      </a:r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決まっていない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874" name="グループ化 16"/>
          <p:cNvGrpSpPr/>
          <p:nvPr/>
        </p:nvGrpSpPr>
        <p:grpSpPr>
          <a:xfrm>
            <a:off x="383108" y="147127"/>
            <a:ext cx="9292185" cy="720000"/>
            <a:chOff x="461415" y="223369"/>
            <a:chExt cx="9292185" cy="720000"/>
          </a:xfrm>
        </p:grpSpPr>
        <p:grpSp>
          <p:nvGrpSpPr>
            <p:cNvPr id="1875" name="グループ化 17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876" name="四角形: 角を丸くする 19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877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878" name="テキスト ボックス 18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お金の使い方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pic>
        <p:nvPicPr>
          <p:cNvPr id="1879" name="図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665" y="4182168"/>
            <a:ext cx="1348214" cy="350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9126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6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33" y="2721294"/>
            <a:ext cx="1631528" cy="2220821"/>
          </a:xfrm>
          <a:prstGeom prst="rect">
            <a:avLst/>
          </a:prstGeom>
        </p:spPr>
      </p:pic>
      <p:sp>
        <p:nvSpPr>
          <p:cNvPr id="1887" name="コンテンツ プレースホルダー 4"/>
          <p:cNvSpPr>
            <a:spLocks noGrp="1"/>
          </p:cNvSpPr>
          <p:nvPr>
            <p:ph idx="1"/>
          </p:nvPr>
        </p:nvSpPr>
        <p:spPr>
          <a:xfrm>
            <a:off x="792579" y="5056335"/>
            <a:ext cx="8627344" cy="21072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0" indent="0">
              <a:lnSpc>
                <a:spcPts val="286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月々の支払いを一定額に抑えられ、返済は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ラク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に感じるが・・・・</a:t>
            </a:r>
            <a:endParaRPr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ts val="286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◆支払いがいつ終わるのか、わかりにくい</a:t>
            </a:r>
            <a:endParaRPr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ts val="286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◆残高が返済できないくらい高額になっていることがある</a:t>
            </a:r>
            <a:endParaRPr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ts val="286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◆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手数料が高い（年利１５％程度）</a:t>
            </a:r>
            <a:endParaRPr lang="en-US" altLang="ja-JP" sz="24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ts val="2860"/>
              </a:lnSpc>
              <a:buNone/>
            </a:pPr>
            <a:endParaRPr lang="ja-JP" altLang="en-US" sz="352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88" name="テキスト ボックス 5"/>
          <p:cNvSpPr txBox="1"/>
          <p:nvPr/>
        </p:nvSpPr>
        <p:spPr>
          <a:xfrm>
            <a:off x="537296" y="1518422"/>
            <a:ext cx="407356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例えば、月々の支払金額を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5000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円と決めて契約すると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今月：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パソコン　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15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万円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来月：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自転車　　  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万円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再来月：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食事代　   </a:t>
            </a:r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２万円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89" name="タイトル 1"/>
          <p:cNvSpPr txBox="1"/>
          <p:nvPr/>
        </p:nvSpPr>
        <p:spPr>
          <a:xfrm>
            <a:off x="1686109" y="25552"/>
            <a:ext cx="6140934" cy="1005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54380" rtl="0" eaLnBrk="1" latinLnBrk="0" hangingPunct="1">
              <a:lnSpc>
                <a:spcPts val="7000"/>
              </a:lnSpc>
              <a:spcBef>
                <a:spcPct val="0"/>
              </a:spcBef>
              <a:buNone/>
              <a:defRPr kumimoji="1"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リボルビング払い（リボ払）</a:t>
            </a:r>
          </a:p>
        </p:txBody>
      </p:sp>
      <p:sp>
        <p:nvSpPr>
          <p:cNvPr id="1890" name="テキスト ボックス 11"/>
          <p:cNvSpPr txBox="1"/>
          <p:nvPr/>
        </p:nvSpPr>
        <p:spPr>
          <a:xfrm>
            <a:off x="5663485" y="1508651"/>
            <a:ext cx="3783131" cy="1200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毎月高額な買物をしても、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支払いは、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毎月５０００円です！</a:t>
            </a:r>
          </a:p>
        </p:txBody>
      </p:sp>
      <p:sp>
        <p:nvSpPr>
          <p:cNvPr id="1891" name="吹き出し: 四角形 12"/>
          <p:cNvSpPr/>
          <p:nvPr/>
        </p:nvSpPr>
        <p:spPr>
          <a:xfrm>
            <a:off x="4962650" y="3557179"/>
            <a:ext cx="2363946" cy="1016376"/>
          </a:xfrm>
          <a:prstGeom prst="wedgeRectCallout">
            <a:avLst>
              <a:gd name="adj1" fmla="val 77270"/>
              <a:gd name="adj2" fmla="val -2631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毎月５０００円</a:t>
            </a:r>
            <a:endParaRPr kumimoji="1" lang="en-US" altLang="ja-JP" sz="2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支払いが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ラク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！！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92" name="矢印: 右 1"/>
          <p:cNvSpPr/>
          <p:nvPr/>
        </p:nvSpPr>
        <p:spPr>
          <a:xfrm>
            <a:off x="4800695" y="1758500"/>
            <a:ext cx="838068" cy="800958"/>
          </a:xfrm>
          <a:prstGeom prst="rightArrow">
            <a:avLst>
              <a:gd name="adj1" fmla="val 50000"/>
              <a:gd name="adj2" fmla="val 5483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93" name="グループ化 14"/>
          <p:cNvGrpSpPr/>
          <p:nvPr/>
        </p:nvGrpSpPr>
        <p:grpSpPr>
          <a:xfrm>
            <a:off x="392877" y="141446"/>
            <a:ext cx="9292185" cy="720000"/>
            <a:chOff x="461415" y="223369"/>
            <a:chExt cx="9292185" cy="720000"/>
          </a:xfrm>
        </p:grpSpPr>
        <p:grpSp>
          <p:nvGrpSpPr>
            <p:cNvPr id="1894" name="グループ化 19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895" name="四角形: 角を丸くする 21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896" name="グラフィック 5" descr="靴跡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897" name="テキスト ボックス 20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dirty="0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お金の使い方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1898" name="テキスト ボックス 2"/>
          <p:cNvSpPr txBox="1"/>
          <p:nvPr/>
        </p:nvSpPr>
        <p:spPr>
          <a:xfrm>
            <a:off x="571821" y="972116"/>
            <a:ext cx="384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リボルビング払いの例</a:t>
            </a:r>
          </a:p>
        </p:txBody>
      </p:sp>
    </p:spTree>
    <p:extLst>
      <p:ext uri="{BB962C8B-B14F-4D97-AF65-F5344CB8AC3E}">
        <p14:creationId xmlns:p14="http://schemas.microsoft.com/office/powerpoint/2010/main" val="27342783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Rectangle 2"/>
          <p:cNvSpPr txBox="1">
            <a:spLocks noChangeArrowheads="1"/>
          </p:cNvSpPr>
          <p:nvPr/>
        </p:nvSpPr>
        <p:spPr>
          <a:xfrm>
            <a:off x="959467" y="1435941"/>
            <a:ext cx="6166163" cy="95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100584" tIns="50292" rIns="100584" bIns="5029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スマートフォンの分割払いも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クレジット（個別割賦）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です！　　　　　　　　　　　</a:t>
            </a:r>
          </a:p>
        </p:txBody>
      </p:sp>
      <p:sp>
        <p:nvSpPr>
          <p:cNvPr id="1906" name="正方形/長方形 9"/>
          <p:cNvSpPr/>
          <p:nvPr/>
        </p:nvSpPr>
        <p:spPr>
          <a:xfrm>
            <a:off x="959467" y="2909918"/>
            <a:ext cx="8195683" cy="9505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スマホを分割払いにした場合、毎月の通信料と一緒にスマホの分割払い代金も支払っている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1907" name="正方形/長方形 10"/>
          <p:cNvSpPr/>
          <p:nvPr/>
        </p:nvSpPr>
        <p:spPr>
          <a:xfrm>
            <a:off x="722906" y="5076360"/>
            <a:ext cx="7551432" cy="187598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・スマートフォンが使えなくなる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・クレジットカードが新たに作れなくなる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・ローンが組めなくなる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・遅延損害金が発生する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1908" name="正方形/長方形 11"/>
          <p:cNvSpPr/>
          <p:nvPr/>
        </p:nvSpPr>
        <p:spPr>
          <a:xfrm>
            <a:off x="949698" y="4123468"/>
            <a:ext cx="5829984" cy="43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支払いが遅れたり、支払わないと</a:t>
            </a:r>
          </a:p>
        </p:txBody>
      </p:sp>
      <p:pic>
        <p:nvPicPr>
          <p:cNvPr id="190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048" y="4587350"/>
            <a:ext cx="1862570" cy="2061841"/>
          </a:xfrm>
          <a:prstGeom prst="rect">
            <a:avLst/>
          </a:prstGeom>
          <a:noFill/>
        </p:spPr>
      </p:pic>
      <p:grpSp>
        <p:nvGrpSpPr>
          <p:cNvPr id="1910" name="グループ化 15"/>
          <p:cNvGrpSpPr/>
          <p:nvPr/>
        </p:nvGrpSpPr>
        <p:grpSpPr>
          <a:xfrm>
            <a:off x="651008" y="220005"/>
            <a:ext cx="9292185" cy="720000"/>
            <a:chOff x="461415" y="223369"/>
            <a:chExt cx="9292185" cy="720000"/>
          </a:xfrm>
        </p:grpSpPr>
        <p:grpSp>
          <p:nvGrpSpPr>
            <p:cNvPr id="1911" name="グループ化 16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912" name="四角形: 角を丸くする 18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913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914" name="テキスト ボックス 17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お金の使い方</a:t>
              </a:r>
            </a:p>
          </p:txBody>
        </p:sp>
      </p:grpSp>
      <p:pic>
        <p:nvPicPr>
          <p:cNvPr id="191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963" y="1244067"/>
            <a:ext cx="1368943" cy="1452356"/>
          </a:xfrm>
          <a:prstGeom prst="rect">
            <a:avLst/>
          </a:prstGeom>
          <a:noFill/>
        </p:spPr>
      </p:pic>
      <p:sp>
        <p:nvSpPr>
          <p:cNvPr id="1917" name="テキスト ボックス 3"/>
          <p:cNvSpPr txBox="1"/>
          <p:nvPr/>
        </p:nvSpPr>
        <p:spPr>
          <a:xfrm>
            <a:off x="9134286" y="302127"/>
            <a:ext cx="6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373698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フローチャート: 代替処理 1"/>
          <p:cNvSpPr/>
          <p:nvPr/>
        </p:nvSpPr>
        <p:spPr>
          <a:xfrm>
            <a:off x="383109" y="1041446"/>
            <a:ext cx="5662092" cy="5400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dirty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契約はいつ成立する？</a:t>
            </a:r>
          </a:p>
        </p:txBody>
      </p:sp>
      <p:sp>
        <p:nvSpPr>
          <p:cNvPr id="1158" name="テキスト ボックス 2"/>
          <p:cNvSpPr txBox="1"/>
          <p:nvPr/>
        </p:nvSpPr>
        <p:spPr>
          <a:xfrm>
            <a:off x="977615" y="3960521"/>
            <a:ext cx="83166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①店員が「かしこまりました」と言ったとき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②代金を支払ったとき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③商品を受け取ったとき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④契約書や領収書をもらったとき</a:t>
            </a:r>
          </a:p>
        </p:txBody>
      </p:sp>
      <p:sp>
        <p:nvSpPr>
          <p:cNvPr id="1159" name="Rectangle 3"/>
          <p:cNvSpPr>
            <a:spLocks noChangeArrowheads="1"/>
          </p:cNvSpPr>
          <p:nvPr/>
        </p:nvSpPr>
        <p:spPr>
          <a:xfrm>
            <a:off x="614401" y="2456724"/>
            <a:ext cx="1453479" cy="1043352"/>
          </a:xfrm>
          <a:prstGeom prst="wedgeRectCallout">
            <a:avLst>
              <a:gd name="adj1" fmla="val 81159"/>
              <a:gd name="adj2" fmla="val -449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kumimoji="1"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これを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buNone/>
              <a:defRPr/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ください</a:t>
            </a:r>
            <a:endParaRPr lang="ja-JP" altLang="en-US" sz="2400" kern="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160" name="グループ化 6"/>
          <p:cNvGrpSpPr/>
          <p:nvPr/>
        </p:nvGrpSpPr>
        <p:grpSpPr>
          <a:xfrm>
            <a:off x="383108" y="141446"/>
            <a:ext cx="9292185" cy="720000"/>
            <a:chOff x="461415" y="208690"/>
            <a:chExt cx="9292185" cy="720000"/>
          </a:xfrm>
        </p:grpSpPr>
        <p:sp>
          <p:nvSpPr>
            <p:cNvPr id="1161" name="四角形: 角を丸くする 8"/>
            <p:cNvSpPr/>
            <p:nvPr/>
          </p:nvSpPr>
          <p:spPr>
            <a:xfrm>
              <a:off x="461415" y="208690"/>
              <a:ext cx="9292185" cy="720000"/>
            </a:xfrm>
            <a:prstGeom prst="roundRect">
              <a:avLst/>
            </a:prstGeom>
            <a:solidFill>
              <a:srgbClr val="429D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endParaRPr>
            </a:p>
          </p:txBody>
        </p:sp>
        <p:pic>
          <p:nvPicPr>
            <p:cNvPr id="1162" name="グラフィック 5" descr="靴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122" y="270291"/>
              <a:ext cx="619529" cy="619529"/>
            </a:xfrm>
            <a:prstGeom prst="rect">
              <a:avLst/>
            </a:prstGeom>
          </p:spPr>
        </p:pic>
      </p:grpSp>
      <p:pic>
        <p:nvPicPr>
          <p:cNvPr id="1163" name="図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8" t="2357" b="40919"/>
          <a:stretch>
            <a:fillRect/>
          </a:stretch>
        </p:blipFill>
        <p:spPr>
          <a:xfrm>
            <a:off x="2067880" y="1548902"/>
            <a:ext cx="1751024" cy="2295592"/>
          </a:xfrm>
          <a:prstGeom prst="rect">
            <a:avLst/>
          </a:prstGeom>
          <a:ln>
            <a:noFill/>
          </a:ln>
        </p:spPr>
      </p:pic>
      <p:pic>
        <p:nvPicPr>
          <p:cNvPr id="1164" name="図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70" b="3970"/>
          <a:stretch>
            <a:fillRect/>
          </a:stretch>
        </p:blipFill>
        <p:spPr>
          <a:xfrm flipH="1">
            <a:off x="5910592" y="1655832"/>
            <a:ext cx="1659217" cy="2081732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Rectangle 3"/>
          <p:cNvSpPr>
            <a:spLocks noChangeArrowheads="1"/>
          </p:cNvSpPr>
          <p:nvPr/>
        </p:nvSpPr>
        <p:spPr>
          <a:xfrm>
            <a:off x="7942415" y="2456724"/>
            <a:ext cx="1751919" cy="1043352"/>
          </a:xfrm>
          <a:prstGeom prst="wedgeRectCallout">
            <a:avLst>
              <a:gd name="adj1" fmla="val -81026"/>
              <a:gd name="adj2" fmla="val -476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kumimoji="1"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かしこまり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buNone/>
              <a:defRPr/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ました</a:t>
            </a:r>
            <a:endParaRPr lang="ja-JP" altLang="en-US" sz="2400" kern="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66" name="テキスト ボックス 15"/>
          <p:cNvSpPr txBox="1"/>
          <p:nvPr/>
        </p:nvSpPr>
        <p:spPr>
          <a:xfrm>
            <a:off x="6430758" y="1172776"/>
            <a:ext cx="300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店で洋服を買う場合</a:t>
            </a:r>
          </a:p>
        </p:txBody>
      </p:sp>
      <p:sp>
        <p:nvSpPr>
          <p:cNvPr id="1168" name="テキスト ボックス 13"/>
          <p:cNvSpPr txBox="1"/>
          <p:nvPr/>
        </p:nvSpPr>
        <p:spPr>
          <a:xfrm>
            <a:off x="1230505" y="220423"/>
            <a:ext cx="831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契約ってなんだろう</a:t>
            </a:r>
          </a:p>
        </p:txBody>
      </p:sp>
      <p:pic>
        <p:nvPicPr>
          <p:cNvPr id="1169" name="図 16"/>
          <p:cNvPicPr>
            <a:picLocks noChangeAspect="1"/>
          </p:cNvPicPr>
          <p:nvPr/>
        </p:nvPicPr>
        <p:blipFill>
          <a:blip r:embed="rId6"/>
          <a:srcRect l="56436"/>
          <a:stretch>
            <a:fillRect/>
          </a:stretch>
        </p:blipFill>
        <p:spPr>
          <a:xfrm>
            <a:off x="4038416" y="1748023"/>
            <a:ext cx="1456634" cy="1897349"/>
          </a:xfrm>
          <a:prstGeom prst="rect">
            <a:avLst/>
          </a:prstGeom>
          <a:ln>
            <a:noFill/>
          </a:ln>
        </p:spPr>
      </p:pic>
      <p:pic>
        <p:nvPicPr>
          <p:cNvPr id="1170" name="図 14"/>
          <p:cNvPicPr>
            <a:picLocks noChangeAspect="1"/>
          </p:cNvPicPr>
          <p:nvPr/>
        </p:nvPicPr>
        <p:blipFill>
          <a:blip r:embed="rId7"/>
          <a:srcRect l="5196" t="3027" r="10046" b="37598"/>
          <a:stretch>
            <a:fillRect/>
          </a:stretch>
        </p:blipFill>
        <p:spPr>
          <a:xfrm>
            <a:off x="6292876" y="4572224"/>
            <a:ext cx="3173279" cy="23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5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テキスト ボックス 37"/>
          <p:cNvSpPr txBox="1"/>
          <p:nvPr/>
        </p:nvSpPr>
        <p:spPr>
          <a:xfrm>
            <a:off x="711879" y="967122"/>
            <a:ext cx="8705431" cy="8212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5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消費者金融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で借金をさせる消費者トラブルが多発！</a:t>
            </a:r>
          </a:p>
        </p:txBody>
      </p:sp>
      <p:sp>
        <p:nvSpPr>
          <p:cNvPr id="1920" name="正方形/長方形 21"/>
          <p:cNvSpPr/>
          <p:nvPr/>
        </p:nvSpPr>
        <p:spPr>
          <a:xfrm>
            <a:off x="317456" y="1873862"/>
            <a:ext cx="9490614" cy="15401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ja-JP" altLang="en-US" sz="24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「短時間で簡単に稼げる」というネット広告を見つけ、連絡したら、「３０万円のサポート費用が必要」と言われた。「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お金がない」と断ったが、「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消費者金融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で借金する方法を教える！」と言われ、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algn="l"/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３社から５０万円を借り入れた</a:t>
            </a:r>
            <a:r>
              <a:rPr lang="ja-JP" altLang="en-US" sz="2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1921" name="吹き出し: 角を丸めた四角形 2"/>
          <p:cNvSpPr/>
          <p:nvPr/>
        </p:nvSpPr>
        <p:spPr>
          <a:xfrm>
            <a:off x="317456" y="6048661"/>
            <a:ext cx="3219120" cy="1386810"/>
          </a:xfrm>
          <a:prstGeom prst="wedgeRoundRectCallout">
            <a:avLst>
              <a:gd name="adj1" fmla="val -22920"/>
              <a:gd name="adj2" fmla="val -41910"/>
              <a:gd name="adj3" fmla="val 16667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消費者金融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金利　年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15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～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％</a:t>
            </a:r>
          </a:p>
        </p:txBody>
      </p:sp>
      <p:pic>
        <p:nvPicPr>
          <p:cNvPr id="192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67" y="3896482"/>
            <a:ext cx="1844520" cy="2128015"/>
          </a:xfrm>
          <a:prstGeom prst="rect">
            <a:avLst/>
          </a:prstGeom>
          <a:noFill/>
        </p:spPr>
      </p:pic>
      <p:sp>
        <p:nvSpPr>
          <p:cNvPr id="1923" name="正方形/長方形 8"/>
          <p:cNvSpPr/>
          <p:nvPr/>
        </p:nvSpPr>
        <p:spPr>
          <a:xfrm>
            <a:off x="4643288" y="5244354"/>
            <a:ext cx="4774022" cy="10137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安易な借金の繰り返しは、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多重債務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につながる</a:t>
            </a:r>
          </a:p>
        </p:txBody>
      </p:sp>
      <p:sp>
        <p:nvSpPr>
          <p:cNvPr id="1924" name="矢印: 下 9"/>
          <p:cNvSpPr/>
          <p:nvPr/>
        </p:nvSpPr>
        <p:spPr>
          <a:xfrm>
            <a:off x="6787983" y="4512189"/>
            <a:ext cx="484632" cy="704780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1925" name="四角形: 角を丸くする 12"/>
          <p:cNvSpPr/>
          <p:nvPr/>
        </p:nvSpPr>
        <p:spPr>
          <a:xfrm>
            <a:off x="2015862" y="3574576"/>
            <a:ext cx="7860589" cy="96797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「お金がない」は、契約を断る理由にならない</a:t>
            </a:r>
            <a:r>
              <a:rPr kumimoji="0" lang="ja-JP" altLang="en-US" sz="396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　　　</a:t>
            </a:r>
          </a:p>
        </p:txBody>
      </p:sp>
      <p:grpSp>
        <p:nvGrpSpPr>
          <p:cNvPr id="1926" name="グループ化 15"/>
          <p:cNvGrpSpPr/>
          <p:nvPr/>
        </p:nvGrpSpPr>
        <p:grpSpPr>
          <a:xfrm>
            <a:off x="383108" y="141446"/>
            <a:ext cx="9292185" cy="720000"/>
            <a:chOff x="461415" y="223369"/>
            <a:chExt cx="9292185" cy="720000"/>
          </a:xfrm>
        </p:grpSpPr>
        <p:grpSp>
          <p:nvGrpSpPr>
            <p:cNvPr id="1927" name="グループ化 16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928" name="四角形: 角を丸くする 18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929" name="グラフィック 5" descr="靴跡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930" name="テキスト ボックス 17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お金の使い方</a:t>
              </a:r>
            </a:p>
          </p:txBody>
        </p:sp>
      </p:grpSp>
      <p:sp>
        <p:nvSpPr>
          <p:cNvPr id="1932" name="吹き出し: 四角形 5"/>
          <p:cNvSpPr/>
          <p:nvPr/>
        </p:nvSpPr>
        <p:spPr>
          <a:xfrm>
            <a:off x="3765176" y="6653564"/>
            <a:ext cx="5781956" cy="612648"/>
          </a:xfrm>
          <a:prstGeom prst="wedgeRectCallout">
            <a:avLst>
              <a:gd name="adj1" fmla="val -55608"/>
              <a:gd name="adj2" fmla="val -231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返済は、借りた金額と高額な利息分が必要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000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グループ化 4"/>
          <p:cNvGrpSpPr/>
          <p:nvPr/>
        </p:nvGrpSpPr>
        <p:grpSpPr>
          <a:xfrm>
            <a:off x="535508" y="145928"/>
            <a:ext cx="9292185" cy="720000"/>
            <a:chOff x="461415" y="223369"/>
            <a:chExt cx="9292185" cy="720000"/>
          </a:xfrm>
        </p:grpSpPr>
        <p:grpSp>
          <p:nvGrpSpPr>
            <p:cNvPr id="1940" name="グループ化 5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941" name="四角形: 角を丸くする 7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942" name="グラフィック 5" descr="靴跡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943" name="テキスト ボックス 6"/>
            <p:cNvSpPr txBox="1"/>
            <p:nvPr/>
          </p:nvSpPr>
          <p:spPr>
            <a:xfrm>
              <a:off x="1308812" y="231407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お金の使い方</a:t>
              </a:r>
            </a:p>
          </p:txBody>
        </p:sp>
      </p:grpSp>
      <p:sp>
        <p:nvSpPr>
          <p:cNvPr id="1944" name="テキスト ボックス 9"/>
          <p:cNvSpPr txBox="1"/>
          <p:nvPr/>
        </p:nvSpPr>
        <p:spPr>
          <a:xfrm>
            <a:off x="1167987" y="1036896"/>
            <a:ext cx="773156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奨学金も借金です　　　必要最低限の借入れを</a:t>
            </a:r>
          </a:p>
        </p:txBody>
      </p:sp>
      <p:sp>
        <p:nvSpPr>
          <p:cNvPr id="1945" name="Rectangle 2"/>
          <p:cNvSpPr txBox="1">
            <a:spLocks noChangeArrowheads="1"/>
          </p:cNvSpPr>
          <p:nvPr/>
        </p:nvSpPr>
        <p:spPr>
          <a:xfrm>
            <a:off x="1026715" y="1945166"/>
            <a:ext cx="8333416" cy="17901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2621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奨学金の種類</a:t>
            </a:r>
            <a:endParaRPr lang="en-US" altLang="ja-JP" sz="2621" kern="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r>
              <a:rPr lang="ja-JP" altLang="en-US" sz="2039" kern="0" dirty="0">
                <a:solidFill>
                  <a:srgbClr val="0066CC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2039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給付型・・返済不要</a:t>
            </a:r>
            <a:endParaRPr lang="en-US" altLang="ja-JP" sz="2039" kern="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r>
              <a:rPr lang="ja-JP" altLang="en-US" sz="2039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貸与型・・将来、本人が</a:t>
            </a:r>
            <a:r>
              <a:rPr lang="ja-JP" altLang="en-US" sz="2039" kern="0" dirty="0">
                <a:solidFill>
                  <a:srgbClr val="FF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返還</a:t>
            </a:r>
            <a:r>
              <a:rPr lang="en-US" altLang="ja-JP" sz="2039" kern="0" dirty="0">
                <a:solidFill>
                  <a:srgbClr val="FF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</a:t>
            </a:r>
            <a:r>
              <a:rPr lang="ja-JP" altLang="en-US" sz="2039" kern="0" dirty="0">
                <a:solidFill>
                  <a:srgbClr val="FF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返済</a:t>
            </a:r>
            <a:r>
              <a:rPr lang="en-US" altLang="ja-JP" sz="2039" kern="0" dirty="0">
                <a:solidFill>
                  <a:srgbClr val="FF33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r>
              <a:rPr lang="ja-JP" altLang="en-US" sz="2039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する義務</a:t>
            </a:r>
            <a:endParaRPr lang="en-US" altLang="ja-JP" sz="2039" kern="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r>
              <a:rPr lang="ja-JP" altLang="en-US" sz="2039" kern="0" dirty="0">
                <a:solidFill>
                  <a:srgbClr val="0066CC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</a:t>
            </a:r>
            <a:r>
              <a:rPr lang="ja-JP" altLang="en-US" sz="2039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第１種奨学金・・無利子</a:t>
            </a:r>
            <a:endParaRPr lang="en-US" altLang="ja-JP" sz="2039" kern="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r>
              <a:rPr lang="ja-JP" altLang="en-US" sz="2039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第２種奨学金・・有利子</a:t>
            </a:r>
            <a:endParaRPr lang="en-US" altLang="ja-JP" sz="2039" kern="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endParaRPr lang="en-US" altLang="ja-JP" sz="2039" kern="0" dirty="0">
              <a:solidFill>
                <a:srgbClr val="00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defRPr/>
            </a:pPr>
            <a:endParaRPr lang="en-US" altLang="ja-JP" sz="2039" kern="0" dirty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defRPr/>
            </a:pPr>
            <a:r>
              <a:rPr lang="ja-JP" altLang="en-US" sz="2621" kern="0" dirty="0">
                <a:solidFill>
                  <a:srgbClr val="00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</a:p>
        </p:txBody>
      </p:sp>
      <p:sp>
        <p:nvSpPr>
          <p:cNvPr id="1946" name="テキスト ボックス 14"/>
          <p:cNvSpPr txBox="1"/>
          <p:nvPr/>
        </p:nvSpPr>
        <p:spPr>
          <a:xfrm>
            <a:off x="1026715" y="4051309"/>
            <a:ext cx="867281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en-US" sz="2400" kern="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例えば　大学の入学時に</a:t>
            </a:r>
            <a:r>
              <a:rPr lang="ja-JP" altLang="en-US" sz="2400" kern="0" dirty="0">
                <a:solidFill>
                  <a:srgbClr val="FF0066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５０万円</a:t>
            </a:r>
            <a:r>
              <a:rPr lang="ja-JP" altLang="en-US" sz="2400" kern="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</a:t>
            </a:r>
            <a:r>
              <a:rPr lang="ja-JP" altLang="en-US" sz="2400" kern="0" dirty="0">
                <a:solidFill>
                  <a:srgbClr val="FF0066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４年間、毎月３万円</a:t>
            </a:r>
            <a:r>
              <a:rPr lang="ja-JP" altLang="en-US" sz="2400" kern="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</a:t>
            </a:r>
            <a:endParaRPr lang="en-US" altLang="ja-JP" sz="2400" kern="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r>
              <a:rPr lang="ja-JP" altLang="en-US" sz="2400" kern="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借りた場合は・・</a:t>
            </a:r>
            <a:endParaRPr lang="en-US" altLang="ja-JP" sz="2400" kern="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r>
              <a:rPr lang="ja-JP" altLang="en-US" sz="2400" kern="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借入総額は</a:t>
            </a:r>
            <a:r>
              <a:rPr lang="en-US" altLang="ja-JP" sz="2400" kern="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194</a:t>
            </a:r>
            <a:r>
              <a:rPr lang="ja-JP" altLang="en-US" sz="2400" kern="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万円</a:t>
            </a:r>
            <a:endParaRPr lang="en-US" altLang="ja-JP" sz="2400" kern="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r>
              <a:rPr lang="ja-JP" altLang="en-US" sz="2400" kern="0" dirty="0">
                <a:solidFill>
                  <a:srgbClr val="0066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2400" kern="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返還総額は</a:t>
            </a:r>
            <a:r>
              <a:rPr lang="en-US" altLang="ja-JP" sz="2400" kern="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199</a:t>
            </a:r>
            <a:r>
              <a:rPr lang="ja-JP" altLang="en-US" sz="2400" kern="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万</a:t>
            </a:r>
            <a:r>
              <a:rPr lang="en-US" altLang="ja-JP" sz="2400" kern="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7776 </a:t>
            </a:r>
            <a:r>
              <a:rPr lang="ja-JP" altLang="en-US" sz="2400" kern="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円 </a:t>
            </a:r>
            <a:r>
              <a:rPr lang="ja-JP" altLang="en-US" sz="2400" kern="0" dirty="0">
                <a:solidFill>
                  <a:srgbClr val="0066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2400" kern="0" dirty="0">
              <a:solidFill>
                <a:srgbClr val="0066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r>
              <a:rPr lang="ja-JP" altLang="en-US" sz="2400" kern="0" dirty="0">
                <a:solidFill>
                  <a:srgbClr val="0066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毎月１万</a:t>
            </a:r>
            <a:r>
              <a:rPr lang="en-US" altLang="ja-JP" sz="2400" kern="0" dirty="0">
                <a:solidFill>
                  <a:srgbClr val="0066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2806</a:t>
            </a:r>
            <a:r>
              <a:rPr lang="ja-JP" altLang="en-US" sz="2400" kern="0" dirty="0">
                <a:solidFill>
                  <a:srgbClr val="0066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円を１５６回</a:t>
            </a:r>
            <a:r>
              <a:rPr lang="en-US" altLang="ja-JP" sz="2400" kern="0" dirty="0">
                <a:solidFill>
                  <a:srgbClr val="0066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</a:t>
            </a:r>
            <a:r>
              <a:rPr lang="ja-JP" altLang="en-US" sz="2400" kern="0" dirty="0">
                <a:solidFill>
                  <a:srgbClr val="0066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１３年間</a:t>
            </a:r>
            <a:r>
              <a:rPr lang="en-US" altLang="ja-JP" sz="2400" kern="0" dirty="0">
                <a:solidFill>
                  <a:srgbClr val="0066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r>
              <a:rPr lang="ja-JP" altLang="en-US" sz="2400" kern="0" dirty="0">
                <a:solidFill>
                  <a:srgbClr val="0066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払う</a:t>
            </a:r>
            <a:r>
              <a:rPr lang="ja-JP" altLang="en-US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</a:t>
            </a:r>
            <a:endParaRPr lang="en-US" altLang="ja-JP" sz="2000" kern="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endParaRPr lang="en-US" altLang="ja-JP" sz="2000" kern="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r>
              <a:rPr lang="ja-JP" altLang="en-US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</a:t>
            </a:r>
            <a:r>
              <a:rPr lang="en-US" altLang="ja-JP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種奨学金　</a:t>
            </a:r>
            <a:r>
              <a:rPr lang="en-US" altLang="ja-JP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2024</a:t>
            </a:r>
            <a:r>
              <a:rPr lang="ja-JP" altLang="en-US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年入学　</a:t>
            </a:r>
            <a:br>
              <a:rPr lang="en-US" altLang="ja-JP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基本月額利率　</a:t>
            </a:r>
            <a:r>
              <a:rPr lang="en-US" altLang="ja-JP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0.369</a:t>
            </a:r>
            <a:r>
              <a:rPr lang="ja-JP" altLang="en-US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　入学時増額利率</a:t>
            </a:r>
            <a:r>
              <a:rPr lang="en-US" altLang="ja-JP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0.569</a:t>
            </a:r>
            <a:r>
              <a:rPr lang="ja-JP" altLang="en-US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　機関保証ありの場合</a:t>
            </a:r>
            <a:endParaRPr lang="en-US" altLang="ja-JP" sz="2000" kern="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defRPr/>
            </a:pPr>
            <a:r>
              <a:rPr lang="ja-JP" altLang="en-US" sz="20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「日本学生支援機構　奨学金貸与・返還シュミレーションより算出」</a:t>
            </a:r>
            <a:endParaRPr lang="en-US" altLang="ja-JP" sz="2000" kern="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defRPr/>
            </a:pPr>
            <a:endParaRPr lang="en-US" altLang="ja-JP" sz="2800" kern="0" dirty="0">
              <a:solidFill>
                <a:srgbClr val="FF006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47" name="テキスト ボックス 15"/>
          <p:cNvSpPr txBox="1"/>
          <p:nvPr/>
        </p:nvSpPr>
        <p:spPr>
          <a:xfrm>
            <a:off x="9144083" y="294743"/>
            <a:ext cx="6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225383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タイトル 1"/>
          <p:cNvSpPr>
            <a:spLocks noGrp="1"/>
          </p:cNvSpPr>
          <p:nvPr>
            <p:ph type="title"/>
          </p:nvPr>
        </p:nvSpPr>
        <p:spPr>
          <a:xfrm>
            <a:off x="0" y="2530395"/>
            <a:ext cx="10058400" cy="1080000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ctr" rtl="0"/>
            <a:r>
              <a:rPr lang="ja-JP" altLang="en-US" sz="60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消費生活センターとは</a:t>
            </a:r>
          </a:p>
        </p:txBody>
      </p:sp>
    </p:spTree>
    <p:extLst>
      <p:ext uri="{BB962C8B-B14F-4D97-AF65-F5344CB8AC3E}">
        <p14:creationId xmlns:p14="http://schemas.microsoft.com/office/powerpoint/2010/main" val="14168758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テキスト ボックス 8"/>
          <p:cNvSpPr txBox="1"/>
          <p:nvPr/>
        </p:nvSpPr>
        <p:spPr>
          <a:xfrm>
            <a:off x="410298" y="1088690"/>
            <a:ext cx="9091876" cy="584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困ったときは消費生活センターに相談しよう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57" name="矢印: 下 9"/>
          <p:cNvSpPr/>
          <p:nvPr/>
        </p:nvSpPr>
        <p:spPr>
          <a:xfrm>
            <a:off x="4644964" y="4253644"/>
            <a:ext cx="662609" cy="35901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8" name="テキスト ボックス 11"/>
          <p:cNvSpPr txBox="1"/>
          <p:nvPr/>
        </p:nvSpPr>
        <p:spPr>
          <a:xfrm>
            <a:off x="589765" y="1987448"/>
            <a:ext cx="4437985" cy="186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契約トラブル</a:t>
            </a:r>
            <a:endParaRPr kumimoji="1" lang="en-US" altLang="ja-JP" sz="2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・契約したがやめたい</a:t>
            </a:r>
            <a:endParaRPr kumimoji="1" lang="en-US" altLang="ja-JP" sz="2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・支払いに困っている</a:t>
            </a:r>
            <a:endParaRPr kumimoji="1" lang="en-US" altLang="ja-JP" sz="2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・覚えのない請求があった　など　　</a:t>
            </a:r>
          </a:p>
        </p:txBody>
      </p:sp>
      <p:sp>
        <p:nvSpPr>
          <p:cNvPr id="1959" name="テキスト ボックス 4"/>
          <p:cNvSpPr txBox="1"/>
          <p:nvPr/>
        </p:nvSpPr>
        <p:spPr>
          <a:xfrm>
            <a:off x="1342231" y="215363"/>
            <a:ext cx="807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7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消費生活センターとは</a:t>
            </a:r>
          </a:p>
        </p:txBody>
      </p:sp>
      <p:grpSp>
        <p:nvGrpSpPr>
          <p:cNvPr id="1960" name="グループ化 5"/>
          <p:cNvGrpSpPr/>
          <p:nvPr/>
        </p:nvGrpSpPr>
        <p:grpSpPr>
          <a:xfrm>
            <a:off x="519758" y="215363"/>
            <a:ext cx="9018886" cy="712308"/>
            <a:chOff x="461415" y="209477"/>
            <a:chExt cx="9292185" cy="733892"/>
          </a:xfrm>
        </p:grpSpPr>
        <p:grpSp>
          <p:nvGrpSpPr>
            <p:cNvPr id="1961" name="グループ化 6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962" name="四角形: 角を丸くする 17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495A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87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74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963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964" name="テキスト ボックス 16"/>
            <p:cNvSpPr txBox="1"/>
            <p:nvPr/>
          </p:nvSpPr>
          <p:spPr>
            <a:xfrm>
              <a:off x="1308811" y="209477"/>
              <a:ext cx="8316628" cy="665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87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消費生活センターとは</a:t>
              </a:r>
            </a:p>
          </p:txBody>
        </p:sp>
      </p:grpSp>
      <p:sp>
        <p:nvSpPr>
          <p:cNvPr id="1965" name="テキスト ボックス 21"/>
          <p:cNvSpPr txBox="1"/>
          <p:nvPr/>
        </p:nvSpPr>
        <p:spPr>
          <a:xfrm>
            <a:off x="5456664" y="1935218"/>
            <a:ext cx="4029030" cy="186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429DA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製品・サービスのトラブル</a:t>
            </a:r>
            <a:endParaRPr kumimoji="1" lang="en-US" altLang="ja-JP" sz="2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・買ったばかりの製品が</a:t>
            </a:r>
            <a:endParaRPr kumimoji="1" lang="en-US" altLang="ja-JP" sz="2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2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壊れた</a:t>
            </a:r>
            <a:endParaRPr kumimoji="1" lang="en-US" altLang="ja-JP" sz="2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・商品を使ってけがをした</a:t>
            </a:r>
            <a:endParaRPr kumimoji="1" lang="en-US" altLang="ja-JP" sz="2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</a:t>
            </a:r>
          </a:p>
        </p:txBody>
      </p:sp>
      <p:sp>
        <p:nvSpPr>
          <p:cNvPr id="1966" name="テキスト ボックス 1"/>
          <p:cNvSpPr txBox="1"/>
          <p:nvPr/>
        </p:nvSpPr>
        <p:spPr>
          <a:xfrm>
            <a:off x="720299" y="3950070"/>
            <a:ext cx="8693954" cy="1384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・事業者と交渉をする際のアドバイスをする　　　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・事業者との間に入って解決のための交渉の手伝いを</a:t>
            </a:r>
            <a:endParaRPr kumimoji="1" lang="ja-JP" altLang="en-US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することもある</a:t>
            </a:r>
          </a:p>
        </p:txBody>
      </p:sp>
      <p:sp>
        <p:nvSpPr>
          <p:cNvPr id="1968" name="矢印: 下 12"/>
          <p:cNvSpPr/>
          <p:nvPr/>
        </p:nvSpPr>
        <p:spPr>
          <a:xfrm>
            <a:off x="4306951" y="3605782"/>
            <a:ext cx="1352800" cy="389918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9" name="テキスト ボックス 13"/>
          <p:cNvSpPr txBox="1"/>
          <p:nvPr/>
        </p:nvSpPr>
        <p:spPr>
          <a:xfrm>
            <a:off x="5853623" y="7252849"/>
            <a:ext cx="21320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732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消費生活相談員</a:t>
            </a:r>
          </a:p>
        </p:txBody>
      </p:sp>
      <p:sp>
        <p:nvSpPr>
          <p:cNvPr id="1970" name="正方形/長方形 15"/>
          <p:cNvSpPr/>
          <p:nvPr/>
        </p:nvSpPr>
        <p:spPr>
          <a:xfrm>
            <a:off x="1101284" y="6516476"/>
            <a:ext cx="2533555" cy="5040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3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相談は無料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FFFF00"/>
                </a:solidFill>
              </a:uFill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  <p:sp>
        <p:nvSpPr>
          <p:cNvPr id="1971" name="正方形/長方形 19"/>
          <p:cNvSpPr/>
          <p:nvPr/>
        </p:nvSpPr>
        <p:spPr>
          <a:xfrm>
            <a:off x="1068452" y="5751236"/>
            <a:ext cx="2533555" cy="5040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3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秘密は守る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FFFF00"/>
                </a:solidFill>
              </a:uFill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  <p:sp>
        <p:nvSpPr>
          <p:cNvPr id="1972" name="吹き出し: 四角形 20"/>
          <p:cNvSpPr/>
          <p:nvPr/>
        </p:nvSpPr>
        <p:spPr>
          <a:xfrm>
            <a:off x="7922376" y="5480208"/>
            <a:ext cx="1290009" cy="1627051"/>
          </a:xfrm>
          <a:prstGeom prst="wedgeRectCallout">
            <a:avLst>
              <a:gd name="adj1" fmla="val -87167"/>
              <a:gd name="adj2" fmla="val 6484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はい、消費生活</a:t>
            </a:r>
            <a:endParaRPr lang="en-US" altLang="ja-JP" sz="14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センターです！</a:t>
            </a:r>
            <a:endParaRPr kumimoji="1" lang="en-US" altLang="ja-JP" sz="14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ご相談ですか？</a:t>
            </a:r>
            <a:endParaRPr kumimoji="1" lang="ja-JP" altLang="en-US" sz="14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973" name="図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167" y="4866192"/>
            <a:ext cx="1760944" cy="2451138"/>
          </a:xfrm>
          <a:prstGeom prst="rect">
            <a:avLst/>
          </a:prstGeom>
        </p:spPr>
      </p:pic>
      <p:pic>
        <p:nvPicPr>
          <p:cNvPr id="1974" name="図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7833" y="5003177"/>
            <a:ext cx="1935790" cy="15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31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Rectangle 3"/>
          <p:cNvSpPr txBox="1">
            <a:spLocks noChangeArrowheads="1"/>
          </p:cNvSpPr>
          <p:nvPr/>
        </p:nvSpPr>
        <p:spPr>
          <a:xfrm>
            <a:off x="2527598" y="2497947"/>
            <a:ext cx="5707664" cy="21010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73219" tIns="36609" rIns="73219" bIns="3660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588" marR="0" lvl="0" indent="-274588" algn="l" defTabSz="732232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21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　　</a:t>
            </a:r>
            <a:r>
              <a:rPr kumimoji="0" lang="ja-JP" altLang="en-US" sz="1441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　</a:t>
            </a:r>
            <a:endParaRPr kumimoji="0" lang="en-US" altLang="ja-JP" sz="2883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274588" marR="0" lvl="0" indent="-274588" algn="l" defTabSz="732232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83" kern="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kumimoji="0" lang="ja-JP" altLang="en-US" sz="288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消費者ホットライン</a:t>
            </a:r>
            <a:endParaRPr kumimoji="0" lang="en-US" altLang="ja-JP" sz="288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274588" marR="0" lvl="0" indent="-274588" algn="ctr" defTabSz="732232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2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188</a:t>
            </a:r>
            <a:r>
              <a:rPr kumimoji="0" lang="ja-JP" altLang="en-US" sz="44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（いやや！）</a:t>
            </a:r>
            <a:endParaRPr kumimoji="0" lang="en-US" altLang="ja-JP" sz="6000" b="1" i="0" u="none" strike="noStrike" kern="0" cap="none" spc="0" normalizeH="0" baseline="0" noProof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274588" marR="0" lvl="0" indent="-274588" algn="l" defTabSz="732232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83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274588" marR="0" lvl="0" indent="-274588" algn="l" defTabSz="732232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61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　</a:t>
            </a:r>
          </a:p>
        </p:txBody>
      </p:sp>
      <p:sp>
        <p:nvSpPr>
          <p:cNvPr id="1981" name="角丸四角形吹き出し 34"/>
          <p:cNvSpPr/>
          <p:nvPr/>
        </p:nvSpPr>
        <p:spPr>
          <a:xfrm rot="19800278">
            <a:off x="1190594" y="2654696"/>
            <a:ext cx="1582871" cy="605786"/>
          </a:xfrm>
          <a:prstGeom prst="wedgeRoundRectCallout">
            <a:avLst>
              <a:gd name="adj1" fmla="val 33069"/>
              <a:gd name="adj2" fmla="val 1402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32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局番なし</a:t>
            </a:r>
          </a:p>
        </p:txBody>
      </p:sp>
      <p:grpSp>
        <p:nvGrpSpPr>
          <p:cNvPr id="1982" name="グループ化 2"/>
          <p:cNvGrpSpPr/>
          <p:nvPr/>
        </p:nvGrpSpPr>
        <p:grpSpPr>
          <a:xfrm>
            <a:off x="519758" y="215363"/>
            <a:ext cx="9018886" cy="712308"/>
            <a:chOff x="461415" y="209477"/>
            <a:chExt cx="9292185" cy="733892"/>
          </a:xfrm>
        </p:grpSpPr>
        <p:grpSp>
          <p:nvGrpSpPr>
            <p:cNvPr id="1983" name="グループ化 6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1984" name="四角形: 角を丸くする 16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495A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87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74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1985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1986" name="テキスト ボックス 15"/>
            <p:cNvSpPr txBox="1"/>
            <p:nvPr/>
          </p:nvSpPr>
          <p:spPr>
            <a:xfrm>
              <a:off x="1308811" y="209477"/>
              <a:ext cx="8316628" cy="665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87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消費生活センターとは</a:t>
              </a:r>
            </a:p>
          </p:txBody>
        </p:sp>
      </p:grpSp>
      <p:sp>
        <p:nvSpPr>
          <p:cNvPr id="1987" name="テキスト ボックス 1"/>
          <p:cNvSpPr txBox="1"/>
          <p:nvPr/>
        </p:nvSpPr>
        <p:spPr>
          <a:xfrm>
            <a:off x="419665" y="1236106"/>
            <a:ext cx="9219070" cy="9048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静岡県○○県民センター　　〇〇〇－○○○ー〇〇〇〇</a:t>
            </a:r>
            <a:endParaRPr kumimoji="1" lang="en-US" altLang="ja-JP" sz="26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受付時間　</a:t>
            </a:r>
            <a:r>
              <a:rPr kumimoji="1" lang="ja-JP" altLang="en-US" sz="19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月曜日～金曜日　</a:t>
            </a:r>
            <a:r>
              <a:rPr kumimoji="1" lang="en-US" altLang="ja-JP" sz="19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</a:t>
            </a:r>
            <a:r>
              <a:rPr kumimoji="1" lang="ja-JP" altLang="en-US" sz="19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kumimoji="1" lang="en-US" altLang="ja-JP" sz="19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00</a:t>
            </a:r>
            <a:r>
              <a:rPr kumimoji="1" lang="ja-JP" altLang="en-US" sz="19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kumimoji="1" lang="en-US" altLang="ja-JP" sz="19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16</a:t>
            </a:r>
            <a:r>
              <a:rPr kumimoji="1" lang="ja-JP" altLang="en-US" sz="19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kumimoji="1" lang="en-US" altLang="ja-JP" sz="19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00</a:t>
            </a:r>
            <a:r>
              <a:rPr kumimoji="1" lang="ja-JP" altLang="en-US" sz="19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（祝日、年末年始を除く</a:t>
            </a:r>
            <a:r>
              <a:rPr kumimoji="1" lang="en-US" altLang="ja-JP" sz="19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</a:p>
        </p:txBody>
      </p:sp>
      <p:sp>
        <p:nvSpPr>
          <p:cNvPr id="1989" name="テキスト ボックス 8"/>
          <p:cNvSpPr txBox="1"/>
          <p:nvPr/>
        </p:nvSpPr>
        <p:spPr>
          <a:xfrm>
            <a:off x="1381941" y="4841744"/>
            <a:ext cx="7732529" cy="9541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・消費者ホットラインは、全国共通の電話番号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・最寄りの消費生活相談窓口につながる</a:t>
            </a:r>
          </a:p>
        </p:txBody>
      </p:sp>
      <p:sp>
        <p:nvSpPr>
          <p:cNvPr id="1990" name="テキスト ボックス 10"/>
          <p:cNvSpPr/>
          <p:nvPr/>
        </p:nvSpPr>
        <p:spPr>
          <a:xfrm>
            <a:off x="1904785" y="6189004"/>
            <a:ext cx="6623545" cy="707886"/>
          </a:xfrm>
          <a:custGeom>
            <a:avLst/>
            <a:gdLst>
              <a:gd name="connsiteX0" fmla="*/ 0 w 6623545"/>
              <a:gd name="connsiteY0" fmla="*/ 0 h 707886"/>
              <a:gd name="connsiteX1" fmla="*/ 662355 w 6623545"/>
              <a:gd name="connsiteY1" fmla="*/ 0 h 707886"/>
              <a:gd name="connsiteX2" fmla="*/ 1258474 w 6623545"/>
              <a:gd name="connsiteY2" fmla="*/ 0 h 707886"/>
              <a:gd name="connsiteX3" fmla="*/ 1920828 w 6623545"/>
              <a:gd name="connsiteY3" fmla="*/ 0 h 707886"/>
              <a:gd name="connsiteX4" fmla="*/ 2450712 w 6623545"/>
              <a:gd name="connsiteY4" fmla="*/ 0 h 707886"/>
              <a:gd name="connsiteX5" fmla="*/ 3245537 w 6623545"/>
              <a:gd name="connsiteY5" fmla="*/ 0 h 707886"/>
              <a:gd name="connsiteX6" fmla="*/ 3775421 w 6623545"/>
              <a:gd name="connsiteY6" fmla="*/ 0 h 707886"/>
              <a:gd name="connsiteX7" fmla="*/ 4570246 w 6623545"/>
              <a:gd name="connsiteY7" fmla="*/ 0 h 707886"/>
              <a:gd name="connsiteX8" fmla="*/ 5033894 w 6623545"/>
              <a:gd name="connsiteY8" fmla="*/ 0 h 707886"/>
              <a:gd name="connsiteX9" fmla="*/ 5762484 w 6623545"/>
              <a:gd name="connsiteY9" fmla="*/ 0 h 707886"/>
              <a:gd name="connsiteX10" fmla="*/ 6623545 w 6623545"/>
              <a:gd name="connsiteY10" fmla="*/ 0 h 707886"/>
              <a:gd name="connsiteX11" fmla="*/ 6623545 w 6623545"/>
              <a:gd name="connsiteY11" fmla="*/ 346864 h 707886"/>
              <a:gd name="connsiteX12" fmla="*/ 6623545 w 6623545"/>
              <a:gd name="connsiteY12" fmla="*/ 707886 h 707886"/>
              <a:gd name="connsiteX13" fmla="*/ 6027426 w 6623545"/>
              <a:gd name="connsiteY13" fmla="*/ 707886 h 707886"/>
              <a:gd name="connsiteX14" fmla="*/ 5497542 w 6623545"/>
              <a:gd name="connsiteY14" fmla="*/ 707886 h 707886"/>
              <a:gd name="connsiteX15" fmla="*/ 4768952 w 6623545"/>
              <a:gd name="connsiteY15" fmla="*/ 707886 h 707886"/>
              <a:gd name="connsiteX16" fmla="*/ 4305304 w 6623545"/>
              <a:gd name="connsiteY16" fmla="*/ 707886 h 707886"/>
              <a:gd name="connsiteX17" fmla="*/ 3709185 w 6623545"/>
              <a:gd name="connsiteY17" fmla="*/ 707886 h 707886"/>
              <a:gd name="connsiteX18" fmla="*/ 3179302 w 6623545"/>
              <a:gd name="connsiteY18" fmla="*/ 707886 h 707886"/>
              <a:gd name="connsiteX19" fmla="*/ 2649418 w 6623545"/>
              <a:gd name="connsiteY19" fmla="*/ 707886 h 707886"/>
              <a:gd name="connsiteX20" fmla="*/ 2053299 w 6623545"/>
              <a:gd name="connsiteY20" fmla="*/ 707886 h 707886"/>
              <a:gd name="connsiteX21" fmla="*/ 1457180 w 6623545"/>
              <a:gd name="connsiteY21" fmla="*/ 707886 h 707886"/>
              <a:gd name="connsiteX22" fmla="*/ 794825 w 6623545"/>
              <a:gd name="connsiteY22" fmla="*/ 707886 h 707886"/>
              <a:gd name="connsiteX23" fmla="*/ 0 w 6623545"/>
              <a:gd name="connsiteY23" fmla="*/ 707886 h 707886"/>
              <a:gd name="connsiteX24" fmla="*/ 0 w 6623545"/>
              <a:gd name="connsiteY24" fmla="*/ 339785 h 707886"/>
              <a:gd name="connsiteX25" fmla="*/ 0 w 6623545"/>
              <a:gd name="connsiteY2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23545" h="707886" fill="none" extrusionOk="0">
                <a:moveTo>
                  <a:pt x="0" y="0"/>
                </a:moveTo>
                <a:cubicBezTo>
                  <a:pt x="185855" y="-25265"/>
                  <a:pt x="447563" y="1367"/>
                  <a:pt x="662355" y="0"/>
                </a:cubicBezTo>
                <a:cubicBezTo>
                  <a:pt x="877148" y="-1367"/>
                  <a:pt x="1112654" y="4346"/>
                  <a:pt x="1258474" y="0"/>
                </a:cubicBezTo>
                <a:cubicBezTo>
                  <a:pt x="1404294" y="-4346"/>
                  <a:pt x="1755501" y="-3564"/>
                  <a:pt x="1920828" y="0"/>
                </a:cubicBezTo>
                <a:cubicBezTo>
                  <a:pt x="2086155" y="3564"/>
                  <a:pt x="2206327" y="-9514"/>
                  <a:pt x="2450712" y="0"/>
                </a:cubicBezTo>
                <a:cubicBezTo>
                  <a:pt x="2695097" y="9514"/>
                  <a:pt x="2902242" y="-11794"/>
                  <a:pt x="3245537" y="0"/>
                </a:cubicBezTo>
                <a:cubicBezTo>
                  <a:pt x="3588832" y="11794"/>
                  <a:pt x="3623927" y="-21981"/>
                  <a:pt x="3775421" y="0"/>
                </a:cubicBezTo>
                <a:cubicBezTo>
                  <a:pt x="3926915" y="21981"/>
                  <a:pt x="4316876" y="-30535"/>
                  <a:pt x="4570246" y="0"/>
                </a:cubicBezTo>
                <a:cubicBezTo>
                  <a:pt x="4823617" y="30535"/>
                  <a:pt x="4931368" y="-9473"/>
                  <a:pt x="5033894" y="0"/>
                </a:cubicBezTo>
                <a:cubicBezTo>
                  <a:pt x="5136420" y="9473"/>
                  <a:pt x="5419990" y="-32250"/>
                  <a:pt x="5762484" y="0"/>
                </a:cubicBezTo>
                <a:cubicBezTo>
                  <a:pt x="6104978" y="32250"/>
                  <a:pt x="6378371" y="-2952"/>
                  <a:pt x="6623545" y="0"/>
                </a:cubicBezTo>
                <a:cubicBezTo>
                  <a:pt x="6633831" y="144642"/>
                  <a:pt x="6612251" y="257651"/>
                  <a:pt x="6623545" y="346864"/>
                </a:cubicBezTo>
                <a:cubicBezTo>
                  <a:pt x="6634839" y="436077"/>
                  <a:pt x="6621507" y="593071"/>
                  <a:pt x="6623545" y="707886"/>
                </a:cubicBezTo>
                <a:cubicBezTo>
                  <a:pt x="6395354" y="710667"/>
                  <a:pt x="6247095" y="701774"/>
                  <a:pt x="6027426" y="707886"/>
                </a:cubicBezTo>
                <a:cubicBezTo>
                  <a:pt x="5807757" y="713998"/>
                  <a:pt x="5725758" y="699256"/>
                  <a:pt x="5497542" y="707886"/>
                </a:cubicBezTo>
                <a:cubicBezTo>
                  <a:pt x="5269326" y="716516"/>
                  <a:pt x="4927009" y="695706"/>
                  <a:pt x="4768952" y="707886"/>
                </a:cubicBezTo>
                <a:cubicBezTo>
                  <a:pt x="4610895" y="720067"/>
                  <a:pt x="4424289" y="685207"/>
                  <a:pt x="4305304" y="707886"/>
                </a:cubicBezTo>
                <a:cubicBezTo>
                  <a:pt x="4186319" y="730565"/>
                  <a:pt x="3903449" y="735043"/>
                  <a:pt x="3709185" y="707886"/>
                </a:cubicBezTo>
                <a:cubicBezTo>
                  <a:pt x="3514921" y="680729"/>
                  <a:pt x="3361337" y="716178"/>
                  <a:pt x="3179302" y="707886"/>
                </a:cubicBezTo>
                <a:cubicBezTo>
                  <a:pt x="2997267" y="699594"/>
                  <a:pt x="2863476" y="700452"/>
                  <a:pt x="2649418" y="707886"/>
                </a:cubicBezTo>
                <a:cubicBezTo>
                  <a:pt x="2435360" y="715320"/>
                  <a:pt x="2228582" y="713222"/>
                  <a:pt x="2053299" y="707886"/>
                </a:cubicBezTo>
                <a:cubicBezTo>
                  <a:pt x="1878016" y="702550"/>
                  <a:pt x="1586921" y="694816"/>
                  <a:pt x="1457180" y="707886"/>
                </a:cubicBezTo>
                <a:cubicBezTo>
                  <a:pt x="1327439" y="720956"/>
                  <a:pt x="995850" y="733809"/>
                  <a:pt x="794825" y="707886"/>
                </a:cubicBezTo>
                <a:cubicBezTo>
                  <a:pt x="593801" y="681963"/>
                  <a:pt x="362832" y="722472"/>
                  <a:pt x="0" y="707886"/>
                </a:cubicBezTo>
                <a:cubicBezTo>
                  <a:pt x="10102" y="560329"/>
                  <a:pt x="-4253" y="444628"/>
                  <a:pt x="0" y="339785"/>
                </a:cubicBezTo>
                <a:cubicBezTo>
                  <a:pt x="4253" y="234942"/>
                  <a:pt x="-10620" y="121741"/>
                  <a:pt x="0" y="0"/>
                </a:cubicBezTo>
                <a:close/>
              </a:path>
              <a:path w="6623545" h="707886" stroke="0" extrusionOk="0">
                <a:moveTo>
                  <a:pt x="0" y="0"/>
                </a:moveTo>
                <a:cubicBezTo>
                  <a:pt x="311126" y="-22085"/>
                  <a:pt x="437723" y="12864"/>
                  <a:pt x="662355" y="0"/>
                </a:cubicBezTo>
                <a:cubicBezTo>
                  <a:pt x="886987" y="-12864"/>
                  <a:pt x="968357" y="-21913"/>
                  <a:pt x="1258474" y="0"/>
                </a:cubicBezTo>
                <a:cubicBezTo>
                  <a:pt x="1548591" y="21913"/>
                  <a:pt x="1682524" y="10620"/>
                  <a:pt x="1920828" y="0"/>
                </a:cubicBezTo>
                <a:cubicBezTo>
                  <a:pt x="2159132" y="-10620"/>
                  <a:pt x="2262196" y="-6100"/>
                  <a:pt x="2384476" y="0"/>
                </a:cubicBezTo>
                <a:cubicBezTo>
                  <a:pt x="2506756" y="6100"/>
                  <a:pt x="3016483" y="23657"/>
                  <a:pt x="3179302" y="0"/>
                </a:cubicBezTo>
                <a:cubicBezTo>
                  <a:pt x="3342121" y="-23657"/>
                  <a:pt x="3601828" y="5279"/>
                  <a:pt x="3841656" y="0"/>
                </a:cubicBezTo>
                <a:cubicBezTo>
                  <a:pt x="4081484" y="-5279"/>
                  <a:pt x="4259557" y="31779"/>
                  <a:pt x="4636482" y="0"/>
                </a:cubicBezTo>
                <a:cubicBezTo>
                  <a:pt x="5013407" y="-31779"/>
                  <a:pt x="5141881" y="5787"/>
                  <a:pt x="5298836" y="0"/>
                </a:cubicBezTo>
                <a:cubicBezTo>
                  <a:pt x="5455791" y="-5787"/>
                  <a:pt x="5857901" y="15441"/>
                  <a:pt x="6027426" y="0"/>
                </a:cubicBezTo>
                <a:cubicBezTo>
                  <a:pt x="6196951" y="-15441"/>
                  <a:pt x="6337294" y="3297"/>
                  <a:pt x="6623545" y="0"/>
                </a:cubicBezTo>
                <a:cubicBezTo>
                  <a:pt x="6615422" y="156100"/>
                  <a:pt x="6634307" y="214174"/>
                  <a:pt x="6623545" y="368101"/>
                </a:cubicBezTo>
                <a:cubicBezTo>
                  <a:pt x="6612783" y="522028"/>
                  <a:pt x="6611977" y="607794"/>
                  <a:pt x="6623545" y="707886"/>
                </a:cubicBezTo>
                <a:cubicBezTo>
                  <a:pt x="6435668" y="687288"/>
                  <a:pt x="6365341" y="724446"/>
                  <a:pt x="6159897" y="707886"/>
                </a:cubicBezTo>
                <a:cubicBezTo>
                  <a:pt x="5954453" y="691326"/>
                  <a:pt x="5647036" y="732839"/>
                  <a:pt x="5431307" y="707886"/>
                </a:cubicBezTo>
                <a:cubicBezTo>
                  <a:pt x="5215578" y="682934"/>
                  <a:pt x="4865687" y="711299"/>
                  <a:pt x="4636482" y="707886"/>
                </a:cubicBezTo>
                <a:cubicBezTo>
                  <a:pt x="4407277" y="704473"/>
                  <a:pt x="4113933" y="736017"/>
                  <a:pt x="3841656" y="707886"/>
                </a:cubicBezTo>
                <a:cubicBezTo>
                  <a:pt x="3569379" y="679755"/>
                  <a:pt x="3609219" y="685966"/>
                  <a:pt x="3378008" y="707886"/>
                </a:cubicBezTo>
                <a:cubicBezTo>
                  <a:pt x="3146797" y="729806"/>
                  <a:pt x="3011838" y="735245"/>
                  <a:pt x="2781889" y="707886"/>
                </a:cubicBezTo>
                <a:cubicBezTo>
                  <a:pt x="2551940" y="680527"/>
                  <a:pt x="2246206" y="700333"/>
                  <a:pt x="1987064" y="707886"/>
                </a:cubicBezTo>
                <a:cubicBezTo>
                  <a:pt x="1727923" y="715439"/>
                  <a:pt x="1530279" y="724006"/>
                  <a:pt x="1258474" y="707886"/>
                </a:cubicBezTo>
                <a:cubicBezTo>
                  <a:pt x="986669" y="691767"/>
                  <a:pt x="986035" y="725641"/>
                  <a:pt x="794825" y="707886"/>
                </a:cubicBezTo>
                <a:cubicBezTo>
                  <a:pt x="603615" y="690131"/>
                  <a:pt x="223255" y="742137"/>
                  <a:pt x="0" y="707886"/>
                </a:cubicBezTo>
                <a:cubicBezTo>
                  <a:pt x="10181" y="539284"/>
                  <a:pt x="-17868" y="496234"/>
                  <a:pt x="0" y="339785"/>
                </a:cubicBezTo>
                <a:cubicBezTo>
                  <a:pt x="17868" y="183336"/>
                  <a:pt x="201" y="95666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  <a:effectLst>
            <a:outerShdw blurRad="50800" dist="152400" dir="2700000" algn="tl" rotWithShape="0">
              <a:schemeClr val="accent1">
                <a:lumMod val="7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人で悩まず、まず相談！</a:t>
            </a:r>
          </a:p>
        </p:txBody>
      </p:sp>
    </p:spTree>
    <p:extLst>
      <p:ext uri="{BB962C8B-B14F-4D97-AF65-F5344CB8AC3E}">
        <p14:creationId xmlns:p14="http://schemas.microsoft.com/office/powerpoint/2010/main" val="3707317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テキスト ボックス 10"/>
          <p:cNvSpPr txBox="1"/>
          <p:nvPr/>
        </p:nvSpPr>
        <p:spPr>
          <a:xfrm>
            <a:off x="509073" y="1152255"/>
            <a:ext cx="8849623" cy="9541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「相談する・情報提供する」ことは被害防止のための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周知や法律改正につながる</a:t>
            </a:r>
          </a:p>
        </p:txBody>
      </p:sp>
      <p:sp>
        <p:nvSpPr>
          <p:cNvPr id="1998" name="テキスト ボックス 4"/>
          <p:cNvSpPr txBox="1"/>
          <p:nvPr/>
        </p:nvSpPr>
        <p:spPr>
          <a:xfrm>
            <a:off x="1342231" y="215363"/>
            <a:ext cx="807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7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消費生活センターとは</a:t>
            </a:r>
          </a:p>
        </p:txBody>
      </p:sp>
      <p:grpSp>
        <p:nvGrpSpPr>
          <p:cNvPr id="1999" name="グループ化 5"/>
          <p:cNvGrpSpPr/>
          <p:nvPr/>
        </p:nvGrpSpPr>
        <p:grpSpPr>
          <a:xfrm>
            <a:off x="519758" y="215363"/>
            <a:ext cx="9018886" cy="712308"/>
            <a:chOff x="461415" y="209477"/>
            <a:chExt cx="9292185" cy="733892"/>
          </a:xfrm>
        </p:grpSpPr>
        <p:grpSp>
          <p:nvGrpSpPr>
            <p:cNvPr id="2000" name="グループ化 6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2001" name="四角形: 角を丸くする 17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495A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87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74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2002" name="グラフィック 5" descr="靴跡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2003" name="テキスト ボックス 16"/>
            <p:cNvSpPr txBox="1"/>
            <p:nvPr/>
          </p:nvSpPr>
          <p:spPr>
            <a:xfrm>
              <a:off x="1308811" y="209477"/>
              <a:ext cx="8316628" cy="665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87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消費生活センターとは</a:t>
              </a:r>
            </a:p>
          </p:txBody>
        </p:sp>
      </p:grpSp>
      <p:sp>
        <p:nvSpPr>
          <p:cNvPr id="2005" name="AutoShape 6"/>
          <p:cNvSpPr>
            <a:spLocks noChangeArrowheads="1"/>
          </p:cNvSpPr>
          <p:nvPr/>
        </p:nvSpPr>
        <p:spPr>
          <a:xfrm>
            <a:off x="3461020" y="2461175"/>
            <a:ext cx="5585068" cy="954107"/>
          </a:xfrm>
          <a:prstGeom prst="wedgeRectCallout">
            <a:avLst>
              <a:gd name="adj1" fmla="val -70486"/>
              <a:gd name="adj2" fmla="val -516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「相談しない・情報提供しない」と、</a:t>
            </a:r>
            <a:endParaRPr lang="en-US" altLang="ja-JP" sz="2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どんな問題があるのかな</a:t>
            </a:r>
            <a:endParaRPr lang="en-US" altLang="ja-JP" sz="2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06" name="図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857"/>
          <a:stretch>
            <a:fillRect/>
          </a:stretch>
        </p:blipFill>
        <p:spPr>
          <a:xfrm>
            <a:off x="917186" y="2345283"/>
            <a:ext cx="1708914" cy="285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007" name="テキスト ボックス 1"/>
          <p:cNvSpPr txBox="1"/>
          <p:nvPr/>
        </p:nvSpPr>
        <p:spPr>
          <a:xfrm>
            <a:off x="441606" y="5255614"/>
            <a:ext cx="7896097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消費行動により、みんなの未来が変わる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08" name="図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8" t="2357" b="40919"/>
          <a:stretch>
            <a:fillRect/>
          </a:stretch>
        </p:blipFill>
        <p:spPr>
          <a:xfrm flipH="1">
            <a:off x="7799367" y="4565542"/>
            <a:ext cx="2020409" cy="2648756"/>
          </a:xfrm>
          <a:prstGeom prst="rect">
            <a:avLst/>
          </a:prstGeom>
          <a:ln>
            <a:noFill/>
          </a:ln>
        </p:spPr>
      </p:pic>
      <p:sp>
        <p:nvSpPr>
          <p:cNvPr id="2009" name="AutoShape 6"/>
          <p:cNvSpPr>
            <a:spLocks noChangeArrowheads="1"/>
          </p:cNvSpPr>
          <p:nvPr/>
        </p:nvSpPr>
        <p:spPr>
          <a:xfrm>
            <a:off x="3461020" y="3636034"/>
            <a:ext cx="5565529" cy="803625"/>
          </a:xfrm>
          <a:prstGeom prst="wedgeRectCallout">
            <a:avLst>
              <a:gd name="adj1" fmla="val -69064"/>
              <a:gd name="adj2" fmla="val -49235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販売会社にも伝えたほうがいいのかな</a:t>
            </a:r>
            <a:endParaRPr lang="en-US" altLang="ja-JP" sz="2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958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グループ化 1"/>
          <p:cNvGrpSpPr/>
          <p:nvPr/>
        </p:nvGrpSpPr>
        <p:grpSpPr>
          <a:xfrm>
            <a:off x="383108" y="141446"/>
            <a:ext cx="9292185" cy="725308"/>
            <a:chOff x="461415" y="223369"/>
            <a:chExt cx="9292185" cy="725308"/>
          </a:xfrm>
        </p:grpSpPr>
        <p:grpSp>
          <p:nvGrpSpPr>
            <p:cNvPr id="2016" name="グループ化 2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2017" name="四角形: 角を丸くする 4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2018" name="グラフィック 5" descr="靴跡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2019" name="テキスト ボックス 3"/>
            <p:cNvSpPr txBox="1"/>
            <p:nvPr/>
          </p:nvSpPr>
          <p:spPr>
            <a:xfrm>
              <a:off x="1308812" y="302346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本日のまとめ</a:t>
              </a:r>
            </a:p>
          </p:txBody>
        </p:sp>
      </p:grpSp>
      <p:sp>
        <p:nvSpPr>
          <p:cNvPr id="2020" name="テキスト ボックス 6"/>
          <p:cNvSpPr txBox="1"/>
          <p:nvPr/>
        </p:nvSpPr>
        <p:spPr>
          <a:xfrm>
            <a:off x="900863" y="1028343"/>
            <a:ext cx="84285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日常生活は多くの契約で成り立っている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未成年者契約の取消しやクーリング・オフ制度を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覚えておこう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インターネットの契約はあわてず、慎重に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困ったときは消費生活センター（１８８）に相談しよう</a:t>
            </a:r>
          </a:p>
        </p:txBody>
      </p:sp>
    </p:spTree>
    <p:extLst>
      <p:ext uri="{BB962C8B-B14F-4D97-AF65-F5344CB8AC3E}">
        <p14:creationId xmlns:p14="http://schemas.microsoft.com/office/powerpoint/2010/main" val="2956251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テキスト ボックス 3"/>
          <p:cNvSpPr txBox="1"/>
          <p:nvPr/>
        </p:nvSpPr>
        <p:spPr>
          <a:xfrm>
            <a:off x="674061" y="1300797"/>
            <a:ext cx="85869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・消費者庁「社会への扉」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・消費者庁「</a:t>
            </a:r>
            <a:r>
              <a:rPr lang="ja-JP" altLang="en-US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中学生向け消費者教育プログラム」</a:t>
            </a:r>
            <a:endParaRPr lang="en-US" altLang="ja-JP" sz="2400" i="0" dirty="0">
              <a:solidFill>
                <a:srgbClr val="222222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・消費者庁「</a:t>
            </a:r>
            <a:r>
              <a:rPr lang="ja-JP" altLang="en-US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特別支援学校</a:t>
            </a:r>
            <a:r>
              <a:rPr lang="en-US" altLang="ja-JP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</a:t>
            </a:r>
            <a:r>
              <a:rPr lang="ja-JP" altLang="en-US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高等部</a:t>
            </a:r>
            <a:r>
              <a:rPr lang="en-US" altLang="ja-JP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r>
              <a:rPr lang="ja-JP" altLang="en-US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向け消費者教育用教材」</a:t>
            </a: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・消費者庁「</a:t>
            </a:r>
            <a:r>
              <a:rPr lang="ja-JP" altLang="en-US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消費者保護のための啓発用教材</a:t>
            </a:r>
            <a:endParaRPr lang="en-US" altLang="ja-JP" sz="2400" i="0" dirty="0">
              <a:solidFill>
                <a:srgbClr val="222222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2400" dirty="0">
                <a:solidFill>
                  <a:srgbClr val="22222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lang="ja-JP" altLang="en-US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デジタル消費生活へのスタートライン</a:t>
            </a:r>
            <a:r>
              <a:rPr lang="en-US" altLang="ja-JP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lang="ja-JP" altLang="en-US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</a:t>
            </a:r>
            <a:endParaRPr lang="en-US" altLang="ja-JP" sz="2400" i="0" dirty="0">
              <a:solidFill>
                <a:srgbClr val="222222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i="0" dirty="0">
                <a:solidFill>
                  <a:srgbClr val="22222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240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若手従業員向け研修プログラム「消費者と企業人の視点で</a:t>
            </a:r>
            <a:endParaRPr lang="en-US" altLang="ja-JP" sz="2400" i="0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ja-JP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240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考えよう消費生活のキホン」</a:t>
            </a:r>
            <a:endParaRPr lang="ja-JP" altLang="en-US" sz="2400" i="0" dirty="0">
              <a:solidFill>
                <a:srgbClr val="222222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・国民生活センター「若者向け注意喚起シリーズ」 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・法務省「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18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歳を迎える君へ～契約について学ぼう～」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・独立行政法人</a:t>
            </a:r>
            <a:r>
              <a:rPr lang="ja-JP" altLang="en-US" sz="2400" kern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日本学生支援機構　「奨学金」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・金融庁「高校生のための金融リテラシー講座」</a:t>
            </a:r>
          </a:p>
        </p:txBody>
      </p:sp>
      <p:grpSp>
        <p:nvGrpSpPr>
          <p:cNvPr id="2025" name="グループ化 4"/>
          <p:cNvGrpSpPr/>
          <p:nvPr/>
        </p:nvGrpSpPr>
        <p:grpSpPr>
          <a:xfrm>
            <a:off x="383108" y="141446"/>
            <a:ext cx="9292185" cy="725308"/>
            <a:chOff x="461415" y="223369"/>
            <a:chExt cx="9292185" cy="725308"/>
          </a:xfrm>
        </p:grpSpPr>
        <p:grpSp>
          <p:nvGrpSpPr>
            <p:cNvPr id="2026" name="グループ化 5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2027" name="四角形: 角を丸くする 7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2028" name="グラフィック 5" descr="靴跡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2029" name="テキスト ボックス 6"/>
            <p:cNvSpPr txBox="1"/>
            <p:nvPr/>
          </p:nvSpPr>
          <p:spPr>
            <a:xfrm>
              <a:off x="1308812" y="302346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出典・参考資料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440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2" name="グループ化 2"/>
          <p:cNvGrpSpPr/>
          <p:nvPr/>
        </p:nvGrpSpPr>
        <p:grpSpPr>
          <a:xfrm>
            <a:off x="383108" y="141446"/>
            <a:ext cx="9292185" cy="725308"/>
            <a:chOff x="461415" y="223369"/>
            <a:chExt cx="9292185" cy="725308"/>
          </a:xfrm>
        </p:grpSpPr>
        <p:grpSp>
          <p:nvGrpSpPr>
            <p:cNvPr id="2033" name="グループ化 3"/>
            <p:cNvGrpSpPr/>
            <p:nvPr/>
          </p:nvGrpSpPr>
          <p:grpSpPr>
            <a:xfrm>
              <a:off x="461415" y="223369"/>
              <a:ext cx="9292185" cy="720000"/>
              <a:chOff x="461415" y="208690"/>
              <a:chExt cx="9292185" cy="720000"/>
            </a:xfrm>
          </p:grpSpPr>
          <p:sp>
            <p:nvSpPr>
              <p:cNvPr id="2034" name="四角形: 角を丸くする 5"/>
              <p:cNvSpPr/>
              <p:nvPr/>
            </p:nvSpPr>
            <p:spPr>
              <a:xfrm>
                <a:off x="461415" y="208690"/>
                <a:ext cx="9292185" cy="720000"/>
              </a:xfrm>
              <a:prstGeom prst="roundRect">
                <a:avLst/>
              </a:prstGeom>
              <a:solidFill>
                <a:srgbClr val="429D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endParaRPr>
              </a:p>
            </p:txBody>
          </p:sp>
          <p:pic>
            <p:nvPicPr>
              <p:cNvPr id="2035" name="グラフィック 5" descr="靴跡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122" y="270291"/>
                <a:ext cx="619529" cy="619529"/>
              </a:xfrm>
              <a:prstGeom prst="rect">
                <a:avLst/>
              </a:prstGeom>
            </p:spPr>
          </p:pic>
        </p:grpSp>
        <p:sp>
          <p:nvSpPr>
            <p:cNvPr id="2036" name="テキスト ボックス 4"/>
            <p:cNvSpPr txBox="1"/>
            <p:nvPr/>
          </p:nvSpPr>
          <p:spPr>
            <a:xfrm>
              <a:off x="1308812" y="302346"/>
              <a:ext cx="83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イラスト</a:t>
              </a:r>
            </a:p>
          </p:txBody>
        </p:sp>
      </p:grpSp>
      <p:sp>
        <p:nvSpPr>
          <p:cNvPr id="2037" name="テキスト ボックス 7"/>
          <p:cNvSpPr txBox="1"/>
          <p:nvPr/>
        </p:nvSpPr>
        <p:spPr>
          <a:xfrm>
            <a:off x="193514" y="822576"/>
            <a:ext cx="9749679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消費者庁</a:t>
            </a:r>
            <a:endParaRPr lang="en-US" altLang="ja-JP" sz="15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・「社会への扉」</a:t>
            </a:r>
            <a:endParaRPr lang="en-US" altLang="ja-JP" sz="15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スライド１（ネットショッピング）、スライド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44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（銀行、販売店、カード会社）</a:t>
            </a:r>
            <a:endParaRPr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b="1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・イラスト集（２）</a:t>
            </a:r>
            <a:endParaRPr lang="en-US" altLang="ja-JP" sz="1500" b="1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スライド１（契約書、電子マネー）、スライド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17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（契約書）、</a:t>
            </a:r>
            <a:r>
              <a:rPr lang="ja-JP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スライド１９（アポイントメントサービス）</a:t>
            </a:r>
            <a:endParaRPr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スライド２１・２２・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35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（マルチ商法）、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37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r>
              <a:rPr lang="ja-JP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40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（契約書）、スライド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43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（電子マネー）</a:t>
            </a:r>
            <a:endParaRPr lang="en-US" altLang="ja-JP" sz="150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49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（契約書）、スライド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50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（ＡＴＭ消費者金融）、</a:t>
            </a:r>
            <a:endParaRPr lang="en-US" altLang="ja-JP" sz="150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・イラスト集（</a:t>
            </a:r>
            <a:r>
              <a:rPr lang="en-US" altLang="ja-JP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5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スライド２２（痩身エステ、）、スライド３６（脱毛）、スライド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38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39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40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（賃貸マンション・アパート）</a:t>
            </a:r>
            <a:endParaRPr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49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（スマートフォン）、</a:t>
            </a:r>
            <a:r>
              <a:rPr lang="ja-JP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（化粧品セット）</a:t>
            </a:r>
            <a:endParaRPr lang="en-US" altLang="ja-JP" sz="150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・「</a:t>
            </a:r>
            <a:r>
              <a:rPr lang="ja-JP" altLang="en-US" sz="1500" b="1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特別支援学校</a:t>
            </a:r>
            <a:r>
              <a:rPr lang="en-US" altLang="ja-JP" sz="1500" b="1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</a:t>
            </a:r>
            <a:r>
              <a:rPr lang="ja-JP" altLang="en-US" sz="1500" b="1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高等部向け）消費者教育用教材」イラスト集</a:t>
            </a:r>
            <a:endParaRPr lang="en-US" altLang="ja-JP" sz="1500" b="1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（ＩＣカード、クレジットカード、消費生活センター）スライド３、４（バス、洋服、美容院、アパート）</a:t>
            </a:r>
            <a:endParaRPr lang="en-US" altLang="ja-JP" sz="150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スライド５、７（洋服）、スライド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33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（スマートフォン）スライド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43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（お金、電子マネー、デビットカード、</a:t>
            </a:r>
            <a:endParaRPr lang="en-US" altLang="ja-JP" sz="150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i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クレジットカード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45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，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46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（クレジットカード）、スライド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53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（消費生活センター）</a:t>
            </a:r>
            <a:endParaRPr lang="en-US" altLang="ja-JP" sz="150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・「</a:t>
            </a:r>
            <a:r>
              <a:rPr lang="ja-JP" altLang="en-US" sz="1500" b="1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中学生向け消費者教育プログラム」</a:t>
            </a:r>
            <a:endParaRPr lang="en-US" altLang="ja-JP" sz="1500" b="1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スライド２５（スマートフォン画像）、スライド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26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27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28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（スニーカー広告）</a:t>
            </a:r>
            <a:endParaRPr lang="en-US" altLang="ja-JP" sz="150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・「</a:t>
            </a:r>
            <a:r>
              <a:rPr lang="ja-JP" altLang="en-US" sz="1500" b="1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消費者保護のための啓発用教材　</a:t>
            </a:r>
            <a:r>
              <a:rPr lang="en-US" altLang="ja-JP" sz="1500" b="1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lang="ja-JP" altLang="en-US" sz="1500" b="1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デジタル消費生活への　スタートライン</a:t>
            </a:r>
            <a:r>
              <a:rPr lang="en-US" altLang="ja-JP" sz="1500" b="1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lang="ja-JP" altLang="en-US" sz="1500" b="1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</a:t>
            </a:r>
            <a:endParaRPr lang="en-US" altLang="ja-JP" sz="1500" b="1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34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（もうけ話広告）</a:t>
            </a:r>
            <a:endParaRPr lang="en-US" altLang="ja-JP" sz="150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b="1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・若手従業員向け研修プログラム「消費者と企業人の視点で考えよう 消費生活のキホン」</a:t>
            </a:r>
            <a:endParaRPr lang="en-US" altLang="ja-JP" sz="1500" b="1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</a:t>
            </a:r>
            <a:r>
              <a:rPr lang="en-US" altLang="ja-JP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29</a:t>
            </a:r>
            <a:r>
              <a:rPr lang="ja-JP" altLang="en-US" sz="150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（ダイエットサプリメント広告）</a:t>
            </a:r>
            <a:endParaRPr lang="en-US" altLang="ja-JP" sz="150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50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中村公重　　</a:t>
            </a:r>
            <a:endParaRPr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14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16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17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18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19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26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27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29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35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36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37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42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44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45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47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48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55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（男子高生　女子高生）</a:t>
            </a:r>
            <a:endParaRPr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スライド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（店員）　　スライド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14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16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17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19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（事業者）　スライド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31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53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（消費生活相談員）</a:t>
            </a:r>
          </a:p>
        </p:txBody>
      </p:sp>
    </p:spTree>
    <p:extLst>
      <p:ext uri="{BB962C8B-B14F-4D97-AF65-F5344CB8AC3E}">
        <p14:creationId xmlns:p14="http://schemas.microsoft.com/office/powerpoint/2010/main" val="409288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フローチャート: 代替処理 2"/>
          <p:cNvSpPr/>
          <p:nvPr/>
        </p:nvSpPr>
        <p:spPr>
          <a:xfrm>
            <a:off x="7124485" y="1041446"/>
            <a:ext cx="1706249" cy="5400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正解</a:t>
            </a: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sp>
        <p:nvSpPr>
          <p:cNvPr id="1177" name="テキスト ボックス 10"/>
          <p:cNvSpPr txBox="1"/>
          <p:nvPr/>
        </p:nvSpPr>
        <p:spPr>
          <a:xfrm>
            <a:off x="1102344" y="1939512"/>
            <a:ext cx="83166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①店員が「かしこまりました」と言ったとき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②代金を支払ったとき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③商品を受け取ったとき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④契約書や領収書をもらったとき</a:t>
            </a:r>
          </a:p>
        </p:txBody>
      </p:sp>
      <p:sp>
        <p:nvSpPr>
          <p:cNvPr id="1178" name="正方形/長方形 11"/>
          <p:cNvSpPr/>
          <p:nvPr/>
        </p:nvSpPr>
        <p:spPr>
          <a:xfrm>
            <a:off x="703212" y="5832888"/>
            <a:ext cx="8626392" cy="12400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契約は</a:t>
            </a:r>
            <a:endParaRPr kumimoji="1" lang="en-US" altLang="ja-JP" sz="3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お互いの意思が合致したときに成立する</a:t>
            </a:r>
            <a:endParaRPr kumimoji="1" lang="ja-JP" altLang="en-US" sz="3200" dirty="0">
              <a:solidFill>
                <a:srgbClr val="C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179" name="グループ化 4"/>
          <p:cNvGrpSpPr/>
          <p:nvPr/>
        </p:nvGrpSpPr>
        <p:grpSpPr>
          <a:xfrm>
            <a:off x="383108" y="141446"/>
            <a:ext cx="9292185" cy="720000"/>
            <a:chOff x="461415" y="208690"/>
            <a:chExt cx="9292185" cy="720000"/>
          </a:xfrm>
        </p:grpSpPr>
        <p:sp>
          <p:nvSpPr>
            <p:cNvPr id="1180" name="四角形: 角を丸くする 6"/>
            <p:cNvSpPr/>
            <p:nvPr/>
          </p:nvSpPr>
          <p:spPr>
            <a:xfrm>
              <a:off x="461415" y="208690"/>
              <a:ext cx="9292185" cy="720000"/>
            </a:xfrm>
            <a:prstGeom prst="roundRect">
              <a:avLst/>
            </a:prstGeom>
            <a:solidFill>
              <a:srgbClr val="429D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endParaRPr>
            </a:p>
          </p:txBody>
        </p:sp>
        <p:pic>
          <p:nvPicPr>
            <p:cNvPr id="1181" name="グラフィック 5" descr="靴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122" y="270291"/>
              <a:ext cx="619529" cy="619529"/>
            </a:xfrm>
            <a:prstGeom prst="rect">
              <a:avLst/>
            </a:prstGeom>
          </p:spPr>
        </p:pic>
      </p:grpSp>
      <p:sp>
        <p:nvSpPr>
          <p:cNvPr id="1182" name="フローチャート: 代替処理 8"/>
          <p:cNvSpPr/>
          <p:nvPr/>
        </p:nvSpPr>
        <p:spPr>
          <a:xfrm>
            <a:off x="383108" y="1041446"/>
            <a:ext cx="5738292" cy="5400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dirty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Ｑ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契約はいつ成立する？</a:t>
            </a:r>
          </a:p>
        </p:txBody>
      </p:sp>
      <p:sp>
        <p:nvSpPr>
          <p:cNvPr id="1183" name="フローチャート: 結合子 1"/>
          <p:cNvSpPr/>
          <p:nvPr/>
        </p:nvSpPr>
        <p:spPr>
          <a:xfrm flipV="1">
            <a:off x="639429" y="1998024"/>
            <a:ext cx="489285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テキスト ボックス 12"/>
          <p:cNvSpPr txBox="1"/>
          <p:nvPr/>
        </p:nvSpPr>
        <p:spPr>
          <a:xfrm>
            <a:off x="1230505" y="220423"/>
            <a:ext cx="831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契約ってなんだろう</a:t>
            </a:r>
          </a:p>
        </p:txBody>
      </p:sp>
    </p:spTree>
    <p:extLst>
      <p:ext uri="{BB962C8B-B14F-4D97-AF65-F5344CB8AC3E}">
        <p14:creationId xmlns:p14="http://schemas.microsoft.com/office/powerpoint/2010/main" val="310626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フローチャート: 代替処理 14"/>
          <p:cNvSpPr/>
          <p:nvPr/>
        </p:nvSpPr>
        <p:spPr>
          <a:xfrm>
            <a:off x="6400803" y="6547531"/>
            <a:ext cx="3479797" cy="792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代金を受け取る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権利</a:t>
            </a:r>
          </a:p>
        </p:txBody>
      </p:sp>
      <p:sp>
        <p:nvSpPr>
          <p:cNvPr id="1192" name="フローチャート: 代替処理 15"/>
          <p:cNvSpPr/>
          <p:nvPr/>
        </p:nvSpPr>
        <p:spPr>
          <a:xfrm>
            <a:off x="218057" y="6614128"/>
            <a:ext cx="3496969" cy="792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代金を支払う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義務</a:t>
            </a:r>
          </a:p>
        </p:txBody>
      </p:sp>
      <p:sp>
        <p:nvSpPr>
          <p:cNvPr id="1193" name="フローチャート: 代替処理 17"/>
          <p:cNvSpPr/>
          <p:nvPr/>
        </p:nvSpPr>
        <p:spPr>
          <a:xfrm>
            <a:off x="6420824" y="5558033"/>
            <a:ext cx="3419518" cy="792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洋服を渡す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義務</a:t>
            </a:r>
          </a:p>
        </p:txBody>
      </p:sp>
      <p:sp>
        <p:nvSpPr>
          <p:cNvPr id="1194" name="テキスト ボックス 10"/>
          <p:cNvSpPr txBox="1"/>
          <p:nvPr/>
        </p:nvSpPr>
        <p:spPr>
          <a:xfrm>
            <a:off x="1374104" y="1103981"/>
            <a:ext cx="7330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契約とは法律上の責任が生じる約束</a:t>
            </a:r>
            <a:endParaRPr kumimoji="1" lang="en-US" altLang="ja-JP" sz="3200" dirty="0">
              <a:solidFill>
                <a:schemeClr val="tx1"/>
              </a:solidFill>
              <a:highlight>
                <a:srgbClr val="FFFF00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95" name="正方形/長方形 8"/>
          <p:cNvSpPr/>
          <p:nvPr/>
        </p:nvSpPr>
        <p:spPr>
          <a:xfrm>
            <a:off x="2844802" y="2766738"/>
            <a:ext cx="4532793" cy="970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店で洋服を買う場合</a:t>
            </a:r>
          </a:p>
        </p:txBody>
      </p:sp>
      <p:sp>
        <p:nvSpPr>
          <p:cNvPr id="1196" name="フローチャート: 代替処理 16"/>
          <p:cNvSpPr/>
          <p:nvPr/>
        </p:nvSpPr>
        <p:spPr>
          <a:xfrm>
            <a:off x="383108" y="1828804"/>
            <a:ext cx="9292186" cy="730339"/>
          </a:xfrm>
          <a:prstGeom prst="flowChartAlternateProcess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契約が成立すると、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権利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義務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の関係が生じる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197" name="グループ化 7"/>
          <p:cNvGrpSpPr/>
          <p:nvPr/>
        </p:nvGrpSpPr>
        <p:grpSpPr>
          <a:xfrm>
            <a:off x="383108" y="141446"/>
            <a:ext cx="9292185" cy="720000"/>
            <a:chOff x="461415" y="208690"/>
            <a:chExt cx="9292185" cy="720000"/>
          </a:xfrm>
        </p:grpSpPr>
        <p:sp>
          <p:nvSpPr>
            <p:cNvPr id="1198" name="四角形: 角を丸くする 12"/>
            <p:cNvSpPr/>
            <p:nvPr/>
          </p:nvSpPr>
          <p:spPr>
            <a:xfrm>
              <a:off x="461415" y="208690"/>
              <a:ext cx="9292185" cy="720000"/>
            </a:xfrm>
            <a:prstGeom prst="roundRect">
              <a:avLst/>
            </a:prstGeom>
            <a:solidFill>
              <a:srgbClr val="429D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endParaRPr>
            </a:p>
          </p:txBody>
        </p:sp>
        <p:pic>
          <p:nvPicPr>
            <p:cNvPr id="1199" name="グラフィック 5" descr="靴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122" y="270291"/>
              <a:ext cx="619529" cy="619529"/>
            </a:xfrm>
            <a:prstGeom prst="rect">
              <a:avLst/>
            </a:prstGeom>
          </p:spPr>
        </p:pic>
      </p:grpSp>
      <p:pic>
        <p:nvPicPr>
          <p:cNvPr id="1200" name="図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8" t="2357" b="40919"/>
          <a:stretch>
            <a:fillRect/>
          </a:stretch>
        </p:blipFill>
        <p:spPr>
          <a:xfrm>
            <a:off x="1300970" y="3215098"/>
            <a:ext cx="1529645" cy="2005364"/>
          </a:xfrm>
          <a:prstGeom prst="rect">
            <a:avLst/>
          </a:prstGeom>
          <a:ln>
            <a:noFill/>
          </a:ln>
        </p:spPr>
      </p:pic>
      <p:sp>
        <p:nvSpPr>
          <p:cNvPr id="1201" name="フローチャート: 代替処理 13"/>
          <p:cNvSpPr/>
          <p:nvPr/>
        </p:nvSpPr>
        <p:spPr>
          <a:xfrm>
            <a:off x="218058" y="5592357"/>
            <a:ext cx="3547813" cy="792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洋服を受け取る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権利</a:t>
            </a:r>
          </a:p>
        </p:txBody>
      </p:sp>
      <p:pic>
        <p:nvPicPr>
          <p:cNvPr id="1202" name="図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88925" y="3096249"/>
            <a:ext cx="1693076" cy="212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矢印: 右 3"/>
          <p:cNvSpPr/>
          <p:nvPr/>
        </p:nvSpPr>
        <p:spPr>
          <a:xfrm>
            <a:off x="2836927" y="4065084"/>
            <a:ext cx="1328118" cy="7282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申込み</a:t>
            </a:r>
          </a:p>
        </p:txBody>
      </p:sp>
      <p:sp>
        <p:nvSpPr>
          <p:cNvPr id="1204" name="矢印: 左 5"/>
          <p:cNvSpPr/>
          <p:nvPr/>
        </p:nvSpPr>
        <p:spPr>
          <a:xfrm>
            <a:off x="5262861" y="4090591"/>
            <a:ext cx="1336785" cy="701156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承諾</a:t>
            </a:r>
          </a:p>
        </p:txBody>
      </p:sp>
      <p:sp>
        <p:nvSpPr>
          <p:cNvPr id="1205" name="正方形/長方形 6"/>
          <p:cNvSpPr/>
          <p:nvPr/>
        </p:nvSpPr>
        <p:spPr>
          <a:xfrm>
            <a:off x="3888915" y="5925279"/>
            <a:ext cx="2300592" cy="970381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契約成立</a:t>
            </a:r>
          </a:p>
        </p:txBody>
      </p:sp>
      <p:sp>
        <p:nvSpPr>
          <p:cNvPr id="1207" name="テキスト ボックス 11"/>
          <p:cNvSpPr txBox="1"/>
          <p:nvPr/>
        </p:nvSpPr>
        <p:spPr>
          <a:xfrm>
            <a:off x="1230505" y="220423"/>
            <a:ext cx="831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契約ってなんだろう</a:t>
            </a:r>
          </a:p>
        </p:txBody>
      </p:sp>
      <p:pic>
        <p:nvPicPr>
          <p:cNvPr id="1208" name="図 18"/>
          <p:cNvPicPr>
            <a:picLocks noChangeAspect="1"/>
          </p:cNvPicPr>
          <p:nvPr/>
        </p:nvPicPr>
        <p:blipFill>
          <a:blip r:embed="rId6"/>
          <a:srcRect l="56436"/>
          <a:stretch>
            <a:fillRect/>
          </a:stretch>
        </p:blipFill>
        <p:spPr>
          <a:xfrm>
            <a:off x="4058195" y="3604496"/>
            <a:ext cx="1336785" cy="1741239"/>
          </a:xfrm>
          <a:prstGeom prst="rect">
            <a:avLst/>
          </a:prstGeom>
          <a:ln>
            <a:noFill/>
          </a:ln>
        </p:spPr>
      </p:pic>
      <p:sp>
        <p:nvSpPr>
          <p:cNvPr id="1209" name="Rectangle 3"/>
          <p:cNvSpPr>
            <a:spLocks noChangeArrowheads="1"/>
          </p:cNvSpPr>
          <p:nvPr/>
        </p:nvSpPr>
        <p:spPr>
          <a:xfrm>
            <a:off x="171967" y="4028522"/>
            <a:ext cx="1202137" cy="792000"/>
          </a:xfrm>
          <a:prstGeom prst="wedgeRectCallout">
            <a:avLst>
              <a:gd name="adj1" fmla="val 81159"/>
              <a:gd name="adj2" fmla="val -449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kumimoji="1"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これを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buNone/>
              <a:defRPr/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ください</a:t>
            </a:r>
            <a:endParaRPr lang="ja-JP" altLang="en-US" sz="2000" b="1" kern="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10" name="Rectangle 3"/>
          <p:cNvSpPr>
            <a:spLocks noChangeArrowheads="1"/>
          </p:cNvSpPr>
          <p:nvPr/>
        </p:nvSpPr>
        <p:spPr>
          <a:xfrm>
            <a:off x="8266133" y="4090591"/>
            <a:ext cx="1546723" cy="792000"/>
          </a:xfrm>
          <a:prstGeom prst="wedgeRectCallout">
            <a:avLst>
              <a:gd name="adj1" fmla="val -81026"/>
              <a:gd name="adj2" fmla="val -476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kumimoji="1"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かしこまり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buNone/>
              <a:defRPr/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ました</a:t>
            </a:r>
            <a:endParaRPr lang="ja-JP" altLang="en-US" sz="2000" b="1" kern="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95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グループ化 3"/>
          <p:cNvGrpSpPr/>
          <p:nvPr/>
        </p:nvGrpSpPr>
        <p:grpSpPr>
          <a:xfrm>
            <a:off x="383108" y="141446"/>
            <a:ext cx="9292185" cy="720000"/>
            <a:chOff x="461415" y="208690"/>
            <a:chExt cx="9292185" cy="720000"/>
          </a:xfrm>
        </p:grpSpPr>
        <p:sp>
          <p:nvSpPr>
            <p:cNvPr id="1218" name="四角形: 角を丸くする 4"/>
            <p:cNvSpPr/>
            <p:nvPr/>
          </p:nvSpPr>
          <p:spPr>
            <a:xfrm>
              <a:off x="461415" y="208690"/>
              <a:ext cx="9292185" cy="720000"/>
            </a:xfrm>
            <a:prstGeom prst="roundRect">
              <a:avLst/>
            </a:prstGeom>
            <a:solidFill>
              <a:srgbClr val="429D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endParaRPr>
            </a:p>
          </p:txBody>
        </p:sp>
        <p:pic>
          <p:nvPicPr>
            <p:cNvPr id="1219" name="グラフィック 5" descr="靴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122" y="270291"/>
              <a:ext cx="619529" cy="619529"/>
            </a:xfrm>
            <a:prstGeom prst="rect">
              <a:avLst/>
            </a:prstGeom>
          </p:spPr>
        </p:pic>
      </p:grpSp>
      <p:sp>
        <p:nvSpPr>
          <p:cNvPr id="1220" name="テキスト ボックス 9"/>
          <p:cNvSpPr txBox="1"/>
          <p:nvPr/>
        </p:nvSpPr>
        <p:spPr>
          <a:xfrm>
            <a:off x="1102344" y="141446"/>
            <a:ext cx="831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契約ってなんだろう</a:t>
            </a:r>
          </a:p>
        </p:txBody>
      </p:sp>
      <p:sp>
        <p:nvSpPr>
          <p:cNvPr id="1221" name="正方形/長方形 10"/>
          <p:cNvSpPr/>
          <p:nvPr/>
        </p:nvSpPr>
        <p:spPr>
          <a:xfrm>
            <a:off x="678162" y="1283350"/>
            <a:ext cx="8702075" cy="7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契約は口頭でも成立する</a:t>
            </a:r>
            <a:endParaRPr kumimoji="1" lang="ja-JP" altLang="en-US" sz="3200" dirty="0">
              <a:solidFill>
                <a:srgbClr val="C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22" name="正方形/長方形 11"/>
          <p:cNvSpPr/>
          <p:nvPr/>
        </p:nvSpPr>
        <p:spPr>
          <a:xfrm>
            <a:off x="678162" y="3165461"/>
            <a:ext cx="8770638" cy="14584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契約が成立すると原則やめられない</a:t>
            </a:r>
            <a:endParaRPr lang="en-US" altLang="ja-JP" sz="3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契約を守らないと裁判で訴えられることもある</a:t>
            </a:r>
            <a:endParaRPr lang="ja-JP" altLang="en-US" sz="3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23" name="正方形/長方形 12"/>
          <p:cNvSpPr/>
          <p:nvPr/>
        </p:nvSpPr>
        <p:spPr>
          <a:xfrm>
            <a:off x="716896" y="5903142"/>
            <a:ext cx="8702075" cy="7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C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24" name="テキスト ボックス 14"/>
          <p:cNvSpPr txBox="1"/>
          <p:nvPr/>
        </p:nvSpPr>
        <p:spPr>
          <a:xfrm>
            <a:off x="1656079" y="6006754"/>
            <a:ext cx="6746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4380"/>
            <a:r>
              <a:rPr lang="ja-JP" altLang="en-US" sz="32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契約前に</a:t>
            </a:r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内容をしっかり確認する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07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タイトル 1"/>
          <p:cNvSpPr>
            <a:spLocks noGrp="1"/>
          </p:cNvSpPr>
          <p:nvPr>
            <p:ph type="title"/>
          </p:nvPr>
        </p:nvSpPr>
        <p:spPr>
          <a:xfrm>
            <a:off x="0" y="2312337"/>
            <a:ext cx="10058400" cy="1080000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ctr" rtl="0"/>
            <a:r>
              <a:rPr lang="ja-JP" altLang="en-US" sz="60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未成年者契約の取消し</a:t>
            </a:r>
          </a:p>
        </p:txBody>
      </p:sp>
    </p:spTree>
    <p:extLst>
      <p:ext uri="{BB962C8B-B14F-4D97-AF65-F5344CB8AC3E}">
        <p14:creationId xmlns:p14="http://schemas.microsoft.com/office/powerpoint/2010/main" val="3528310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9.7|7.2|2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4.8|29.9|38.8|11.5|11.1|2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3|8.1|10.4"/>
</p:tagLst>
</file>

<file path=ppt/theme/theme1.xml><?xml version="1.0" encoding="utf-8"?>
<a:theme xmlns:a="http://schemas.openxmlformats.org/drawingml/2006/main" name="第 2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FFC00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4332</Words>
  <Application>Microsoft Office PowerPoint</Application>
  <PresentationFormat>ユーザー設定</PresentationFormat>
  <Paragraphs>799</Paragraphs>
  <Slides>58</Slides>
  <Notes>44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76" baseType="lpstr">
      <vt:lpstr>AR P丸ゴシック体M</vt:lpstr>
      <vt:lpstr>BIZ UDPゴシック</vt:lpstr>
      <vt:lpstr>BIZ UDゴシック</vt:lpstr>
      <vt:lpstr>HGPｺﾞｼｯｸE</vt:lpstr>
      <vt:lpstr>HG丸ｺﾞｼｯｸM-PRO</vt:lpstr>
      <vt:lpstr>Meiryo UI</vt:lpstr>
      <vt:lpstr>ＭＳ Ｐゴシック</vt:lpstr>
      <vt:lpstr>UD デジタル 教科書体 N-B</vt:lpstr>
      <vt:lpstr>UD デジタル 教科書体 NK-B</vt:lpstr>
      <vt:lpstr>UD Digi Kyokasho NK-R</vt:lpstr>
      <vt:lpstr>UD Digi Kyokasho NK-R</vt:lpstr>
      <vt:lpstr>UD デジタル 教科書体 NP-B</vt:lpstr>
      <vt:lpstr>UD デジタル 教科書体 NP-R</vt:lpstr>
      <vt:lpstr>游ゴシック</vt:lpstr>
      <vt:lpstr>游ゴシック Medium</vt:lpstr>
      <vt:lpstr>Arial</vt:lpstr>
      <vt:lpstr>Quire Sans</vt:lpstr>
      <vt:lpstr>第 2</vt:lpstr>
      <vt:lpstr>静岡県　高校生消費者教育出前講座</vt:lpstr>
      <vt:lpstr>契約ってなんだろう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未成年者契約の取消し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クーリング・オフ制度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ネットショッピング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若者に多いトラブル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お金の使い方</vt:lpstr>
      <vt:lpstr>PowerPoint プレゼンテーション</vt:lpstr>
      <vt:lpstr>PowerPoint プレゼンテーション</vt:lpstr>
      <vt:lpstr>３者間取引</vt:lpstr>
      <vt:lpstr>PowerPoint プレゼンテーション</vt:lpstr>
      <vt:lpstr>クレジットカードを持ったら注意すること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消費生活センターとは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静岡県　高校生消費者教育出前講座</dc:title>
  <dc:creator>尾嶋由紀子</dc:creator>
  <cp:lastModifiedBy>由紀子 尾嶋</cp:lastModifiedBy>
  <cp:revision>17</cp:revision>
  <cp:lastPrinted>2024-02-25T04:42:53Z</cp:lastPrinted>
  <dcterms:created xsi:type="dcterms:W3CDTF">2024-02-19T08:40:24Z</dcterms:created>
  <dcterms:modified xsi:type="dcterms:W3CDTF">2024-02-26T22:44:34Z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