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0" r:id="rId3"/>
  </p:sldMasterIdLst>
  <p:notesMasterIdLst>
    <p:notesMasterId r:id="rId4"/>
  </p:notesMasterIdLst>
  <p:sldIdLst>
    <p:sldId id="290" r:id="rId5"/>
    <p:sldId id="280" r:id="rId6"/>
    <p:sldId id="281" r:id="rId7"/>
    <p:sldId id="289" r:id="rId8"/>
    <p:sldId id="282" r:id="rId9"/>
    <p:sldId id="283" r:id="rId10"/>
    <p:sldId id="284"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320" r:id="rId41"/>
    <p:sldId id="262" r:id="rId42"/>
    <p:sldId id="288"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2D8"/>
    <a:srgbClr val="B6AF62"/>
    <a:srgbClr val="E85436"/>
    <a:srgbClr val="FDD6CD"/>
    <a:srgbClr val="FBEBCF"/>
    <a:srgbClr val="FF99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24"/>
    <p:restoredTop sz="94660"/>
  </p:normalViewPr>
  <p:slideViewPr>
    <p:cSldViewPr snapToGrid="0">
      <p:cViewPr varScale="1">
        <p:scale>
          <a:sx n="115" d="100"/>
          <a:sy n="115" d="100"/>
        </p:scale>
        <p:origin x="-1050" y="-90"/>
      </p:cViewPr>
      <p:guideLst/>
    </p:cSldViewPr>
  </p:slideViewPr>
  <p:notesTextViewPr>
    <p:cViewPr>
      <p:scale>
        <a:sx n="1" d="1"/>
        <a:sy n="1" d="1"/>
      </p:scale>
      <p:origin x="0" y="0"/>
    </p:cViewPr>
  </p:notesText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Master" Target="slideMasters/slideMaster2.xml" /><Relationship Id="rId4" Type="http://schemas.openxmlformats.org/officeDocument/2006/relationships/notesMaster" Target="notesMasters/notes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presProps" Target="presProps.xml" /><Relationship Id="rId45" Type="http://schemas.openxmlformats.org/officeDocument/2006/relationships/viewProps" Target="viewProps.xml" /><Relationship Id="rId46" Type="http://schemas.openxmlformats.org/officeDocument/2006/relationships/tableStyles" Target="tableStyles.xml" /></Relationships>
</file>

<file path=ppt/notesMasters/_rels/notesMaster1.xml.rels><?xml version="1.0" encoding="UTF-8"?><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75"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1176"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AE4C45-B4B9-4203-A1DC-4B9B855C1B5F}" type="datetimeFigureOut">
              <a:rPr kumimoji="1" lang="ja-JP" altLang="en-US" smtClean="0"/>
              <a:t>2025/2/7</a:t>
            </a:fld>
            <a:endParaRPr kumimoji="1" lang="ja-JP" altLang="en-US"/>
          </a:p>
        </p:txBody>
      </p:sp>
      <p:sp>
        <p:nvSpPr>
          <p:cNvPr id="1177"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1178"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79"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1180"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CB369-0696-4E95-B427-EC5BEA0EBB32}" type="slidenum">
              <a:rPr kumimoji="1" lang="ja-JP" altLang="en-US" smtClean="0"/>
              <a:t>‹#›</a:t>
            </a:fld>
            <a:endParaRPr kumimoji="1" lang="ja-JP" altLang="en-US"/>
          </a:p>
        </p:txBody>
      </p:sp>
    </p:spTree>
    <p:extLst>
      <p:ext uri="{BB962C8B-B14F-4D97-AF65-F5344CB8AC3E}">
        <p14:creationId xmlns:p14="http://schemas.microsoft.com/office/powerpoint/2010/main" val="24230631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1032"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1033" name="日付プレースホルダー 3"/>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34" name="フッター プレースホルダー 4"/>
          <p:cNvSpPr>
            <a:spLocks noGrp="1"/>
          </p:cNvSpPr>
          <p:nvPr>
            <p:ph type="ftr" sz="quarter" idx="11"/>
          </p:nvPr>
        </p:nvSpPr>
        <p:spPr/>
        <p:txBody>
          <a:bodyPr/>
          <a:lstStyle/>
          <a:p>
            <a:endParaRPr kumimoji="1" lang="ja-JP" altLang="en-US"/>
          </a:p>
        </p:txBody>
      </p:sp>
      <p:sp>
        <p:nvSpPr>
          <p:cNvPr id="1035" name="スライド番号プレースホルダー 5"/>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2205474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089"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90" name="日付プレースホルダー 3"/>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91" name="フッター プレースホルダー 4"/>
          <p:cNvSpPr>
            <a:spLocks noGrp="1"/>
          </p:cNvSpPr>
          <p:nvPr>
            <p:ph type="ftr" sz="quarter" idx="11"/>
          </p:nvPr>
        </p:nvSpPr>
        <p:spPr/>
        <p:txBody>
          <a:bodyPr/>
          <a:lstStyle/>
          <a:p>
            <a:endParaRPr kumimoji="1" lang="ja-JP" altLang="en-US"/>
          </a:p>
        </p:txBody>
      </p:sp>
      <p:sp>
        <p:nvSpPr>
          <p:cNvPr id="1092" name="スライド番号プレースホルダー 5"/>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310996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1095"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96" name="日付プレースホルダー 3"/>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97" name="フッター プレースホルダー 4"/>
          <p:cNvSpPr>
            <a:spLocks noGrp="1"/>
          </p:cNvSpPr>
          <p:nvPr>
            <p:ph type="ftr" sz="quarter" idx="11"/>
          </p:nvPr>
        </p:nvSpPr>
        <p:spPr/>
        <p:txBody>
          <a:bodyPr/>
          <a:lstStyle/>
          <a:p>
            <a:endParaRPr kumimoji="1" lang="ja-JP" altLang="en-US"/>
          </a:p>
        </p:txBody>
      </p:sp>
      <p:sp>
        <p:nvSpPr>
          <p:cNvPr id="1098" name="スライド番号プレースホルダー 5"/>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376052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106"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1107"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1108" name="日付プレースホルダー 3"/>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09"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1110" name="スライド番号プレースホルダー 5"/>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2973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11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11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14" name="日付プレースホルダー 3"/>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1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1116" name="スライド番号プレースホルダー 5"/>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88606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118"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1119"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1120" name="日付プレースホルダー 3"/>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21"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1122" name="スライド番号プレースホルダー 5"/>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37281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124"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125"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26"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27" name="日付プレースホルダー 4"/>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28"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1129" name="スライド番号プレースホルダー 6"/>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2979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131"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1132"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1133"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34"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1135"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36" name="日付プレースホルダー 6"/>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37"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1138" name="スライド番号プレースホルダー 8"/>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7594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140"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141" name="日付プレースホルダー 2"/>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42"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1143" name="スライド番号プレースホルダー 4"/>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104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145" name="日付プレースホルダー 1"/>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46"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1147" name="スライド番号プレースホルダー 3"/>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34232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0" name=""/>
        <p:cNvGrpSpPr/>
        <p:nvPr/>
      </p:nvGrpSpPr>
      <p:grpSpPr>
        <a:xfrm>
          <a:off x="0" y="0"/>
          <a:ext cx="0" cy="0"/>
          <a:chOff x="0" y="0"/>
          <a:chExt cx="0" cy="0"/>
        </a:xfrm>
      </p:grpSpPr>
      <p:sp>
        <p:nvSpPr>
          <p:cNvPr id="1149"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1150"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51"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1152" name="日付プレースホルダー 4"/>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53"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1154" name="スライド番号プレースホルダー 6"/>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349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038"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39" name="日付プレースホルダー 3"/>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40" name="フッター プレースホルダー 4"/>
          <p:cNvSpPr>
            <a:spLocks noGrp="1"/>
          </p:cNvSpPr>
          <p:nvPr>
            <p:ph type="ftr" sz="quarter" idx="11"/>
          </p:nvPr>
        </p:nvSpPr>
        <p:spPr/>
        <p:txBody>
          <a:bodyPr/>
          <a:lstStyle/>
          <a:p>
            <a:endParaRPr kumimoji="1" lang="ja-JP" altLang="en-US"/>
          </a:p>
        </p:txBody>
      </p:sp>
      <p:sp>
        <p:nvSpPr>
          <p:cNvPr id="1041" name="スライド番号プレースホルダー 5"/>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2552157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156"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1157"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1158"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1159" name="日付プレースホルダー 4"/>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60"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1161" name="スライド番号プレースホルダー 6"/>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70020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0" name=""/>
        <p:cNvGrpSpPr/>
        <p:nvPr/>
      </p:nvGrpSpPr>
      <p:grpSpPr>
        <a:xfrm>
          <a:off x="0" y="0"/>
          <a:ext cx="0" cy="0"/>
          <a:chOff x="0" y="0"/>
          <a:chExt cx="0" cy="0"/>
        </a:xfrm>
      </p:grpSpPr>
      <p:sp>
        <p:nvSpPr>
          <p:cNvPr id="1163"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164"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65" name="日付プレースホルダー 3"/>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66"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1167" name="スライド番号プレースホルダー 5"/>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8339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169"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1170"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71" name="日付プレースホルダー 3"/>
          <p:cNvSpPr>
            <a:spLocks noGrp="1"/>
          </p:cNvSpPr>
          <p:nvPr>
            <p:ph type="dt" sz="half" idx="10"/>
          </p:nvPr>
        </p:nvSpPr>
        <p:spPr/>
        <p:txBody>
          <a:body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72"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1173" name="スライド番号プレースホルダー 5"/>
          <p:cNvSpPr>
            <a:spLocks noGrp="1"/>
          </p:cNvSpPr>
          <p:nvPr>
            <p:ph type="sldNum" sz="quarter" idx="12"/>
          </p:nvPr>
        </p:nvSpPr>
        <p:spPr/>
        <p:txBody>
          <a:body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3844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1044"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1045" name="日付プレースホルダー 3"/>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46" name="フッター プレースホルダー 4"/>
          <p:cNvSpPr>
            <a:spLocks noGrp="1"/>
          </p:cNvSpPr>
          <p:nvPr>
            <p:ph type="ftr" sz="quarter" idx="11"/>
          </p:nvPr>
        </p:nvSpPr>
        <p:spPr/>
        <p:txBody>
          <a:bodyPr/>
          <a:lstStyle/>
          <a:p>
            <a:endParaRPr kumimoji="1" lang="ja-JP" altLang="en-US"/>
          </a:p>
        </p:txBody>
      </p:sp>
      <p:sp>
        <p:nvSpPr>
          <p:cNvPr id="1047" name="スライド番号プレースホルダー 5"/>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190952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050"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51"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52" name="日付プレースホルダー 4"/>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53" name="フッター プレースホルダー 5"/>
          <p:cNvSpPr>
            <a:spLocks noGrp="1"/>
          </p:cNvSpPr>
          <p:nvPr>
            <p:ph type="ftr" sz="quarter" idx="11"/>
          </p:nvPr>
        </p:nvSpPr>
        <p:spPr/>
        <p:txBody>
          <a:bodyPr/>
          <a:lstStyle/>
          <a:p>
            <a:endParaRPr kumimoji="1" lang="ja-JP" altLang="en-US"/>
          </a:p>
        </p:txBody>
      </p:sp>
      <p:sp>
        <p:nvSpPr>
          <p:cNvPr id="1054" name="スライド番号プレースホルダー 6"/>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1819207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1057"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1058"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59"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1060"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61" name="日付プレースホルダー 6"/>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62" name="フッター プレースホルダー 7"/>
          <p:cNvSpPr>
            <a:spLocks noGrp="1"/>
          </p:cNvSpPr>
          <p:nvPr>
            <p:ph type="ftr" sz="quarter" idx="11"/>
          </p:nvPr>
        </p:nvSpPr>
        <p:spPr/>
        <p:txBody>
          <a:bodyPr/>
          <a:lstStyle/>
          <a:p>
            <a:endParaRPr kumimoji="1" lang="ja-JP" altLang="en-US"/>
          </a:p>
        </p:txBody>
      </p:sp>
      <p:sp>
        <p:nvSpPr>
          <p:cNvPr id="1063" name="スライド番号プレースホルダー 8"/>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548169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066" name="日付プレースホルダー 2"/>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67" name="フッター プレースホルダー 3"/>
          <p:cNvSpPr>
            <a:spLocks noGrp="1"/>
          </p:cNvSpPr>
          <p:nvPr>
            <p:ph type="ftr" sz="quarter" idx="11"/>
          </p:nvPr>
        </p:nvSpPr>
        <p:spPr/>
        <p:txBody>
          <a:bodyPr/>
          <a:lstStyle/>
          <a:p>
            <a:endParaRPr kumimoji="1" lang="ja-JP" altLang="en-US"/>
          </a:p>
        </p:txBody>
      </p:sp>
      <p:sp>
        <p:nvSpPr>
          <p:cNvPr id="1068" name="スライド番号プレースホルダー 4"/>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422876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日付プレースホルダー 1"/>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71" name="フッター プレースホルダー 2"/>
          <p:cNvSpPr>
            <a:spLocks noGrp="1"/>
          </p:cNvSpPr>
          <p:nvPr>
            <p:ph type="ftr" sz="quarter" idx="11"/>
          </p:nvPr>
        </p:nvSpPr>
        <p:spPr/>
        <p:txBody>
          <a:bodyPr/>
          <a:lstStyle/>
          <a:p>
            <a:endParaRPr kumimoji="1" lang="ja-JP" altLang="en-US"/>
          </a:p>
        </p:txBody>
      </p:sp>
      <p:sp>
        <p:nvSpPr>
          <p:cNvPr id="1072" name="スライド番号プレースホルダー 3"/>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1456902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0" name=""/>
        <p:cNvGrpSpPr/>
        <p:nvPr/>
      </p:nvGrpSpPr>
      <p:grpSpPr>
        <a:xfrm>
          <a:off x="0" y="0"/>
          <a:ext cx="0" cy="0"/>
          <a:chOff x="0" y="0"/>
          <a:chExt cx="0" cy="0"/>
        </a:xfrm>
      </p:grpSpPr>
      <p:sp>
        <p:nvSpPr>
          <p:cNvPr id="1074"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1075"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76"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1077" name="日付プレースホルダー 4"/>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78" name="フッター プレースホルダー 5"/>
          <p:cNvSpPr>
            <a:spLocks noGrp="1"/>
          </p:cNvSpPr>
          <p:nvPr>
            <p:ph type="ftr" sz="quarter" idx="11"/>
          </p:nvPr>
        </p:nvSpPr>
        <p:spPr/>
        <p:txBody>
          <a:bodyPr/>
          <a:lstStyle/>
          <a:p>
            <a:endParaRPr kumimoji="1" lang="ja-JP" altLang="en-US"/>
          </a:p>
        </p:txBody>
      </p:sp>
      <p:sp>
        <p:nvSpPr>
          <p:cNvPr id="1079" name="スライド番号プレースホルダー 6"/>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4103998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1082"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1083"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1084" name="日付プレースホルダー 4"/>
          <p:cNvSpPr>
            <a:spLocks noGrp="1"/>
          </p:cNvSpPr>
          <p:nvPr>
            <p:ph type="dt" sz="half" idx="10"/>
          </p:nvPr>
        </p:nvSpPr>
        <p:spPr/>
        <p:txBody>
          <a:bodyPr/>
          <a:lstStyle/>
          <a:p>
            <a:fld id="{4342855C-FAB7-483C-AABC-DA60F3809933}" type="datetimeFigureOut">
              <a:rPr kumimoji="1" lang="ja-JP" altLang="en-US" smtClean="0"/>
              <a:t>2025/2/7</a:t>
            </a:fld>
            <a:endParaRPr kumimoji="1" lang="ja-JP" altLang="en-US"/>
          </a:p>
        </p:txBody>
      </p:sp>
      <p:sp>
        <p:nvSpPr>
          <p:cNvPr id="1085" name="フッター プレースホルダー 5"/>
          <p:cNvSpPr>
            <a:spLocks noGrp="1"/>
          </p:cNvSpPr>
          <p:nvPr>
            <p:ph type="ftr" sz="quarter" idx="11"/>
          </p:nvPr>
        </p:nvSpPr>
        <p:spPr/>
        <p:txBody>
          <a:bodyPr/>
          <a:lstStyle/>
          <a:p>
            <a:endParaRPr kumimoji="1" lang="ja-JP" altLang="en-US"/>
          </a:p>
        </p:txBody>
      </p:sp>
      <p:sp>
        <p:nvSpPr>
          <p:cNvPr id="1086" name="スライド番号プレースホルダー 6"/>
          <p:cNvSpPr>
            <a:spLocks noGrp="1"/>
          </p:cNvSpPr>
          <p:nvPr>
            <p:ph type="sldNum" sz="quarter" idx="12"/>
          </p:nvPr>
        </p:nvSpPr>
        <p:spPr/>
        <p:txBody>
          <a:body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13745721"/>
      </p:ext>
    </p:extLst>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_rels/slideMaster2.xml.rels><?xml version="1.0" encoding="UTF-8"?><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25"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1026"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27"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2855C-FAB7-483C-AABC-DA60F3809933}" type="datetimeFigureOut">
              <a:rPr kumimoji="1" lang="ja-JP" altLang="en-US" smtClean="0"/>
              <a:t>2025/2/7</a:t>
            </a:fld>
            <a:endParaRPr kumimoji="1" lang="ja-JP" altLang="en-US"/>
          </a:p>
        </p:txBody>
      </p:sp>
      <p:sp>
        <p:nvSpPr>
          <p:cNvPr id="1028"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29"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12AE8-0C95-4AED-BECF-EFA5E561A055}" type="slidenum">
              <a:rPr kumimoji="1" lang="ja-JP" altLang="en-US" smtClean="0"/>
              <a:t>‹#›</a:t>
            </a:fld>
            <a:endParaRPr kumimoji="1" lang="ja-JP" altLang="en-US"/>
          </a:p>
        </p:txBody>
      </p:sp>
    </p:spTree>
    <p:extLst>
      <p:ext uri="{BB962C8B-B14F-4D97-AF65-F5344CB8AC3E}">
        <p14:creationId xmlns:p14="http://schemas.microsoft.com/office/powerpoint/2010/main" val="3283083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0"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1101"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02"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2855C-FAB7-483C-AABC-DA60F3809933}" type="datetimeFigureOut">
              <a:rPr lang="ja-JP" altLang="en-US" smtClean="0">
                <a:solidFill>
                  <a:prstClr val="black">
                    <a:tint val="75000"/>
                  </a:prstClr>
                </a:solidFill>
              </a:rPr>
              <a:pPr/>
              <a:t>2025/2/7</a:t>
            </a:fld>
            <a:endParaRPr lang="ja-JP" altLang="en-US">
              <a:solidFill>
                <a:prstClr val="black">
                  <a:tint val="75000"/>
                </a:prstClr>
              </a:solidFill>
            </a:endParaRPr>
          </a:p>
        </p:txBody>
      </p:sp>
      <p:sp>
        <p:nvSpPr>
          <p:cNvPr id="1103"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1104"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12AE8-0C95-4AED-BECF-EFA5E561A05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4759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png" /><Relationship Id="rId2" Type="http://schemas.openxmlformats.org/officeDocument/2006/relationships/slideLayout" Target="../slideLayouts/slideLayout7.xml" /></Relationships>
</file>

<file path=ppt/slides/_rels/slide10.xml.rels><?xml version="1.0" encoding="UTF-8"?><Relationships xmlns="http://schemas.openxmlformats.org/package/2006/relationships"><Relationship Id="rId1" Type="http://schemas.openxmlformats.org/officeDocument/2006/relationships/image" Target="../media/image25.png" /><Relationship Id="rId2" Type="http://schemas.openxmlformats.org/officeDocument/2006/relationships/image" Target="../media/image3.png" /><Relationship Id="rId3" Type="http://schemas.openxmlformats.org/officeDocument/2006/relationships/image" Target="../media/image26.png" /><Relationship Id="rId4" Type="http://schemas.openxmlformats.org/officeDocument/2006/relationships/image" Target="../media/image27.png" /><Relationship Id="rId5" Type="http://schemas.openxmlformats.org/officeDocument/2006/relationships/slideLayout" Target="../slideLayouts/slideLayout7.xml" /></Relationships>
</file>

<file path=ppt/slides/_rels/slide11.xml.rels><?xml version="1.0" encoding="UTF-8"?><Relationships xmlns="http://schemas.openxmlformats.org/package/2006/relationships"><Relationship Id="rId1" Type="http://schemas.openxmlformats.org/officeDocument/2006/relationships/image" Target="../media/image28.png" /><Relationship Id="rId2" Type="http://schemas.openxmlformats.org/officeDocument/2006/relationships/slideLayout" Target="../slideLayouts/slideLayout7.xml" /></Relationships>
</file>

<file path=ppt/slides/_rels/slide12.xml.rels><?xml version="1.0" encoding="UTF-8"?><Relationships xmlns="http://schemas.openxmlformats.org/package/2006/relationships"><Relationship Id="rId1" Type="http://schemas.openxmlformats.org/officeDocument/2006/relationships/image" Target="../media/image29.png" /><Relationship Id="rId2" Type="http://schemas.openxmlformats.org/officeDocument/2006/relationships/image" Target="../media/image3.png" /><Relationship Id="rId3" Type="http://schemas.openxmlformats.org/officeDocument/2006/relationships/image" Target="../media/image30.png" /><Relationship Id="rId4" Type="http://schemas.openxmlformats.org/officeDocument/2006/relationships/slideLayout" Target="../slideLayouts/slideLayout7.xml" /></Relationships>
</file>

<file path=ppt/slides/_rels/slide13.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14.xml.rels><?xml version="1.0" encoding="UTF-8"?><Relationships xmlns="http://schemas.openxmlformats.org/package/2006/relationships"><Relationship Id="rId1" Type="http://schemas.openxmlformats.org/officeDocument/2006/relationships/image" Target="../media/image32.png" /><Relationship Id="rId2" Type="http://schemas.openxmlformats.org/officeDocument/2006/relationships/image" Target="../media/image3.png" /><Relationship Id="rId3" Type="http://schemas.openxmlformats.org/officeDocument/2006/relationships/image" Target="../media/image33.png" /><Relationship Id="rId4" Type="http://schemas.openxmlformats.org/officeDocument/2006/relationships/image" Target="../media/image34.png" /><Relationship Id="rId5" Type="http://schemas.openxmlformats.org/officeDocument/2006/relationships/image" Target="../media/image35.png" /><Relationship Id="rId6" Type="http://schemas.openxmlformats.org/officeDocument/2006/relationships/image" Target="../media/image36.png" /><Relationship Id="rId7" Type="http://schemas.openxmlformats.org/officeDocument/2006/relationships/image" Target="../media/image37.png" /><Relationship Id="rId8" Type="http://schemas.openxmlformats.org/officeDocument/2006/relationships/image" Target="../media/image38.png" /><Relationship Id="rId9" Type="http://schemas.openxmlformats.org/officeDocument/2006/relationships/slideLayout" Target="../slideLayouts/slideLayout7.xml" /></Relationships>
</file>

<file path=ppt/slides/_rels/slide15.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16.xml.rels><?xml version="1.0" encoding="UTF-8"?><Relationships xmlns="http://schemas.openxmlformats.org/package/2006/relationships"><Relationship Id="rId1" Type="http://schemas.openxmlformats.org/officeDocument/2006/relationships/image" Target="../media/image39.png" /><Relationship Id="rId2" Type="http://schemas.openxmlformats.org/officeDocument/2006/relationships/image" Target="../media/image3.png" /><Relationship Id="rId3" Type="http://schemas.openxmlformats.org/officeDocument/2006/relationships/image" Target="../media/image40.png" /><Relationship Id="rId4" Type="http://schemas.openxmlformats.org/officeDocument/2006/relationships/image" Target="../media/image41.png" /><Relationship Id="rId5" Type="http://schemas.openxmlformats.org/officeDocument/2006/relationships/slideLayout" Target="../slideLayouts/slideLayout7.xml" /></Relationships>
</file>

<file path=ppt/slides/_rels/slide17.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18.xml.rels><?xml version="1.0" encoding="UTF-8"?><Relationships xmlns="http://schemas.openxmlformats.org/package/2006/relationships"><Relationship Id="rId1" Type="http://schemas.openxmlformats.org/officeDocument/2006/relationships/image" Target="../media/image42.png" /><Relationship Id="rId2" Type="http://schemas.openxmlformats.org/officeDocument/2006/relationships/image" Target="../media/image3.png" /><Relationship Id="rId3" Type="http://schemas.openxmlformats.org/officeDocument/2006/relationships/image" Target="../media/image43.png" /><Relationship Id="rId4" Type="http://schemas.openxmlformats.org/officeDocument/2006/relationships/image" Target="../media/image44.png" /><Relationship Id="rId5" Type="http://schemas.openxmlformats.org/officeDocument/2006/relationships/image" Target="../media/image45.png" /><Relationship Id="rId6" Type="http://schemas.openxmlformats.org/officeDocument/2006/relationships/image" Target="../media/image46.png" /><Relationship Id="rId7" Type="http://schemas.openxmlformats.org/officeDocument/2006/relationships/slideLayout" Target="../slideLayouts/slideLayout7.xml" /></Relationships>
</file>

<file path=ppt/slides/_rels/slide19.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2.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image3.pn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 Id="rId9" Type="http://schemas.openxmlformats.org/officeDocument/2006/relationships/slideLayout" Target="../slideLayouts/slideLayout7.xml" /></Relationships>
</file>

<file path=ppt/slides/_rels/slide20.xml.rels><?xml version="1.0" encoding="UTF-8"?><Relationships xmlns="http://schemas.openxmlformats.org/package/2006/relationships"><Relationship Id="rId1" Type="http://schemas.openxmlformats.org/officeDocument/2006/relationships/image" Target="../media/image47.png" /><Relationship Id="rId2" Type="http://schemas.openxmlformats.org/officeDocument/2006/relationships/image" Target="../media/image3.png" /><Relationship Id="rId3" Type="http://schemas.openxmlformats.org/officeDocument/2006/relationships/image" Target="../media/image48.png" /><Relationship Id="rId4" Type="http://schemas.openxmlformats.org/officeDocument/2006/relationships/image" Target="../media/image49.png" /><Relationship Id="rId5" Type="http://schemas.openxmlformats.org/officeDocument/2006/relationships/image" Target="../media/image43.png" /><Relationship Id="rId6" Type="http://schemas.openxmlformats.org/officeDocument/2006/relationships/image" Target="../media/image50.png" /><Relationship Id="rId7" Type="http://schemas.openxmlformats.org/officeDocument/2006/relationships/slideLayout" Target="../slideLayouts/slideLayout7.xml" /></Relationships>
</file>

<file path=ppt/slides/_rels/slide21.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22.xml.rels><?xml version="1.0" encoding="UTF-8"?><Relationships xmlns="http://schemas.openxmlformats.org/package/2006/relationships"><Relationship Id="rId1" Type="http://schemas.openxmlformats.org/officeDocument/2006/relationships/image" Target="../media/image51.png" /><Relationship Id="rId2" Type="http://schemas.openxmlformats.org/officeDocument/2006/relationships/image" Target="../media/image3.png" /><Relationship Id="rId3" Type="http://schemas.openxmlformats.org/officeDocument/2006/relationships/image" Target="../media/image52.png" /><Relationship Id="rId4" Type="http://schemas.openxmlformats.org/officeDocument/2006/relationships/image" Target="../media/image53.png" /><Relationship Id="rId5" Type="http://schemas.openxmlformats.org/officeDocument/2006/relationships/image" Target="../media/image54.png" /><Relationship Id="rId6" Type="http://schemas.openxmlformats.org/officeDocument/2006/relationships/image" Target="../media/image55.png" /><Relationship Id="rId7" Type="http://schemas.openxmlformats.org/officeDocument/2006/relationships/image" Target="../media/image56.png" /><Relationship Id="rId8" Type="http://schemas.openxmlformats.org/officeDocument/2006/relationships/image" Target="../media/image57.png" /><Relationship Id="rId9" Type="http://schemas.openxmlformats.org/officeDocument/2006/relationships/slideLayout" Target="../slideLayouts/slideLayout7.xml" /></Relationships>
</file>

<file path=ppt/slides/_rels/slide23.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24.xml.rels><?xml version="1.0" encoding="UTF-8"?><Relationships xmlns="http://schemas.openxmlformats.org/package/2006/relationships"><Relationship Id="rId1" Type="http://schemas.openxmlformats.org/officeDocument/2006/relationships/image" Target="../media/image58.png" /><Relationship Id="rId2" Type="http://schemas.openxmlformats.org/officeDocument/2006/relationships/image" Target="../media/image3.png" /><Relationship Id="rId3" Type="http://schemas.openxmlformats.org/officeDocument/2006/relationships/image" Target="../media/image59.png" /><Relationship Id="rId4" Type="http://schemas.openxmlformats.org/officeDocument/2006/relationships/image" Target="../media/image60.png" /><Relationship Id="rId5" Type="http://schemas.openxmlformats.org/officeDocument/2006/relationships/image" Target="../media/image61.png" /><Relationship Id="rId6" Type="http://schemas.openxmlformats.org/officeDocument/2006/relationships/image" Target="../media/image62.png" /><Relationship Id="rId7" Type="http://schemas.openxmlformats.org/officeDocument/2006/relationships/slideLayout" Target="../slideLayouts/slideLayout7.xml" /></Relationships>
</file>

<file path=ppt/slides/_rels/slide25.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26.xml.rels><?xml version="1.0" encoding="UTF-8"?><Relationships xmlns="http://schemas.openxmlformats.org/package/2006/relationships"><Relationship Id="rId1" Type="http://schemas.openxmlformats.org/officeDocument/2006/relationships/image" Target="../media/image63.png" /><Relationship Id="rId2" Type="http://schemas.openxmlformats.org/officeDocument/2006/relationships/image" Target="../media/image3.png" /><Relationship Id="rId3" Type="http://schemas.openxmlformats.org/officeDocument/2006/relationships/image" Target="../media/image64.png" /><Relationship Id="rId4" Type="http://schemas.openxmlformats.org/officeDocument/2006/relationships/image" Target="../media/image65.png" /><Relationship Id="rId5" Type="http://schemas.openxmlformats.org/officeDocument/2006/relationships/image" Target="../media/image66.png" /><Relationship Id="rId6" Type="http://schemas.openxmlformats.org/officeDocument/2006/relationships/image" Target="../media/image67.png" /><Relationship Id="rId7" Type="http://schemas.openxmlformats.org/officeDocument/2006/relationships/slideLayout" Target="../slideLayouts/slideLayout7.xml" /></Relationships>
</file>

<file path=ppt/slides/_rels/slide27.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28.xml.rels><?xml version="1.0" encoding="UTF-8"?><Relationships xmlns="http://schemas.openxmlformats.org/package/2006/relationships"><Relationship Id="rId1" Type="http://schemas.openxmlformats.org/officeDocument/2006/relationships/image" Target="../media/image68.png" /><Relationship Id="rId2" Type="http://schemas.openxmlformats.org/officeDocument/2006/relationships/image" Target="../media/image3.png" /><Relationship Id="rId3" Type="http://schemas.openxmlformats.org/officeDocument/2006/relationships/image" Target="../media/image69.png" /><Relationship Id="rId4" Type="http://schemas.openxmlformats.org/officeDocument/2006/relationships/image" Target="../media/image70.png" /><Relationship Id="rId5" Type="http://schemas.openxmlformats.org/officeDocument/2006/relationships/image" Target="../media/image71.png" /><Relationship Id="rId6" Type="http://schemas.openxmlformats.org/officeDocument/2006/relationships/slideLayout" Target="../slideLayouts/slideLayout7.xml" /></Relationships>
</file>

<file path=ppt/slides/_rels/slide29.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3.xml.rels><?xml version="1.0" encoding="UTF-8"?><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10.png" /><Relationship Id="rId3" Type="http://schemas.openxmlformats.org/officeDocument/2006/relationships/image" Target="../media/image11.png" /><Relationship Id="rId4" Type="http://schemas.openxmlformats.org/officeDocument/2006/relationships/image" Target="../media/image12.png" /><Relationship Id="rId5" Type="http://schemas.openxmlformats.org/officeDocument/2006/relationships/slideLayout" Target="../slideLayouts/slideLayout7.xml" /></Relationships>
</file>

<file path=ppt/slides/_rels/slide30.xml.rels><?xml version="1.0" encoding="UTF-8"?><Relationships xmlns="http://schemas.openxmlformats.org/package/2006/relationships"><Relationship Id="rId1" Type="http://schemas.openxmlformats.org/officeDocument/2006/relationships/image" Target="../media/image72.png" /><Relationship Id="rId2" Type="http://schemas.openxmlformats.org/officeDocument/2006/relationships/image" Target="../media/image3.png" /><Relationship Id="rId3" Type="http://schemas.openxmlformats.org/officeDocument/2006/relationships/image" Target="../media/image73.png" /><Relationship Id="rId4" Type="http://schemas.openxmlformats.org/officeDocument/2006/relationships/image" Target="../media/image74.png" /><Relationship Id="rId5" Type="http://schemas.openxmlformats.org/officeDocument/2006/relationships/image" Target="../media/image75.png" /><Relationship Id="rId6" Type="http://schemas.openxmlformats.org/officeDocument/2006/relationships/slideLayout" Target="../slideLayouts/slideLayout7.xml" /></Relationships>
</file>

<file path=ppt/slides/_rels/slide31.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32.xml.rels><?xml version="1.0" encoding="UTF-8"?><Relationships xmlns="http://schemas.openxmlformats.org/package/2006/relationships"><Relationship Id="rId1" Type="http://schemas.openxmlformats.org/officeDocument/2006/relationships/image" Target="../media/image76.png" /><Relationship Id="rId2" Type="http://schemas.openxmlformats.org/officeDocument/2006/relationships/image" Target="../media/image3.png" /><Relationship Id="rId3" Type="http://schemas.openxmlformats.org/officeDocument/2006/relationships/image" Target="../media/image77.png" /><Relationship Id="rId4" Type="http://schemas.openxmlformats.org/officeDocument/2006/relationships/image" Target="../media/image78.png" /><Relationship Id="rId5" Type="http://schemas.openxmlformats.org/officeDocument/2006/relationships/image" Target="../media/image79.png" /><Relationship Id="rId6" Type="http://schemas.openxmlformats.org/officeDocument/2006/relationships/image" Target="../media/image80.png" /><Relationship Id="rId7" Type="http://schemas.openxmlformats.org/officeDocument/2006/relationships/image" Target="../media/image81.png" /><Relationship Id="rId8" Type="http://schemas.openxmlformats.org/officeDocument/2006/relationships/image" Target="../media/image82.png" /><Relationship Id="rId9" Type="http://schemas.openxmlformats.org/officeDocument/2006/relationships/image" Target="../media/image83.png" /><Relationship Id="rId10" Type="http://schemas.openxmlformats.org/officeDocument/2006/relationships/image" Target="../media/image84.png" /><Relationship Id="rId11" Type="http://schemas.openxmlformats.org/officeDocument/2006/relationships/slideLayout" Target="../slideLayouts/slideLayout7.xml" /></Relationships>
</file>

<file path=ppt/slides/_rels/slide33.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34.xml.rels><?xml version="1.0" encoding="UTF-8"?><Relationships xmlns="http://schemas.openxmlformats.org/package/2006/relationships"><Relationship Id="rId1" Type="http://schemas.openxmlformats.org/officeDocument/2006/relationships/image" Target="../media/image85.png" /><Relationship Id="rId2" Type="http://schemas.openxmlformats.org/officeDocument/2006/relationships/image" Target="../media/image3.png" /><Relationship Id="rId3" Type="http://schemas.openxmlformats.org/officeDocument/2006/relationships/image" Target="../media/image86.png" /><Relationship Id="rId4" Type="http://schemas.openxmlformats.org/officeDocument/2006/relationships/image" Target="../media/image87.png" /><Relationship Id="rId5" Type="http://schemas.openxmlformats.org/officeDocument/2006/relationships/image" Target="../media/image88.png" /><Relationship Id="rId6" Type="http://schemas.openxmlformats.org/officeDocument/2006/relationships/image" Target="../media/image89.png" /><Relationship Id="rId7" Type="http://schemas.openxmlformats.org/officeDocument/2006/relationships/slideLayout" Target="../slideLayouts/slideLayout7.xml" /></Relationships>
</file>

<file path=ppt/slides/_rels/slide35.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36.xml.rels><?xml version="1.0" encoding="UTF-8"?><Relationships xmlns="http://schemas.openxmlformats.org/package/2006/relationships"><Relationship Id="rId1" Type="http://schemas.openxmlformats.org/officeDocument/2006/relationships/image" Target="../media/image90.png" /><Relationship Id="rId2" Type="http://schemas.openxmlformats.org/officeDocument/2006/relationships/image" Target="../media/image3.png" /><Relationship Id="rId3" Type="http://schemas.openxmlformats.org/officeDocument/2006/relationships/image" Target="../media/image91.png" /><Relationship Id="rId4" Type="http://schemas.openxmlformats.org/officeDocument/2006/relationships/image" Target="../media/image92.png" /><Relationship Id="rId5" Type="http://schemas.openxmlformats.org/officeDocument/2006/relationships/slideLayout" Target="../slideLayouts/slideLayout7.xml" /></Relationships>
</file>

<file path=ppt/slides/_rels/slide37.xml.rels><?xml version="1.0" encoding="UTF-8"?><Relationships xmlns="http://schemas.openxmlformats.org/package/2006/relationships"><Relationship Id="rId1" Type="http://schemas.openxmlformats.org/officeDocument/2006/relationships/image" Target="../media/image31.png" /><Relationship Id="rId2" Type="http://schemas.openxmlformats.org/officeDocument/2006/relationships/slideLayout" Target="../slideLayouts/slideLayout7.xml" /></Relationships>
</file>

<file path=ppt/slides/_rels/slide38.xml.rels><?xml version="1.0" encoding="UTF-8"?><Relationships xmlns="http://schemas.openxmlformats.org/package/2006/relationships"><Relationship Id="rId1" Type="http://schemas.openxmlformats.org/officeDocument/2006/relationships/image" Target="../media/image10.png" /><Relationship Id="rId2" Type="http://schemas.openxmlformats.org/officeDocument/2006/relationships/image" Target="../media/image12.png" /><Relationship Id="rId3" Type="http://schemas.openxmlformats.org/officeDocument/2006/relationships/slideLayout" Target="../slideLayouts/slideLayout7.xml" /></Relationships>
</file>

<file path=ppt/slides/_rels/slide39.xml.rels><?xml version="1.0" encoding="UTF-8"?><Relationships xmlns="http://schemas.openxmlformats.org/package/2006/relationships"><Relationship Id="rId1" Type="http://schemas.openxmlformats.org/officeDocument/2006/relationships/image" Target="../media/image10.png" /><Relationship Id="rId2" Type="http://schemas.openxmlformats.org/officeDocument/2006/relationships/image" Target="../media/image93.png" /><Relationship Id="rId3" Type="http://schemas.openxmlformats.org/officeDocument/2006/relationships/slideLayout" Target="../slideLayouts/slideLayout18.xml" /></Relationships>
</file>

<file path=ppt/slides/_rels/slide4.xml.rels><?xml version="1.0" encoding="UTF-8"?><Relationships xmlns="http://schemas.openxmlformats.org/package/2006/relationships"><Relationship Id="rId1" Type="http://schemas.openxmlformats.org/officeDocument/2006/relationships/image" Target="../media/image10.png" /><Relationship Id="rId2" Type="http://schemas.openxmlformats.org/officeDocument/2006/relationships/slideLayout" Target="../slideLayouts/slideLayout7.xml" /></Relationships>
</file>

<file path=ppt/slides/_rels/slide5.xml.rels><?xml version="1.0" encoding="UTF-8"?><Relationships xmlns="http://schemas.openxmlformats.org/package/2006/relationships"><Relationship Id="rId1" Type="http://schemas.openxmlformats.org/officeDocument/2006/relationships/image" Target="../media/image13.png" /><Relationship Id="rId2" Type="http://schemas.openxmlformats.org/officeDocument/2006/relationships/image" Target="../media/image3.png" /><Relationship Id="rId3" Type="http://schemas.openxmlformats.org/officeDocument/2006/relationships/slideLayout" Target="../slideLayouts/slideLayout7.xml" /></Relationships>
</file>

<file path=ppt/slides/_rels/slide6.xml.rels><?xml version="1.0" encoding="UTF-8"?><Relationships xmlns="http://schemas.openxmlformats.org/package/2006/relationships"><Relationship Id="rId1" Type="http://schemas.openxmlformats.org/officeDocument/2006/relationships/image" Target="../media/image14.png" /><Relationship Id="rId2" Type="http://schemas.openxmlformats.org/officeDocument/2006/relationships/image" Target="../media/image3.png" /><Relationship Id="rId3" Type="http://schemas.openxmlformats.org/officeDocument/2006/relationships/slideLayout" Target="../slideLayouts/slideLayout7.xml" /></Relationships>
</file>

<file path=ppt/slides/_rels/slide7.xml.rels><?xml version="1.0" encoding="UTF-8"?><Relationships xmlns="http://schemas.openxmlformats.org/package/2006/relationships"><Relationship Id="rId1" Type="http://schemas.openxmlformats.org/officeDocument/2006/relationships/image" Target="../media/image15.png" /><Relationship Id="rId2" Type="http://schemas.openxmlformats.org/officeDocument/2006/relationships/image" Target="../media/image16.png" /><Relationship Id="rId3" Type="http://schemas.openxmlformats.org/officeDocument/2006/relationships/image" Target="../media/image17.png" /><Relationship Id="rId4" Type="http://schemas.openxmlformats.org/officeDocument/2006/relationships/image" Target="../media/image18.png" /><Relationship Id="rId5" Type="http://schemas.openxmlformats.org/officeDocument/2006/relationships/image" Target="../media/image19.png" /><Relationship Id="rId6" Type="http://schemas.openxmlformats.org/officeDocument/2006/relationships/slideLayout" Target="../slideLayouts/slideLayout7.xml" /></Relationships>
</file>

<file path=ppt/slides/_rels/slide8.xml.rels><?xml version="1.0" encoding="UTF-8"?><Relationships xmlns="http://schemas.openxmlformats.org/package/2006/relationships"><Relationship Id="rId1" Type="http://schemas.openxmlformats.org/officeDocument/2006/relationships/image" Target="../media/image20.png" /><Relationship Id="rId2" Type="http://schemas.openxmlformats.org/officeDocument/2006/relationships/image" Target="../media/image3.png" /><Relationship Id="rId3" Type="http://schemas.openxmlformats.org/officeDocument/2006/relationships/image" Target="../media/image21.png" /><Relationship Id="rId4" Type="http://schemas.openxmlformats.org/officeDocument/2006/relationships/image" Target="../media/image22.png" /><Relationship Id="rId5" Type="http://schemas.openxmlformats.org/officeDocument/2006/relationships/image" Target="../media/image23.png" /><Relationship Id="rId6" Type="http://schemas.openxmlformats.org/officeDocument/2006/relationships/slideLayout" Target="../slideLayouts/slideLayout7.xml" /></Relationships>
</file>

<file path=ppt/slides/_rels/slide9.xml.rels><?xml version="1.0" encoding="UTF-8"?><Relationships xmlns="http://schemas.openxmlformats.org/package/2006/relationships"><Relationship Id="rId1" Type="http://schemas.openxmlformats.org/officeDocument/2006/relationships/image" Target="../media/image24.png" /><Relationship Id="rId2"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82" name="図 2"/>
          <p:cNvPicPr>
            <a:picLocks noChangeAspect="1"/>
          </p:cNvPicPr>
          <p:nvPr/>
        </p:nvPicPr>
        <p:blipFill>
          <a:blip r:embed="rId1"/>
          <a:stretch>
            <a:fillRect/>
          </a:stretch>
        </p:blipFill>
        <p:spPr>
          <a:xfrm>
            <a:off x="399143" y="742044"/>
            <a:ext cx="11408229" cy="5636986"/>
          </a:xfrm>
          <a:prstGeom prst="rect">
            <a:avLst/>
          </a:prstGeom>
        </p:spPr>
      </p:pic>
      <p:sp>
        <p:nvSpPr>
          <p:cNvPr id="1183" name="テキスト ボックス 1"/>
          <p:cNvSpPr txBox="1"/>
          <p:nvPr/>
        </p:nvSpPr>
        <p:spPr>
          <a:xfrm>
            <a:off x="990777" y="2467429"/>
            <a:ext cx="6955750" cy="769441"/>
          </a:xfrm>
          <a:prstGeom prst="rect">
            <a:avLst/>
          </a:prstGeom>
          <a:noFill/>
        </p:spPr>
        <p:txBody>
          <a:bodyPr wrap="none" rtlCol="0">
            <a:spAutoFit/>
          </a:bodyPr>
          <a:lstStyle/>
          <a:p>
            <a:r>
              <a:rPr lang="ja-JP" altLang="en-US" sz="4400" b="1" dirty="0" smtClean="0">
                <a:latin typeface="BIZ UDPゴシック" panose="020B0400000000000000" pitchFamily="50" charset="-128"/>
                <a:ea typeface="BIZ UDPゴシック" panose="020B0400000000000000" pitchFamily="50" charset="-128"/>
              </a:rPr>
              <a:t>静岡県</a:t>
            </a:r>
            <a:r>
              <a:rPr kumimoji="1" lang="ja-JP" altLang="en-US" sz="4400" b="1" dirty="0" smtClean="0">
                <a:latin typeface="BIZ UDPゴシック" panose="020B0400000000000000" pitchFamily="50" charset="-128"/>
                <a:ea typeface="BIZ UDPゴシック" panose="020B0400000000000000" pitchFamily="50" charset="-128"/>
              </a:rPr>
              <a:t>消費者教育出前講座</a:t>
            </a:r>
            <a:endParaRPr kumimoji="1" lang="ja-JP" altLang="en-US" sz="4400" b="1" dirty="0">
              <a:latin typeface="BIZ UDPゴシック" panose="020B0400000000000000" pitchFamily="50" charset="-128"/>
              <a:ea typeface="BIZ UDPゴシック" panose="020B0400000000000000" pitchFamily="50" charset="-128"/>
            </a:endParaRPr>
          </a:p>
        </p:txBody>
      </p:sp>
      <p:sp>
        <p:nvSpPr>
          <p:cNvPr id="1184" name="正方形/長方形 3"/>
          <p:cNvSpPr/>
          <p:nvPr/>
        </p:nvSpPr>
        <p:spPr>
          <a:xfrm>
            <a:off x="257628" y="442685"/>
            <a:ext cx="11691257" cy="4644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5" name="正方形/長方形 4"/>
          <p:cNvSpPr/>
          <p:nvPr/>
        </p:nvSpPr>
        <p:spPr>
          <a:xfrm>
            <a:off x="256682" y="6206674"/>
            <a:ext cx="11691257" cy="4644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6" name="正方形/長方形 6"/>
          <p:cNvSpPr/>
          <p:nvPr/>
        </p:nvSpPr>
        <p:spPr>
          <a:xfrm rot="5400000">
            <a:off x="-2471059" y="3403600"/>
            <a:ext cx="5921830" cy="4644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7" name="正方形/長方形 7"/>
          <p:cNvSpPr/>
          <p:nvPr/>
        </p:nvSpPr>
        <p:spPr>
          <a:xfrm rot="5400000">
            <a:off x="8755741" y="3324680"/>
            <a:ext cx="5921830" cy="4644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8" name="正方形/長方形 8"/>
          <p:cNvSpPr/>
          <p:nvPr/>
        </p:nvSpPr>
        <p:spPr>
          <a:xfrm>
            <a:off x="730902" y="5492894"/>
            <a:ext cx="5564977" cy="615553"/>
          </a:xfrm>
          <a:prstGeom prst="rect">
            <a:avLst/>
          </a:prstGeom>
        </p:spPr>
        <p:txBody>
          <a:bodyPr wrap="square">
            <a:spAutoFit/>
          </a:bodyPr>
          <a:lstStyle/>
          <a:p>
            <a:r>
              <a:rPr lang="ja-JP" altLang="en-US" sz="1200" dirty="0" smtClean="0"/>
              <a:t>　</a:t>
            </a:r>
            <a:r>
              <a:rPr lang="ja-JP" altLang="en-US" sz="1100" dirty="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参考</a:t>
            </a:r>
            <a:r>
              <a:rPr lang="ja-JP" altLang="en-US" sz="1100" dirty="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　独立</a:t>
            </a:r>
            <a:r>
              <a:rPr lang="ja-JP" altLang="en-US" sz="1100" dirty="0">
                <a:latin typeface="BIZ UDPゴシック" panose="020B0400000000000000" pitchFamily="50" charset="-128"/>
                <a:ea typeface="BIZ UDPゴシック" panose="020B0400000000000000" pitchFamily="50" charset="-128"/>
              </a:rPr>
              <a:t>行政法人国民生活センター</a:t>
            </a:r>
          </a:p>
          <a:p>
            <a:r>
              <a:rPr lang="ja-JP" altLang="en-US" sz="1100" dirty="0" smtClean="0">
                <a:latin typeface="BIZ UDPゴシック" panose="020B0400000000000000" pitchFamily="50" charset="-128"/>
                <a:ea typeface="BIZ UDPゴシック" panose="020B0400000000000000" pitchFamily="50" charset="-128"/>
              </a:rPr>
              <a:t>　発表情報</a:t>
            </a:r>
            <a:r>
              <a:rPr lang="ja-JP" altLang="en-US"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https</a:t>
            </a:r>
            <a:r>
              <a:rPr lang="en-US" altLang="ja-JP" sz="1100" dirty="0">
                <a:latin typeface="BIZ UDPゴシック" panose="020B0400000000000000" pitchFamily="50" charset="-128"/>
                <a:ea typeface="BIZ UDPゴシック" panose="020B0400000000000000" pitchFamily="50" charset="-128"/>
              </a:rPr>
              <a:t>://www.kokusen.go.jp/news/news.html</a:t>
            </a:r>
            <a:endParaRPr lang="en-US" altLang="ja-JP" sz="1100" dirty="0" smtClean="0">
              <a:latin typeface="BIZ UDPゴシック" panose="020B0400000000000000" pitchFamily="50" charset="-128"/>
              <a:ea typeface="BIZ UDPゴシック" panose="020B0400000000000000" pitchFamily="50" charset="-128"/>
            </a:endParaRPr>
          </a:p>
          <a:p>
            <a:r>
              <a:rPr lang="ja-JP" altLang="en-US" sz="1100" dirty="0" smtClean="0">
                <a:latin typeface="BIZ UDPゴシック" panose="020B0400000000000000" pitchFamily="50" charset="-128"/>
                <a:ea typeface="BIZ UDPゴシック" panose="020B0400000000000000" pitchFamily="50" charset="-128"/>
              </a:rPr>
              <a:t>　見守り</a:t>
            </a:r>
            <a:r>
              <a:rPr lang="ja-JP" altLang="en-US" sz="1100" dirty="0">
                <a:latin typeface="BIZ UDPゴシック" panose="020B0400000000000000" pitchFamily="50" charset="-128"/>
                <a:ea typeface="BIZ UDPゴシック" panose="020B0400000000000000" pitchFamily="50" charset="-128"/>
              </a:rPr>
              <a:t>新鮮</a:t>
            </a:r>
            <a:r>
              <a:rPr lang="ja-JP" altLang="en-US" sz="1100" dirty="0" smtClean="0">
                <a:latin typeface="BIZ UDPゴシック" panose="020B0400000000000000" pitchFamily="50" charset="-128"/>
                <a:ea typeface="BIZ UDPゴシック" panose="020B0400000000000000" pitchFamily="50" charset="-128"/>
              </a:rPr>
              <a:t>情報</a:t>
            </a:r>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ｈｔｔｐｓ</a:t>
            </a:r>
            <a:r>
              <a:rPr lang="en-US" altLang="ja-JP" sz="1100" dirty="0" smtClean="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www.kokusen.go.jp/mimamori/mj_mglist.html</a:t>
            </a:r>
            <a:endParaRPr lang="ja-JP" altLang="en-US" sz="1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13417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320" name="グループ化 4"/>
          <p:cNvGrpSpPr/>
          <p:nvPr/>
        </p:nvGrpSpPr>
        <p:grpSpPr>
          <a:xfrm>
            <a:off x="-513051" y="-1"/>
            <a:ext cx="12628851" cy="6858000"/>
            <a:chOff x="-513051" y="-1"/>
            <a:chExt cx="12628851" cy="6858000"/>
          </a:xfrm>
        </p:grpSpPr>
        <p:pic>
          <p:nvPicPr>
            <p:cNvPr id="1321" name="図 1"/>
            <p:cNvPicPr>
              <a:picLocks noChangeAspect="1"/>
            </p:cNvPicPr>
            <p:nvPr/>
          </p:nvPicPr>
          <p:blipFill>
            <a:blip r:embed="rId1"/>
            <a:stretch>
              <a:fillRect/>
            </a:stretch>
          </p:blipFill>
          <p:spPr>
            <a:xfrm>
              <a:off x="0" y="-1"/>
              <a:ext cx="12115800" cy="6815137"/>
            </a:xfrm>
            <a:prstGeom prst="rect">
              <a:avLst/>
            </a:prstGeom>
          </p:spPr>
        </p:pic>
        <p:pic>
          <p:nvPicPr>
            <p:cNvPr id="1322" name="図 2"/>
            <p:cNvPicPr>
              <a:picLocks noChangeAspect="1"/>
            </p:cNvPicPr>
            <p:nvPr/>
          </p:nvPicPr>
          <p:blipFill>
            <a:blip r:embed="rId2"/>
            <a:stretch>
              <a:fillRect/>
            </a:stretch>
          </p:blipFill>
          <p:spPr>
            <a:xfrm>
              <a:off x="-513051" y="-1"/>
              <a:ext cx="12192000" cy="6858000"/>
            </a:xfrm>
            <a:prstGeom prst="rect">
              <a:avLst/>
            </a:prstGeom>
          </p:spPr>
        </p:pic>
        <p:sp>
          <p:nvSpPr>
            <p:cNvPr id="1323" name="テキスト ボックス 3"/>
            <p:cNvSpPr txBox="1"/>
            <p:nvPr/>
          </p:nvSpPr>
          <p:spPr>
            <a:xfrm>
              <a:off x="1342571" y="91361"/>
              <a:ext cx="2954655" cy="923330"/>
            </a:xfrm>
            <a:prstGeom prst="rect">
              <a:avLst/>
            </a:prstGeom>
            <a:noFill/>
          </p:spPr>
          <p:txBody>
            <a:bodyPr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定期購入</a:t>
              </a:r>
              <a:endParaRPr lang="ja-JP" altLang="en-US" sz="540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1324" name="グループ化 11"/>
          <p:cNvGrpSpPr/>
          <p:nvPr/>
        </p:nvGrpSpPr>
        <p:grpSpPr>
          <a:xfrm>
            <a:off x="-156263" y="269838"/>
            <a:ext cx="13052658" cy="6874053"/>
            <a:chOff x="1024837" y="3104478"/>
            <a:chExt cx="13052658" cy="6874053"/>
          </a:xfrm>
        </p:grpSpPr>
        <p:pic>
          <p:nvPicPr>
            <p:cNvPr id="1325" name="図 6"/>
            <p:cNvPicPr>
              <a:picLocks noChangeAspect="1"/>
            </p:cNvPicPr>
            <p:nvPr/>
          </p:nvPicPr>
          <p:blipFill>
            <a:blip r:embed="rId3"/>
            <a:stretch>
              <a:fillRect/>
            </a:stretch>
          </p:blipFill>
          <p:spPr>
            <a:xfrm>
              <a:off x="1024837" y="3104478"/>
              <a:ext cx="13052658" cy="6874053"/>
            </a:xfrm>
            <a:prstGeom prst="rect">
              <a:avLst/>
            </a:prstGeom>
          </p:spPr>
        </p:pic>
        <p:sp>
          <p:nvSpPr>
            <p:cNvPr id="1326" name="テキスト ボックス 7"/>
            <p:cNvSpPr txBox="1"/>
            <p:nvPr/>
          </p:nvSpPr>
          <p:spPr>
            <a:xfrm>
              <a:off x="8095666" y="4213145"/>
              <a:ext cx="1477328" cy="3123612"/>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えっ、定期購入？</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smtClean="0">
                  <a:solidFill>
                    <a:prstClr val="black"/>
                  </a:solidFill>
                  <a:latin typeface="BIZ UDPゴシック" panose="020B0400000000000000" pitchFamily="50" charset="-128"/>
                  <a:ea typeface="BIZ UDPゴシック" panose="020B0400000000000000" pitchFamily="50" charset="-128"/>
                </a:rPr>
                <a:t>お試しのつもり</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a:solidFill>
                    <a:prstClr val="black"/>
                  </a:solidFill>
                  <a:latin typeface="BIZ UDPゴシック" panose="020B0400000000000000" pitchFamily="50" charset="-128"/>
                  <a:ea typeface="BIZ UDPゴシック" panose="020B0400000000000000" pitchFamily="50" charset="-128"/>
                </a:rPr>
                <a:t>　</a:t>
              </a:r>
              <a:r>
                <a:rPr lang="ja-JP" altLang="en-US" sz="2800" b="1" dirty="0" smtClean="0">
                  <a:solidFill>
                    <a:prstClr val="black"/>
                  </a:solidFill>
                  <a:latin typeface="BIZ UDPゴシック" panose="020B0400000000000000" pitchFamily="50" charset="-128"/>
                  <a:ea typeface="BIZ UDPゴシック" panose="020B0400000000000000" pitchFamily="50" charset="-128"/>
                </a:rPr>
                <a:t>　　　だったのに</a:t>
              </a:r>
              <a:r>
                <a:rPr lang="en-US" altLang="ja-JP" sz="2800" b="1" dirty="0" smtClean="0">
                  <a:solidFill>
                    <a:prstClr val="black"/>
                  </a:solidFill>
                  <a:latin typeface="BIZ UDPゴシック" panose="020B0400000000000000" pitchFamily="50" charset="-128"/>
                  <a:ea typeface="BIZ UDPゴシック" panose="020B0400000000000000" pitchFamily="50" charset="-128"/>
                </a:rPr>
                <a:t>…</a:t>
              </a:r>
            </a:p>
          </p:txBody>
        </p:sp>
      </p:grpSp>
      <p:grpSp>
        <p:nvGrpSpPr>
          <p:cNvPr id="1327" name="グループ化 10"/>
          <p:cNvGrpSpPr/>
          <p:nvPr/>
        </p:nvGrpSpPr>
        <p:grpSpPr>
          <a:xfrm>
            <a:off x="-375644" y="-510191"/>
            <a:ext cx="11810505" cy="8540789"/>
            <a:chOff x="1904602" y="-1088948"/>
            <a:chExt cx="11810505" cy="8540789"/>
          </a:xfrm>
        </p:grpSpPr>
        <p:pic>
          <p:nvPicPr>
            <p:cNvPr id="1328" name="図 5"/>
            <p:cNvPicPr>
              <a:picLocks noChangeAspect="1"/>
            </p:cNvPicPr>
            <p:nvPr/>
          </p:nvPicPr>
          <p:blipFill>
            <a:blip r:embed="rId4"/>
            <a:stretch>
              <a:fillRect/>
            </a:stretch>
          </p:blipFill>
          <p:spPr>
            <a:xfrm>
              <a:off x="1904602" y="-1088948"/>
              <a:ext cx="11810505" cy="8540789"/>
            </a:xfrm>
            <a:prstGeom prst="rect">
              <a:avLst/>
            </a:prstGeom>
          </p:spPr>
        </p:pic>
        <p:sp>
          <p:nvSpPr>
            <p:cNvPr id="1329" name="テキスト ボックス 8"/>
            <p:cNvSpPr txBox="1"/>
            <p:nvPr/>
          </p:nvSpPr>
          <p:spPr>
            <a:xfrm>
              <a:off x="2596969" y="718436"/>
              <a:ext cx="1161215" cy="3258264"/>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まぁ、</a:t>
              </a:r>
              <a:r>
                <a:rPr lang="en-US" altLang="ja-JP" sz="2800" b="1" dirty="0" smtClean="0">
                  <a:solidFill>
                    <a:prstClr val="black"/>
                  </a:solidFill>
                  <a:latin typeface="BIZ UDPゴシック" panose="020B0400000000000000" pitchFamily="50" charset="-128"/>
                  <a:ea typeface="BIZ UDPゴシック" panose="020B0400000000000000" pitchFamily="50" charset="-128"/>
                </a:rPr>
                <a:t>80</a:t>
              </a:r>
              <a:r>
                <a:rPr lang="ja-JP" altLang="en-US" sz="2800" b="1" dirty="0" smtClean="0">
                  <a:solidFill>
                    <a:prstClr val="black"/>
                  </a:solidFill>
                  <a:latin typeface="BIZ UDPゴシック" panose="020B0400000000000000" pitchFamily="50" charset="-128"/>
                  <a:ea typeface="BIZ UDPゴシック" panose="020B0400000000000000" pitchFamily="50" charset="-128"/>
                </a:rPr>
                <a:t>％引き！</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smtClean="0">
                  <a:solidFill>
                    <a:prstClr val="black"/>
                  </a:solidFill>
                  <a:latin typeface="BIZ UDPゴシック" panose="020B0400000000000000" pitchFamily="50" charset="-128"/>
                  <a:ea typeface="BIZ UDPゴシック" panose="020B0400000000000000" pitchFamily="50" charset="-128"/>
                </a:rPr>
                <a:t>注文してみましょう</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968254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1" name="テキスト ボックス 1"/>
          <p:cNvSpPr txBox="1"/>
          <p:nvPr/>
        </p:nvSpPr>
        <p:spPr>
          <a:xfrm>
            <a:off x="181430" y="130589"/>
            <a:ext cx="1826141" cy="584775"/>
          </a:xfrm>
          <a:prstGeom prst="rect">
            <a:avLst/>
          </a:prstGeom>
          <a:noFill/>
        </p:spPr>
        <p:txBody>
          <a:bodyPr wrap="none" rtlCol="0">
            <a:spAutoFit/>
          </a:bodyPr>
          <a:lstStyle/>
          <a:p>
            <a:r>
              <a:rPr lang="ja-JP" altLang="en-US" sz="3200" dirty="0">
                <a:solidFill>
                  <a:prstClr val="black"/>
                </a:solidFill>
                <a:latin typeface="BIZ UDPゴシック" panose="020B0400000000000000" pitchFamily="50" charset="-128"/>
                <a:ea typeface="BIZ UDPゴシック" panose="020B0400000000000000" pitchFamily="50" charset="-128"/>
              </a:rPr>
              <a:t>定期購入</a:t>
            </a:r>
          </a:p>
        </p:txBody>
      </p:sp>
      <p:cxnSp>
        <p:nvCxnSpPr>
          <p:cNvPr id="1332"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333" name="正方形/長方形 6"/>
          <p:cNvSpPr/>
          <p:nvPr/>
        </p:nvSpPr>
        <p:spPr>
          <a:xfrm>
            <a:off x="107032" y="777409"/>
            <a:ext cx="7962911" cy="6063198"/>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「初回●●円」「モニター価格</a:t>
            </a:r>
            <a:r>
              <a:rPr lang="ja-JP" altLang="en-US" sz="2800" dirty="0">
                <a:solidFill>
                  <a:prstClr val="black"/>
                </a:solidFill>
                <a:latin typeface="メイリオ" panose="020B0604030504040204" pitchFamily="50" charset="-128"/>
                <a:ea typeface="メイリオ" panose="020B0604030504040204" pitchFamily="50" charset="-128"/>
              </a:rPr>
              <a:t>」 「縛りなし」 「</a:t>
            </a:r>
            <a:r>
              <a:rPr lang="ja-JP" altLang="en-US" sz="2800" dirty="0" smtClean="0">
                <a:solidFill>
                  <a:prstClr val="black"/>
                </a:solidFill>
                <a:latin typeface="メイリオ" panose="020B0604030504040204" pitchFamily="50" charset="-128"/>
                <a:ea typeface="メイリオ" panose="020B0604030504040204" pitchFamily="50" charset="-128"/>
              </a:rPr>
              <a:t>いつでも解約できる」等の文言が強調された広告の商品は「定期購入」かもしれません。</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「いつでも解約できる」と記載されていても、実際は販売会社と連絡がとれず、解約できないといったトラブルもよくあります。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ja-JP" altLang="ja-JP"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◆サイト内の</a:t>
            </a:r>
            <a:r>
              <a:rPr lang="ja-JP" altLang="ja-JP" sz="2800" dirty="0" smtClean="0">
                <a:solidFill>
                  <a:prstClr val="black"/>
                </a:solidFill>
                <a:latin typeface="メイリオ" panose="020B0604030504040204" pitchFamily="50" charset="-128"/>
                <a:ea typeface="メイリオ" panose="020B0604030504040204" pitchFamily="50" charset="-128"/>
              </a:rPr>
              <a:t>「</a:t>
            </a:r>
            <a:r>
              <a:rPr lang="ja-JP" altLang="en-US" sz="2800" dirty="0" smtClean="0">
                <a:solidFill>
                  <a:prstClr val="black"/>
                </a:solidFill>
                <a:latin typeface="メイリオ" panose="020B0604030504040204" pitchFamily="50" charset="-128"/>
                <a:ea typeface="メイリオ" panose="020B0604030504040204" pitchFamily="50" charset="-128"/>
              </a:rPr>
              <a:t>特定商取引法に基づく表記</a:t>
            </a:r>
            <a:r>
              <a:rPr lang="ja-JP" altLang="ja-JP" sz="2800" dirty="0" smtClean="0">
                <a:solidFill>
                  <a:prstClr val="black"/>
                </a:solidFill>
                <a:latin typeface="メイリオ" panose="020B0604030504040204" pitchFamily="50" charset="-128"/>
                <a:ea typeface="メイリオ" panose="020B0604030504040204" pitchFamily="50" charset="-128"/>
              </a:rPr>
              <a:t>」</a:t>
            </a:r>
            <a:r>
              <a:rPr lang="ja-JP" altLang="en-US" sz="2800" dirty="0" smtClean="0">
                <a:solidFill>
                  <a:prstClr val="black"/>
                </a:solidFill>
                <a:latin typeface="メイリオ" panose="020B0604030504040204" pitchFamily="50" charset="-128"/>
                <a:ea typeface="メイリオ" panose="020B0604030504040204" pitchFamily="50" charset="-128"/>
              </a:rPr>
              <a:t>で</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注文前に事業者の連絡先や返品特約、解約規　</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定等を</a:t>
            </a:r>
            <a:r>
              <a:rPr lang="ja-JP" altLang="en-US" sz="2800" dirty="0">
                <a:solidFill>
                  <a:prstClr val="black"/>
                </a:solidFill>
                <a:latin typeface="メイリオ" panose="020B0604030504040204" pitchFamily="50" charset="-128"/>
                <a:ea typeface="メイリオ" panose="020B0604030504040204" pitchFamily="50" charset="-128"/>
              </a:rPr>
              <a:t>必ず</a:t>
            </a:r>
            <a:r>
              <a:rPr lang="ja-JP" altLang="en-US" sz="2800" dirty="0" smtClean="0">
                <a:solidFill>
                  <a:prstClr val="black"/>
                </a:solidFill>
                <a:latin typeface="メイリオ" panose="020B0604030504040204" pitchFamily="50" charset="-128"/>
                <a:ea typeface="メイリオ" panose="020B0604030504040204" pitchFamily="50" charset="-128"/>
              </a:rPr>
              <a:t>確認しましょう。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◆注文する場合は広告画面や「最終確認画面」</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をスクリーンショットで保存しましょう。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◆通信販売はクーリング・オフできません。</a:t>
            </a:r>
            <a:endParaRPr lang="en-US" altLang="ja-JP" sz="2800" dirty="0" smtClean="0">
              <a:solidFill>
                <a:prstClr val="black"/>
              </a:solidFill>
              <a:latin typeface="メイリオ" panose="020B0604030504040204" pitchFamily="50" charset="-128"/>
              <a:ea typeface="メイリオ" panose="020B0604030504040204" pitchFamily="50" charset="-128"/>
            </a:endParaRPr>
          </a:p>
        </p:txBody>
      </p:sp>
      <p:pic>
        <p:nvPicPr>
          <p:cNvPr id="1334" name="図 4"/>
          <p:cNvPicPr>
            <a:picLocks noChangeAspect="1"/>
          </p:cNvPicPr>
          <p:nvPr/>
        </p:nvPicPr>
        <p:blipFill>
          <a:blip r:embed="rId1"/>
          <a:stretch>
            <a:fillRect/>
          </a:stretch>
        </p:blipFill>
        <p:spPr>
          <a:xfrm>
            <a:off x="7300316" y="-319315"/>
            <a:ext cx="5094514" cy="7302137"/>
          </a:xfrm>
          <a:prstGeom prst="rect">
            <a:avLst/>
          </a:prstGeom>
        </p:spPr>
      </p:pic>
      <p:sp>
        <p:nvSpPr>
          <p:cNvPr id="1335" name="テキスト ボックス 5"/>
          <p:cNvSpPr txBox="1"/>
          <p:nvPr/>
        </p:nvSpPr>
        <p:spPr>
          <a:xfrm>
            <a:off x="8508745" y="1408564"/>
            <a:ext cx="2677656" cy="4109458"/>
          </a:xfrm>
          <a:prstGeom prst="rect">
            <a:avLst/>
          </a:prstGeom>
          <a:noFill/>
        </p:spPr>
        <p:txBody>
          <a:bodyPr vert="eaVert" wrap="none" rtlCol="0">
            <a:spAutoFit/>
          </a:bodyPr>
          <a:lstStyle/>
          <a:p>
            <a:r>
              <a:rPr lang="ja-JP" altLang="en-US" sz="5400" dirty="0">
                <a:solidFill>
                  <a:prstClr val="black"/>
                </a:solidFill>
                <a:latin typeface="BIZ UDPゴシック" panose="020B0400000000000000" pitchFamily="50" charset="-128"/>
                <a:ea typeface="BIZ UDPゴシック" panose="020B0400000000000000" pitchFamily="50" charset="-128"/>
              </a:rPr>
              <a:t>定期購入</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試すつもりが</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止まらない</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96218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37" name="図 8"/>
          <p:cNvPicPr>
            <a:picLocks noChangeAspect="1"/>
          </p:cNvPicPr>
          <p:nvPr/>
        </p:nvPicPr>
        <p:blipFill>
          <a:blip r:embed="rId1"/>
          <a:stretch>
            <a:fillRect/>
          </a:stretch>
        </p:blipFill>
        <p:spPr>
          <a:xfrm>
            <a:off x="0" y="54355"/>
            <a:ext cx="11887200" cy="6686550"/>
          </a:xfrm>
          <a:prstGeom prst="rect">
            <a:avLst/>
          </a:prstGeom>
        </p:spPr>
      </p:pic>
      <p:grpSp>
        <p:nvGrpSpPr>
          <p:cNvPr id="1338" name="グループ化 4"/>
          <p:cNvGrpSpPr/>
          <p:nvPr/>
        </p:nvGrpSpPr>
        <p:grpSpPr>
          <a:xfrm>
            <a:off x="-538982" y="54355"/>
            <a:ext cx="12192000" cy="6858000"/>
            <a:chOff x="-538982" y="54355"/>
            <a:chExt cx="12192000" cy="6858000"/>
          </a:xfrm>
        </p:grpSpPr>
        <p:pic>
          <p:nvPicPr>
            <p:cNvPr id="1339" name="図 2"/>
            <p:cNvPicPr>
              <a:picLocks noChangeAspect="1"/>
            </p:cNvPicPr>
            <p:nvPr/>
          </p:nvPicPr>
          <p:blipFill>
            <a:blip r:embed="rId2"/>
            <a:stretch>
              <a:fillRect/>
            </a:stretch>
          </p:blipFill>
          <p:spPr>
            <a:xfrm>
              <a:off x="-538982" y="54355"/>
              <a:ext cx="12192000" cy="6858000"/>
            </a:xfrm>
            <a:prstGeom prst="rect">
              <a:avLst/>
            </a:prstGeom>
          </p:spPr>
        </p:pic>
        <p:sp>
          <p:nvSpPr>
            <p:cNvPr id="1340" name="テキスト ボックス 3"/>
            <p:cNvSpPr txBox="1"/>
            <p:nvPr/>
          </p:nvSpPr>
          <p:spPr>
            <a:xfrm>
              <a:off x="501468" y="199240"/>
              <a:ext cx="4291559" cy="769441"/>
            </a:xfrm>
            <a:prstGeom prst="rect">
              <a:avLst/>
            </a:prstGeom>
            <a:noFill/>
          </p:spPr>
          <p:txBody>
            <a:bodyPr wrap="none" rtlCol="0">
              <a:spAutoFit/>
            </a:bodyPr>
            <a:lstStyle/>
            <a:p>
              <a:r>
                <a:rPr lang="ja-JP" altLang="en-US" sz="4400" dirty="0" smtClean="0">
                  <a:solidFill>
                    <a:prstClr val="black"/>
                  </a:solidFill>
                  <a:latin typeface="BIZ UDPゴシック" panose="020B0400000000000000" pitchFamily="50" charset="-128"/>
                  <a:ea typeface="BIZ UDPゴシック" panose="020B0400000000000000" pitchFamily="50" charset="-128"/>
                </a:rPr>
                <a:t>ワンクリック請求</a:t>
              </a:r>
              <a:endParaRPr lang="ja-JP" altLang="en-US" sz="440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1341" name="グループ化 7"/>
          <p:cNvGrpSpPr/>
          <p:nvPr/>
        </p:nvGrpSpPr>
        <p:grpSpPr>
          <a:xfrm>
            <a:off x="-357321" y="-818135"/>
            <a:ext cx="13223575" cy="8040971"/>
            <a:chOff x="-357321" y="-818135"/>
            <a:chExt cx="13223575" cy="8040971"/>
          </a:xfrm>
        </p:grpSpPr>
        <p:pic>
          <p:nvPicPr>
            <p:cNvPr id="1342" name="図 5"/>
            <p:cNvPicPr>
              <a:picLocks noChangeAspect="1"/>
            </p:cNvPicPr>
            <p:nvPr/>
          </p:nvPicPr>
          <p:blipFill>
            <a:blip r:embed="rId3"/>
            <a:stretch>
              <a:fillRect/>
            </a:stretch>
          </p:blipFill>
          <p:spPr>
            <a:xfrm>
              <a:off x="-357321" y="-818135"/>
              <a:ext cx="13223575" cy="8040971"/>
            </a:xfrm>
            <a:prstGeom prst="rect">
              <a:avLst/>
            </a:prstGeom>
          </p:spPr>
        </p:pic>
        <p:sp>
          <p:nvSpPr>
            <p:cNvPr id="1343" name="テキスト ボックス 6"/>
            <p:cNvSpPr txBox="1"/>
            <p:nvPr/>
          </p:nvSpPr>
          <p:spPr>
            <a:xfrm>
              <a:off x="501468" y="4312621"/>
              <a:ext cx="1477328" cy="2232342"/>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無料だから</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a:solidFill>
                    <a:prstClr val="black"/>
                  </a:solidFill>
                  <a:latin typeface="BIZ UDPゴシック" panose="020B0400000000000000" pitchFamily="50" charset="-128"/>
                  <a:ea typeface="BIZ UDPゴシック" panose="020B0400000000000000" pitchFamily="50" charset="-128"/>
                </a:rPr>
                <a:t>ちょっと</a:t>
              </a:r>
              <a:r>
                <a:rPr lang="ja-JP" altLang="en-US" sz="2800" b="1" dirty="0" smtClean="0">
                  <a:solidFill>
                    <a:prstClr val="black"/>
                  </a:solidFill>
                  <a:latin typeface="BIZ UDPゴシック" panose="020B0400000000000000" pitchFamily="50" charset="-128"/>
                  <a:ea typeface="BIZ UDPゴシック" panose="020B0400000000000000" pitchFamily="50" charset="-128"/>
                </a:rPr>
                <a:t>だけ</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a:solidFill>
                    <a:prstClr val="black"/>
                  </a:solidFill>
                  <a:latin typeface="BIZ UDPゴシック" panose="020B0400000000000000" pitchFamily="50" charset="-128"/>
                  <a:ea typeface="BIZ UDPゴシック" panose="020B0400000000000000" pitchFamily="50" charset="-128"/>
                </a:rPr>
                <a:t>見てみる</a:t>
              </a:r>
              <a:r>
                <a:rPr lang="ja-JP" altLang="en-US" sz="2800" b="1" dirty="0" smtClean="0">
                  <a:solidFill>
                    <a:prstClr val="black"/>
                  </a:solidFill>
                  <a:latin typeface="BIZ UDPゴシック" panose="020B0400000000000000" pitchFamily="50" charset="-128"/>
                  <a:ea typeface="BIZ UDPゴシック" panose="020B0400000000000000" pitchFamily="50" charset="-128"/>
                </a:rPr>
                <a:t>か</a:t>
              </a:r>
              <a:r>
                <a:rPr lang="en-US" altLang="ja-JP" sz="2800" b="1" dirty="0" smtClean="0">
                  <a:solidFill>
                    <a:prstClr val="black"/>
                  </a:solidFill>
                  <a:latin typeface="BIZ UDPゴシック" panose="020B0400000000000000" pitchFamily="50" charset="-128"/>
                  <a:ea typeface="BIZ UDPゴシック" panose="020B0400000000000000" pitchFamily="50" charset="-128"/>
                </a:rPr>
                <a:t>…</a:t>
              </a:r>
            </a:p>
          </p:txBody>
        </p:sp>
      </p:grpSp>
    </p:spTree>
    <p:extLst>
      <p:ext uri="{BB962C8B-B14F-4D97-AF65-F5344CB8AC3E}">
        <p14:creationId xmlns:p14="http://schemas.microsoft.com/office/powerpoint/2010/main" val="3307277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5" name="正方形/長方形 6"/>
          <p:cNvSpPr/>
          <p:nvPr/>
        </p:nvSpPr>
        <p:spPr>
          <a:xfrm>
            <a:off x="107032" y="777409"/>
            <a:ext cx="7962911" cy="5416868"/>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無料動画を見ようとして動画再生ボタンを</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クリックすると、いきなり請求画面が表示され、</a:t>
            </a:r>
            <a:r>
              <a:rPr lang="ja-JP" altLang="en-US" sz="2800" dirty="0">
                <a:solidFill>
                  <a:prstClr val="black"/>
                </a:solidFill>
                <a:latin typeface="メイリオ" panose="020B0604030504040204" pitchFamily="50" charset="-128"/>
                <a:ea typeface="メイリオ" panose="020B0604030504040204" pitchFamily="50" charset="-128"/>
              </a:rPr>
              <a:t>登録料</a:t>
            </a:r>
            <a:r>
              <a:rPr lang="ja-JP" altLang="en-US" sz="2800" dirty="0" smtClean="0">
                <a:solidFill>
                  <a:prstClr val="black"/>
                </a:solidFill>
                <a:latin typeface="メイリオ" panose="020B0604030504040204" pitchFamily="50" charset="-128"/>
                <a:ea typeface="メイリオ" panose="020B0604030504040204" pitchFamily="50" charset="-128"/>
              </a:rPr>
              <a:t>等の名目で費用を請求</a:t>
            </a:r>
            <a:r>
              <a:rPr lang="ja-JP" altLang="en-US" sz="2800" dirty="0">
                <a:solidFill>
                  <a:prstClr val="black"/>
                </a:solidFill>
                <a:latin typeface="メイリオ" panose="020B0604030504040204" pitchFamily="50" charset="-128"/>
                <a:ea typeface="メイリオ" panose="020B0604030504040204" pitchFamily="50" charset="-128"/>
              </a:rPr>
              <a:t>される</a:t>
            </a:r>
            <a:r>
              <a:rPr lang="ja-JP" altLang="en-US" sz="2800" dirty="0" smtClean="0">
                <a:solidFill>
                  <a:prstClr val="black"/>
                </a:solidFill>
                <a:latin typeface="メイリオ" panose="020B0604030504040204" pitchFamily="50" charset="-128"/>
                <a:ea typeface="メイリオ" panose="020B0604030504040204" pitchFamily="50" charset="-128"/>
              </a:rPr>
              <a:t>手口です。退会費用を請求されることもあります。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ja-JP" altLang="ja-JP"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a:t>
            </a:r>
            <a:r>
              <a:rPr lang="ja-JP" altLang="ja-JP" sz="2800" dirty="0" smtClean="0">
                <a:solidFill>
                  <a:prstClr val="black"/>
                </a:solidFill>
                <a:latin typeface="メイリオ" panose="020B0604030504040204" pitchFamily="50" charset="-128"/>
                <a:ea typeface="メイリオ" panose="020B0604030504040204" pitchFamily="50" charset="-128"/>
              </a:rPr>
              <a:t>動画</a:t>
            </a:r>
            <a:r>
              <a:rPr lang="ja-JP" altLang="en-US" sz="2800" dirty="0" smtClean="0">
                <a:solidFill>
                  <a:prstClr val="black"/>
                </a:solidFill>
                <a:latin typeface="メイリオ" panose="020B0604030504040204" pitchFamily="50" charset="-128"/>
                <a:ea typeface="メイリオ" panose="020B0604030504040204" pitchFamily="50" charset="-128"/>
              </a:rPr>
              <a:t>再生</a:t>
            </a:r>
            <a:r>
              <a:rPr lang="ja-JP" altLang="ja-JP" sz="2800" dirty="0" smtClean="0">
                <a:solidFill>
                  <a:prstClr val="black"/>
                </a:solidFill>
                <a:latin typeface="メイリオ" panose="020B0604030504040204" pitchFamily="50" charset="-128"/>
                <a:ea typeface="メイリオ" panose="020B0604030504040204" pitchFamily="50" charset="-128"/>
              </a:rPr>
              <a:t>ボタンを</a:t>
            </a:r>
            <a:r>
              <a:rPr lang="ja-JP" altLang="en-US" sz="2800" dirty="0">
                <a:solidFill>
                  <a:prstClr val="black"/>
                </a:solidFill>
                <a:latin typeface="メイリオ" panose="020B0604030504040204" pitchFamily="50" charset="-128"/>
                <a:ea typeface="メイリオ" panose="020B0604030504040204" pitchFamily="50" charset="-128"/>
              </a:rPr>
              <a:t>クリック</a:t>
            </a:r>
            <a:r>
              <a:rPr lang="ja-JP" altLang="ja-JP" sz="2800" dirty="0" smtClean="0">
                <a:solidFill>
                  <a:prstClr val="black"/>
                </a:solidFill>
                <a:latin typeface="メイリオ" panose="020B0604030504040204" pitchFamily="50" charset="-128"/>
                <a:ea typeface="メイリオ" panose="020B0604030504040204" pitchFamily="50" charset="-128"/>
              </a:rPr>
              <a:t>した</a:t>
            </a:r>
            <a:r>
              <a:rPr lang="ja-JP" altLang="ja-JP" sz="2800" dirty="0">
                <a:solidFill>
                  <a:prstClr val="black"/>
                </a:solidFill>
                <a:latin typeface="メイリオ" panose="020B0604030504040204" pitchFamily="50" charset="-128"/>
                <a:ea typeface="メイリオ" panose="020B0604030504040204" pitchFamily="50" charset="-128"/>
              </a:rPr>
              <a:t>だけでは</a:t>
            </a:r>
            <a:r>
              <a:rPr lang="ja-JP" altLang="ja-JP" sz="2800" dirty="0" smtClean="0">
                <a:solidFill>
                  <a:prstClr val="black"/>
                </a:solidFill>
                <a:latin typeface="メイリオ" panose="020B0604030504040204" pitchFamily="50" charset="-128"/>
                <a:ea typeface="メイリオ" panose="020B0604030504040204" pitchFamily="50" charset="-128"/>
              </a:rPr>
              <a:t>契約</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ja-JP" sz="2800" dirty="0" smtClean="0">
                <a:solidFill>
                  <a:prstClr val="black"/>
                </a:solidFill>
                <a:latin typeface="メイリオ" panose="020B0604030504040204" pitchFamily="50" charset="-128"/>
                <a:ea typeface="メイリオ" panose="020B0604030504040204" pitchFamily="50" charset="-128"/>
              </a:rPr>
              <a:t>は成立し</a:t>
            </a:r>
            <a:r>
              <a:rPr lang="ja-JP" altLang="en-US" sz="2800" dirty="0" smtClean="0">
                <a:solidFill>
                  <a:prstClr val="black"/>
                </a:solidFill>
                <a:latin typeface="メイリオ" panose="020B0604030504040204" pitchFamily="50" charset="-128"/>
                <a:ea typeface="メイリオ" panose="020B0604030504040204" pitchFamily="50" charset="-128"/>
              </a:rPr>
              <a:t>ていません。</a:t>
            </a:r>
            <a:r>
              <a:rPr lang="ja-JP" altLang="ja-JP" sz="2800" dirty="0" smtClean="0">
                <a:solidFill>
                  <a:prstClr val="black"/>
                </a:solidFill>
                <a:latin typeface="メイリオ" panose="020B0604030504040204" pitchFamily="50" charset="-128"/>
                <a:ea typeface="メイリオ" panose="020B0604030504040204" pitchFamily="50" charset="-128"/>
              </a:rPr>
              <a:t>支払い</a:t>
            </a:r>
            <a:r>
              <a:rPr lang="ja-JP" altLang="ja-JP" sz="2800" dirty="0">
                <a:solidFill>
                  <a:prstClr val="black"/>
                </a:solidFill>
                <a:latin typeface="メイリオ" panose="020B0604030504040204" pitchFamily="50" charset="-128"/>
                <a:ea typeface="メイリオ" panose="020B0604030504040204" pitchFamily="50" charset="-128"/>
              </a:rPr>
              <a:t>義務も</a:t>
            </a:r>
            <a:r>
              <a:rPr lang="ja-JP" altLang="ja-JP" sz="2800" dirty="0" smtClean="0">
                <a:solidFill>
                  <a:prstClr val="black"/>
                </a:solidFill>
                <a:latin typeface="メイリオ" panose="020B0604030504040204" pitchFamily="50" charset="-128"/>
                <a:ea typeface="メイリオ" panose="020B0604030504040204" pitchFamily="50" charset="-128"/>
              </a:rPr>
              <a:t>ありませ</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ja-JP" sz="2800" dirty="0" smtClean="0">
                <a:solidFill>
                  <a:prstClr val="black"/>
                </a:solidFill>
                <a:latin typeface="メイリオ" panose="020B0604030504040204" pitchFamily="50" charset="-128"/>
                <a:ea typeface="メイリオ" panose="020B0604030504040204" pitchFamily="50" charset="-128"/>
              </a:rPr>
              <a:t>ん。</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ja-JP" altLang="ja-JP" sz="1200"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◆退会手続きのためだとしても、相手には絶対</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に連絡しないようにしましょう。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ja-JP" altLang="ja-JP" sz="2800" dirty="0" smtClean="0">
              <a:solidFill>
                <a:prstClr val="black"/>
              </a:solidFill>
              <a:latin typeface="メイリオ" panose="020B0604030504040204" pitchFamily="50" charset="-128"/>
              <a:ea typeface="メイリオ" panose="020B0604030504040204" pitchFamily="50" charset="-128"/>
            </a:endParaRPr>
          </a:p>
        </p:txBody>
      </p:sp>
      <p:sp>
        <p:nvSpPr>
          <p:cNvPr id="1346" name="テキスト ボックス 1"/>
          <p:cNvSpPr txBox="1"/>
          <p:nvPr/>
        </p:nvSpPr>
        <p:spPr>
          <a:xfrm>
            <a:off x="181430" y="130589"/>
            <a:ext cx="3174267"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ワンクリック請求</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cxnSp>
        <p:nvCxnSpPr>
          <p:cNvPr id="1347"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348" name="図 4"/>
          <p:cNvPicPr>
            <a:picLocks noChangeAspect="1"/>
          </p:cNvPicPr>
          <p:nvPr/>
        </p:nvPicPr>
        <p:blipFill>
          <a:blip r:embed="rId1"/>
          <a:stretch>
            <a:fillRect/>
          </a:stretch>
        </p:blipFill>
        <p:spPr>
          <a:xfrm>
            <a:off x="7409544" y="-217715"/>
            <a:ext cx="5050971" cy="7247886"/>
          </a:xfrm>
          <a:prstGeom prst="rect">
            <a:avLst/>
          </a:prstGeom>
        </p:spPr>
      </p:pic>
      <p:sp>
        <p:nvSpPr>
          <p:cNvPr id="1349" name="テキスト ボックス 5"/>
          <p:cNvSpPr txBox="1"/>
          <p:nvPr/>
        </p:nvSpPr>
        <p:spPr>
          <a:xfrm>
            <a:off x="8596201" y="1323446"/>
            <a:ext cx="2677656" cy="4165564"/>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ワンクリック</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いきなり請求</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まず</a:t>
            </a:r>
            <a:r>
              <a:rPr lang="ja-JP" altLang="en-US" sz="5400" dirty="0" smtClean="0">
                <a:solidFill>
                  <a:prstClr val="black"/>
                </a:solidFill>
                <a:latin typeface="BIZ UDPゴシック" panose="020B0400000000000000" pitchFamily="50" charset="-128"/>
                <a:ea typeface="BIZ UDPゴシック" panose="020B0400000000000000" pitchFamily="50" charset="-128"/>
              </a:rPr>
              <a:t>は無視</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23746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51" name="図 2"/>
          <p:cNvPicPr>
            <a:picLocks noChangeAspect="1"/>
          </p:cNvPicPr>
          <p:nvPr/>
        </p:nvPicPr>
        <p:blipFill>
          <a:blip r:embed="rId1"/>
          <a:stretch>
            <a:fillRect/>
          </a:stretch>
        </p:blipFill>
        <p:spPr>
          <a:xfrm>
            <a:off x="-42425" y="-21685"/>
            <a:ext cx="12192000" cy="6858000"/>
          </a:xfrm>
          <a:prstGeom prst="rect">
            <a:avLst/>
          </a:prstGeom>
        </p:spPr>
      </p:pic>
      <p:pic>
        <p:nvPicPr>
          <p:cNvPr id="1352" name="図 3"/>
          <p:cNvPicPr>
            <a:picLocks noChangeAspect="1"/>
          </p:cNvPicPr>
          <p:nvPr/>
        </p:nvPicPr>
        <p:blipFill>
          <a:blip r:embed="rId2"/>
          <a:stretch>
            <a:fillRect/>
          </a:stretch>
        </p:blipFill>
        <p:spPr>
          <a:xfrm>
            <a:off x="-478973" y="15215"/>
            <a:ext cx="12192000" cy="6858000"/>
          </a:xfrm>
          <a:prstGeom prst="rect">
            <a:avLst/>
          </a:prstGeom>
        </p:spPr>
      </p:pic>
      <p:sp>
        <p:nvSpPr>
          <p:cNvPr id="1353" name="テキスト ボックス 4"/>
          <p:cNvSpPr txBox="1"/>
          <p:nvPr/>
        </p:nvSpPr>
        <p:spPr>
          <a:xfrm>
            <a:off x="699964" y="88452"/>
            <a:ext cx="4112023" cy="923330"/>
          </a:xfrm>
          <a:prstGeom prst="rect">
            <a:avLst/>
          </a:prstGeom>
          <a:noFill/>
        </p:spPr>
        <p:txBody>
          <a:bodyPr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サポート詐欺</a:t>
            </a:r>
            <a:endParaRPr lang="ja-JP" altLang="en-US" sz="5400" dirty="0">
              <a:solidFill>
                <a:prstClr val="black"/>
              </a:solidFill>
              <a:latin typeface="BIZ UDPゴシック" panose="020B0400000000000000" pitchFamily="50" charset="-128"/>
              <a:ea typeface="BIZ UDPゴシック" panose="020B0400000000000000" pitchFamily="50" charset="-128"/>
            </a:endParaRPr>
          </a:p>
        </p:txBody>
      </p:sp>
      <p:pic>
        <p:nvPicPr>
          <p:cNvPr id="1354" name="図 1"/>
          <p:cNvPicPr>
            <a:picLocks noChangeAspect="1"/>
          </p:cNvPicPr>
          <p:nvPr/>
        </p:nvPicPr>
        <p:blipFill>
          <a:blip r:embed="rId3"/>
          <a:stretch>
            <a:fillRect/>
          </a:stretch>
        </p:blipFill>
        <p:spPr>
          <a:xfrm>
            <a:off x="-128488" y="-537722"/>
            <a:ext cx="12436893" cy="6827765"/>
          </a:xfrm>
          <a:prstGeom prst="rect">
            <a:avLst/>
          </a:prstGeom>
        </p:spPr>
      </p:pic>
      <p:pic>
        <p:nvPicPr>
          <p:cNvPr id="1355" name="図 5"/>
          <p:cNvPicPr>
            <a:picLocks noChangeAspect="1"/>
          </p:cNvPicPr>
          <p:nvPr/>
        </p:nvPicPr>
        <p:blipFill>
          <a:blip r:embed="rId4"/>
          <a:stretch>
            <a:fillRect/>
          </a:stretch>
        </p:blipFill>
        <p:spPr>
          <a:xfrm>
            <a:off x="-423132" y="577345"/>
            <a:ext cx="12318352" cy="6407176"/>
          </a:xfrm>
          <a:prstGeom prst="rect">
            <a:avLst/>
          </a:prstGeom>
        </p:spPr>
      </p:pic>
      <p:grpSp>
        <p:nvGrpSpPr>
          <p:cNvPr id="1356" name="グループ化 12"/>
          <p:cNvGrpSpPr/>
          <p:nvPr/>
        </p:nvGrpSpPr>
        <p:grpSpPr>
          <a:xfrm>
            <a:off x="1437063" y="451785"/>
            <a:ext cx="9600135" cy="5400076"/>
            <a:chOff x="1295932" y="270961"/>
            <a:chExt cx="9600135" cy="5400076"/>
          </a:xfrm>
        </p:grpSpPr>
        <p:pic>
          <p:nvPicPr>
            <p:cNvPr id="1357" name="図 7"/>
            <p:cNvPicPr>
              <a:picLocks noChangeAspect="1"/>
            </p:cNvPicPr>
            <p:nvPr/>
          </p:nvPicPr>
          <p:blipFill>
            <a:blip r:embed="rId5"/>
            <a:stretch>
              <a:fillRect/>
            </a:stretch>
          </p:blipFill>
          <p:spPr>
            <a:xfrm>
              <a:off x="1295932" y="270961"/>
              <a:ext cx="9600135" cy="5400076"/>
            </a:xfrm>
            <a:prstGeom prst="rect">
              <a:avLst/>
            </a:prstGeom>
          </p:spPr>
        </p:pic>
        <p:sp>
          <p:nvSpPr>
            <p:cNvPr id="1358" name="正方形/長方形 11"/>
            <p:cNvSpPr/>
            <p:nvPr/>
          </p:nvSpPr>
          <p:spPr>
            <a:xfrm>
              <a:off x="2755975" y="1415287"/>
              <a:ext cx="4631352" cy="954107"/>
            </a:xfrm>
            <a:prstGeom prst="rect">
              <a:avLst/>
            </a:prstGeom>
          </p:spPr>
          <p:txBody>
            <a:bodyPr wrap="square">
              <a:spAutoFit/>
            </a:bodyPr>
            <a:lstStyle/>
            <a:p>
              <a:r>
                <a:rPr lang="ja-JP" altLang="en-US" sz="2800" dirty="0">
                  <a:solidFill>
                    <a:prstClr val="black"/>
                  </a:solidFill>
                  <a:latin typeface="BIZ UDPゴシック" panose="020B0400000000000000" pitchFamily="50" charset="-128"/>
                  <a:ea typeface="BIZ UDPゴシック" panose="020B0400000000000000" pitchFamily="50" charset="-128"/>
                </a:rPr>
                <a:t>警告音が鳴って</a:t>
              </a:r>
              <a:endParaRPr lang="en-US" altLang="ja-JP" sz="2800" dirty="0">
                <a:solidFill>
                  <a:prstClr val="black"/>
                </a:solidFill>
                <a:latin typeface="BIZ UDPゴシック" panose="020B0400000000000000" pitchFamily="50" charset="-128"/>
                <a:ea typeface="BIZ UDPゴシック" panose="020B0400000000000000" pitchFamily="50" charset="-128"/>
              </a:endParaRPr>
            </a:p>
            <a:p>
              <a:r>
                <a:rPr lang="ja-JP" altLang="en-US" sz="2800" dirty="0">
                  <a:solidFill>
                    <a:prstClr val="black"/>
                  </a:solidFill>
                  <a:latin typeface="BIZ UDPゴシック" panose="020B0400000000000000" pitchFamily="50" charset="-128"/>
                  <a:ea typeface="BIZ UDPゴシック" panose="020B0400000000000000" pitchFamily="50" charset="-128"/>
                </a:rPr>
                <a:t>パソコンが動きません💦</a:t>
              </a:r>
            </a:p>
          </p:txBody>
        </p:sp>
      </p:grpSp>
      <p:grpSp>
        <p:nvGrpSpPr>
          <p:cNvPr id="1359" name="グループ化 14"/>
          <p:cNvGrpSpPr/>
          <p:nvPr/>
        </p:nvGrpSpPr>
        <p:grpSpPr>
          <a:xfrm>
            <a:off x="829840" y="-537722"/>
            <a:ext cx="11575145" cy="7366286"/>
            <a:chOff x="402574" y="-300823"/>
            <a:chExt cx="11508598" cy="7170482"/>
          </a:xfrm>
        </p:grpSpPr>
        <p:pic>
          <p:nvPicPr>
            <p:cNvPr id="1360" name="図 10"/>
            <p:cNvPicPr>
              <a:picLocks noChangeAspect="1"/>
            </p:cNvPicPr>
            <p:nvPr/>
          </p:nvPicPr>
          <p:blipFill>
            <a:blip r:embed="rId6"/>
            <a:stretch>
              <a:fillRect/>
            </a:stretch>
          </p:blipFill>
          <p:spPr>
            <a:xfrm>
              <a:off x="402574" y="-300823"/>
              <a:ext cx="11508598" cy="7170482"/>
            </a:xfrm>
            <a:prstGeom prst="rect">
              <a:avLst/>
            </a:prstGeom>
          </p:spPr>
        </p:pic>
        <p:sp>
          <p:nvSpPr>
            <p:cNvPr id="1361" name="テキスト ボックス 13"/>
            <p:cNvSpPr txBox="1"/>
            <p:nvPr/>
          </p:nvSpPr>
          <p:spPr>
            <a:xfrm>
              <a:off x="4232837" y="5560761"/>
              <a:ext cx="6499085" cy="954107"/>
            </a:xfrm>
            <a:prstGeom prst="rect">
              <a:avLst/>
            </a:prstGeom>
            <a:noFill/>
          </p:spPr>
          <p:txBody>
            <a:bodyPr wrap="square" rtlCol="0">
              <a:spAutoFit/>
            </a:bodyPr>
            <a:lstStyle/>
            <a:p>
              <a:r>
                <a:rPr lang="ja-JP" altLang="en-US" sz="2800" dirty="0" smtClean="0">
                  <a:solidFill>
                    <a:prstClr val="white"/>
                  </a:solidFill>
                  <a:latin typeface="BIZ UDPゴシック" panose="020B0400000000000000" pitchFamily="50" charset="-128"/>
                  <a:ea typeface="BIZ UDPゴシック" panose="020B0400000000000000" pitchFamily="50" charset="-128"/>
                </a:rPr>
                <a:t>今すぐに、コンビニで</a:t>
              </a:r>
              <a:endParaRPr lang="en-US" altLang="ja-JP" sz="2800" dirty="0" smtClean="0">
                <a:solidFill>
                  <a:prstClr val="white"/>
                </a:solidFill>
                <a:latin typeface="BIZ UDPゴシック" panose="020B0400000000000000" pitchFamily="50" charset="-128"/>
                <a:ea typeface="BIZ UDPゴシック" panose="020B0400000000000000" pitchFamily="50" charset="-128"/>
              </a:endParaRPr>
            </a:p>
            <a:p>
              <a:r>
                <a:rPr lang="ja-JP" altLang="en-US" sz="2800" dirty="0" smtClean="0">
                  <a:solidFill>
                    <a:prstClr val="white"/>
                  </a:solidFill>
                  <a:latin typeface="BIZ UDPゴシック" panose="020B0400000000000000" pitchFamily="50" charset="-128"/>
                  <a:ea typeface="BIZ UDPゴシック" panose="020B0400000000000000" pitchFamily="50" charset="-128"/>
                </a:rPr>
                <a:t>　　電子マネーを購入してください</a:t>
              </a:r>
              <a:endParaRPr lang="en-US" altLang="ja-JP" sz="2800" dirty="0" smtClean="0">
                <a:solidFill>
                  <a:prstClr val="white"/>
                </a:solidFill>
                <a:latin typeface="BIZ UDPゴシック" panose="020B0400000000000000" pitchFamily="50" charset="-128"/>
                <a:ea typeface="BIZ UDPゴシック" panose="020B0400000000000000" pitchFamily="50" charset="-128"/>
              </a:endParaRPr>
            </a:p>
          </p:txBody>
        </p:sp>
      </p:grpSp>
      <p:grpSp>
        <p:nvGrpSpPr>
          <p:cNvPr id="1362" name="グループ化 16"/>
          <p:cNvGrpSpPr/>
          <p:nvPr/>
        </p:nvGrpSpPr>
        <p:grpSpPr>
          <a:xfrm>
            <a:off x="699964" y="1091051"/>
            <a:ext cx="10604904" cy="5364881"/>
            <a:chOff x="723700" y="1085019"/>
            <a:chExt cx="10604904" cy="5364881"/>
          </a:xfrm>
        </p:grpSpPr>
        <p:pic>
          <p:nvPicPr>
            <p:cNvPr id="1363" name="図 9"/>
            <p:cNvPicPr>
              <a:picLocks noChangeAspect="1"/>
            </p:cNvPicPr>
            <p:nvPr/>
          </p:nvPicPr>
          <p:blipFill>
            <a:blip r:embed="rId7"/>
            <a:stretch>
              <a:fillRect/>
            </a:stretch>
          </p:blipFill>
          <p:spPr>
            <a:xfrm>
              <a:off x="723700" y="1085019"/>
              <a:ext cx="10604904" cy="5364881"/>
            </a:xfrm>
            <a:prstGeom prst="rect">
              <a:avLst/>
            </a:prstGeom>
          </p:spPr>
        </p:pic>
        <p:sp>
          <p:nvSpPr>
            <p:cNvPr id="1364" name="テキスト ボックス 15"/>
            <p:cNvSpPr txBox="1"/>
            <p:nvPr/>
          </p:nvSpPr>
          <p:spPr>
            <a:xfrm>
              <a:off x="4103277" y="4620516"/>
              <a:ext cx="4325741" cy="523220"/>
            </a:xfrm>
            <a:prstGeom prst="rect">
              <a:avLst/>
            </a:prstGeom>
            <a:noFill/>
          </p:spPr>
          <p:txBody>
            <a:bodyPr wrap="square" rtlCol="0">
              <a:spAutoFit/>
            </a:bodyPr>
            <a:lstStyle/>
            <a:p>
              <a:r>
                <a:rPr lang="ja-JP" altLang="en-US" sz="2800" dirty="0" smtClean="0">
                  <a:solidFill>
                    <a:prstClr val="white"/>
                  </a:solidFill>
                  <a:latin typeface="BIZ UDPゴシック" panose="020B0400000000000000" pitchFamily="50" charset="-128"/>
                  <a:ea typeface="BIZ UDPゴシック" panose="020B0400000000000000" pitchFamily="50" charset="-128"/>
                </a:rPr>
                <a:t>遠隔操作で</a:t>
              </a:r>
              <a:r>
                <a:rPr lang="ja-JP" altLang="en-US" sz="2800" dirty="0">
                  <a:solidFill>
                    <a:prstClr val="white"/>
                  </a:solidFill>
                  <a:latin typeface="BIZ UDPゴシック" panose="020B0400000000000000" pitchFamily="50" charset="-128"/>
                  <a:ea typeface="BIZ UDPゴシック" panose="020B0400000000000000" pitchFamily="50" charset="-128"/>
                </a:rPr>
                <a:t>サポート</a:t>
              </a:r>
              <a:r>
                <a:rPr lang="ja-JP" altLang="en-US" sz="2800" dirty="0" smtClean="0">
                  <a:solidFill>
                    <a:prstClr val="white"/>
                  </a:solidFill>
                  <a:latin typeface="BIZ UDPゴシック" panose="020B0400000000000000" pitchFamily="50" charset="-128"/>
                  <a:ea typeface="BIZ UDPゴシック" panose="020B0400000000000000" pitchFamily="50" charset="-128"/>
                </a:rPr>
                <a:t>します</a:t>
              </a:r>
              <a:endParaRPr lang="en-US" altLang="ja-JP" sz="2800" dirty="0" smtClean="0">
                <a:solidFill>
                  <a:prstClr val="white"/>
                </a:solidFill>
                <a:latin typeface="BIZ UDPゴシック" panose="020B0400000000000000" pitchFamily="50" charset="-128"/>
                <a:ea typeface="BIZ UDPゴシック" panose="020B0400000000000000" pitchFamily="50" charset="-128"/>
              </a:endParaRPr>
            </a:p>
          </p:txBody>
        </p:sp>
      </p:grpSp>
      <p:grpSp>
        <p:nvGrpSpPr>
          <p:cNvPr id="1365" name="グループ化 18"/>
          <p:cNvGrpSpPr/>
          <p:nvPr/>
        </p:nvGrpSpPr>
        <p:grpSpPr>
          <a:xfrm>
            <a:off x="-182433" y="47767"/>
            <a:ext cx="12332008" cy="6936754"/>
            <a:chOff x="-15815226" y="5165101"/>
            <a:chExt cx="12332008" cy="6936754"/>
          </a:xfrm>
        </p:grpSpPr>
        <p:pic>
          <p:nvPicPr>
            <p:cNvPr id="1366" name="図 8"/>
            <p:cNvPicPr>
              <a:picLocks noChangeAspect="1"/>
            </p:cNvPicPr>
            <p:nvPr/>
          </p:nvPicPr>
          <p:blipFill>
            <a:blip r:embed="rId8"/>
            <a:stretch>
              <a:fillRect/>
            </a:stretch>
          </p:blipFill>
          <p:spPr>
            <a:xfrm>
              <a:off x="-15815226" y="5165101"/>
              <a:ext cx="12332008" cy="6936754"/>
            </a:xfrm>
            <a:prstGeom prst="rect">
              <a:avLst/>
            </a:prstGeom>
          </p:spPr>
        </p:pic>
        <p:sp>
          <p:nvSpPr>
            <p:cNvPr id="1367" name="テキスト ボックス 17"/>
            <p:cNvSpPr txBox="1"/>
            <p:nvPr/>
          </p:nvSpPr>
          <p:spPr>
            <a:xfrm>
              <a:off x="-11820987" y="8333764"/>
              <a:ext cx="3735959" cy="954107"/>
            </a:xfrm>
            <a:prstGeom prst="rect">
              <a:avLst/>
            </a:prstGeom>
            <a:noFill/>
          </p:spPr>
          <p:txBody>
            <a:bodyPr wrap="square" rtlCol="0">
              <a:spAutoFit/>
            </a:bodyPr>
            <a:lstStyle/>
            <a:p>
              <a:r>
                <a:rPr lang="ja-JP" altLang="en-US" sz="2800" dirty="0" smtClean="0">
                  <a:solidFill>
                    <a:prstClr val="white"/>
                  </a:solidFill>
                  <a:latin typeface="BIZ UDPゴシック" panose="020B0400000000000000" pitchFamily="50" charset="-128"/>
                  <a:ea typeface="BIZ UDPゴシック" panose="020B0400000000000000" pitchFamily="50" charset="-128"/>
                </a:rPr>
                <a:t>早急にウイルスを除去</a:t>
              </a:r>
              <a:endParaRPr lang="en-US" altLang="ja-JP" sz="2800" dirty="0" smtClean="0">
                <a:solidFill>
                  <a:prstClr val="white"/>
                </a:solidFill>
                <a:latin typeface="BIZ UDPゴシック" panose="020B0400000000000000" pitchFamily="50" charset="-128"/>
                <a:ea typeface="BIZ UDPゴシック" panose="020B0400000000000000" pitchFamily="50" charset="-128"/>
              </a:endParaRPr>
            </a:p>
            <a:p>
              <a:r>
                <a:rPr lang="ja-JP" altLang="en-US" sz="2800" dirty="0" smtClean="0">
                  <a:solidFill>
                    <a:prstClr val="white"/>
                  </a:solidFill>
                  <a:latin typeface="BIZ UDPゴシック" panose="020B0400000000000000" pitchFamily="50" charset="-128"/>
                  <a:ea typeface="BIZ UDPゴシック" panose="020B0400000000000000" pitchFamily="50" charset="-128"/>
                </a:rPr>
                <a:t>しないと大変です</a:t>
              </a:r>
              <a:r>
                <a:rPr lang="en-US" altLang="ja-JP" sz="2800" dirty="0" smtClean="0">
                  <a:solidFill>
                    <a:prstClr val="white"/>
                  </a:solidFill>
                  <a:latin typeface="BIZ UDPゴシック" panose="020B0400000000000000" pitchFamily="50" charset="-128"/>
                  <a:ea typeface="BIZ UDPゴシック" panose="020B0400000000000000" pitchFamily="50" charset="-128"/>
                </a:rPr>
                <a:t>!!</a:t>
              </a:r>
            </a:p>
          </p:txBody>
        </p:sp>
      </p:grpSp>
    </p:spTree>
    <p:extLst>
      <p:ext uri="{BB962C8B-B14F-4D97-AF65-F5344CB8AC3E}">
        <p14:creationId xmlns:p14="http://schemas.microsoft.com/office/powerpoint/2010/main" val="3959366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69" name="テキスト ボックス 1"/>
          <p:cNvSpPr txBox="1"/>
          <p:nvPr/>
        </p:nvSpPr>
        <p:spPr>
          <a:xfrm>
            <a:off x="181430" y="130589"/>
            <a:ext cx="2505814"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サポート詐欺</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cxnSp>
        <p:nvCxnSpPr>
          <p:cNvPr id="1370"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371" name="図 4"/>
          <p:cNvPicPr>
            <a:picLocks noChangeAspect="1"/>
          </p:cNvPicPr>
          <p:nvPr/>
        </p:nvPicPr>
        <p:blipFill>
          <a:blip r:embed="rId1"/>
          <a:stretch>
            <a:fillRect/>
          </a:stretch>
        </p:blipFill>
        <p:spPr>
          <a:xfrm>
            <a:off x="7569348" y="-26146"/>
            <a:ext cx="4797485" cy="6884146"/>
          </a:xfrm>
          <a:prstGeom prst="rect">
            <a:avLst/>
          </a:prstGeom>
        </p:spPr>
      </p:pic>
      <p:sp>
        <p:nvSpPr>
          <p:cNvPr id="1372" name="テキスト ボックス 5"/>
          <p:cNvSpPr txBox="1"/>
          <p:nvPr/>
        </p:nvSpPr>
        <p:spPr>
          <a:xfrm>
            <a:off x="8521830" y="1488874"/>
            <a:ext cx="2677656" cy="4066178"/>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警告音</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突然鳴っても</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慌てるな</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
        <p:nvSpPr>
          <p:cNvPr id="1373" name="正方形/長方形 6"/>
          <p:cNvSpPr/>
          <p:nvPr/>
        </p:nvSpPr>
        <p:spPr>
          <a:xfrm>
            <a:off x="107032" y="777409"/>
            <a:ext cx="7962911" cy="5693866"/>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突然の警告音や警告画面に驚いて、慌てて画面に表示されている連絡先に電話をすると、有償サポート契約に誘導させられる手口です。遠隔操作アプリをインストールさせられる場合もあります。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◆警告表示に記載されている連絡先には電話を</a:t>
            </a:r>
            <a:endParaRPr lang="en-US" altLang="ja-JP" sz="2800" dirty="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かけないで</a:t>
            </a:r>
            <a:r>
              <a:rPr lang="ja-JP" altLang="en-US" sz="2800" dirty="0" smtClean="0">
                <a:solidFill>
                  <a:prstClr val="black"/>
                </a:solidFill>
                <a:latin typeface="メイリオ" panose="020B0604030504040204" pitchFamily="50" charset="-128"/>
                <a:ea typeface="メイリオ" panose="020B0604030504040204" pitchFamily="50" charset="-128"/>
              </a:rPr>
              <a:t>ください。</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ja-JP" altLang="ja-JP" sz="1200"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◆セキュリティソフトは常に最新の状態にしま　</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しょう。もし、遠隔操作アプリをインストー</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err="1" smtClean="0">
                <a:solidFill>
                  <a:prstClr val="black"/>
                </a:solidFill>
                <a:latin typeface="メイリオ" panose="020B0604030504040204" pitchFamily="50" charset="-128"/>
                <a:ea typeface="メイリオ" panose="020B0604030504040204" pitchFamily="50" charset="-128"/>
              </a:rPr>
              <a:t>ルして</a:t>
            </a:r>
            <a:r>
              <a:rPr lang="ja-JP" altLang="en-US" sz="2800" dirty="0" smtClean="0">
                <a:solidFill>
                  <a:prstClr val="black"/>
                </a:solidFill>
                <a:latin typeface="メイリオ" panose="020B0604030504040204" pitchFamily="50" charset="-128"/>
                <a:ea typeface="メイリオ" panose="020B0604030504040204" pitchFamily="50" charset="-128"/>
              </a:rPr>
              <a:t>しまっても、ご自身でパソコンの状態</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を確認しましょう。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800" dirty="0" smtClean="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40019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375" name="グループ化 4"/>
          <p:cNvGrpSpPr/>
          <p:nvPr/>
        </p:nvGrpSpPr>
        <p:grpSpPr>
          <a:xfrm>
            <a:off x="-653143" y="71513"/>
            <a:ext cx="14369142" cy="6858000"/>
            <a:chOff x="-653143" y="71513"/>
            <a:chExt cx="14369142" cy="6858000"/>
          </a:xfrm>
        </p:grpSpPr>
        <p:pic>
          <p:nvPicPr>
            <p:cNvPr id="1376" name="図 1"/>
            <p:cNvPicPr>
              <a:picLocks noChangeAspect="1"/>
            </p:cNvPicPr>
            <p:nvPr/>
          </p:nvPicPr>
          <p:blipFill>
            <a:blip r:embed="rId1"/>
            <a:stretch>
              <a:fillRect/>
            </a:stretch>
          </p:blipFill>
          <p:spPr>
            <a:xfrm>
              <a:off x="0" y="71513"/>
              <a:ext cx="12141200" cy="6829425"/>
            </a:xfrm>
            <a:prstGeom prst="rect">
              <a:avLst/>
            </a:prstGeom>
          </p:spPr>
        </p:pic>
        <p:pic>
          <p:nvPicPr>
            <p:cNvPr id="1377" name="図 2"/>
            <p:cNvPicPr>
              <a:picLocks noChangeAspect="1"/>
            </p:cNvPicPr>
            <p:nvPr/>
          </p:nvPicPr>
          <p:blipFill>
            <a:blip r:embed="rId2"/>
            <a:stretch>
              <a:fillRect/>
            </a:stretch>
          </p:blipFill>
          <p:spPr>
            <a:xfrm>
              <a:off x="-653143" y="71513"/>
              <a:ext cx="14369142" cy="6858000"/>
            </a:xfrm>
            <a:prstGeom prst="rect">
              <a:avLst/>
            </a:prstGeom>
          </p:spPr>
        </p:pic>
        <p:sp>
          <p:nvSpPr>
            <p:cNvPr id="1378" name="テキスト ボックス 3"/>
            <p:cNvSpPr txBox="1"/>
            <p:nvPr/>
          </p:nvSpPr>
          <p:spPr>
            <a:xfrm>
              <a:off x="275771" y="290862"/>
              <a:ext cx="5724644" cy="646331"/>
            </a:xfrm>
            <a:prstGeom prst="rect">
              <a:avLst/>
            </a:prstGeom>
            <a:noFill/>
          </p:spPr>
          <p:txBody>
            <a:bodyPr wrap="none" rtlCol="0">
              <a:spAutoFit/>
            </a:bodyPr>
            <a:lstStyle/>
            <a:p>
              <a:r>
                <a:rPr lang="ja-JP" altLang="en-US" sz="3600" dirty="0">
                  <a:solidFill>
                    <a:prstClr val="black"/>
                  </a:solidFill>
                  <a:latin typeface="BIZ UDPゴシック" panose="020B0400000000000000" pitchFamily="50" charset="-128"/>
                  <a:ea typeface="BIZ UDPゴシック" panose="020B0400000000000000" pitchFamily="50" charset="-128"/>
                </a:rPr>
                <a:t>宅配</a:t>
              </a:r>
              <a:r>
                <a:rPr lang="ja-JP" altLang="en-US" sz="3600" dirty="0" smtClean="0">
                  <a:solidFill>
                    <a:prstClr val="black"/>
                  </a:solidFill>
                  <a:latin typeface="BIZ UDPゴシック" panose="020B0400000000000000" pitchFamily="50" charset="-128"/>
                  <a:ea typeface="BIZ UDPゴシック" panose="020B0400000000000000" pitchFamily="50" charset="-128"/>
                </a:rPr>
                <a:t>業者を装った不在通知</a:t>
              </a:r>
              <a:endParaRPr lang="ja-JP" altLang="en-US" sz="3600" dirty="0">
                <a:solidFill>
                  <a:prstClr val="black"/>
                </a:solidFill>
                <a:latin typeface="BIZ UDPゴシック" panose="020B0400000000000000" pitchFamily="50" charset="-128"/>
                <a:ea typeface="BIZ UDPゴシック" panose="020B0400000000000000" pitchFamily="50" charset="-128"/>
              </a:endParaRPr>
            </a:p>
          </p:txBody>
        </p:sp>
      </p:grpSp>
      <p:pic>
        <p:nvPicPr>
          <p:cNvPr id="1379" name="図 5"/>
          <p:cNvPicPr>
            <a:picLocks noChangeAspect="1"/>
          </p:cNvPicPr>
          <p:nvPr/>
        </p:nvPicPr>
        <p:blipFill>
          <a:blip r:embed="rId3"/>
          <a:stretch>
            <a:fillRect/>
          </a:stretch>
        </p:blipFill>
        <p:spPr>
          <a:xfrm>
            <a:off x="159657" y="-181428"/>
            <a:ext cx="12314127" cy="8840521"/>
          </a:xfrm>
          <a:prstGeom prst="rect">
            <a:avLst/>
          </a:prstGeom>
        </p:spPr>
      </p:pic>
      <p:sp>
        <p:nvSpPr>
          <p:cNvPr id="1380" name="テキスト ボックス 7"/>
          <p:cNvSpPr txBox="1"/>
          <p:nvPr/>
        </p:nvSpPr>
        <p:spPr>
          <a:xfrm>
            <a:off x="791807" y="1974543"/>
            <a:ext cx="1477328" cy="3253455"/>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あら？</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smtClean="0">
                <a:solidFill>
                  <a:prstClr val="black"/>
                </a:solidFill>
                <a:latin typeface="BIZ UDPゴシック" panose="020B0400000000000000" pitchFamily="50" charset="-128"/>
                <a:ea typeface="BIZ UDPゴシック" panose="020B0400000000000000" pitchFamily="50" charset="-128"/>
              </a:rPr>
              <a:t>荷物が届く</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smtClean="0">
                <a:solidFill>
                  <a:prstClr val="black"/>
                </a:solidFill>
                <a:latin typeface="BIZ UDPゴシック" panose="020B0400000000000000" pitchFamily="50" charset="-128"/>
                <a:ea typeface="BIZ UDPゴシック" panose="020B0400000000000000" pitchFamily="50" charset="-128"/>
              </a:rPr>
              <a:t>予定だったかしら？</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p:txBody>
      </p:sp>
      <p:grpSp>
        <p:nvGrpSpPr>
          <p:cNvPr id="1381" name="グループ化 9"/>
          <p:cNvGrpSpPr/>
          <p:nvPr/>
        </p:nvGrpSpPr>
        <p:grpSpPr>
          <a:xfrm>
            <a:off x="830976" y="-58862"/>
            <a:ext cx="10479247" cy="7090173"/>
            <a:chOff x="830976" y="-58862"/>
            <a:chExt cx="10479247" cy="7090173"/>
          </a:xfrm>
        </p:grpSpPr>
        <p:pic>
          <p:nvPicPr>
            <p:cNvPr id="1382" name="図 6"/>
            <p:cNvPicPr>
              <a:picLocks noChangeAspect="1"/>
            </p:cNvPicPr>
            <p:nvPr/>
          </p:nvPicPr>
          <p:blipFill>
            <a:blip r:embed="rId4"/>
            <a:stretch>
              <a:fillRect/>
            </a:stretch>
          </p:blipFill>
          <p:spPr>
            <a:xfrm>
              <a:off x="830976" y="-58862"/>
              <a:ext cx="10479247" cy="7090173"/>
            </a:xfrm>
            <a:prstGeom prst="rect">
              <a:avLst/>
            </a:prstGeom>
          </p:spPr>
        </p:pic>
        <p:sp>
          <p:nvSpPr>
            <p:cNvPr id="1383" name="テキスト ボックス 8"/>
            <p:cNvSpPr txBox="1"/>
            <p:nvPr/>
          </p:nvSpPr>
          <p:spPr>
            <a:xfrm>
              <a:off x="5873295" y="3686023"/>
              <a:ext cx="1046440" cy="2961708"/>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名前と電話番号を</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smtClean="0">
                  <a:solidFill>
                    <a:prstClr val="black"/>
                  </a:solidFill>
                  <a:latin typeface="BIZ UDPゴシック" panose="020B0400000000000000" pitchFamily="50" charset="-128"/>
                  <a:ea typeface="BIZ UDPゴシック" panose="020B0400000000000000" pitchFamily="50" charset="-128"/>
                </a:rPr>
                <a:t>入力して・・・</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p:txBody>
        </p:sp>
      </p:grpSp>
      <p:sp>
        <p:nvSpPr>
          <p:cNvPr id="1384" name="テキスト ボックス 10"/>
          <p:cNvSpPr txBox="1"/>
          <p:nvPr/>
        </p:nvSpPr>
        <p:spPr>
          <a:xfrm rot="1318173">
            <a:off x="4731656" y="1494047"/>
            <a:ext cx="1313180" cy="769441"/>
          </a:xfrm>
          <a:prstGeom prst="rect">
            <a:avLst/>
          </a:prstGeom>
          <a:noFill/>
        </p:spPr>
        <p:txBody>
          <a:bodyPr wrap="none" rtlCol="0">
            <a:spAutoFit/>
          </a:bodyPr>
          <a:lstStyle/>
          <a:p>
            <a:r>
              <a:rPr lang="ja-JP" altLang="en-US" sz="4400" b="1" dirty="0" smtClean="0">
                <a:solidFill>
                  <a:prstClr val="black"/>
                </a:solidFill>
                <a:latin typeface="BIZ UDPゴシック" panose="020B0400000000000000" pitchFamily="50" charset="-128"/>
                <a:ea typeface="BIZ UDPゴシック" panose="020B0400000000000000" pitchFamily="50" charset="-128"/>
              </a:rPr>
              <a:t>？？</a:t>
            </a:r>
            <a:endParaRPr lang="ja-JP" altLang="en-US" sz="4400" b="1"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62973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86" name="テキスト ボックス 1"/>
          <p:cNvSpPr txBox="1"/>
          <p:nvPr/>
        </p:nvSpPr>
        <p:spPr>
          <a:xfrm>
            <a:off x="181430" y="130589"/>
            <a:ext cx="5051383"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宅配業者を装った不在通知</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cxnSp>
        <p:nvCxnSpPr>
          <p:cNvPr id="1387"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388" name="図 3"/>
          <p:cNvPicPr>
            <a:picLocks noChangeAspect="1"/>
          </p:cNvPicPr>
          <p:nvPr/>
        </p:nvPicPr>
        <p:blipFill>
          <a:blip r:embed="rId1"/>
          <a:stretch>
            <a:fillRect/>
          </a:stretch>
        </p:blipFill>
        <p:spPr>
          <a:xfrm>
            <a:off x="7511143" y="-174173"/>
            <a:ext cx="4964119" cy="7123257"/>
          </a:xfrm>
          <a:prstGeom prst="rect">
            <a:avLst/>
          </a:prstGeom>
        </p:spPr>
      </p:pic>
      <p:sp>
        <p:nvSpPr>
          <p:cNvPr id="1389" name="テキスト ボックス 5"/>
          <p:cNvSpPr txBox="1"/>
          <p:nvPr/>
        </p:nvSpPr>
        <p:spPr>
          <a:xfrm>
            <a:off x="8654374" y="1186495"/>
            <a:ext cx="2677656" cy="4875694"/>
          </a:xfrm>
          <a:prstGeom prst="rect">
            <a:avLst/>
          </a:prstGeom>
          <a:noFill/>
        </p:spPr>
        <p:txBody>
          <a:bodyPr vert="eaVert" wrap="none" rtlCol="0">
            <a:spAutoFit/>
          </a:bodyPr>
          <a:lstStyle/>
          <a:p>
            <a:r>
              <a:rPr lang="ja-JP" altLang="en-US" sz="5400" dirty="0">
                <a:solidFill>
                  <a:prstClr val="black"/>
                </a:solidFill>
                <a:latin typeface="BIZ UDPゴシック" panose="020B0400000000000000" pitchFamily="50" charset="-128"/>
                <a:ea typeface="BIZ UDPゴシック" panose="020B0400000000000000" pitchFamily="50" charset="-128"/>
              </a:rPr>
              <a:t>心当たり</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なければ閉じろ</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入力画面</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
        <p:nvSpPr>
          <p:cNvPr id="1390" name="正方形/長方形 6"/>
          <p:cNvSpPr/>
          <p:nvPr/>
        </p:nvSpPr>
        <p:spPr>
          <a:xfrm>
            <a:off x="107032" y="777409"/>
            <a:ext cx="7962911" cy="5416868"/>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信頼できそうな事業者になりすまし、巧みに個人情報を引き出そうとする詐欺の手口です。宅配業者以外にも、銀行や大手通販サイト、行政機関などをかたる偽のメールや</a:t>
            </a:r>
            <a:r>
              <a:rPr lang="en-US" altLang="ja-JP" sz="2800" dirty="0" smtClean="0">
                <a:solidFill>
                  <a:prstClr val="black"/>
                </a:solidFill>
                <a:latin typeface="メイリオ" panose="020B0604030504040204" pitchFamily="50" charset="-128"/>
                <a:ea typeface="メイリオ" panose="020B0604030504040204" pitchFamily="50" charset="-128"/>
              </a:rPr>
              <a:t>SMS</a:t>
            </a:r>
            <a:r>
              <a:rPr lang="ja-JP" altLang="en-US" sz="2800" dirty="0" smtClean="0">
                <a:solidFill>
                  <a:prstClr val="black"/>
                </a:solidFill>
                <a:latin typeface="メイリオ" panose="020B0604030504040204" pitchFamily="50" charset="-128"/>
                <a:ea typeface="メイリオ" panose="020B0604030504040204" pitchFamily="50" charset="-128"/>
              </a:rPr>
              <a:t>が届く場合もあります。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◆安易</a:t>
            </a:r>
            <a:r>
              <a:rPr lang="ja-JP" altLang="en-US" sz="2800" dirty="0" smtClean="0">
                <a:solidFill>
                  <a:prstClr val="black"/>
                </a:solidFill>
                <a:latin typeface="メイリオ" panose="020B0604030504040204" pitchFamily="50" charset="-128"/>
                <a:ea typeface="メイリオ" panose="020B0604030504040204" pitchFamily="50" charset="-128"/>
              </a:rPr>
              <a:t>に偽</a:t>
            </a:r>
            <a:r>
              <a:rPr lang="ja-JP" altLang="en-US" sz="2800" dirty="0">
                <a:solidFill>
                  <a:prstClr val="black"/>
                </a:solidFill>
                <a:latin typeface="メイリオ" panose="020B0604030504040204" pitchFamily="50" charset="-128"/>
                <a:ea typeface="メイリオ" panose="020B0604030504040204" pitchFamily="50" charset="-128"/>
              </a:rPr>
              <a:t>のメールや</a:t>
            </a:r>
            <a:r>
              <a:rPr lang="en-US" altLang="ja-JP" sz="2800" dirty="0">
                <a:solidFill>
                  <a:prstClr val="black"/>
                </a:solidFill>
                <a:latin typeface="メイリオ" panose="020B0604030504040204" pitchFamily="50" charset="-128"/>
                <a:ea typeface="メイリオ" panose="020B0604030504040204" pitchFamily="50" charset="-128"/>
              </a:rPr>
              <a:t>SMS</a:t>
            </a:r>
            <a:r>
              <a:rPr lang="ja-JP" altLang="en-US" sz="2800" dirty="0">
                <a:solidFill>
                  <a:prstClr val="black"/>
                </a:solidFill>
                <a:latin typeface="メイリオ" panose="020B0604030504040204" pitchFamily="50" charset="-128"/>
                <a:ea typeface="メイリオ" panose="020B0604030504040204" pitchFamily="50" charset="-128"/>
              </a:rPr>
              <a:t>のリンク先にアク</a:t>
            </a:r>
            <a:endParaRPr lang="en-US" altLang="ja-JP" sz="2800" dirty="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セスしないように</a:t>
            </a:r>
            <a:r>
              <a:rPr lang="ja-JP" altLang="en-US" sz="2800" dirty="0" smtClean="0">
                <a:solidFill>
                  <a:prstClr val="black"/>
                </a:solidFill>
                <a:latin typeface="メイリオ" panose="020B0604030504040204" pitchFamily="50" charset="-128"/>
                <a:ea typeface="メイリオ" panose="020B0604030504040204" pitchFamily="50" charset="-128"/>
              </a:rPr>
              <a:t>しましょう。個人情報を盗　</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まれる可能性があります。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ja-JP" altLang="ja-JP" sz="1200"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◆日頃から、通信会社の対策サービスやセキュ</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リティーソフト等を活用しましょう。</a:t>
            </a:r>
            <a:endParaRPr lang="ja-JP" altLang="ja-JP" sz="2800"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706169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92" name="図 1"/>
          <p:cNvPicPr>
            <a:picLocks noChangeAspect="1"/>
          </p:cNvPicPr>
          <p:nvPr/>
        </p:nvPicPr>
        <p:blipFill>
          <a:blip r:embed="rId1"/>
          <a:stretch>
            <a:fillRect/>
          </a:stretch>
        </p:blipFill>
        <p:spPr>
          <a:xfrm>
            <a:off x="0" y="-2259"/>
            <a:ext cx="12291926" cy="6914208"/>
          </a:xfrm>
          <a:prstGeom prst="rect">
            <a:avLst/>
          </a:prstGeom>
        </p:spPr>
      </p:pic>
      <p:grpSp>
        <p:nvGrpSpPr>
          <p:cNvPr id="1393" name="グループ化 4"/>
          <p:cNvGrpSpPr/>
          <p:nvPr/>
        </p:nvGrpSpPr>
        <p:grpSpPr>
          <a:xfrm>
            <a:off x="-639408" y="53188"/>
            <a:ext cx="14065858" cy="6803314"/>
            <a:chOff x="-744078" y="-3018"/>
            <a:chExt cx="14169011" cy="6858000"/>
          </a:xfrm>
        </p:grpSpPr>
        <p:pic>
          <p:nvPicPr>
            <p:cNvPr id="1394" name="図 2"/>
            <p:cNvPicPr>
              <a:picLocks noChangeAspect="1"/>
            </p:cNvPicPr>
            <p:nvPr/>
          </p:nvPicPr>
          <p:blipFill>
            <a:blip r:embed="rId2"/>
            <a:stretch>
              <a:fillRect/>
            </a:stretch>
          </p:blipFill>
          <p:spPr>
            <a:xfrm>
              <a:off x="-744078" y="-3018"/>
              <a:ext cx="14169011" cy="6858000"/>
            </a:xfrm>
            <a:prstGeom prst="rect">
              <a:avLst/>
            </a:prstGeom>
          </p:spPr>
        </p:pic>
        <p:sp>
          <p:nvSpPr>
            <p:cNvPr id="1395" name="テキスト ボックス 3"/>
            <p:cNvSpPr txBox="1"/>
            <p:nvPr/>
          </p:nvSpPr>
          <p:spPr>
            <a:xfrm>
              <a:off x="207359" y="245102"/>
              <a:ext cx="5724644" cy="646331"/>
            </a:xfrm>
            <a:prstGeom prst="rect">
              <a:avLst/>
            </a:prstGeom>
            <a:noFill/>
          </p:spPr>
          <p:txBody>
            <a:bodyPr wrap="none" rtlCol="0">
              <a:spAutoFit/>
            </a:bodyPr>
            <a:lstStyle/>
            <a:p>
              <a:r>
                <a:rPr lang="ja-JP" altLang="en-US" sz="3600" dirty="0" smtClean="0">
                  <a:solidFill>
                    <a:prstClr val="black"/>
                  </a:solidFill>
                  <a:latin typeface="BIZ UDPゴシック" panose="020B0400000000000000" pitchFamily="50" charset="-128"/>
                  <a:ea typeface="BIZ UDPゴシック" panose="020B0400000000000000" pitchFamily="50" charset="-128"/>
                </a:rPr>
                <a:t>○○ペイで返金します詐欺</a:t>
              </a:r>
              <a:endParaRPr lang="ja-JP" altLang="en-US" sz="3600" dirty="0">
                <a:solidFill>
                  <a:prstClr val="black"/>
                </a:solidFill>
                <a:latin typeface="BIZ UDPゴシック" panose="020B0400000000000000" pitchFamily="50" charset="-128"/>
                <a:ea typeface="BIZ UDPゴシック" panose="020B0400000000000000" pitchFamily="50" charset="-128"/>
              </a:endParaRPr>
            </a:p>
          </p:txBody>
        </p:sp>
      </p:grpSp>
      <p:pic>
        <p:nvPicPr>
          <p:cNvPr id="1396" name="図 6"/>
          <p:cNvPicPr>
            <a:picLocks noChangeAspect="1"/>
          </p:cNvPicPr>
          <p:nvPr/>
        </p:nvPicPr>
        <p:blipFill>
          <a:blip r:embed="rId3"/>
          <a:stretch>
            <a:fillRect/>
          </a:stretch>
        </p:blipFill>
        <p:spPr>
          <a:xfrm>
            <a:off x="-2562605" y="-849512"/>
            <a:ext cx="18599704" cy="7819229"/>
          </a:xfrm>
          <a:prstGeom prst="rect">
            <a:avLst/>
          </a:prstGeom>
        </p:spPr>
      </p:pic>
      <p:pic>
        <p:nvPicPr>
          <p:cNvPr id="1397" name="図 7"/>
          <p:cNvPicPr>
            <a:picLocks noChangeAspect="1"/>
          </p:cNvPicPr>
          <p:nvPr/>
        </p:nvPicPr>
        <p:blipFill>
          <a:blip r:embed="rId4"/>
          <a:stretch>
            <a:fillRect/>
          </a:stretch>
        </p:blipFill>
        <p:spPr>
          <a:xfrm>
            <a:off x="-3894897" y="233682"/>
            <a:ext cx="16996335" cy="5254426"/>
          </a:xfrm>
          <a:prstGeom prst="rect">
            <a:avLst/>
          </a:prstGeom>
        </p:spPr>
      </p:pic>
      <p:pic>
        <p:nvPicPr>
          <p:cNvPr id="1398" name="図 8"/>
          <p:cNvPicPr>
            <a:picLocks noChangeAspect="1"/>
          </p:cNvPicPr>
          <p:nvPr/>
        </p:nvPicPr>
        <p:blipFill>
          <a:blip r:embed="rId5"/>
          <a:stretch>
            <a:fillRect/>
          </a:stretch>
        </p:blipFill>
        <p:spPr>
          <a:xfrm>
            <a:off x="-2163401" y="447165"/>
            <a:ext cx="13824744" cy="6229861"/>
          </a:xfrm>
          <a:prstGeom prst="rect">
            <a:avLst/>
          </a:prstGeom>
        </p:spPr>
      </p:pic>
      <p:grpSp>
        <p:nvGrpSpPr>
          <p:cNvPr id="1399" name="グループ化 11"/>
          <p:cNvGrpSpPr/>
          <p:nvPr/>
        </p:nvGrpSpPr>
        <p:grpSpPr>
          <a:xfrm>
            <a:off x="59332" y="-272974"/>
            <a:ext cx="12291926" cy="7967515"/>
            <a:chOff x="2600734" y="-703261"/>
            <a:chExt cx="12291926" cy="7967515"/>
          </a:xfrm>
        </p:grpSpPr>
        <p:pic>
          <p:nvPicPr>
            <p:cNvPr id="1400" name="図 5"/>
            <p:cNvPicPr>
              <a:picLocks noChangeAspect="1"/>
            </p:cNvPicPr>
            <p:nvPr/>
          </p:nvPicPr>
          <p:blipFill>
            <a:blip r:embed="rId6"/>
            <a:stretch>
              <a:fillRect/>
            </a:stretch>
          </p:blipFill>
          <p:spPr>
            <a:xfrm>
              <a:off x="2600734" y="-703261"/>
              <a:ext cx="12291926" cy="7967515"/>
            </a:xfrm>
            <a:prstGeom prst="rect">
              <a:avLst/>
            </a:prstGeom>
          </p:spPr>
        </p:pic>
        <p:sp>
          <p:nvSpPr>
            <p:cNvPr id="1401" name="テキスト ボックス 9"/>
            <p:cNvSpPr txBox="1"/>
            <p:nvPr/>
          </p:nvSpPr>
          <p:spPr>
            <a:xfrm>
              <a:off x="4549015" y="876768"/>
              <a:ext cx="615553" cy="2894382"/>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欲しかった服だ！</a:t>
              </a:r>
              <a:endParaRPr lang="ja-JP" altLang="en-US" sz="2800" b="1" dirty="0">
                <a:solidFill>
                  <a:prstClr val="black"/>
                </a:solidFill>
                <a:latin typeface="BIZ UDPゴシック" panose="020B0400000000000000" pitchFamily="50" charset="-128"/>
                <a:ea typeface="BIZ UDPゴシック" panose="020B0400000000000000" pitchFamily="50" charset="-128"/>
              </a:endParaRPr>
            </a:p>
          </p:txBody>
        </p:sp>
        <p:sp>
          <p:nvSpPr>
            <p:cNvPr id="1402" name="テキスト ボックス 10"/>
            <p:cNvSpPr txBox="1"/>
            <p:nvPr/>
          </p:nvSpPr>
          <p:spPr>
            <a:xfrm>
              <a:off x="3307124" y="1446141"/>
              <a:ext cx="1046440" cy="1887696"/>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よし、</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a:solidFill>
                    <a:prstClr val="black"/>
                  </a:solidFill>
                  <a:latin typeface="BIZ UDPゴシック" panose="020B0400000000000000" pitchFamily="50" charset="-128"/>
                  <a:ea typeface="BIZ UDPゴシック" panose="020B0400000000000000" pitchFamily="50" charset="-128"/>
                </a:rPr>
                <a:t>注文</a:t>
              </a:r>
              <a:r>
                <a:rPr lang="ja-JP" altLang="en-US" sz="2800" b="1" dirty="0" smtClean="0">
                  <a:solidFill>
                    <a:prstClr val="black"/>
                  </a:solidFill>
                  <a:latin typeface="BIZ UDPゴシック" panose="020B0400000000000000" pitchFamily="50" charset="-128"/>
                  <a:ea typeface="BIZ UDPゴシック" panose="020B0400000000000000" pitchFamily="50" charset="-128"/>
                </a:rPr>
                <a:t>完了</a:t>
              </a:r>
              <a:r>
                <a:rPr lang="ja-JP" altLang="en-US" sz="2800" b="1" dirty="0">
                  <a:solidFill>
                    <a:prstClr val="black"/>
                  </a:solidFill>
                  <a:latin typeface="BIZ UDPゴシック" panose="020B0400000000000000" pitchFamily="50" charset="-128"/>
                  <a:ea typeface="BIZ UDPゴシック" panose="020B0400000000000000" pitchFamily="50" charset="-128"/>
                </a:rPr>
                <a:t>！</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p:txBody>
        </p:sp>
      </p:grpSp>
      <p:sp>
        <p:nvSpPr>
          <p:cNvPr id="1403" name="テキスト ボックス 12"/>
          <p:cNvSpPr txBox="1"/>
          <p:nvPr/>
        </p:nvSpPr>
        <p:spPr>
          <a:xfrm>
            <a:off x="5100859" y="4148596"/>
            <a:ext cx="1292662" cy="2025555"/>
          </a:xfrm>
          <a:prstGeom prst="rect">
            <a:avLst/>
          </a:prstGeom>
          <a:noFill/>
        </p:spPr>
        <p:txBody>
          <a:bodyPr vert="eaVert" wrap="none" rtlCol="0">
            <a:spAutoFit/>
          </a:bodyPr>
          <a:lstStyle/>
          <a:p>
            <a:r>
              <a:rPr lang="ja-JP" altLang="en-US" sz="2400" b="1" dirty="0" smtClean="0">
                <a:solidFill>
                  <a:prstClr val="black"/>
                </a:solidFill>
                <a:latin typeface="BIZ UDPゴシック" panose="020B0400000000000000" pitchFamily="50" charset="-128"/>
                <a:ea typeface="BIZ UDPゴシック" panose="020B0400000000000000" pitchFamily="50" charset="-128"/>
              </a:rPr>
              <a:t>欠品か・・・</a:t>
            </a:r>
            <a:endParaRPr lang="en-US" altLang="ja-JP" sz="24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400" b="1" dirty="0">
                <a:solidFill>
                  <a:prstClr val="black"/>
                </a:solidFill>
                <a:latin typeface="BIZ UDPゴシック" panose="020B0400000000000000" pitchFamily="50" charset="-128"/>
                <a:ea typeface="BIZ UDPゴシック" panose="020B0400000000000000" pitchFamily="50" charset="-128"/>
              </a:rPr>
              <a:t>ここ</a:t>
            </a:r>
            <a:r>
              <a:rPr lang="ja-JP" altLang="en-US" sz="2400" b="1" dirty="0" smtClean="0">
                <a:solidFill>
                  <a:prstClr val="black"/>
                </a:solidFill>
                <a:latin typeface="BIZ UDPゴシック" panose="020B0400000000000000" pitchFamily="50" charset="-128"/>
                <a:ea typeface="BIZ UDPゴシック" panose="020B0400000000000000" pitchFamily="50" charset="-128"/>
              </a:rPr>
              <a:t>から</a:t>
            </a:r>
            <a:endParaRPr lang="en-US" altLang="ja-JP" sz="24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400" b="1" dirty="0">
                <a:solidFill>
                  <a:prstClr val="black"/>
                </a:solidFill>
                <a:latin typeface="BIZ UDPゴシック" panose="020B0400000000000000" pitchFamily="50" charset="-128"/>
                <a:ea typeface="BIZ UDPゴシック" panose="020B0400000000000000" pitchFamily="50" charset="-128"/>
              </a:rPr>
              <a:t>　</a:t>
            </a:r>
            <a:r>
              <a:rPr lang="ja-JP" altLang="en-US" sz="2400" b="1" dirty="0" smtClean="0">
                <a:solidFill>
                  <a:prstClr val="black"/>
                </a:solidFill>
                <a:latin typeface="BIZ UDPゴシック" panose="020B0400000000000000" pitchFamily="50" charset="-128"/>
                <a:ea typeface="BIZ UDPゴシック" panose="020B0400000000000000" pitchFamily="50" charset="-128"/>
              </a:rPr>
              <a:t>　手続きして</a:t>
            </a:r>
            <a:endParaRPr lang="ja-JP" altLang="en-US" sz="2400" b="1" dirty="0">
              <a:solidFill>
                <a:prstClr val="black"/>
              </a:solidFill>
              <a:latin typeface="BIZ UDPゴシック" panose="020B0400000000000000" pitchFamily="50" charset="-128"/>
              <a:ea typeface="BIZ UDPゴシック" panose="020B0400000000000000" pitchFamily="50" charset="-128"/>
            </a:endParaRPr>
          </a:p>
        </p:txBody>
      </p:sp>
      <p:sp>
        <p:nvSpPr>
          <p:cNvPr id="1404" name="テキスト ボックス 14"/>
          <p:cNvSpPr txBox="1"/>
          <p:nvPr/>
        </p:nvSpPr>
        <p:spPr>
          <a:xfrm>
            <a:off x="8946419" y="1472372"/>
            <a:ext cx="3086101" cy="492443"/>
          </a:xfrm>
          <a:prstGeom prst="rect">
            <a:avLst/>
          </a:prstGeom>
          <a:noFill/>
        </p:spPr>
        <p:txBody>
          <a:bodyPr wrap="none" rtlCol="0">
            <a:spAutoFit/>
          </a:bodyPr>
          <a:lstStyle/>
          <a:p>
            <a:r>
              <a:rPr lang="ja-JP" altLang="en-US" sz="2600" b="1" dirty="0" smtClean="0">
                <a:solidFill>
                  <a:srgbClr val="FF0000"/>
                </a:solidFill>
                <a:latin typeface="BIZ UDPゴシック" panose="020B0400000000000000" pitchFamily="50" charset="-128"/>
                <a:ea typeface="BIZ UDPゴシック" panose="020B0400000000000000" pitchFamily="50" charset="-128"/>
              </a:rPr>
              <a:t>送金が完了しました</a:t>
            </a:r>
            <a:endParaRPr lang="ja-JP" altLang="en-US" sz="2600" b="1" dirty="0">
              <a:solidFill>
                <a:srgbClr val="FF0000"/>
              </a:solidFill>
              <a:latin typeface="BIZ UDPゴシック" panose="020B0400000000000000" pitchFamily="50" charset="-128"/>
              <a:ea typeface="BIZ UDPゴシック" panose="020B0400000000000000" pitchFamily="50" charset="-128"/>
            </a:endParaRPr>
          </a:p>
        </p:txBody>
      </p:sp>
      <p:sp>
        <p:nvSpPr>
          <p:cNvPr id="1405" name="テキスト ボックス 15"/>
          <p:cNvSpPr txBox="1"/>
          <p:nvPr/>
        </p:nvSpPr>
        <p:spPr>
          <a:xfrm>
            <a:off x="9945816" y="5161373"/>
            <a:ext cx="923330" cy="1220847"/>
          </a:xfrm>
          <a:prstGeom prst="rect">
            <a:avLst/>
          </a:prstGeom>
          <a:noFill/>
        </p:spPr>
        <p:txBody>
          <a:bodyPr vert="eaVert" wrap="none" rtlCol="0">
            <a:spAutoFit/>
          </a:bodyPr>
          <a:lstStyle/>
          <a:p>
            <a:r>
              <a:rPr lang="ja-JP" altLang="en-US" sz="2400" b="1" dirty="0" smtClean="0">
                <a:solidFill>
                  <a:prstClr val="black"/>
                </a:solidFill>
                <a:latin typeface="BIZ UDPゴシック" panose="020B0400000000000000" pitchFamily="50" charset="-128"/>
                <a:ea typeface="BIZ UDPゴシック" panose="020B0400000000000000" pitchFamily="50" charset="-128"/>
              </a:rPr>
              <a:t>えっ</a:t>
            </a:r>
            <a:endParaRPr lang="en-US" altLang="ja-JP" sz="2400" b="1" dirty="0">
              <a:solidFill>
                <a:prstClr val="black"/>
              </a:solidFill>
              <a:latin typeface="BIZ UDPゴシック" panose="020B0400000000000000" pitchFamily="50" charset="-128"/>
              <a:ea typeface="BIZ UDPゴシック" panose="020B0400000000000000" pitchFamily="50" charset="-128"/>
            </a:endParaRPr>
          </a:p>
          <a:p>
            <a:r>
              <a:rPr lang="ja-JP" altLang="en-US" sz="2400" b="1" dirty="0" smtClean="0">
                <a:solidFill>
                  <a:prstClr val="black"/>
                </a:solidFill>
                <a:latin typeface="BIZ UDPゴシック" panose="020B0400000000000000" pitchFamily="50" charset="-128"/>
                <a:ea typeface="BIZ UDPゴシック" panose="020B0400000000000000" pitchFamily="50" charset="-128"/>
              </a:rPr>
              <a:t>　送金</a:t>
            </a:r>
            <a:r>
              <a:rPr lang="en-US" altLang="ja-JP" sz="2400" b="1" dirty="0">
                <a:solidFill>
                  <a:prstClr val="black"/>
                </a:solidFill>
                <a:latin typeface="BIZ UDPゴシック" panose="020B0400000000000000" pitchFamily="50" charset="-128"/>
                <a:ea typeface="BIZ UDPゴシック" panose="020B0400000000000000" pitchFamily="50" charset="-128"/>
              </a:rPr>
              <a:t>⁈</a:t>
            </a:r>
            <a:endParaRPr lang="en-US" altLang="ja-JP" sz="2400" b="1"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28949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407"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408" name="正方形/長方形 6"/>
          <p:cNvSpPr/>
          <p:nvPr/>
        </p:nvSpPr>
        <p:spPr>
          <a:xfrm>
            <a:off x="107032" y="820359"/>
            <a:ext cx="8071768" cy="4555093"/>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インターネット通販で商品を購入したが届かず、販売事業者から「決済アプリを使って返金する」と返金の手続きを誘導されて操作するうちに、返金してもらうはずが、送金させられてしまう詐欺の手口で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a:solidFill>
                <a:prstClr val="black"/>
              </a:solidFill>
              <a:latin typeface="メイリオ" panose="020B0604030504040204" pitchFamily="50" charset="-128"/>
              <a:ea typeface="メイリオ" panose="020B0604030504040204" pitchFamily="50" charset="-128"/>
            </a:endParaRPr>
          </a:p>
          <a:p>
            <a:endParaRPr lang="ja-JP" altLang="ja-JP"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◆「○○ペイで返金します」と言われたら詐欺を</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疑いましょう。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a:t>
            </a:r>
            <a:r>
              <a:rPr lang="en-US" altLang="ja-JP" sz="2800" dirty="0" smtClean="0">
                <a:solidFill>
                  <a:prstClr val="black"/>
                </a:solidFill>
                <a:latin typeface="メイリオ" panose="020B0604030504040204" pitchFamily="50" charset="-128"/>
                <a:ea typeface="メイリオ" panose="020B0604030504040204" pitchFamily="50" charset="-128"/>
              </a:rPr>
              <a:t>SNS</a:t>
            </a:r>
            <a:r>
              <a:rPr lang="ja-JP" altLang="en-US" sz="2800" dirty="0" smtClean="0">
                <a:solidFill>
                  <a:prstClr val="black"/>
                </a:solidFill>
                <a:latin typeface="メイリオ" panose="020B0604030504040204" pitchFamily="50" charset="-128"/>
                <a:ea typeface="メイリオ" panose="020B0604030504040204" pitchFamily="50" charset="-128"/>
              </a:rPr>
              <a:t>へ誘導されても応じないようにしましょう。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p:txBody>
      </p:sp>
      <p:sp>
        <p:nvSpPr>
          <p:cNvPr id="1409" name="テキスト ボックス 10"/>
          <p:cNvSpPr txBox="1"/>
          <p:nvPr/>
        </p:nvSpPr>
        <p:spPr>
          <a:xfrm>
            <a:off x="181430" y="130589"/>
            <a:ext cx="4884671"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○○ペイで返金します詐欺</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pic>
        <p:nvPicPr>
          <p:cNvPr id="1410" name="図 1"/>
          <p:cNvPicPr>
            <a:picLocks noChangeAspect="1"/>
          </p:cNvPicPr>
          <p:nvPr/>
        </p:nvPicPr>
        <p:blipFill>
          <a:blip r:embed="rId1"/>
          <a:stretch>
            <a:fillRect/>
          </a:stretch>
        </p:blipFill>
        <p:spPr>
          <a:xfrm>
            <a:off x="7583714" y="-79829"/>
            <a:ext cx="4922374" cy="7063356"/>
          </a:xfrm>
          <a:prstGeom prst="rect">
            <a:avLst/>
          </a:prstGeom>
        </p:spPr>
      </p:pic>
      <p:sp>
        <p:nvSpPr>
          <p:cNvPr id="1411" name="テキスト ボックス 5"/>
          <p:cNvSpPr txBox="1"/>
          <p:nvPr/>
        </p:nvSpPr>
        <p:spPr>
          <a:xfrm>
            <a:off x="8706073" y="1418760"/>
            <a:ext cx="2677656" cy="4066178"/>
          </a:xfrm>
          <a:prstGeom prst="rect">
            <a:avLst/>
          </a:prstGeom>
          <a:noFill/>
        </p:spPr>
        <p:txBody>
          <a:bodyPr vert="eaVert" wrap="none" rtlCol="0">
            <a:spAutoFit/>
          </a:bodyPr>
          <a:lstStyle/>
          <a:p>
            <a:r>
              <a:rPr lang="ja-JP" altLang="en-US" sz="5400" dirty="0">
                <a:solidFill>
                  <a:prstClr val="black"/>
                </a:solidFill>
                <a:latin typeface="BIZ UDPゴシック" panose="020B0400000000000000" pitchFamily="50" charset="-128"/>
                <a:ea typeface="BIZ UDPゴシック" panose="020B0400000000000000" pitchFamily="50" charset="-128"/>
              </a:rPr>
              <a:t>信じるな</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ペイでの返金</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だまされる</a:t>
            </a:r>
          </a:p>
        </p:txBody>
      </p:sp>
    </p:spTree>
    <p:extLst>
      <p:ext uri="{BB962C8B-B14F-4D97-AF65-F5344CB8AC3E}">
        <p14:creationId xmlns:p14="http://schemas.microsoft.com/office/powerpoint/2010/main" val="241867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190" name="グループ化 4"/>
          <p:cNvGrpSpPr/>
          <p:nvPr/>
        </p:nvGrpSpPr>
        <p:grpSpPr>
          <a:xfrm>
            <a:off x="-304800" y="0"/>
            <a:ext cx="12496800" cy="6858000"/>
            <a:chOff x="-304800" y="0"/>
            <a:chExt cx="12496800" cy="6858000"/>
          </a:xfrm>
        </p:grpSpPr>
        <p:pic>
          <p:nvPicPr>
            <p:cNvPr id="1191" name="図 1"/>
            <p:cNvPicPr>
              <a:picLocks noChangeAspect="1"/>
            </p:cNvPicPr>
            <p:nvPr/>
          </p:nvPicPr>
          <p:blipFill>
            <a:blip r:embed="rId1"/>
            <a:stretch>
              <a:fillRect/>
            </a:stretch>
          </p:blipFill>
          <p:spPr>
            <a:xfrm>
              <a:off x="-1" y="0"/>
              <a:ext cx="12192001" cy="6858000"/>
            </a:xfrm>
            <a:prstGeom prst="rect">
              <a:avLst/>
            </a:prstGeom>
          </p:spPr>
        </p:pic>
        <p:pic>
          <p:nvPicPr>
            <p:cNvPr id="1192" name="図 2"/>
            <p:cNvPicPr>
              <a:picLocks noChangeAspect="1"/>
            </p:cNvPicPr>
            <p:nvPr/>
          </p:nvPicPr>
          <p:blipFill>
            <a:blip r:embed="rId2"/>
            <a:stretch>
              <a:fillRect/>
            </a:stretch>
          </p:blipFill>
          <p:spPr>
            <a:xfrm>
              <a:off x="-304800" y="0"/>
              <a:ext cx="8178800" cy="6858000"/>
            </a:xfrm>
            <a:prstGeom prst="rect">
              <a:avLst/>
            </a:prstGeom>
          </p:spPr>
        </p:pic>
        <p:sp>
          <p:nvSpPr>
            <p:cNvPr id="1193" name="テキスト ボックス 3"/>
            <p:cNvSpPr txBox="1"/>
            <p:nvPr/>
          </p:nvSpPr>
          <p:spPr>
            <a:xfrm>
              <a:off x="587829" y="137885"/>
              <a:ext cx="2646878" cy="830997"/>
            </a:xfrm>
            <a:prstGeom prst="rect">
              <a:avLst/>
            </a:prstGeom>
            <a:noFill/>
          </p:spPr>
          <p:txBody>
            <a:bodyPr wrap="none" rtlCol="0">
              <a:spAutoFit/>
            </a:bodyPr>
            <a:lstStyle/>
            <a:p>
              <a:r>
                <a:rPr kumimoji="1" lang="ja-JP" altLang="en-US" sz="4800" dirty="0" smtClean="0">
                  <a:latin typeface="BIZ UDPゴシック" panose="020B0400000000000000" pitchFamily="50" charset="-128"/>
                  <a:ea typeface="BIZ UDPゴシック" panose="020B0400000000000000" pitchFamily="50" charset="-128"/>
                </a:rPr>
                <a:t>契約とは</a:t>
              </a:r>
              <a:endParaRPr kumimoji="1" lang="ja-JP" altLang="en-US" sz="4800" dirty="0">
                <a:latin typeface="BIZ UDPゴシック" panose="020B0400000000000000" pitchFamily="50" charset="-128"/>
                <a:ea typeface="BIZ UDPゴシック" panose="020B0400000000000000" pitchFamily="50" charset="-128"/>
              </a:endParaRPr>
            </a:p>
          </p:txBody>
        </p:sp>
      </p:grpSp>
      <p:pic>
        <p:nvPicPr>
          <p:cNvPr id="1194" name="図 7"/>
          <p:cNvPicPr>
            <a:picLocks noChangeAspect="1"/>
          </p:cNvPicPr>
          <p:nvPr/>
        </p:nvPicPr>
        <p:blipFill>
          <a:blip r:embed="rId3"/>
          <a:stretch>
            <a:fillRect/>
          </a:stretch>
        </p:blipFill>
        <p:spPr>
          <a:xfrm>
            <a:off x="102933" y="-576645"/>
            <a:ext cx="11506072" cy="8084095"/>
          </a:xfrm>
          <a:prstGeom prst="rect">
            <a:avLst/>
          </a:prstGeom>
        </p:spPr>
      </p:pic>
      <p:pic>
        <p:nvPicPr>
          <p:cNvPr id="1195" name="図 8"/>
          <p:cNvPicPr>
            <a:picLocks noChangeAspect="1"/>
          </p:cNvPicPr>
          <p:nvPr/>
        </p:nvPicPr>
        <p:blipFill>
          <a:blip r:embed="rId4"/>
          <a:stretch>
            <a:fillRect/>
          </a:stretch>
        </p:blipFill>
        <p:spPr>
          <a:xfrm>
            <a:off x="91947" y="-431865"/>
            <a:ext cx="12234842" cy="7794534"/>
          </a:xfrm>
          <a:prstGeom prst="rect">
            <a:avLst/>
          </a:prstGeom>
        </p:spPr>
      </p:pic>
      <p:sp>
        <p:nvSpPr>
          <p:cNvPr id="1196" name="テキスト ボックス 15"/>
          <p:cNvSpPr txBox="1"/>
          <p:nvPr/>
        </p:nvSpPr>
        <p:spPr>
          <a:xfrm>
            <a:off x="2586716" y="2945822"/>
            <a:ext cx="1261884" cy="523220"/>
          </a:xfrm>
          <a:prstGeom prst="rect">
            <a:avLst/>
          </a:prstGeom>
          <a:noFill/>
        </p:spPr>
        <p:txBody>
          <a:bodyPr wrap="none" rtlCol="0">
            <a:spAutoFit/>
          </a:bodyPr>
          <a:lstStyle/>
          <a:p>
            <a:r>
              <a:rPr lang="ja-JP" altLang="en-US" sz="2800" b="1" dirty="0">
                <a:latin typeface="BIZ UDPゴシック" panose="020B0400000000000000" pitchFamily="50" charset="-128"/>
                <a:ea typeface="BIZ UDPゴシック" panose="020B0400000000000000" pitchFamily="50" charset="-128"/>
              </a:rPr>
              <a:t>申込み</a:t>
            </a:r>
            <a:endParaRPr kumimoji="1" lang="ja-JP" altLang="en-US" sz="2800" b="1" dirty="0">
              <a:latin typeface="BIZ UDPゴシック" panose="020B0400000000000000" pitchFamily="50" charset="-128"/>
              <a:ea typeface="BIZ UDPゴシック" panose="020B0400000000000000" pitchFamily="50" charset="-128"/>
            </a:endParaRPr>
          </a:p>
        </p:txBody>
      </p:sp>
      <p:sp>
        <p:nvSpPr>
          <p:cNvPr id="1197" name="テキスト ボックス 16"/>
          <p:cNvSpPr txBox="1"/>
          <p:nvPr/>
        </p:nvSpPr>
        <p:spPr>
          <a:xfrm>
            <a:off x="7781487" y="2959408"/>
            <a:ext cx="902811" cy="523220"/>
          </a:xfrm>
          <a:prstGeom prst="rect">
            <a:avLst/>
          </a:prstGeom>
          <a:noFill/>
        </p:spPr>
        <p:txBody>
          <a:bodyPr wrap="none" rtlCol="0">
            <a:spAutoFit/>
          </a:bodyPr>
          <a:lstStyle/>
          <a:p>
            <a:r>
              <a:rPr lang="ja-JP" altLang="en-US" sz="2800" b="1" dirty="0">
                <a:latin typeface="BIZ UDPゴシック" panose="020B0400000000000000" pitchFamily="50" charset="-128"/>
                <a:ea typeface="BIZ UDPゴシック" panose="020B0400000000000000" pitchFamily="50" charset="-128"/>
              </a:rPr>
              <a:t>承諾</a:t>
            </a:r>
            <a:endParaRPr kumimoji="1" lang="ja-JP" altLang="en-US" sz="2800" b="1" dirty="0">
              <a:latin typeface="BIZ UDPゴシック" panose="020B0400000000000000" pitchFamily="50" charset="-128"/>
              <a:ea typeface="BIZ UDPゴシック" panose="020B0400000000000000" pitchFamily="50" charset="-128"/>
            </a:endParaRPr>
          </a:p>
        </p:txBody>
      </p:sp>
      <p:pic>
        <p:nvPicPr>
          <p:cNvPr id="1198" name="図 19"/>
          <p:cNvPicPr>
            <a:picLocks noChangeAspect="1"/>
          </p:cNvPicPr>
          <p:nvPr/>
        </p:nvPicPr>
        <p:blipFill>
          <a:blip r:embed="rId4"/>
          <a:stretch>
            <a:fillRect/>
          </a:stretch>
        </p:blipFill>
        <p:spPr>
          <a:xfrm>
            <a:off x="-15767228" y="1223651"/>
            <a:ext cx="27779896" cy="7794534"/>
          </a:xfrm>
          <a:prstGeom prst="rect">
            <a:avLst/>
          </a:prstGeom>
        </p:spPr>
      </p:pic>
      <p:pic>
        <p:nvPicPr>
          <p:cNvPr id="1199" name="図 9"/>
          <p:cNvPicPr>
            <a:picLocks noChangeAspect="1"/>
          </p:cNvPicPr>
          <p:nvPr/>
        </p:nvPicPr>
        <p:blipFill>
          <a:blip r:embed="rId5"/>
          <a:stretch>
            <a:fillRect/>
          </a:stretch>
        </p:blipFill>
        <p:spPr>
          <a:xfrm>
            <a:off x="-486949" y="211366"/>
            <a:ext cx="13165895" cy="6542523"/>
          </a:xfrm>
          <a:prstGeom prst="rect">
            <a:avLst/>
          </a:prstGeom>
        </p:spPr>
      </p:pic>
      <p:sp>
        <p:nvSpPr>
          <p:cNvPr id="1200" name="テキスト ボックス 17"/>
          <p:cNvSpPr txBox="1"/>
          <p:nvPr/>
        </p:nvSpPr>
        <p:spPr>
          <a:xfrm>
            <a:off x="4736072" y="3562738"/>
            <a:ext cx="2441694" cy="769441"/>
          </a:xfrm>
          <a:prstGeom prst="rect">
            <a:avLst/>
          </a:prstGeom>
          <a:noFill/>
        </p:spPr>
        <p:txBody>
          <a:bodyPr wrap="none" rtlCol="0">
            <a:spAutoFit/>
          </a:bodyPr>
          <a:lstStyle/>
          <a:p>
            <a:r>
              <a:rPr lang="ja-JP" altLang="en-US" sz="4400" b="1" dirty="0" smtClean="0">
                <a:solidFill>
                  <a:srgbClr val="FF0000"/>
                </a:solidFill>
                <a:latin typeface="BIZ UDPゴシック" panose="020B0400000000000000" pitchFamily="50" charset="-128"/>
                <a:ea typeface="BIZ UDPゴシック" panose="020B0400000000000000" pitchFamily="50" charset="-128"/>
              </a:rPr>
              <a:t>契約成立</a:t>
            </a:r>
            <a:endParaRPr kumimoji="1" lang="ja-JP" altLang="en-US" sz="4400" b="1" dirty="0">
              <a:solidFill>
                <a:srgbClr val="FF0000"/>
              </a:solidFill>
              <a:latin typeface="BIZ UDPゴシック" panose="020B0400000000000000" pitchFamily="50" charset="-128"/>
              <a:ea typeface="BIZ UDPゴシック" panose="020B0400000000000000" pitchFamily="50" charset="-128"/>
            </a:endParaRPr>
          </a:p>
        </p:txBody>
      </p:sp>
      <p:sp>
        <p:nvSpPr>
          <p:cNvPr id="1201" name="テキスト ボックス 20"/>
          <p:cNvSpPr txBox="1"/>
          <p:nvPr/>
        </p:nvSpPr>
        <p:spPr>
          <a:xfrm>
            <a:off x="1629945" y="4628973"/>
            <a:ext cx="2339102" cy="523220"/>
          </a:xfrm>
          <a:prstGeom prst="rect">
            <a:avLst/>
          </a:prstGeom>
          <a:noFill/>
        </p:spPr>
        <p:txBody>
          <a:bodyPr wrap="none" rtlCol="0">
            <a:spAutoFit/>
          </a:bodyPr>
          <a:lstStyle/>
          <a:p>
            <a:r>
              <a:rPr kumimoji="1" lang="ja-JP" altLang="en-US" sz="2800" b="1" dirty="0" smtClean="0">
                <a:latin typeface="BIZ UDPゴシック" panose="020B0400000000000000" pitchFamily="50" charset="-128"/>
                <a:ea typeface="BIZ UDPゴシック" panose="020B0400000000000000" pitchFamily="50" charset="-128"/>
              </a:rPr>
              <a:t>申込みの送信</a:t>
            </a:r>
            <a:endParaRPr kumimoji="1" lang="ja-JP" altLang="en-US" sz="2800" b="1" dirty="0">
              <a:latin typeface="BIZ UDPゴシック" panose="020B0400000000000000" pitchFamily="50" charset="-128"/>
              <a:ea typeface="BIZ UDPゴシック" panose="020B0400000000000000" pitchFamily="50" charset="-128"/>
            </a:endParaRPr>
          </a:p>
        </p:txBody>
      </p:sp>
      <p:sp>
        <p:nvSpPr>
          <p:cNvPr id="1202" name="テキスト ボックス 22"/>
          <p:cNvSpPr txBox="1"/>
          <p:nvPr/>
        </p:nvSpPr>
        <p:spPr>
          <a:xfrm>
            <a:off x="9403062" y="1443401"/>
            <a:ext cx="1963999" cy="400110"/>
          </a:xfrm>
          <a:prstGeom prst="rect">
            <a:avLst/>
          </a:prstGeom>
          <a:noFill/>
        </p:spPr>
        <p:txBody>
          <a:bodyPr wrap="none" rtlCol="0">
            <a:spAutoFit/>
          </a:bodyPr>
          <a:lstStyle/>
          <a:p>
            <a:r>
              <a:rPr kumimoji="1" lang="ja-JP" altLang="en-US" sz="2000" b="1" dirty="0" smtClean="0">
                <a:latin typeface="BIZ UDPゴシック" panose="020B0400000000000000" pitchFamily="50" charset="-128"/>
                <a:ea typeface="BIZ UDPゴシック" panose="020B0400000000000000" pitchFamily="50" charset="-128"/>
              </a:rPr>
              <a:t>契約書も印鑑も</a:t>
            </a:r>
            <a:endParaRPr kumimoji="1" lang="ja-JP" altLang="en-US" sz="2000" b="1" dirty="0">
              <a:latin typeface="BIZ UDPゴシック" panose="020B0400000000000000" pitchFamily="50" charset="-128"/>
              <a:ea typeface="BIZ UDPゴシック" panose="020B0400000000000000" pitchFamily="50" charset="-128"/>
            </a:endParaRPr>
          </a:p>
        </p:txBody>
      </p:sp>
      <p:pic>
        <p:nvPicPr>
          <p:cNvPr id="1203" name="図 6"/>
          <p:cNvPicPr>
            <a:picLocks noChangeAspect="1"/>
          </p:cNvPicPr>
          <p:nvPr/>
        </p:nvPicPr>
        <p:blipFill>
          <a:blip r:embed="rId6"/>
          <a:stretch>
            <a:fillRect/>
          </a:stretch>
        </p:blipFill>
        <p:spPr>
          <a:xfrm>
            <a:off x="-1275446" y="211366"/>
            <a:ext cx="14279146" cy="5767111"/>
          </a:xfrm>
          <a:prstGeom prst="rect">
            <a:avLst/>
          </a:prstGeom>
        </p:spPr>
      </p:pic>
      <p:pic>
        <p:nvPicPr>
          <p:cNvPr id="1204" name="図 5"/>
          <p:cNvPicPr>
            <a:picLocks noChangeAspect="1"/>
          </p:cNvPicPr>
          <p:nvPr/>
        </p:nvPicPr>
        <p:blipFill>
          <a:blip r:embed="rId7"/>
          <a:stretch>
            <a:fillRect/>
          </a:stretch>
        </p:blipFill>
        <p:spPr>
          <a:xfrm>
            <a:off x="-1275446" y="721056"/>
            <a:ext cx="16021762" cy="4894884"/>
          </a:xfrm>
          <a:prstGeom prst="rect">
            <a:avLst/>
          </a:prstGeom>
        </p:spPr>
      </p:pic>
      <p:sp>
        <p:nvSpPr>
          <p:cNvPr id="1205" name="テキスト ボックス 14"/>
          <p:cNvSpPr txBox="1"/>
          <p:nvPr/>
        </p:nvSpPr>
        <p:spPr>
          <a:xfrm>
            <a:off x="6826267" y="1700697"/>
            <a:ext cx="1938351" cy="461665"/>
          </a:xfrm>
          <a:prstGeom prst="rect">
            <a:avLst/>
          </a:prstGeom>
          <a:noFill/>
        </p:spPr>
        <p:txBody>
          <a:bodyPr wrap="none" rtlCol="0">
            <a:spAutoFit/>
          </a:bodyPr>
          <a:lstStyle/>
          <a:p>
            <a:r>
              <a:rPr lang="ja-JP" altLang="en-US" sz="2400" b="1" dirty="0">
                <a:latin typeface="BIZ UDPゴシック" panose="020B0400000000000000" pitchFamily="50" charset="-128"/>
                <a:ea typeface="BIZ UDPゴシック" panose="020B0400000000000000" pitchFamily="50" charset="-128"/>
              </a:rPr>
              <a:t>承知しました</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206" name="テキスト ボックス 13"/>
          <p:cNvSpPr txBox="1"/>
          <p:nvPr/>
        </p:nvSpPr>
        <p:spPr>
          <a:xfrm>
            <a:off x="1817496" y="1973322"/>
            <a:ext cx="1963999" cy="461665"/>
          </a:xfrm>
          <a:prstGeom prst="rect">
            <a:avLst/>
          </a:prstGeom>
          <a:noFill/>
        </p:spPr>
        <p:txBody>
          <a:bodyPr wrap="none" rtlCol="0">
            <a:spAutoFit/>
          </a:bodyPr>
          <a:lstStyle/>
          <a:p>
            <a:r>
              <a:rPr kumimoji="1" lang="ja-JP" altLang="en-US" sz="2400" b="1" dirty="0" smtClean="0">
                <a:latin typeface="BIZ UDPゴシック" panose="020B0400000000000000" pitchFamily="50" charset="-128"/>
                <a:ea typeface="BIZ UDPゴシック" panose="020B0400000000000000" pitchFamily="50" charset="-128"/>
              </a:rPr>
              <a:t>これください</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207" name="テキスト ボックス 25"/>
          <p:cNvSpPr txBox="1"/>
          <p:nvPr/>
        </p:nvSpPr>
        <p:spPr>
          <a:xfrm>
            <a:off x="768170" y="1181701"/>
            <a:ext cx="1723549" cy="461665"/>
          </a:xfrm>
          <a:prstGeom prst="rect">
            <a:avLst/>
          </a:prstGeom>
          <a:noFill/>
        </p:spPr>
        <p:txBody>
          <a:bodyPr wrap="none" rtlCol="0">
            <a:spAutoFit/>
          </a:bodyPr>
          <a:lstStyle/>
          <a:p>
            <a:r>
              <a:rPr kumimoji="1" lang="ja-JP" altLang="en-US" sz="2400" b="1" dirty="0" smtClean="0">
                <a:latin typeface="BIZ UDPゴシック" panose="020B0400000000000000" pitchFamily="50" charset="-128"/>
                <a:ea typeface="BIZ UDPゴシック" panose="020B0400000000000000" pitchFamily="50" charset="-128"/>
              </a:rPr>
              <a:t>通常の場合</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208" name="テキスト ボックス 26"/>
          <p:cNvSpPr txBox="1"/>
          <p:nvPr/>
        </p:nvSpPr>
        <p:spPr>
          <a:xfrm>
            <a:off x="720877" y="3900907"/>
            <a:ext cx="2513830" cy="461665"/>
          </a:xfrm>
          <a:prstGeom prst="rect">
            <a:avLst/>
          </a:prstGeom>
          <a:noFill/>
        </p:spPr>
        <p:txBody>
          <a:bodyPr wrap="none" rtlCol="0">
            <a:spAutoFit/>
          </a:bodyPr>
          <a:lstStyle/>
          <a:p>
            <a:r>
              <a:rPr lang="ja-JP" altLang="en-US" sz="2400" b="1" dirty="0" smtClean="0">
                <a:latin typeface="BIZ UDPゴシック" panose="020B0400000000000000" pitchFamily="50" charset="-128"/>
                <a:ea typeface="BIZ UDPゴシック" panose="020B0400000000000000" pitchFamily="50" charset="-128"/>
              </a:rPr>
              <a:t>ネット通販</a:t>
            </a:r>
            <a:r>
              <a:rPr kumimoji="1" lang="ja-JP" altLang="en-US" sz="2400" b="1" dirty="0" smtClean="0">
                <a:latin typeface="BIZ UDPゴシック" panose="020B0400000000000000" pitchFamily="50" charset="-128"/>
                <a:ea typeface="BIZ UDPゴシック" panose="020B0400000000000000" pitchFamily="50" charset="-128"/>
              </a:rPr>
              <a:t>の場合</a:t>
            </a:r>
            <a:endParaRPr kumimoji="1" lang="ja-JP" altLang="en-US" sz="2400" b="1" dirty="0">
              <a:latin typeface="BIZ UDPゴシック" panose="020B0400000000000000" pitchFamily="50" charset="-128"/>
              <a:ea typeface="BIZ UDPゴシック" panose="020B0400000000000000" pitchFamily="50" charset="-128"/>
            </a:endParaRPr>
          </a:p>
        </p:txBody>
      </p:sp>
      <p:pic>
        <p:nvPicPr>
          <p:cNvPr id="1209" name="図 10"/>
          <p:cNvPicPr>
            <a:picLocks noChangeAspect="1"/>
          </p:cNvPicPr>
          <p:nvPr/>
        </p:nvPicPr>
        <p:blipFill>
          <a:blip r:embed="rId8"/>
          <a:stretch>
            <a:fillRect/>
          </a:stretch>
        </p:blipFill>
        <p:spPr>
          <a:xfrm>
            <a:off x="779846" y="2646353"/>
            <a:ext cx="11286139" cy="3987491"/>
          </a:xfrm>
          <a:prstGeom prst="rect">
            <a:avLst/>
          </a:prstGeom>
        </p:spPr>
      </p:pic>
      <p:pic>
        <p:nvPicPr>
          <p:cNvPr id="1210" name="図 18"/>
          <p:cNvPicPr>
            <a:picLocks noChangeAspect="1"/>
          </p:cNvPicPr>
          <p:nvPr/>
        </p:nvPicPr>
        <p:blipFill>
          <a:blip r:embed="rId4"/>
          <a:stretch>
            <a:fillRect/>
          </a:stretch>
        </p:blipFill>
        <p:spPr>
          <a:xfrm>
            <a:off x="-6451396" y="1186318"/>
            <a:ext cx="22578771" cy="7794534"/>
          </a:xfrm>
          <a:prstGeom prst="rect">
            <a:avLst/>
          </a:prstGeom>
        </p:spPr>
      </p:pic>
      <p:sp>
        <p:nvSpPr>
          <p:cNvPr id="1211" name="テキスト ボックス 23"/>
          <p:cNvSpPr txBox="1"/>
          <p:nvPr/>
        </p:nvSpPr>
        <p:spPr>
          <a:xfrm>
            <a:off x="9350334" y="1733953"/>
            <a:ext cx="2194832" cy="523220"/>
          </a:xfrm>
          <a:prstGeom prst="rect">
            <a:avLst/>
          </a:prstGeom>
          <a:noFill/>
        </p:spPr>
        <p:txBody>
          <a:bodyPr wrap="none" rtlCol="0">
            <a:spAutoFit/>
          </a:bodyPr>
          <a:lstStyle/>
          <a:p>
            <a:r>
              <a:rPr kumimoji="1" lang="ja-JP" altLang="en-US" sz="2800" b="1" dirty="0" smtClean="0">
                <a:solidFill>
                  <a:srgbClr val="FF0000"/>
                </a:solidFill>
                <a:latin typeface="BIZ UDPゴシック" panose="020B0400000000000000" pitchFamily="50" charset="-128"/>
                <a:ea typeface="BIZ UDPゴシック" panose="020B0400000000000000" pitchFamily="50" charset="-128"/>
              </a:rPr>
              <a:t>原則、不要！</a:t>
            </a:r>
            <a:endParaRPr kumimoji="1" lang="ja-JP" altLang="en-US" sz="2800" b="1" dirty="0">
              <a:solidFill>
                <a:srgbClr val="FF0000"/>
              </a:solidFill>
              <a:latin typeface="BIZ UDPゴシック" panose="020B0400000000000000" pitchFamily="50" charset="-128"/>
              <a:ea typeface="BIZ UDPゴシック" panose="020B0400000000000000" pitchFamily="50" charset="-128"/>
            </a:endParaRPr>
          </a:p>
        </p:txBody>
      </p:sp>
      <p:sp>
        <p:nvSpPr>
          <p:cNvPr id="1212" name="テキスト ボックス 24"/>
          <p:cNvSpPr txBox="1"/>
          <p:nvPr/>
        </p:nvSpPr>
        <p:spPr>
          <a:xfrm>
            <a:off x="9649049" y="5216808"/>
            <a:ext cx="1617751" cy="830997"/>
          </a:xfrm>
          <a:prstGeom prst="rect">
            <a:avLst/>
          </a:prstGeom>
          <a:noFill/>
        </p:spPr>
        <p:txBody>
          <a:bodyPr wrap="none" rtlCol="0">
            <a:spAutoFit/>
          </a:bodyPr>
          <a:lstStyle/>
          <a:p>
            <a:r>
              <a:rPr kumimoji="1" lang="ja-JP" altLang="en-US" sz="2400" b="1" dirty="0" smtClean="0">
                <a:latin typeface="BIZ UDPゴシック" panose="020B0400000000000000" pitchFamily="50" charset="-128"/>
                <a:ea typeface="BIZ UDPゴシック" panose="020B0400000000000000" pitchFamily="50" charset="-128"/>
              </a:rPr>
              <a:t>契約は</a:t>
            </a:r>
            <a:endParaRPr kumimoji="1" lang="en-US" altLang="ja-JP" sz="2400" b="1" dirty="0" smtClean="0">
              <a:latin typeface="BIZ UDPゴシック" panose="020B0400000000000000" pitchFamily="50" charset="-128"/>
              <a:ea typeface="BIZ UDPゴシック" panose="020B0400000000000000" pitchFamily="50" charset="-128"/>
            </a:endParaRPr>
          </a:p>
          <a:p>
            <a:r>
              <a:rPr lang="ja-JP" altLang="en-US" sz="2400" b="1" dirty="0">
                <a:latin typeface="BIZ UDPゴシック" panose="020B0400000000000000" pitchFamily="50" charset="-128"/>
                <a:ea typeface="BIZ UDPゴシック" panose="020B0400000000000000" pitchFamily="50" charset="-128"/>
              </a:rPr>
              <a:t>　</a:t>
            </a:r>
            <a:r>
              <a:rPr kumimoji="1" lang="ja-JP" altLang="en-US" sz="2400" b="1" dirty="0" smtClean="0">
                <a:latin typeface="BIZ UDPゴシック" panose="020B0400000000000000" pitchFamily="50" charset="-128"/>
                <a:ea typeface="BIZ UDPゴシック" panose="020B0400000000000000" pitchFamily="50" charset="-128"/>
              </a:rPr>
              <a:t>慎重に！</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213" name="テキスト ボックス 21"/>
          <p:cNvSpPr txBox="1"/>
          <p:nvPr/>
        </p:nvSpPr>
        <p:spPr>
          <a:xfrm>
            <a:off x="7618185" y="4597698"/>
            <a:ext cx="1980029" cy="523220"/>
          </a:xfrm>
          <a:prstGeom prst="rect">
            <a:avLst/>
          </a:prstGeom>
          <a:noFill/>
        </p:spPr>
        <p:txBody>
          <a:bodyPr wrap="none" rtlCol="0">
            <a:spAutoFit/>
          </a:bodyPr>
          <a:lstStyle/>
          <a:p>
            <a:r>
              <a:rPr kumimoji="1" lang="ja-JP" altLang="en-US" sz="2800" b="1" dirty="0" smtClean="0">
                <a:latin typeface="BIZ UDPゴシック" panose="020B0400000000000000" pitchFamily="50" charset="-128"/>
                <a:ea typeface="BIZ UDPゴシック" panose="020B0400000000000000" pitchFamily="50" charset="-128"/>
              </a:rPr>
              <a:t>承諾の通知</a:t>
            </a:r>
            <a:endParaRPr kumimoji="1" lang="ja-JP" altLang="en-US" sz="28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98418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13" name="図 7"/>
          <p:cNvPicPr>
            <a:picLocks noChangeAspect="1"/>
          </p:cNvPicPr>
          <p:nvPr/>
        </p:nvPicPr>
        <p:blipFill>
          <a:blip r:embed="rId1"/>
          <a:stretch>
            <a:fillRect/>
          </a:stretch>
        </p:blipFill>
        <p:spPr>
          <a:xfrm>
            <a:off x="16064" y="28950"/>
            <a:ext cx="12140532" cy="6829049"/>
          </a:xfrm>
          <a:prstGeom prst="rect">
            <a:avLst/>
          </a:prstGeom>
        </p:spPr>
      </p:pic>
      <p:pic>
        <p:nvPicPr>
          <p:cNvPr id="1414" name="図 2"/>
          <p:cNvPicPr>
            <a:picLocks noChangeAspect="1"/>
          </p:cNvPicPr>
          <p:nvPr/>
        </p:nvPicPr>
        <p:blipFill>
          <a:blip r:embed="rId2"/>
          <a:stretch>
            <a:fillRect/>
          </a:stretch>
        </p:blipFill>
        <p:spPr>
          <a:xfrm>
            <a:off x="-501646" y="0"/>
            <a:ext cx="12192000" cy="6858000"/>
          </a:xfrm>
          <a:prstGeom prst="rect">
            <a:avLst/>
          </a:prstGeom>
        </p:spPr>
      </p:pic>
      <p:sp>
        <p:nvSpPr>
          <p:cNvPr id="1415" name="テキスト ボックス 3"/>
          <p:cNvSpPr txBox="1"/>
          <p:nvPr/>
        </p:nvSpPr>
        <p:spPr>
          <a:xfrm>
            <a:off x="384159" y="206733"/>
            <a:ext cx="4735592" cy="707886"/>
          </a:xfrm>
          <a:prstGeom prst="rect">
            <a:avLst/>
          </a:prstGeom>
          <a:noFill/>
        </p:spPr>
        <p:txBody>
          <a:bodyPr wrap="none" rtlCol="0">
            <a:spAutoFit/>
          </a:bodyPr>
          <a:lstStyle/>
          <a:p>
            <a:r>
              <a:rPr lang="ja-JP" altLang="en-US" sz="4000" dirty="0">
                <a:solidFill>
                  <a:prstClr val="black"/>
                </a:solidFill>
                <a:latin typeface="BIZ UDPゴシック" panose="020B0400000000000000" pitchFamily="50" charset="-128"/>
                <a:ea typeface="BIZ UDPゴシック" panose="020B0400000000000000" pitchFamily="50" charset="-128"/>
              </a:rPr>
              <a:t>稼げます</a:t>
            </a:r>
            <a:r>
              <a:rPr lang="ja-JP" altLang="en-US" sz="4000" dirty="0" smtClean="0">
                <a:solidFill>
                  <a:prstClr val="black"/>
                </a:solidFill>
                <a:latin typeface="BIZ UDPゴシック" panose="020B0400000000000000" pitchFamily="50" charset="-128"/>
                <a:ea typeface="BIZ UDPゴシック" panose="020B0400000000000000" pitchFamily="50" charset="-128"/>
              </a:rPr>
              <a:t>詐欺</a:t>
            </a:r>
            <a:r>
              <a:rPr lang="en-US" altLang="ja-JP" sz="4000" dirty="0" smtClean="0">
                <a:solidFill>
                  <a:prstClr val="black"/>
                </a:solidFill>
                <a:latin typeface="BIZ UDPゴシック" panose="020B0400000000000000" pitchFamily="50" charset="-128"/>
                <a:ea typeface="BIZ UDPゴシック" panose="020B0400000000000000" pitchFamily="50" charset="-128"/>
              </a:rPr>
              <a:t>(</a:t>
            </a:r>
            <a:r>
              <a:rPr lang="ja-JP" altLang="en-US" sz="4000" dirty="0" smtClean="0">
                <a:solidFill>
                  <a:prstClr val="black"/>
                </a:solidFill>
                <a:latin typeface="BIZ UDPゴシック" panose="020B0400000000000000" pitchFamily="50" charset="-128"/>
                <a:ea typeface="BIZ UDPゴシック" panose="020B0400000000000000" pitchFamily="50" charset="-128"/>
              </a:rPr>
              <a:t>副業）</a:t>
            </a:r>
            <a:endParaRPr lang="ja-JP" altLang="en-US" sz="4000" dirty="0">
              <a:solidFill>
                <a:prstClr val="black"/>
              </a:solidFill>
              <a:latin typeface="BIZ UDPゴシック" panose="020B0400000000000000" pitchFamily="50" charset="-128"/>
              <a:ea typeface="BIZ UDPゴシック" panose="020B0400000000000000" pitchFamily="50" charset="-128"/>
            </a:endParaRPr>
          </a:p>
        </p:txBody>
      </p:sp>
      <p:pic>
        <p:nvPicPr>
          <p:cNvPr id="1416" name="図 5"/>
          <p:cNvPicPr>
            <a:picLocks noChangeAspect="1"/>
          </p:cNvPicPr>
          <p:nvPr/>
        </p:nvPicPr>
        <p:blipFill>
          <a:blip r:embed="rId3"/>
          <a:stretch>
            <a:fillRect/>
          </a:stretch>
        </p:blipFill>
        <p:spPr>
          <a:xfrm>
            <a:off x="-1769596" y="-178262"/>
            <a:ext cx="14727899" cy="7036262"/>
          </a:xfrm>
          <a:prstGeom prst="rect">
            <a:avLst/>
          </a:prstGeom>
        </p:spPr>
      </p:pic>
      <p:sp>
        <p:nvSpPr>
          <p:cNvPr id="1417" name="テキスト ボックス 9"/>
          <p:cNvSpPr txBox="1"/>
          <p:nvPr/>
        </p:nvSpPr>
        <p:spPr>
          <a:xfrm>
            <a:off x="8402920" y="4274149"/>
            <a:ext cx="1107996" cy="1919756"/>
          </a:xfrm>
          <a:prstGeom prst="rect">
            <a:avLst/>
          </a:prstGeom>
          <a:noFill/>
        </p:spPr>
        <p:txBody>
          <a:bodyPr vert="eaVert" wrap="none" rtlCol="0">
            <a:spAutoFit/>
          </a:bodyPr>
          <a:lstStyle/>
          <a:p>
            <a:r>
              <a:rPr lang="ja-JP" altLang="en-US" sz="2000" b="1" dirty="0" smtClean="0">
                <a:solidFill>
                  <a:prstClr val="black"/>
                </a:solidFill>
                <a:latin typeface="BIZ UDPゴシック" panose="020B0400000000000000" pitchFamily="50" charset="-128"/>
                <a:ea typeface="BIZ UDPゴシック" panose="020B0400000000000000" pitchFamily="50" charset="-128"/>
              </a:rPr>
              <a:t>あっ</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　電話が</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a:solidFill>
                  <a:prstClr val="black"/>
                </a:solidFill>
                <a:latin typeface="BIZ UDPゴシック" panose="020B0400000000000000" pitchFamily="50" charset="-128"/>
                <a:ea typeface="BIZ UDPゴシック" panose="020B0400000000000000" pitchFamily="50" charset="-128"/>
              </a:rPr>
              <a:t>　</a:t>
            </a:r>
            <a:r>
              <a:rPr lang="ja-JP" altLang="en-US" sz="2000" b="1" dirty="0" smtClean="0">
                <a:solidFill>
                  <a:prstClr val="black"/>
                </a:solidFill>
                <a:latin typeface="BIZ UDPゴシック" panose="020B0400000000000000" pitchFamily="50" charset="-128"/>
                <a:ea typeface="BIZ UDPゴシック" panose="020B0400000000000000" pitchFamily="50" charset="-128"/>
              </a:rPr>
              <a:t>　かかってきた</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p:txBody>
      </p:sp>
      <p:pic>
        <p:nvPicPr>
          <p:cNvPr id="1418" name="図 11"/>
          <p:cNvPicPr>
            <a:picLocks noChangeAspect="1"/>
          </p:cNvPicPr>
          <p:nvPr/>
        </p:nvPicPr>
        <p:blipFill>
          <a:blip r:embed="rId4"/>
          <a:stretch>
            <a:fillRect/>
          </a:stretch>
        </p:blipFill>
        <p:spPr>
          <a:xfrm>
            <a:off x="7184442" y="4051860"/>
            <a:ext cx="6675462" cy="4067011"/>
          </a:xfrm>
          <a:prstGeom prst="rect">
            <a:avLst/>
          </a:prstGeom>
        </p:spPr>
      </p:pic>
      <p:sp>
        <p:nvSpPr>
          <p:cNvPr id="1419" name="テキスト ボックス 12"/>
          <p:cNvSpPr txBox="1"/>
          <p:nvPr/>
        </p:nvSpPr>
        <p:spPr>
          <a:xfrm>
            <a:off x="10744725" y="5105400"/>
            <a:ext cx="738664" cy="1076577"/>
          </a:xfrm>
          <a:prstGeom prst="rect">
            <a:avLst/>
          </a:prstGeom>
          <a:noFill/>
        </p:spPr>
        <p:txBody>
          <a:bodyPr vert="eaVert" wrap="none" rtlCol="0">
            <a:spAutoFit/>
          </a:bodyPr>
          <a:lstStyle/>
          <a:p>
            <a:r>
              <a:rPr lang="ja-JP" altLang="en-US" b="1" dirty="0" smtClean="0">
                <a:solidFill>
                  <a:prstClr val="black"/>
                </a:solidFill>
              </a:rPr>
              <a:t>ピピ</a:t>
            </a:r>
            <a:endParaRPr lang="en-US" altLang="ja-JP" b="1" dirty="0" smtClean="0">
              <a:solidFill>
                <a:prstClr val="black"/>
              </a:solidFill>
            </a:endParaRPr>
          </a:p>
          <a:p>
            <a:r>
              <a:rPr lang="ja-JP" altLang="en-US" b="1" dirty="0">
                <a:solidFill>
                  <a:prstClr val="black"/>
                </a:solidFill>
              </a:rPr>
              <a:t>　</a:t>
            </a:r>
            <a:r>
              <a:rPr lang="ja-JP" altLang="en-US" b="1" dirty="0" smtClean="0">
                <a:solidFill>
                  <a:prstClr val="black"/>
                </a:solidFill>
              </a:rPr>
              <a:t>ピピピッ</a:t>
            </a:r>
            <a:endParaRPr lang="ja-JP" altLang="en-US" b="1" dirty="0">
              <a:solidFill>
                <a:prstClr val="black"/>
              </a:solidFill>
            </a:endParaRPr>
          </a:p>
        </p:txBody>
      </p:sp>
      <p:pic>
        <p:nvPicPr>
          <p:cNvPr id="1420" name="図 13"/>
          <p:cNvPicPr>
            <a:picLocks noChangeAspect="1"/>
          </p:cNvPicPr>
          <p:nvPr/>
        </p:nvPicPr>
        <p:blipFill>
          <a:blip r:embed="rId5"/>
          <a:stretch>
            <a:fillRect/>
          </a:stretch>
        </p:blipFill>
        <p:spPr>
          <a:xfrm>
            <a:off x="-3435871" y="896647"/>
            <a:ext cx="10413348" cy="5595948"/>
          </a:xfrm>
          <a:prstGeom prst="rect">
            <a:avLst/>
          </a:prstGeom>
        </p:spPr>
      </p:pic>
      <p:sp>
        <p:nvSpPr>
          <p:cNvPr id="1421" name="テキスト ボックス 14"/>
          <p:cNvSpPr txBox="1"/>
          <p:nvPr/>
        </p:nvSpPr>
        <p:spPr>
          <a:xfrm>
            <a:off x="822890" y="4408030"/>
            <a:ext cx="800219" cy="1623201"/>
          </a:xfrm>
          <a:prstGeom prst="rect">
            <a:avLst/>
          </a:prstGeom>
          <a:noFill/>
        </p:spPr>
        <p:txBody>
          <a:bodyPr vert="eaVert" wrap="none" rtlCol="0">
            <a:spAutoFit/>
          </a:bodyPr>
          <a:lstStyle/>
          <a:p>
            <a:r>
              <a:rPr lang="ja-JP" altLang="en-US" sz="2000" b="1" dirty="0">
                <a:solidFill>
                  <a:prstClr val="black"/>
                </a:solidFill>
                <a:latin typeface="BIZ UDPゴシック" panose="020B0400000000000000" pitchFamily="50" charset="-128"/>
                <a:ea typeface="BIZ UDPゴシック" panose="020B0400000000000000" pitchFamily="50" charset="-128"/>
              </a:rPr>
              <a:t>よし</a:t>
            </a:r>
            <a:r>
              <a:rPr lang="ja-JP" altLang="en-US" sz="2000" b="1" dirty="0" smtClean="0">
                <a:solidFill>
                  <a:prstClr val="black"/>
                </a:solidFill>
                <a:latin typeface="BIZ UDPゴシック" panose="020B0400000000000000" pitchFamily="50" charset="-128"/>
                <a:ea typeface="BIZ UDPゴシック" panose="020B0400000000000000" pitchFamily="50" charset="-128"/>
              </a:rPr>
              <a:t>、</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申し込もう！</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p:txBody>
      </p:sp>
      <p:pic>
        <p:nvPicPr>
          <p:cNvPr id="1422" name="図 4"/>
          <p:cNvPicPr>
            <a:picLocks noChangeAspect="1"/>
          </p:cNvPicPr>
          <p:nvPr/>
        </p:nvPicPr>
        <p:blipFill>
          <a:blip r:embed="rId4"/>
          <a:stretch>
            <a:fillRect/>
          </a:stretch>
        </p:blipFill>
        <p:spPr>
          <a:xfrm>
            <a:off x="-1924335" y="-824671"/>
            <a:ext cx="15353733" cy="8508361"/>
          </a:xfrm>
          <a:prstGeom prst="rect">
            <a:avLst/>
          </a:prstGeom>
        </p:spPr>
      </p:pic>
      <p:sp>
        <p:nvSpPr>
          <p:cNvPr id="1423" name="テキスト ボックス 8"/>
          <p:cNvSpPr txBox="1"/>
          <p:nvPr/>
        </p:nvSpPr>
        <p:spPr>
          <a:xfrm>
            <a:off x="6578218" y="1395876"/>
            <a:ext cx="1107996" cy="2118529"/>
          </a:xfrm>
          <a:prstGeom prst="rect">
            <a:avLst/>
          </a:prstGeom>
          <a:noFill/>
        </p:spPr>
        <p:txBody>
          <a:bodyPr vert="eaVert" wrap="none" rtlCol="0">
            <a:spAutoFit/>
          </a:bodyPr>
          <a:lstStyle/>
          <a:p>
            <a:r>
              <a:rPr lang="ja-JP" altLang="en-US" sz="2000" b="1" dirty="0" smtClean="0">
                <a:solidFill>
                  <a:prstClr val="black"/>
                </a:solidFill>
                <a:latin typeface="BIZ UDPゴシック" panose="020B0400000000000000" pitchFamily="50" charset="-128"/>
                <a:ea typeface="BIZ UDPゴシック" panose="020B0400000000000000" pitchFamily="50" charset="-128"/>
              </a:rPr>
              <a:t>まずは</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マニュアルを</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購入してください</a:t>
            </a:r>
            <a:endParaRPr lang="ja-JP" altLang="en-US" sz="2000" b="1" dirty="0">
              <a:solidFill>
                <a:prstClr val="black"/>
              </a:solidFill>
              <a:latin typeface="BIZ UDPゴシック" panose="020B0400000000000000" pitchFamily="50" charset="-128"/>
              <a:ea typeface="BIZ UDPゴシック" panose="020B0400000000000000" pitchFamily="50" charset="-128"/>
            </a:endParaRPr>
          </a:p>
        </p:txBody>
      </p:sp>
      <p:pic>
        <p:nvPicPr>
          <p:cNvPr id="1424" name="図 6"/>
          <p:cNvPicPr>
            <a:picLocks noChangeAspect="1"/>
          </p:cNvPicPr>
          <p:nvPr/>
        </p:nvPicPr>
        <p:blipFill>
          <a:blip r:embed="rId6"/>
          <a:stretch>
            <a:fillRect/>
          </a:stretch>
        </p:blipFill>
        <p:spPr>
          <a:xfrm>
            <a:off x="-394296" y="-824670"/>
            <a:ext cx="13352599" cy="7854120"/>
          </a:xfrm>
          <a:prstGeom prst="rect">
            <a:avLst/>
          </a:prstGeom>
        </p:spPr>
      </p:pic>
      <p:sp>
        <p:nvSpPr>
          <p:cNvPr id="1425" name="テキスト ボックス 10"/>
          <p:cNvSpPr txBox="1"/>
          <p:nvPr/>
        </p:nvSpPr>
        <p:spPr>
          <a:xfrm>
            <a:off x="4611474" y="4460939"/>
            <a:ext cx="1292662" cy="1873270"/>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　今だけ</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高収入確実な</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サポートコースが</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　　あります</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20654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27" name="テキスト ボックス 1"/>
          <p:cNvSpPr txBox="1"/>
          <p:nvPr/>
        </p:nvSpPr>
        <p:spPr>
          <a:xfrm>
            <a:off x="181430" y="130589"/>
            <a:ext cx="2590774"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稼げます詐欺</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cxnSp>
        <p:nvCxnSpPr>
          <p:cNvPr id="1428"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29" name="図 3"/>
          <p:cNvPicPr>
            <a:picLocks noChangeAspect="1"/>
          </p:cNvPicPr>
          <p:nvPr/>
        </p:nvPicPr>
        <p:blipFill>
          <a:blip r:embed="rId1"/>
          <a:stretch>
            <a:fillRect/>
          </a:stretch>
        </p:blipFill>
        <p:spPr>
          <a:xfrm>
            <a:off x="7336971" y="-391886"/>
            <a:ext cx="5125576" cy="7354940"/>
          </a:xfrm>
          <a:prstGeom prst="rect">
            <a:avLst/>
          </a:prstGeom>
        </p:spPr>
      </p:pic>
      <p:sp>
        <p:nvSpPr>
          <p:cNvPr id="1430" name="テキスト ボックス 5"/>
          <p:cNvSpPr txBox="1"/>
          <p:nvPr/>
        </p:nvSpPr>
        <p:spPr>
          <a:xfrm>
            <a:off x="8560931" y="1082474"/>
            <a:ext cx="2677656" cy="4859664"/>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高収入</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金だけ取られて</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泣き寝入り</a:t>
            </a:r>
          </a:p>
        </p:txBody>
      </p:sp>
      <p:sp>
        <p:nvSpPr>
          <p:cNvPr id="1431" name="正方形/長方形 6"/>
          <p:cNvSpPr/>
          <p:nvPr/>
        </p:nvSpPr>
        <p:spPr>
          <a:xfrm>
            <a:off x="107032" y="777409"/>
            <a:ext cx="7962911" cy="3970318"/>
          </a:xfrm>
          <a:prstGeom prst="rect">
            <a:avLst/>
          </a:prstGeom>
        </p:spPr>
        <p:txBody>
          <a:bodyPr wrap="square">
            <a:spAutoFit/>
          </a:bodyPr>
          <a:lstStyle/>
          <a:p>
            <a:r>
              <a:rPr lang="en-US" altLang="ja-JP" sz="2800" dirty="0" smtClean="0">
                <a:solidFill>
                  <a:prstClr val="black"/>
                </a:solidFill>
                <a:latin typeface="メイリオ" panose="020B0604030504040204" pitchFamily="50" charset="-128"/>
                <a:ea typeface="メイリオ" panose="020B0604030504040204" pitchFamily="50" charset="-128"/>
              </a:rPr>
              <a:t>SNS</a:t>
            </a:r>
            <a:r>
              <a:rPr lang="ja-JP" altLang="en-US" sz="2800" dirty="0" smtClean="0">
                <a:solidFill>
                  <a:prstClr val="black"/>
                </a:solidFill>
                <a:latin typeface="メイリオ" panose="020B0604030504040204" pitchFamily="50" charset="-128"/>
                <a:ea typeface="メイリオ" panose="020B0604030504040204" pitchFamily="50" charset="-128"/>
              </a:rPr>
              <a:t>広告や</a:t>
            </a:r>
            <a:r>
              <a:rPr lang="en-US" altLang="ja-JP" sz="2800" dirty="0" smtClean="0">
                <a:solidFill>
                  <a:prstClr val="black"/>
                </a:solidFill>
                <a:latin typeface="メイリオ" panose="020B0604030504040204" pitchFamily="50" charset="-128"/>
                <a:ea typeface="メイリオ" panose="020B0604030504040204" pitchFamily="50" charset="-128"/>
              </a:rPr>
              <a:t>SNS</a:t>
            </a:r>
            <a:r>
              <a:rPr lang="ja-JP" altLang="en-US" sz="2800" dirty="0" smtClean="0">
                <a:solidFill>
                  <a:prstClr val="black"/>
                </a:solidFill>
                <a:latin typeface="メイリオ" panose="020B0604030504040204" pitchFamily="50" charset="-128"/>
                <a:ea typeface="メイリオ" panose="020B0604030504040204" pitchFamily="50" charset="-128"/>
              </a:rPr>
              <a:t>で知り合った人から「簡単に稼げる」「簡単に</a:t>
            </a:r>
            <a:r>
              <a:rPr lang="ja-JP" altLang="en-US" sz="2800" dirty="0">
                <a:solidFill>
                  <a:prstClr val="black"/>
                </a:solidFill>
                <a:latin typeface="メイリオ" panose="020B0604030504040204" pitchFamily="50" charset="-128"/>
                <a:ea typeface="メイリオ" panose="020B0604030504040204" pitchFamily="50" charset="-128"/>
              </a:rPr>
              <a:t>儲かる</a:t>
            </a:r>
            <a:r>
              <a:rPr lang="ja-JP" altLang="en-US" sz="2800" dirty="0" smtClean="0">
                <a:solidFill>
                  <a:prstClr val="black"/>
                </a:solidFill>
                <a:latin typeface="メイリオ" panose="020B0604030504040204" pitchFamily="50" charset="-128"/>
                <a:ea typeface="メイリオ" panose="020B0604030504040204" pitchFamily="50" charset="-128"/>
              </a:rPr>
              <a:t>」等と副業を勧められ、高額な情報商材・マニュアルを購入させられたり、高額なサポートコースを契約させられたりする手口です。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ja-JP" altLang="ja-JP" sz="2800"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◆うまい話はありません！</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◆「簡単にできる」「すぐに稼げる」といった</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勧誘文句をうのみにしないようにしましょう。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6856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33" name="図 1"/>
          <p:cNvPicPr>
            <a:picLocks noChangeAspect="1"/>
          </p:cNvPicPr>
          <p:nvPr/>
        </p:nvPicPr>
        <p:blipFill>
          <a:blip r:embed="rId1"/>
          <a:stretch>
            <a:fillRect/>
          </a:stretch>
        </p:blipFill>
        <p:spPr>
          <a:xfrm>
            <a:off x="1" y="126623"/>
            <a:ext cx="12192000" cy="6694907"/>
          </a:xfrm>
          <a:prstGeom prst="rect">
            <a:avLst/>
          </a:prstGeom>
        </p:spPr>
      </p:pic>
      <p:pic>
        <p:nvPicPr>
          <p:cNvPr id="1434" name="図 2"/>
          <p:cNvPicPr>
            <a:picLocks noChangeAspect="1"/>
          </p:cNvPicPr>
          <p:nvPr/>
        </p:nvPicPr>
        <p:blipFill>
          <a:blip r:embed="rId2"/>
          <a:stretch>
            <a:fillRect/>
          </a:stretch>
        </p:blipFill>
        <p:spPr>
          <a:xfrm>
            <a:off x="-465649" y="77200"/>
            <a:ext cx="11772390" cy="6621969"/>
          </a:xfrm>
          <a:prstGeom prst="rect">
            <a:avLst/>
          </a:prstGeom>
        </p:spPr>
      </p:pic>
      <p:sp>
        <p:nvSpPr>
          <p:cNvPr id="1435" name="テキスト ボックス 3"/>
          <p:cNvSpPr txBox="1"/>
          <p:nvPr/>
        </p:nvSpPr>
        <p:spPr>
          <a:xfrm>
            <a:off x="748021" y="181281"/>
            <a:ext cx="4564048" cy="830997"/>
          </a:xfrm>
          <a:prstGeom prst="rect">
            <a:avLst/>
          </a:prstGeom>
          <a:noFill/>
        </p:spPr>
        <p:txBody>
          <a:bodyPr wrap="square" rtlCol="0">
            <a:spAutoFit/>
          </a:bodyPr>
          <a:lstStyle/>
          <a:p>
            <a:r>
              <a:rPr lang="ja-JP" altLang="en-US" sz="4800" dirty="0">
                <a:solidFill>
                  <a:prstClr val="black"/>
                </a:solidFill>
                <a:latin typeface="BIZ UDPゴシック" panose="020B0400000000000000" pitchFamily="50" charset="-128"/>
                <a:ea typeface="BIZ UDPゴシック" panose="020B0400000000000000" pitchFamily="50" charset="-128"/>
              </a:rPr>
              <a:t>ロマンス</a:t>
            </a:r>
            <a:r>
              <a:rPr lang="ja-JP" altLang="en-US" sz="4800" dirty="0" smtClean="0">
                <a:solidFill>
                  <a:prstClr val="black"/>
                </a:solidFill>
                <a:latin typeface="BIZ UDPゴシック" panose="020B0400000000000000" pitchFamily="50" charset="-128"/>
                <a:ea typeface="BIZ UDPゴシック" panose="020B0400000000000000" pitchFamily="50" charset="-128"/>
              </a:rPr>
              <a:t>詐欺</a:t>
            </a:r>
            <a:endParaRPr lang="ja-JP" altLang="en-US" sz="4800" dirty="0">
              <a:solidFill>
                <a:prstClr val="black"/>
              </a:solidFill>
              <a:latin typeface="BIZ UDPゴシック" panose="020B0400000000000000" pitchFamily="50" charset="-128"/>
              <a:ea typeface="BIZ UDPゴシック" panose="020B0400000000000000" pitchFamily="50" charset="-128"/>
            </a:endParaRPr>
          </a:p>
        </p:txBody>
      </p:sp>
      <p:pic>
        <p:nvPicPr>
          <p:cNvPr id="1436" name="図 5"/>
          <p:cNvPicPr>
            <a:picLocks noChangeAspect="1"/>
          </p:cNvPicPr>
          <p:nvPr/>
        </p:nvPicPr>
        <p:blipFill>
          <a:blip r:embed="rId3"/>
          <a:stretch>
            <a:fillRect/>
          </a:stretch>
        </p:blipFill>
        <p:spPr>
          <a:xfrm>
            <a:off x="382211" y="531875"/>
            <a:ext cx="9417109" cy="5267969"/>
          </a:xfrm>
          <a:prstGeom prst="rect">
            <a:avLst/>
          </a:prstGeom>
        </p:spPr>
      </p:pic>
      <p:pic>
        <p:nvPicPr>
          <p:cNvPr id="1437" name="図 6"/>
          <p:cNvPicPr>
            <a:picLocks noChangeAspect="1"/>
          </p:cNvPicPr>
          <p:nvPr/>
        </p:nvPicPr>
        <p:blipFill>
          <a:blip r:embed="rId4"/>
          <a:stretch>
            <a:fillRect/>
          </a:stretch>
        </p:blipFill>
        <p:spPr>
          <a:xfrm>
            <a:off x="-171449" y="484050"/>
            <a:ext cx="12424410" cy="5808267"/>
          </a:xfrm>
          <a:prstGeom prst="rect">
            <a:avLst/>
          </a:prstGeom>
        </p:spPr>
      </p:pic>
      <p:pic>
        <p:nvPicPr>
          <p:cNvPr id="1438" name="図 7"/>
          <p:cNvPicPr>
            <a:picLocks noChangeAspect="1"/>
          </p:cNvPicPr>
          <p:nvPr/>
        </p:nvPicPr>
        <p:blipFill>
          <a:blip r:embed="rId5"/>
          <a:stretch>
            <a:fillRect/>
          </a:stretch>
        </p:blipFill>
        <p:spPr>
          <a:xfrm>
            <a:off x="1871326" y="1087477"/>
            <a:ext cx="10126709" cy="4673749"/>
          </a:xfrm>
          <a:prstGeom prst="rect">
            <a:avLst/>
          </a:prstGeom>
        </p:spPr>
      </p:pic>
      <p:pic>
        <p:nvPicPr>
          <p:cNvPr id="1439" name="図 8"/>
          <p:cNvPicPr>
            <a:picLocks noChangeAspect="1"/>
          </p:cNvPicPr>
          <p:nvPr/>
        </p:nvPicPr>
        <p:blipFill>
          <a:blip r:embed="rId6"/>
          <a:stretch>
            <a:fillRect/>
          </a:stretch>
        </p:blipFill>
        <p:spPr>
          <a:xfrm>
            <a:off x="-2301239" y="1012278"/>
            <a:ext cx="17068800" cy="5191848"/>
          </a:xfrm>
          <a:prstGeom prst="rect">
            <a:avLst/>
          </a:prstGeom>
        </p:spPr>
      </p:pic>
      <p:pic>
        <p:nvPicPr>
          <p:cNvPr id="1440" name="図 9"/>
          <p:cNvPicPr>
            <a:picLocks noChangeAspect="1"/>
          </p:cNvPicPr>
          <p:nvPr/>
        </p:nvPicPr>
        <p:blipFill>
          <a:blip r:embed="rId7"/>
          <a:stretch>
            <a:fillRect/>
          </a:stretch>
        </p:blipFill>
        <p:spPr>
          <a:xfrm>
            <a:off x="155757" y="-81632"/>
            <a:ext cx="12154808" cy="6780801"/>
          </a:xfrm>
          <a:prstGeom prst="rect">
            <a:avLst/>
          </a:prstGeom>
        </p:spPr>
      </p:pic>
      <p:pic>
        <p:nvPicPr>
          <p:cNvPr id="1441" name="図 10"/>
          <p:cNvPicPr>
            <a:picLocks noChangeAspect="1"/>
          </p:cNvPicPr>
          <p:nvPr/>
        </p:nvPicPr>
        <p:blipFill>
          <a:blip r:embed="rId8"/>
          <a:stretch>
            <a:fillRect/>
          </a:stretch>
        </p:blipFill>
        <p:spPr>
          <a:xfrm>
            <a:off x="239146" y="415410"/>
            <a:ext cx="11758889" cy="6614375"/>
          </a:xfrm>
          <a:prstGeom prst="rect">
            <a:avLst/>
          </a:prstGeom>
        </p:spPr>
      </p:pic>
      <p:sp>
        <p:nvSpPr>
          <p:cNvPr id="1442" name="テキスト ボックス 4"/>
          <p:cNvSpPr txBox="1"/>
          <p:nvPr/>
        </p:nvSpPr>
        <p:spPr>
          <a:xfrm>
            <a:off x="2229882" y="1525765"/>
            <a:ext cx="2329484" cy="461665"/>
          </a:xfrm>
          <a:prstGeom prst="rect">
            <a:avLst/>
          </a:prstGeom>
          <a:noFill/>
        </p:spPr>
        <p:txBody>
          <a:bodyPr wrap="none" rtlCol="0">
            <a:spAutoFit/>
          </a:bodyPr>
          <a:lstStyle/>
          <a:p>
            <a:r>
              <a:rPr lang="ja-JP" altLang="en-US" sz="2400" b="1" dirty="0" smtClean="0">
                <a:solidFill>
                  <a:prstClr val="black"/>
                </a:solidFill>
                <a:latin typeface="BIZ UDPゴシック" panose="020B0400000000000000" pitchFamily="50" charset="-128"/>
                <a:ea typeface="BIZ UDPゴシック" panose="020B0400000000000000" pitchFamily="50" charset="-128"/>
              </a:rPr>
              <a:t>君に会いたいよ</a:t>
            </a:r>
            <a:endParaRPr lang="ja-JP" altLang="en-US" sz="2400" b="1" dirty="0">
              <a:solidFill>
                <a:prstClr val="black"/>
              </a:solidFill>
              <a:latin typeface="BIZ UDPゴシック" panose="020B0400000000000000" pitchFamily="50" charset="-128"/>
              <a:ea typeface="BIZ UDPゴシック" panose="020B0400000000000000" pitchFamily="50" charset="-128"/>
            </a:endParaRPr>
          </a:p>
        </p:txBody>
      </p:sp>
      <p:sp>
        <p:nvSpPr>
          <p:cNvPr id="1443" name="テキスト ボックス 11"/>
          <p:cNvSpPr txBox="1"/>
          <p:nvPr/>
        </p:nvSpPr>
        <p:spPr>
          <a:xfrm>
            <a:off x="2229882" y="2150537"/>
            <a:ext cx="3209533" cy="461665"/>
          </a:xfrm>
          <a:prstGeom prst="rect">
            <a:avLst/>
          </a:prstGeom>
          <a:noFill/>
        </p:spPr>
        <p:txBody>
          <a:bodyPr wrap="none" rtlCol="0">
            <a:spAutoFit/>
          </a:bodyPr>
          <a:lstStyle/>
          <a:p>
            <a:r>
              <a:rPr lang="ja-JP" altLang="en-US" sz="2400" b="1" dirty="0">
                <a:solidFill>
                  <a:prstClr val="black"/>
                </a:solidFill>
                <a:latin typeface="BIZ UDPゴシック" panose="020B0400000000000000" pitchFamily="50" charset="-128"/>
                <a:ea typeface="BIZ UDPゴシック" panose="020B0400000000000000" pitchFamily="50" charset="-128"/>
              </a:rPr>
              <a:t>誕生</a:t>
            </a:r>
            <a:r>
              <a:rPr lang="ja-JP" altLang="en-US" sz="2400" b="1" dirty="0" smtClean="0">
                <a:solidFill>
                  <a:prstClr val="black"/>
                </a:solidFill>
                <a:latin typeface="BIZ UDPゴシック" panose="020B0400000000000000" pitchFamily="50" charset="-128"/>
                <a:ea typeface="BIZ UDPゴシック" panose="020B0400000000000000" pitchFamily="50" charset="-128"/>
              </a:rPr>
              <a:t>日に会いに行くよ</a:t>
            </a:r>
            <a:endParaRPr lang="ja-JP" altLang="en-US" sz="2400" b="1" dirty="0">
              <a:solidFill>
                <a:prstClr val="black"/>
              </a:solidFill>
              <a:latin typeface="BIZ UDPゴシック" panose="020B0400000000000000" pitchFamily="50" charset="-128"/>
              <a:ea typeface="BIZ UDPゴシック" panose="020B0400000000000000" pitchFamily="50" charset="-128"/>
            </a:endParaRPr>
          </a:p>
        </p:txBody>
      </p:sp>
      <p:sp>
        <p:nvSpPr>
          <p:cNvPr id="1444" name="テキスト ボックス 12"/>
          <p:cNvSpPr txBox="1"/>
          <p:nvPr/>
        </p:nvSpPr>
        <p:spPr>
          <a:xfrm>
            <a:off x="2530011" y="2856002"/>
            <a:ext cx="2890535" cy="461665"/>
          </a:xfrm>
          <a:prstGeom prst="rect">
            <a:avLst/>
          </a:prstGeom>
          <a:noFill/>
        </p:spPr>
        <p:txBody>
          <a:bodyPr wrap="none" rtlCol="0">
            <a:spAutoFit/>
          </a:bodyPr>
          <a:lstStyle/>
          <a:p>
            <a:r>
              <a:rPr lang="ja-JP" altLang="en-US" sz="2400" dirty="0" smtClean="0">
                <a:solidFill>
                  <a:prstClr val="black"/>
                </a:solidFill>
                <a:latin typeface="BIZ UDPゴシック" panose="020B0400000000000000" pitchFamily="50" charset="-128"/>
                <a:ea typeface="BIZ UDPゴシック" panose="020B0400000000000000" pitchFamily="50" charset="-128"/>
              </a:rPr>
              <a:t>本当に？うれしい！</a:t>
            </a:r>
            <a:endParaRPr lang="ja-JP" altLang="en-US" sz="2400" dirty="0">
              <a:solidFill>
                <a:prstClr val="black"/>
              </a:solidFill>
              <a:latin typeface="BIZ UDPゴシック" panose="020B0400000000000000" pitchFamily="50" charset="-128"/>
              <a:ea typeface="BIZ UDPゴシック" panose="020B0400000000000000" pitchFamily="50" charset="-128"/>
            </a:endParaRPr>
          </a:p>
        </p:txBody>
      </p:sp>
      <p:sp>
        <p:nvSpPr>
          <p:cNvPr id="1445" name="テキスト ボックス 13"/>
          <p:cNvSpPr txBox="1"/>
          <p:nvPr/>
        </p:nvSpPr>
        <p:spPr>
          <a:xfrm>
            <a:off x="956762" y="3662210"/>
            <a:ext cx="4544834" cy="1015663"/>
          </a:xfrm>
          <a:prstGeom prst="rect">
            <a:avLst/>
          </a:prstGeom>
          <a:noFill/>
        </p:spPr>
        <p:txBody>
          <a:bodyPr wrap="none" rtlCol="0">
            <a:spAutoFit/>
          </a:bodyPr>
          <a:lstStyle/>
          <a:p>
            <a:r>
              <a:rPr lang="ja-JP" altLang="en-US" sz="2000" b="1" dirty="0" smtClean="0">
                <a:solidFill>
                  <a:prstClr val="black"/>
                </a:solidFill>
                <a:latin typeface="BIZ UDPゴシック" panose="020B0400000000000000" pitchFamily="50" charset="-128"/>
                <a:ea typeface="BIZ UDPゴシック" panose="020B0400000000000000" pitchFamily="50" charset="-128"/>
              </a:rPr>
              <a:t>実は紛争地に近い場所にいて</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クレジットカードが使えないんだ・・・</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今すぐ渡航費１００万円を立て替えて！</a:t>
            </a:r>
            <a:endParaRPr lang="ja-JP" altLang="en-US" sz="2000" b="1" dirty="0">
              <a:solidFill>
                <a:prstClr val="black"/>
              </a:solidFill>
              <a:latin typeface="BIZ UDPゴシック" panose="020B0400000000000000" pitchFamily="50" charset="-128"/>
              <a:ea typeface="BIZ UDPゴシック" panose="020B0400000000000000" pitchFamily="50" charset="-128"/>
            </a:endParaRPr>
          </a:p>
        </p:txBody>
      </p:sp>
      <p:sp>
        <p:nvSpPr>
          <p:cNvPr id="1446" name="テキスト ボックス 14"/>
          <p:cNvSpPr txBox="1"/>
          <p:nvPr/>
        </p:nvSpPr>
        <p:spPr>
          <a:xfrm>
            <a:off x="1115753" y="5177102"/>
            <a:ext cx="3308919" cy="830997"/>
          </a:xfrm>
          <a:prstGeom prst="rect">
            <a:avLst/>
          </a:prstGeom>
          <a:noFill/>
        </p:spPr>
        <p:txBody>
          <a:bodyPr wrap="none" rtlCol="0">
            <a:spAutoFit/>
          </a:bodyPr>
          <a:lstStyle/>
          <a:p>
            <a:r>
              <a:rPr lang="ja-JP" altLang="en-US" sz="2400" dirty="0" smtClean="0">
                <a:solidFill>
                  <a:prstClr val="black"/>
                </a:solidFill>
                <a:latin typeface="BIZ UDPゴシック" panose="020B0400000000000000" pitchFamily="50" charset="-128"/>
                <a:ea typeface="BIZ UDPゴシック" panose="020B0400000000000000" pitchFamily="50" charset="-128"/>
              </a:rPr>
              <a:t>安心して！</a:t>
            </a:r>
            <a:endParaRPr lang="en-US" altLang="ja-JP" sz="2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2400" dirty="0" smtClean="0">
                <a:solidFill>
                  <a:prstClr val="black"/>
                </a:solidFill>
                <a:latin typeface="BIZ UDPゴシック" panose="020B0400000000000000" pitchFamily="50" charset="-128"/>
                <a:ea typeface="BIZ UDPゴシック" panose="020B0400000000000000" pitchFamily="50" charset="-128"/>
              </a:rPr>
              <a:t>　</a:t>
            </a:r>
            <a:r>
              <a:rPr lang="ja-JP" altLang="en-US" sz="2400" dirty="0">
                <a:solidFill>
                  <a:prstClr val="black"/>
                </a:solidFill>
                <a:latin typeface="BIZ UDPゴシック" panose="020B0400000000000000" pitchFamily="50" charset="-128"/>
                <a:ea typeface="BIZ UDPゴシック" panose="020B0400000000000000" pitchFamily="50" charset="-128"/>
              </a:rPr>
              <a:t>　</a:t>
            </a:r>
            <a:r>
              <a:rPr lang="ja-JP" altLang="en-US" sz="2400" dirty="0" smtClean="0">
                <a:solidFill>
                  <a:prstClr val="black"/>
                </a:solidFill>
                <a:latin typeface="BIZ UDPゴシック" panose="020B0400000000000000" pitchFamily="50" charset="-128"/>
                <a:ea typeface="BIZ UDPゴシック" panose="020B0400000000000000" pitchFamily="50" charset="-128"/>
              </a:rPr>
              <a:t>すぐに振り込むわ！</a:t>
            </a:r>
            <a:endParaRPr lang="ja-JP" altLang="en-US" sz="2400" dirty="0">
              <a:solidFill>
                <a:prstClr val="black"/>
              </a:solidFill>
              <a:latin typeface="BIZ UDPゴシック" panose="020B0400000000000000" pitchFamily="50" charset="-128"/>
              <a:ea typeface="BIZ UDPゴシック" panose="020B0400000000000000" pitchFamily="50" charset="-128"/>
            </a:endParaRPr>
          </a:p>
        </p:txBody>
      </p:sp>
      <p:sp>
        <p:nvSpPr>
          <p:cNvPr id="1447" name="テキスト ボックス 15"/>
          <p:cNvSpPr txBox="1"/>
          <p:nvPr/>
        </p:nvSpPr>
        <p:spPr>
          <a:xfrm>
            <a:off x="6533012" y="1777807"/>
            <a:ext cx="1292662" cy="3054682"/>
          </a:xfrm>
          <a:prstGeom prst="rect">
            <a:avLst/>
          </a:prstGeom>
          <a:noFill/>
        </p:spPr>
        <p:txBody>
          <a:bodyPr vert="eaVert" wrap="none" rtlCol="0">
            <a:spAutoFit/>
          </a:bodyPr>
          <a:lstStyle/>
          <a:p>
            <a:r>
              <a:rPr lang="ja-JP" altLang="en-US" sz="2400" b="1" dirty="0" smtClean="0">
                <a:solidFill>
                  <a:prstClr val="black"/>
                </a:solidFill>
                <a:latin typeface="BIZ UDPゴシック" panose="020B0400000000000000" pitchFamily="50" charset="-128"/>
                <a:ea typeface="BIZ UDPゴシック" panose="020B0400000000000000" pitchFamily="50" charset="-128"/>
              </a:rPr>
              <a:t>あれから連絡が</a:t>
            </a:r>
            <a:endParaRPr lang="en-US" altLang="ja-JP" sz="24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400" b="1" dirty="0">
                <a:solidFill>
                  <a:prstClr val="black"/>
                </a:solidFill>
                <a:latin typeface="BIZ UDPゴシック" panose="020B0400000000000000" pitchFamily="50" charset="-128"/>
                <a:ea typeface="BIZ UDPゴシック" panose="020B0400000000000000" pitchFamily="50" charset="-128"/>
              </a:rPr>
              <a:t>　</a:t>
            </a:r>
            <a:r>
              <a:rPr lang="ja-JP" altLang="en-US" sz="2400" b="1" dirty="0" smtClean="0">
                <a:solidFill>
                  <a:prstClr val="black"/>
                </a:solidFill>
                <a:latin typeface="BIZ UDPゴシック" panose="020B0400000000000000" pitchFamily="50" charset="-128"/>
                <a:ea typeface="BIZ UDPゴシック" panose="020B0400000000000000" pitchFamily="50" charset="-128"/>
              </a:rPr>
              <a:t>取れなくなって</a:t>
            </a:r>
            <a:endParaRPr lang="en-US" altLang="ja-JP" sz="24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400" b="1" dirty="0">
                <a:solidFill>
                  <a:prstClr val="black"/>
                </a:solidFill>
                <a:latin typeface="BIZ UDPゴシック" panose="020B0400000000000000" pitchFamily="50" charset="-128"/>
                <a:ea typeface="BIZ UDPゴシック" panose="020B0400000000000000" pitchFamily="50" charset="-128"/>
              </a:rPr>
              <a:t>　</a:t>
            </a:r>
            <a:r>
              <a:rPr lang="ja-JP" altLang="en-US" sz="2400" b="1" dirty="0" smtClean="0">
                <a:solidFill>
                  <a:prstClr val="black"/>
                </a:solidFill>
                <a:latin typeface="BIZ UDPゴシック" panose="020B0400000000000000" pitchFamily="50" charset="-128"/>
                <a:ea typeface="BIZ UDPゴシック" panose="020B0400000000000000" pitchFamily="50" charset="-128"/>
              </a:rPr>
              <a:t>　　　　しまったわ・・・</a:t>
            </a:r>
            <a:endParaRPr lang="ja-JP" altLang="en-US" sz="2400" b="1"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39503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449"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50" name="図 1"/>
          <p:cNvPicPr>
            <a:picLocks noChangeAspect="1"/>
          </p:cNvPicPr>
          <p:nvPr/>
        </p:nvPicPr>
        <p:blipFill>
          <a:blip r:embed="rId1"/>
          <a:stretch>
            <a:fillRect/>
          </a:stretch>
        </p:blipFill>
        <p:spPr>
          <a:xfrm>
            <a:off x="7474858" y="-288432"/>
            <a:ext cx="5002203" cy="7177906"/>
          </a:xfrm>
          <a:prstGeom prst="rect">
            <a:avLst/>
          </a:prstGeom>
        </p:spPr>
      </p:pic>
      <p:sp>
        <p:nvSpPr>
          <p:cNvPr id="1451" name="テキスト ボックス 5"/>
          <p:cNvSpPr txBox="1"/>
          <p:nvPr/>
        </p:nvSpPr>
        <p:spPr>
          <a:xfrm>
            <a:off x="8637131" y="1285674"/>
            <a:ext cx="2677656" cy="4191212"/>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ロマンスは</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貴方</a:t>
            </a:r>
            <a:r>
              <a:rPr lang="ja-JP" altLang="en-US" sz="5400" dirty="0" smtClean="0">
                <a:solidFill>
                  <a:prstClr val="black"/>
                </a:solidFill>
                <a:latin typeface="BIZ UDPゴシック" panose="020B0400000000000000" pitchFamily="50" charset="-128"/>
                <a:ea typeface="BIZ UDPゴシック" panose="020B0400000000000000" pitchFamily="50" charset="-128"/>
              </a:rPr>
              <a:t>の</a:t>
            </a:r>
            <a:r>
              <a:rPr lang="ja-JP" altLang="en-US" sz="5400" dirty="0">
                <a:solidFill>
                  <a:prstClr val="black"/>
                </a:solidFill>
                <a:latin typeface="BIZ UDPゴシック" panose="020B0400000000000000" pitchFamily="50" charset="-128"/>
                <a:ea typeface="BIZ UDPゴシック" panose="020B0400000000000000" pitchFamily="50" charset="-128"/>
              </a:rPr>
              <a:t>財布</a:t>
            </a:r>
            <a:r>
              <a:rPr lang="ja-JP" altLang="en-US" sz="5400" dirty="0" smtClean="0">
                <a:solidFill>
                  <a:prstClr val="black"/>
                </a:solidFill>
                <a:latin typeface="BIZ UDPゴシック" panose="020B0400000000000000" pitchFamily="50" charset="-128"/>
                <a:ea typeface="BIZ UDPゴシック" panose="020B0400000000000000" pitchFamily="50" charset="-128"/>
              </a:rPr>
              <a:t>に</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アプローチ</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
        <p:nvSpPr>
          <p:cNvPr id="1452" name="正方形/長方形 6"/>
          <p:cNvSpPr/>
          <p:nvPr/>
        </p:nvSpPr>
        <p:spPr>
          <a:xfrm>
            <a:off x="107032" y="777409"/>
            <a:ext cx="7962911" cy="5755422"/>
          </a:xfrm>
          <a:prstGeom prst="rect">
            <a:avLst/>
          </a:prstGeom>
        </p:spPr>
        <p:txBody>
          <a:bodyPr wrap="square">
            <a:spAutoFit/>
          </a:bodyPr>
          <a:lstStyle/>
          <a:p>
            <a:r>
              <a:rPr lang="en-US" altLang="ja-JP" sz="2800" dirty="0" smtClean="0">
                <a:solidFill>
                  <a:prstClr val="black"/>
                </a:solidFill>
                <a:latin typeface="メイリオ" panose="020B0604030504040204" pitchFamily="50" charset="-128"/>
                <a:ea typeface="メイリオ" panose="020B0604030504040204" pitchFamily="50" charset="-128"/>
              </a:rPr>
              <a:t>SNS</a:t>
            </a:r>
            <a:r>
              <a:rPr lang="ja-JP" altLang="en-US" sz="2800" dirty="0" smtClean="0">
                <a:solidFill>
                  <a:prstClr val="black"/>
                </a:solidFill>
                <a:latin typeface="メイリオ" panose="020B0604030504040204" pitchFamily="50" charset="-128"/>
                <a:ea typeface="メイリオ" panose="020B0604030504040204" pitchFamily="50" charset="-128"/>
              </a:rPr>
              <a:t>で知り合った外国人の異性と動画やメッセージのやりとりをするうちに熱心に「会いたい」と言われ、渡航費用の立替などの名目でお金を騙し取られる</a:t>
            </a:r>
            <a:r>
              <a:rPr lang="ja-JP" altLang="en-US" sz="2800" dirty="0">
                <a:solidFill>
                  <a:prstClr val="black"/>
                </a:solidFill>
                <a:latin typeface="メイリオ" panose="020B0604030504040204" pitchFamily="50" charset="-128"/>
                <a:ea typeface="メイリオ" panose="020B0604030504040204" pitchFamily="50" charset="-128"/>
              </a:rPr>
              <a:t>手口</a:t>
            </a:r>
            <a:r>
              <a:rPr lang="ja-JP" altLang="en-US" sz="2800" dirty="0" smtClean="0">
                <a:solidFill>
                  <a:prstClr val="black"/>
                </a:solidFill>
                <a:latin typeface="メイリオ" panose="020B0604030504040204" pitchFamily="50" charset="-128"/>
                <a:ea typeface="メイリオ" panose="020B0604030504040204" pitchFamily="50" charset="-128"/>
              </a:rPr>
              <a:t>です。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ja-JP" altLang="ja-JP"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a:t>
            </a:r>
            <a:r>
              <a:rPr lang="en-US" altLang="ja-JP" sz="2800" dirty="0" smtClean="0">
                <a:solidFill>
                  <a:prstClr val="black"/>
                </a:solidFill>
                <a:latin typeface="メイリオ" panose="020B0604030504040204" pitchFamily="50" charset="-128"/>
                <a:ea typeface="メイリオ" panose="020B0604030504040204" pitchFamily="50" charset="-128"/>
              </a:rPr>
              <a:t>SNS</a:t>
            </a:r>
            <a:r>
              <a:rPr lang="ja-JP" altLang="en-US" sz="2800" dirty="0" smtClean="0">
                <a:solidFill>
                  <a:prstClr val="black"/>
                </a:solidFill>
                <a:latin typeface="メイリオ" panose="020B0604030504040204" pitchFamily="50" charset="-128"/>
                <a:ea typeface="メイリオ" panose="020B0604030504040204" pitchFamily="50" charset="-128"/>
              </a:rPr>
              <a:t>をきっかけに、見知らぬ人から情熱的な</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アプローチを受けても安易に信じてはいけま</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せん！</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a:t>
            </a:r>
            <a:r>
              <a:rPr lang="en-US" altLang="ja-JP" sz="2800" dirty="0" smtClean="0">
                <a:solidFill>
                  <a:prstClr val="black"/>
                </a:solidFill>
                <a:latin typeface="メイリオ" panose="020B0604030504040204" pitchFamily="50" charset="-128"/>
                <a:ea typeface="メイリオ" panose="020B0604030504040204" pitchFamily="50" charset="-128"/>
              </a:rPr>
              <a:t>SNS</a:t>
            </a:r>
            <a:r>
              <a:rPr lang="ja-JP" altLang="en-US" sz="2800" dirty="0" smtClean="0">
                <a:solidFill>
                  <a:prstClr val="black"/>
                </a:solidFill>
                <a:latin typeface="メイリオ" panose="020B0604030504040204" pitchFamily="50" charset="-128"/>
                <a:ea typeface="メイリオ" panose="020B0604030504040204" pitchFamily="50" charset="-128"/>
              </a:rPr>
              <a:t>上の相手の写真や身分証明書等は、簡単</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に偽物が作れます。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◆実際に会ったこともない、よく知らない人か</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らお金の話をされたら要注意です。</a:t>
            </a:r>
            <a:endParaRPr lang="en-US" altLang="ja-JP" sz="2800" dirty="0" smtClean="0">
              <a:solidFill>
                <a:prstClr val="black"/>
              </a:solidFill>
              <a:latin typeface="メイリオ" panose="020B0604030504040204" pitchFamily="50" charset="-128"/>
              <a:ea typeface="メイリオ" panose="020B0604030504040204" pitchFamily="50" charset="-128"/>
            </a:endParaRPr>
          </a:p>
        </p:txBody>
      </p:sp>
      <p:sp>
        <p:nvSpPr>
          <p:cNvPr id="1453" name="テキスト ボックス 8"/>
          <p:cNvSpPr txBox="1"/>
          <p:nvPr/>
        </p:nvSpPr>
        <p:spPr>
          <a:xfrm>
            <a:off x="181430" y="130589"/>
            <a:ext cx="2517036"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ロマンス詐欺</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89647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455" name="グループ化 4"/>
          <p:cNvGrpSpPr/>
          <p:nvPr/>
        </p:nvGrpSpPr>
        <p:grpSpPr>
          <a:xfrm>
            <a:off x="-516834" y="124034"/>
            <a:ext cx="12708834" cy="6731276"/>
            <a:chOff x="-516834" y="126724"/>
            <a:chExt cx="12708834" cy="6731276"/>
          </a:xfrm>
        </p:grpSpPr>
        <p:pic>
          <p:nvPicPr>
            <p:cNvPr id="1456" name="図 1"/>
            <p:cNvPicPr>
              <a:picLocks noChangeAspect="1"/>
            </p:cNvPicPr>
            <p:nvPr/>
          </p:nvPicPr>
          <p:blipFill>
            <a:blip r:embed="rId1"/>
            <a:stretch>
              <a:fillRect/>
            </a:stretch>
          </p:blipFill>
          <p:spPr>
            <a:xfrm>
              <a:off x="153725" y="126724"/>
              <a:ext cx="12038275" cy="6731276"/>
            </a:xfrm>
            <a:prstGeom prst="rect">
              <a:avLst/>
            </a:prstGeom>
          </p:spPr>
        </p:pic>
        <p:pic>
          <p:nvPicPr>
            <p:cNvPr id="1457" name="図 2"/>
            <p:cNvPicPr>
              <a:picLocks noChangeAspect="1"/>
            </p:cNvPicPr>
            <p:nvPr/>
          </p:nvPicPr>
          <p:blipFill>
            <a:blip r:embed="rId2"/>
            <a:stretch>
              <a:fillRect/>
            </a:stretch>
          </p:blipFill>
          <p:spPr>
            <a:xfrm>
              <a:off x="-516834" y="126724"/>
              <a:ext cx="11942858" cy="6717858"/>
            </a:xfrm>
            <a:prstGeom prst="rect">
              <a:avLst/>
            </a:prstGeom>
          </p:spPr>
        </p:pic>
        <p:sp>
          <p:nvSpPr>
            <p:cNvPr id="1458" name="テキスト ボックス 3"/>
            <p:cNvSpPr txBox="1"/>
            <p:nvPr/>
          </p:nvSpPr>
          <p:spPr>
            <a:xfrm>
              <a:off x="1184366" y="243330"/>
              <a:ext cx="2646878" cy="830997"/>
            </a:xfrm>
            <a:prstGeom prst="rect">
              <a:avLst/>
            </a:prstGeom>
            <a:noFill/>
          </p:spPr>
          <p:txBody>
            <a:bodyPr wrap="none" rtlCol="0">
              <a:spAutoFit/>
            </a:bodyPr>
            <a:lstStyle/>
            <a:p>
              <a:r>
                <a:rPr lang="ja-JP" altLang="en-US" sz="4800" dirty="0" smtClean="0">
                  <a:solidFill>
                    <a:prstClr val="black"/>
                  </a:solidFill>
                  <a:latin typeface="BIZ UDPゴシック" panose="020B0400000000000000" pitchFamily="50" charset="-128"/>
                  <a:ea typeface="BIZ UDPゴシック" panose="020B0400000000000000" pitchFamily="50" charset="-128"/>
                </a:rPr>
                <a:t>点検商法</a:t>
              </a:r>
              <a:endParaRPr lang="ja-JP" altLang="en-US" sz="4800" dirty="0">
                <a:solidFill>
                  <a:prstClr val="black"/>
                </a:solidFill>
                <a:latin typeface="BIZ UDPゴシック" panose="020B0400000000000000" pitchFamily="50" charset="-128"/>
                <a:ea typeface="BIZ UDPゴシック" panose="020B0400000000000000" pitchFamily="50" charset="-128"/>
              </a:endParaRPr>
            </a:p>
          </p:txBody>
        </p:sp>
      </p:grpSp>
      <p:pic>
        <p:nvPicPr>
          <p:cNvPr id="1459" name="図 5"/>
          <p:cNvPicPr>
            <a:picLocks noChangeAspect="1"/>
          </p:cNvPicPr>
          <p:nvPr/>
        </p:nvPicPr>
        <p:blipFill>
          <a:blip r:embed="rId3"/>
          <a:stretch>
            <a:fillRect/>
          </a:stretch>
        </p:blipFill>
        <p:spPr>
          <a:xfrm>
            <a:off x="327171" y="215889"/>
            <a:ext cx="9558396" cy="6941283"/>
          </a:xfrm>
          <a:prstGeom prst="rect">
            <a:avLst/>
          </a:prstGeom>
        </p:spPr>
      </p:pic>
      <p:pic>
        <p:nvPicPr>
          <p:cNvPr id="1460" name="図 6"/>
          <p:cNvPicPr>
            <a:picLocks noChangeAspect="1"/>
          </p:cNvPicPr>
          <p:nvPr/>
        </p:nvPicPr>
        <p:blipFill>
          <a:blip r:embed="rId4"/>
          <a:stretch>
            <a:fillRect/>
          </a:stretch>
        </p:blipFill>
        <p:spPr>
          <a:xfrm>
            <a:off x="256061" y="409186"/>
            <a:ext cx="11935939" cy="6524561"/>
          </a:xfrm>
          <a:prstGeom prst="rect">
            <a:avLst/>
          </a:prstGeom>
        </p:spPr>
      </p:pic>
      <p:pic>
        <p:nvPicPr>
          <p:cNvPr id="1461" name="図 7"/>
          <p:cNvPicPr>
            <a:picLocks noChangeAspect="1"/>
          </p:cNvPicPr>
          <p:nvPr/>
        </p:nvPicPr>
        <p:blipFill>
          <a:blip r:embed="rId5"/>
          <a:stretch>
            <a:fillRect/>
          </a:stretch>
        </p:blipFill>
        <p:spPr>
          <a:xfrm>
            <a:off x="1318536" y="215889"/>
            <a:ext cx="10107488" cy="7300647"/>
          </a:xfrm>
          <a:prstGeom prst="rect">
            <a:avLst/>
          </a:prstGeom>
        </p:spPr>
      </p:pic>
      <p:pic>
        <p:nvPicPr>
          <p:cNvPr id="1462" name="図 8"/>
          <p:cNvPicPr>
            <a:picLocks noChangeAspect="1"/>
          </p:cNvPicPr>
          <p:nvPr/>
        </p:nvPicPr>
        <p:blipFill>
          <a:blip r:embed="rId6"/>
          <a:stretch>
            <a:fillRect/>
          </a:stretch>
        </p:blipFill>
        <p:spPr>
          <a:xfrm>
            <a:off x="1388776" y="526369"/>
            <a:ext cx="10629961" cy="5979353"/>
          </a:xfrm>
          <a:prstGeom prst="rect">
            <a:avLst/>
          </a:prstGeom>
        </p:spPr>
      </p:pic>
      <p:sp>
        <p:nvSpPr>
          <p:cNvPr id="1463" name="テキスト ボックス 9"/>
          <p:cNvSpPr txBox="1"/>
          <p:nvPr/>
        </p:nvSpPr>
        <p:spPr>
          <a:xfrm>
            <a:off x="3297272" y="1716122"/>
            <a:ext cx="738664" cy="1693733"/>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ご近所で</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工事をしてます</a:t>
            </a:r>
            <a:endParaRPr lang="ja-JP" altLang="en-US" b="1" dirty="0">
              <a:solidFill>
                <a:prstClr val="black"/>
              </a:solidFill>
              <a:latin typeface="BIZ UDPゴシック" panose="020B0400000000000000" pitchFamily="50" charset="-128"/>
              <a:ea typeface="BIZ UDPゴシック" panose="020B0400000000000000" pitchFamily="50" charset="-128"/>
            </a:endParaRPr>
          </a:p>
        </p:txBody>
      </p:sp>
      <p:sp>
        <p:nvSpPr>
          <p:cNvPr id="1464" name="テキスト ボックス 10"/>
          <p:cNvSpPr txBox="1"/>
          <p:nvPr/>
        </p:nvSpPr>
        <p:spPr>
          <a:xfrm>
            <a:off x="2099052" y="2052036"/>
            <a:ext cx="1015663" cy="2157001"/>
          </a:xfrm>
          <a:prstGeom prst="rect">
            <a:avLst/>
          </a:prstGeom>
          <a:noFill/>
        </p:spPr>
        <p:txBody>
          <a:bodyPr vert="eaVert" wrap="none" rtlCol="0">
            <a:spAutoFit/>
          </a:bodyPr>
          <a:lstStyle/>
          <a:p>
            <a:r>
              <a:rPr lang="ja-JP" altLang="en-US" b="1" dirty="0">
                <a:solidFill>
                  <a:prstClr val="black"/>
                </a:solidFill>
                <a:latin typeface="BIZ UDPゴシック" panose="020B0400000000000000" pitchFamily="50" charset="-128"/>
                <a:ea typeface="BIZ UDPゴシック" panose="020B0400000000000000" pitchFamily="50" charset="-128"/>
              </a:rPr>
              <a:t>屋根</a:t>
            </a:r>
            <a:r>
              <a:rPr lang="ja-JP" altLang="en-US" b="1" dirty="0" smtClean="0">
                <a:solidFill>
                  <a:prstClr val="black"/>
                </a:solidFill>
                <a:latin typeface="BIZ UDPゴシック" panose="020B0400000000000000" pitchFamily="50" charset="-128"/>
                <a:ea typeface="BIZ UDPゴシック" panose="020B0400000000000000" pitchFamily="50" charset="-128"/>
              </a:rPr>
              <a:t>瓦のズレや</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はがれが見えたので</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点検しますよ！</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p:txBody>
      </p:sp>
      <p:sp>
        <p:nvSpPr>
          <p:cNvPr id="1465" name="テキスト ボックス 11"/>
          <p:cNvSpPr txBox="1"/>
          <p:nvPr/>
        </p:nvSpPr>
        <p:spPr>
          <a:xfrm>
            <a:off x="850754" y="1716122"/>
            <a:ext cx="738664" cy="1613583"/>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ぜひ</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お願いします</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p:txBody>
      </p:sp>
      <p:sp>
        <p:nvSpPr>
          <p:cNvPr id="1466" name="テキスト ボックス 12"/>
          <p:cNvSpPr txBox="1"/>
          <p:nvPr/>
        </p:nvSpPr>
        <p:spPr>
          <a:xfrm>
            <a:off x="6687197" y="2679206"/>
            <a:ext cx="1292662" cy="1461297"/>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今すぐ</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修理しないと</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大変です</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en-US" altLang="ja-JP" b="1" dirty="0" smtClean="0">
                <a:solidFill>
                  <a:prstClr val="black"/>
                </a:solidFill>
                <a:latin typeface="BIZ UDPゴシック" panose="020B0400000000000000" pitchFamily="50" charset="-128"/>
                <a:ea typeface="BIZ UDPゴシック" panose="020B0400000000000000" pitchFamily="50" charset="-128"/>
              </a:rPr>
              <a:t>	</a:t>
            </a:r>
          </a:p>
        </p:txBody>
      </p:sp>
      <p:sp>
        <p:nvSpPr>
          <p:cNvPr id="1467" name="テキスト ボックス 13"/>
          <p:cNvSpPr txBox="1"/>
          <p:nvPr/>
        </p:nvSpPr>
        <p:spPr>
          <a:xfrm>
            <a:off x="6825696" y="4342378"/>
            <a:ext cx="1015663" cy="2081660"/>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台風が来たら</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瓦が飛んで</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近所に迷惑ですよ</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p:txBody>
      </p:sp>
      <p:sp>
        <p:nvSpPr>
          <p:cNvPr id="1468" name="テキスト ボックス 14"/>
          <p:cNvSpPr txBox="1"/>
          <p:nvPr/>
        </p:nvSpPr>
        <p:spPr>
          <a:xfrm>
            <a:off x="8889262" y="3845602"/>
            <a:ext cx="1292662" cy="2118529"/>
          </a:xfrm>
          <a:prstGeom prst="rect">
            <a:avLst/>
          </a:prstGeom>
          <a:noFill/>
        </p:spPr>
        <p:txBody>
          <a:bodyPr vert="eaVert" wrap="none" rtlCol="0">
            <a:spAutoFit/>
          </a:bodyPr>
          <a:lstStyle/>
          <a:p>
            <a:r>
              <a:rPr lang="ja-JP" altLang="en-US" sz="2400" b="1" dirty="0" smtClean="0">
                <a:solidFill>
                  <a:prstClr val="black"/>
                </a:solidFill>
                <a:latin typeface="BIZ UDPゴシック" panose="020B0400000000000000" pitchFamily="50" charset="-128"/>
                <a:ea typeface="BIZ UDPゴシック" panose="020B0400000000000000" pitchFamily="50" charset="-128"/>
              </a:rPr>
              <a:t>では、</a:t>
            </a:r>
            <a:endParaRPr lang="en-US" altLang="ja-JP" sz="24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400" b="1" dirty="0" smtClean="0">
                <a:solidFill>
                  <a:prstClr val="black"/>
                </a:solidFill>
                <a:latin typeface="BIZ UDPゴシック" panose="020B0400000000000000" pitchFamily="50" charset="-128"/>
                <a:ea typeface="BIZ UDPゴシック" panose="020B0400000000000000" pitchFamily="50" charset="-128"/>
              </a:rPr>
              <a:t>サインを</a:t>
            </a:r>
            <a:endParaRPr lang="en-US" altLang="ja-JP" sz="24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400" b="1" dirty="0">
                <a:solidFill>
                  <a:prstClr val="black"/>
                </a:solidFill>
                <a:latin typeface="BIZ UDPゴシック" panose="020B0400000000000000" pitchFamily="50" charset="-128"/>
                <a:ea typeface="BIZ UDPゴシック" panose="020B0400000000000000" pitchFamily="50" charset="-128"/>
              </a:rPr>
              <a:t>　</a:t>
            </a:r>
            <a:r>
              <a:rPr lang="ja-JP" altLang="en-US" sz="2400" b="1" dirty="0" smtClean="0">
                <a:solidFill>
                  <a:prstClr val="black"/>
                </a:solidFill>
                <a:latin typeface="BIZ UDPゴシック" panose="020B0400000000000000" pitchFamily="50" charset="-128"/>
                <a:ea typeface="BIZ UDPゴシック" panose="020B0400000000000000" pitchFamily="50" charset="-128"/>
              </a:rPr>
              <a:t>お願いします</a:t>
            </a:r>
            <a:endParaRPr lang="en-US" altLang="ja-JP" sz="2400" b="1"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19063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70" name="テキスト ボックス 1"/>
          <p:cNvSpPr txBox="1"/>
          <p:nvPr/>
        </p:nvSpPr>
        <p:spPr>
          <a:xfrm>
            <a:off x="181430" y="130589"/>
            <a:ext cx="3877985" cy="584775"/>
          </a:xfrm>
          <a:prstGeom prst="rect">
            <a:avLst/>
          </a:prstGeom>
          <a:noFill/>
        </p:spPr>
        <p:txBody>
          <a:bodyPr wrap="none" rtlCol="0">
            <a:spAutoFit/>
          </a:bodyPr>
          <a:lstStyle/>
          <a:p>
            <a:r>
              <a:rPr lang="ja-JP" altLang="en-US" sz="3200" dirty="0">
                <a:solidFill>
                  <a:prstClr val="black"/>
                </a:solidFill>
                <a:latin typeface="BIZ UDPゴシック" panose="020B0400000000000000" pitchFamily="50" charset="-128"/>
                <a:ea typeface="BIZ UDPゴシック" panose="020B0400000000000000" pitchFamily="50" charset="-128"/>
              </a:rPr>
              <a:t>点検</a:t>
            </a:r>
            <a:r>
              <a:rPr lang="ja-JP" altLang="en-US" sz="3200" dirty="0" smtClean="0">
                <a:solidFill>
                  <a:prstClr val="black"/>
                </a:solidFill>
                <a:latin typeface="BIZ UDPゴシック" panose="020B0400000000000000" pitchFamily="50" charset="-128"/>
                <a:ea typeface="BIZ UDPゴシック" panose="020B0400000000000000" pitchFamily="50" charset="-128"/>
              </a:rPr>
              <a:t>商法（訪問販売）</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cxnSp>
        <p:nvCxnSpPr>
          <p:cNvPr id="1471"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72" name="図 3"/>
          <p:cNvPicPr>
            <a:picLocks noChangeAspect="1"/>
          </p:cNvPicPr>
          <p:nvPr/>
        </p:nvPicPr>
        <p:blipFill>
          <a:blip r:embed="rId1"/>
          <a:stretch>
            <a:fillRect/>
          </a:stretch>
        </p:blipFill>
        <p:spPr>
          <a:xfrm>
            <a:off x="7257143" y="-355600"/>
            <a:ext cx="5131033" cy="7362771"/>
          </a:xfrm>
          <a:prstGeom prst="rect">
            <a:avLst/>
          </a:prstGeom>
        </p:spPr>
      </p:pic>
      <p:sp>
        <p:nvSpPr>
          <p:cNvPr id="1473" name="テキスト ボックス 5"/>
          <p:cNvSpPr txBox="1"/>
          <p:nvPr/>
        </p:nvSpPr>
        <p:spPr>
          <a:xfrm>
            <a:off x="8483831" y="1164694"/>
            <a:ext cx="2677656" cy="4875694"/>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無料点検</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不安をあおられ</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高額修理</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
        <p:nvSpPr>
          <p:cNvPr id="1474" name="正方形/長方形 6"/>
          <p:cNvSpPr/>
          <p:nvPr/>
        </p:nvSpPr>
        <p:spPr>
          <a:xfrm>
            <a:off x="107032" y="777409"/>
            <a:ext cx="7962911" cy="5878532"/>
          </a:xfrm>
          <a:prstGeom prst="rect">
            <a:avLst/>
          </a:prstGeom>
        </p:spPr>
        <p:txBody>
          <a:bodyPr wrap="square">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「近所で工事をしている」 「</a:t>
            </a:r>
            <a:r>
              <a:rPr lang="ja-JP" altLang="en-US" sz="2800" dirty="0" smtClean="0">
                <a:solidFill>
                  <a:prstClr val="black"/>
                </a:solidFill>
                <a:latin typeface="メイリオ" panose="020B0604030504040204" pitchFamily="50" charset="-128"/>
                <a:ea typeface="メイリオ" panose="020B0604030504040204" pitchFamily="50" charset="-128"/>
              </a:rPr>
              <a:t>無料で屋根や</a:t>
            </a:r>
            <a:r>
              <a:rPr lang="ja-JP" altLang="en-US" sz="2800" dirty="0">
                <a:solidFill>
                  <a:prstClr val="black"/>
                </a:solidFill>
                <a:latin typeface="メイリオ" panose="020B0604030504040204" pitchFamily="50" charset="-128"/>
                <a:ea typeface="メイリオ" panose="020B0604030504040204" pitchFamily="50" charset="-128"/>
              </a:rPr>
              <a:t>給湯器</a:t>
            </a:r>
            <a:r>
              <a:rPr lang="ja-JP" altLang="en-US" sz="2800" dirty="0" smtClean="0">
                <a:solidFill>
                  <a:prstClr val="black"/>
                </a:solidFill>
                <a:latin typeface="メイリオ" panose="020B0604030504040204" pitchFamily="50" charset="-128"/>
                <a:ea typeface="メイリオ" panose="020B0604030504040204" pitchFamily="50" charset="-128"/>
              </a:rPr>
              <a:t>を点検する」等と事業者が来訪し、言葉巧みに不安を煽って、高額な修理等を契約させられるトラブルです。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a:solidFill>
                <a:prstClr val="black"/>
              </a:solidFill>
              <a:latin typeface="メイリオ" panose="020B0604030504040204" pitchFamily="50" charset="-128"/>
              <a:ea typeface="メイリオ" panose="020B0604030504040204" pitchFamily="50" charset="-128"/>
            </a:endParaRPr>
          </a:p>
          <a:p>
            <a:endParaRPr lang="ja-JP" altLang="ja-JP"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◆必要のない契約ははっきりと断りましょう。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◆突然訪問してきた事業者には安易に点検させ</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ないようにしましょう。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◆契約する場合は、複数社から見積りをとるな</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ど、よく検討しましょう。</a:t>
            </a:r>
            <a:endParaRPr lang="en-US" altLang="ja-JP" sz="2800" dirty="0">
              <a:solidFill>
                <a:prstClr val="black"/>
              </a:solidFill>
              <a:latin typeface="メイリオ" panose="020B0604030504040204" pitchFamily="50" charset="-128"/>
              <a:ea typeface="メイリオ" panose="020B0604030504040204" pitchFamily="50" charset="-128"/>
            </a:endParaRPr>
          </a:p>
          <a:p>
            <a:endParaRPr lang="en-US" altLang="ja-JP" sz="2800" dirty="0" smtClean="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27342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76" name="図 15"/>
          <p:cNvPicPr>
            <a:picLocks noChangeAspect="1"/>
          </p:cNvPicPr>
          <p:nvPr/>
        </p:nvPicPr>
        <p:blipFill>
          <a:blip r:embed="rId1"/>
          <a:stretch>
            <a:fillRect/>
          </a:stretch>
        </p:blipFill>
        <p:spPr>
          <a:xfrm>
            <a:off x="100197" y="16852"/>
            <a:ext cx="12162041" cy="6841148"/>
          </a:xfrm>
          <a:prstGeom prst="rect">
            <a:avLst/>
          </a:prstGeom>
        </p:spPr>
      </p:pic>
      <p:grpSp>
        <p:nvGrpSpPr>
          <p:cNvPr id="1477" name="グループ化 4"/>
          <p:cNvGrpSpPr/>
          <p:nvPr/>
        </p:nvGrpSpPr>
        <p:grpSpPr>
          <a:xfrm>
            <a:off x="-500932" y="109575"/>
            <a:ext cx="12192000" cy="6858000"/>
            <a:chOff x="-500932" y="109575"/>
            <a:chExt cx="12192000" cy="6858000"/>
          </a:xfrm>
        </p:grpSpPr>
        <p:pic>
          <p:nvPicPr>
            <p:cNvPr id="1478" name="図 2"/>
            <p:cNvPicPr>
              <a:picLocks noChangeAspect="1"/>
            </p:cNvPicPr>
            <p:nvPr/>
          </p:nvPicPr>
          <p:blipFill>
            <a:blip r:embed="rId2"/>
            <a:stretch>
              <a:fillRect/>
            </a:stretch>
          </p:blipFill>
          <p:spPr>
            <a:xfrm>
              <a:off x="-500932" y="109575"/>
              <a:ext cx="12192000" cy="6858000"/>
            </a:xfrm>
            <a:prstGeom prst="rect">
              <a:avLst/>
            </a:prstGeom>
          </p:spPr>
        </p:pic>
        <p:sp>
          <p:nvSpPr>
            <p:cNvPr id="1479" name="テキスト ボックス 3"/>
            <p:cNvSpPr txBox="1"/>
            <p:nvPr/>
          </p:nvSpPr>
          <p:spPr>
            <a:xfrm>
              <a:off x="690392" y="270678"/>
              <a:ext cx="3886000" cy="769441"/>
            </a:xfrm>
            <a:prstGeom prst="rect">
              <a:avLst/>
            </a:prstGeom>
            <a:noFill/>
          </p:spPr>
          <p:txBody>
            <a:bodyPr wrap="none" rtlCol="0">
              <a:spAutoFit/>
            </a:bodyPr>
            <a:lstStyle/>
            <a:p>
              <a:r>
                <a:rPr lang="ja-JP" altLang="en-US" sz="4400" dirty="0">
                  <a:solidFill>
                    <a:prstClr val="black"/>
                  </a:solidFill>
                  <a:latin typeface="BIZ UDPゴシック" panose="020B0400000000000000" pitchFamily="50" charset="-128"/>
                  <a:ea typeface="BIZ UDPゴシック" panose="020B0400000000000000" pitchFamily="50" charset="-128"/>
                </a:rPr>
                <a:t>レスキュー商法</a:t>
              </a:r>
            </a:p>
          </p:txBody>
        </p:sp>
      </p:grpSp>
      <p:pic>
        <p:nvPicPr>
          <p:cNvPr id="1480" name="図 5"/>
          <p:cNvPicPr>
            <a:picLocks noChangeAspect="1"/>
          </p:cNvPicPr>
          <p:nvPr/>
        </p:nvPicPr>
        <p:blipFill>
          <a:blip r:embed="rId3"/>
          <a:stretch>
            <a:fillRect/>
          </a:stretch>
        </p:blipFill>
        <p:spPr>
          <a:xfrm>
            <a:off x="-439360" y="48797"/>
            <a:ext cx="13108818" cy="6511091"/>
          </a:xfrm>
          <a:prstGeom prst="rect">
            <a:avLst/>
          </a:prstGeom>
        </p:spPr>
      </p:pic>
      <p:pic>
        <p:nvPicPr>
          <p:cNvPr id="1481" name="図 6"/>
          <p:cNvPicPr>
            <a:picLocks noChangeAspect="1"/>
          </p:cNvPicPr>
          <p:nvPr/>
        </p:nvPicPr>
        <p:blipFill>
          <a:blip r:embed="rId4"/>
          <a:stretch>
            <a:fillRect/>
          </a:stretch>
        </p:blipFill>
        <p:spPr>
          <a:xfrm>
            <a:off x="-2784715" y="-2000973"/>
            <a:ext cx="17799529" cy="9835308"/>
          </a:xfrm>
          <a:prstGeom prst="rect">
            <a:avLst/>
          </a:prstGeom>
        </p:spPr>
      </p:pic>
      <p:pic>
        <p:nvPicPr>
          <p:cNvPr id="1482" name="図 7"/>
          <p:cNvPicPr>
            <a:picLocks noChangeAspect="1"/>
          </p:cNvPicPr>
          <p:nvPr/>
        </p:nvPicPr>
        <p:blipFill>
          <a:blip r:embed="rId5"/>
          <a:stretch>
            <a:fillRect/>
          </a:stretch>
        </p:blipFill>
        <p:spPr>
          <a:xfrm>
            <a:off x="38101" y="109575"/>
            <a:ext cx="12153899" cy="6483079"/>
          </a:xfrm>
          <a:prstGeom prst="rect">
            <a:avLst/>
          </a:prstGeom>
        </p:spPr>
      </p:pic>
      <p:pic>
        <p:nvPicPr>
          <p:cNvPr id="1483" name="図 8"/>
          <p:cNvPicPr>
            <a:picLocks noChangeAspect="1"/>
          </p:cNvPicPr>
          <p:nvPr/>
        </p:nvPicPr>
        <p:blipFill>
          <a:blip r:embed="rId6"/>
          <a:stretch>
            <a:fillRect/>
          </a:stretch>
        </p:blipFill>
        <p:spPr>
          <a:xfrm>
            <a:off x="2353064" y="1204921"/>
            <a:ext cx="9133211" cy="5137431"/>
          </a:xfrm>
          <a:prstGeom prst="rect">
            <a:avLst/>
          </a:prstGeom>
        </p:spPr>
      </p:pic>
      <p:pic>
        <p:nvPicPr>
          <p:cNvPr id="1484" name="図 9"/>
          <p:cNvPicPr>
            <a:picLocks noChangeAspect="1"/>
          </p:cNvPicPr>
          <p:nvPr/>
        </p:nvPicPr>
        <p:blipFill>
          <a:blip r:embed="rId4"/>
          <a:stretch>
            <a:fillRect/>
          </a:stretch>
        </p:blipFill>
        <p:spPr>
          <a:xfrm>
            <a:off x="-1145610" y="-3297373"/>
            <a:ext cx="8911423" cy="8672512"/>
          </a:xfrm>
          <a:prstGeom prst="rect">
            <a:avLst/>
          </a:prstGeom>
        </p:spPr>
      </p:pic>
      <p:sp>
        <p:nvSpPr>
          <p:cNvPr id="1485" name="テキスト ボックス 10"/>
          <p:cNvSpPr txBox="1"/>
          <p:nvPr/>
        </p:nvSpPr>
        <p:spPr>
          <a:xfrm>
            <a:off x="2998056" y="1730835"/>
            <a:ext cx="553998" cy="1573508"/>
          </a:xfrm>
          <a:prstGeom prst="rect">
            <a:avLst/>
          </a:prstGeom>
          <a:noFill/>
        </p:spPr>
        <p:txBody>
          <a:bodyPr vert="eaVert" wrap="none" rtlCol="0">
            <a:spAutoFit/>
          </a:bodyPr>
          <a:lstStyle/>
          <a:p>
            <a:r>
              <a:rPr lang="ja-JP" altLang="en-US" sz="2400" b="1" dirty="0" smtClean="0">
                <a:solidFill>
                  <a:prstClr val="black"/>
                </a:solidFill>
                <a:latin typeface="BIZ UDPゴシック" panose="020B0400000000000000" pitchFamily="50" charset="-128"/>
                <a:ea typeface="BIZ UDPゴシック" panose="020B0400000000000000" pitchFamily="50" charset="-128"/>
              </a:rPr>
              <a:t>詰まった！</a:t>
            </a:r>
            <a:endParaRPr lang="ja-JP" altLang="en-US" sz="2400" b="1" dirty="0">
              <a:solidFill>
                <a:prstClr val="black"/>
              </a:solidFill>
              <a:latin typeface="BIZ UDPゴシック" panose="020B0400000000000000" pitchFamily="50" charset="-128"/>
              <a:ea typeface="BIZ UDPゴシック" panose="020B0400000000000000" pitchFamily="50" charset="-128"/>
            </a:endParaRPr>
          </a:p>
        </p:txBody>
      </p:sp>
      <p:sp>
        <p:nvSpPr>
          <p:cNvPr id="1486" name="テキスト ボックス 12"/>
          <p:cNvSpPr txBox="1"/>
          <p:nvPr/>
        </p:nvSpPr>
        <p:spPr>
          <a:xfrm>
            <a:off x="7555160" y="3686438"/>
            <a:ext cx="800219" cy="1278555"/>
          </a:xfrm>
          <a:prstGeom prst="rect">
            <a:avLst/>
          </a:prstGeom>
          <a:noFill/>
        </p:spPr>
        <p:txBody>
          <a:bodyPr vert="eaVert" wrap="none" rtlCol="0">
            <a:spAutoFit/>
          </a:bodyPr>
          <a:lstStyle/>
          <a:p>
            <a:r>
              <a:rPr lang="ja-JP" altLang="en-US" sz="2000" b="1" dirty="0" smtClean="0">
                <a:solidFill>
                  <a:prstClr val="black"/>
                </a:solidFill>
                <a:latin typeface="BIZ UDPゴシック" panose="020B0400000000000000" pitchFamily="50" charset="-128"/>
                <a:ea typeface="BIZ UDPゴシック" panose="020B0400000000000000" pitchFamily="50" charset="-128"/>
              </a:rPr>
              <a:t>おいくら</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a:solidFill>
                  <a:prstClr val="black"/>
                </a:solidFill>
                <a:latin typeface="BIZ UDPゴシック" panose="020B0400000000000000" pitchFamily="50" charset="-128"/>
                <a:ea typeface="BIZ UDPゴシック" panose="020B0400000000000000" pitchFamily="50" charset="-128"/>
              </a:rPr>
              <a:t>　</a:t>
            </a:r>
            <a:r>
              <a:rPr lang="ja-JP" altLang="en-US" sz="2000" b="1" dirty="0" smtClean="0">
                <a:solidFill>
                  <a:prstClr val="black"/>
                </a:solidFill>
                <a:latin typeface="BIZ UDPゴシック" panose="020B0400000000000000" pitchFamily="50" charset="-128"/>
                <a:ea typeface="BIZ UDPゴシック" panose="020B0400000000000000" pitchFamily="50" charset="-128"/>
              </a:rPr>
              <a:t>ですか？</a:t>
            </a:r>
            <a:endParaRPr lang="ja-JP" altLang="en-US" sz="2000" b="1" dirty="0">
              <a:solidFill>
                <a:prstClr val="black"/>
              </a:solidFill>
              <a:latin typeface="BIZ UDPゴシック" panose="020B0400000000000000" pitchFamily="50" charset="-128"/>
              <a:ea typeface="BIZ UDPゴシック" panose="020B0400000000000000" pitchFamily="50" charset="-128"/>
            </a:endParaRPr>
          </a:p>
        </p:txBody>
      </p:sp>
      <p:sp>
        <p:nvSpPr>
          <p:cNvPr id="1487" name="テキスト ボックス 13"/>
          <p:cNvSpPr txBox="1"/>
          <p:nvPr/>
        </p:nvSpPr>
        <p:spPr>
          <a:xfrm>
            <a:off x="5384602" y="3561181"/>
            <a:ext cx="1107996" cy="1813958"/>
          </a:xfrm>
          <a:prstGeom prst="rect">
            <a:avLst/>
          </a:prstGeom>
          <a:noFill/>
        </p:spPr>
        <p:txBody>
          <a:bodyPr vert="eaVert" wrap="none" rtlCol="0">
            <a:spAutoFit/>
          </a:bodyPr>
          <a:lstStyle/>
          <a:p>
            <a:r>
              <a:rPr lang="ja-JP" altLang="en-US" sz="2000" b="1" dirty="0">
                <a:solidFill>
                  <a:prstClr val="black"/>
                </a:solidFill>
                <a:latin typeface="BIZ UDPゴシック" panose="020B0400000000000000" pitchFamily="50" charset="-128"/>
                <a:ea typeface="BIZ UDPゴシック" panose="020B0400000000000000" pitchFamily="50" charset="-128"/>
              </a:rPr>
              <a:t>やってみない</a:t>
            </a:r>
            <a:r>
              <a:rPr lang="ja-JP" altLang="en-US" sz="2000" b="1" dirty="0" smtClean="0">
                <a:solidFill>
                  <a:prstClr val="black"/>
                </a:solidFill>
                <a:latin typeface="BIZ UDPゴシック" panose="020B0400000000000000" pitchFamily="50" charset="-128"/>
                <a:ea typeface="BIZ UDPゴシック" panose="020B0400000000000000" pitchFamily="50" charset="-128"/>
              </a:rPr>
              <a:t>と</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a:solidFill>
                  <a:prstClr val="black"/>
                </a:solidFill>
                <a:latin typeface="BIZ UDPゴシック" panose="020B0400000000000000" pitchFamily="50" charset="-128"/>
                <a:ea typeface="BIZ UDPゴシック" panose="020B0400000000000000" pitchFamily="50" charset="-128"/>
              </a:rPr>
              <a:t>　</a:t>
            </a:r>
            <a:r>
              <a:rPr lang="ja-JP" altLang="en-US" sz="2000" b="1" dirty="0" smtClean="0">
                <a:solidFill>
                  <a:prstClr val="black"/>
                </a:solidFill>
                <a:latin typeface="BIZ UDPゴシック" panose="020B0400000000000000" pitchFamily="50" charset="-128"/>
                <a:ea typeface="BIZ UDPゴシック" panose="020B0400000000000000" pitchFamily="50" charset="-128"/>
              </a:rPr>
              <a:t>わからない</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a:solidFill>
                  <a:prstClr val="black"/>
                </a:solidFill>
                <a:latin typeface="BIZ UDPゴシック" panose="020B0400000000000000" pitchFamily="50" charset="-128"/>
                <a:ea typeface="BIZ UDPゴシック" panose="020B0400000000000000" pitchFamily="50" charset="-128"/>
              </a:rPr>
              <a:t>　</a:t>
            </a:r>
            <a:r>
              <a:rPr lang="ja-JP" altLang="en-US" sz="2000" b="1" dirty="0" smtClean="0">
                <a:solidFill>
                  <a:prstClr val="black"/>
                </a:solidFill>
                <a:latin typeface="BIZ UDPゴシック" panose="020B0400000000000000" pitchFamily="50" charset="-128"/>
                <a:ea typeface="BIZ UDPゴシック" panose="020B0400000000000000" pitchFamily="50" charset="-128"/>
              </a:rPr>
              <a:t>　　ですね</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p:txBody>
      </p:sp>
      <p:sp>
        <p:nvSpPr>
          <p:cNvPr id="1488" name="テキスト ボックス 14"/>
          <p:cNvSpPr txBox="1"/>
          <p:nvPr/>
        </p:nvSpPr>
        <p:spPr>
          <a:xfrm>
            <a:off x="8855716" y="2013157"/>
            <a:ext cx="923330" cy="1525418"/>
          </a:xfrm>
          <a:prstGeom prst="rect">
            <a:avLst/>
          </a:prstGeom>
          <a:noFill/>
        </p:spPr>
        <p:txBody>
          <a:bodyPr vert="eaVert" wrap="none" rtlCol="0">
            <a:spAutoFit/>
          </a:bodyPr>
          <a:lstStyle/>
          <a:p>
            <a:r>
              <a:rPr lang="ja-JP" altLang="en-US" sz="2400" b="1" dirty="0" smtClean="0">
                <a:solidFill>
                  <a:prstClr val="black"/>
                </a:solidFill>
                <a:latin typeface="BIZ UDPゴシック" panose="020B0400000000000000" pitchFamily="50" charset="-128"/>
                <a:ea typeface="BIZ UDPゴシック" panose="020B0400000000000000" pitchFamily="50" charset="-128"/>
              </a:rPr>
              <a:t>えぇ</a:t>
            </a:r>
            <a:r>
              <a:rPr lang="en-US" altLang="ja-JP" sz="2400" b="1" dirty="0" smtClean="0">
                <a:solidFill>
                  <a:prstClr val="black"/>
                </a:solidFill>
                <a:latin typeface="BIZ UDPゴシック" panose="020B0400000000000000" pitchFamily="50" charset="-128"/>
                <a:ea typeface="BIZ UDPゴシック" panose="020B0400000000000000" pitchFamily="50" charset="-128"/>
              </a:rPr>
              <a:t>⁉</a:t>
            </a:r>
          </a:p>
          <a:p>
            <a:r>
              <a:rPr lang="ja-JP" altLang="en-US" sz="2400" b="1" dirty="0">
                <a:solidFill>
                  <a:prstClr val="black"/>
                </a:solidFill>
                <a:latin typeface="BIZ UDPゴシック" panose="020B0400000000000000" pitchFamily="50" charset="-128"/>
                <a:ea typeface="BIZ UDPゴシック" panose="020B0400000000000000" pitchFamily="50" charset="-128"/>
              </a:rPr>
              <a:t>　</a:t>
            </a:r>
            <a:r>
              <a:rPr lang="ja-JP" altLang="en-US" sz="2400" b="1" dirty="0" smtClean="0">
                <a:solidFill>
                  <a:prstClr val="black"/>
                </a:solidFill>
                <a:latin typeface="BIZ UDPゴシック" panose="020B0400000000000000" pitchFamily="50" charset="-128"/>
                <a:ea typeface="BIZ UDPゴシック" panose="020B0400000000000000" pitchFamily="50" charset="-128"/>
              </a:rPr>
              <a:t>高すぎる</a:t>
            </a:r>
            <a:endParaRPr lang="en-US" altLang="ja-JP" sz="2400" b="1" dirty="0" smtClean="0">
              <a:solidFill>
                <a:prstClr val="black"/>
              </a:solidFill>
              <a:latin typeface="BIZ UDPゴシック" panose="020B0400000000000000" pitchFamily="50" charset="-128"/>
              <a:ea typeface="BIZ UDPゴシック" panose="020B0400000000000000" pitchFamily="50" charset="-128"/>
            </a:endParaRPr>
          </a:p>
        </p:txBody>
      </p:sp>
      <p:sp>
        <p:nvSpPr>
          <p:cNvPr id="1489" name="テキスト ボックス 11"/>
          <p:cNvSpPr txBox="1"/>
          <p:nvPr/>
        </p:nvSpPr>
        <p:spPr>
          <a:xfrm>
            <a:off x="5804921" y="1370424"/>
            <a:ext cx="1015663" cy="1546257"/>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便器を</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外さないと</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　無理ですね</a:t>
            </a:r>
            <a:endParaRPr lang="ja-JP" altLang="en-US" b="1"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16119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491"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492" name="図 1"/>
          <p:cNvPicPr>
            <a:picLocks noChangeAspect="1"/>
          </p:cNvPicPr>
          <p:nvPr/>
        </p:nvPicPr>
        <p:blipFill>
          <a:blip r:embed="rId1"/>
          <a:stretch>
            <a:fillRect/>
          </a:stretch>
        </p:blipFill>
        <p:spPr>
          <a:xfrm>
            <a:off x="7431314" y="-166915"/>
            <a:ext cx="5014919" cy="7196153"/>
          </a:xfrm>
          <a:prstGeom prst="rect">
            <a:avLst/>
          </a:prstGeom>
        </p:spPr>
      </p:pic>
      <p:sp>
        <p:nvSpPr>
          <p:cNvPr id="1493" name="テキスト ボックス 5"/>
          <p:cNvSpPr txBox="1"/>
          <p:nvPr/>
        </p:nvSpPr>
        <p:spPr>
          <a:xfrm>
            <a:off x="8521830" y="1488874"/>
            <a:ext cx="2677656" cy="4079002"/>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ご用心</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水の</a:t>
            </a:r>
            <a:r>
              <a:rPr lang="ja-JP" altLang="en-US" sz="5400" dirty="0" smtClean="0">
                <a:solidFill>
                  <a:prstClr val="black"/>
                </a:solidFill>
                <a:latin typeface="BIZ UDPゴシック" panose="020B0400000000000000" pitchFamily="50" charset="-128"/>
                <a:ea typeface="BIZ UDPゴシック" panose="020B0400000000000000" pitchFamily="50" charset="-128"/>
              </a:rPr>
              <a:t>トラブル</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高額請求</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
        <p:nvSpPr>
          <p:cNvPr id="1494" name="正方形/長方形 6"/>
          <p:cNvSpPr/>
          <p:nvPr/>
        </p:nvSpPr>
        <p:spPr>
          <a:xfrm>
            <a:off x="107032" y="777409"/>
            <a:ext cx="7962911" cy="5262979"/>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突然のトイレの詰まりや鍵の紛失などで困ったときに、インターネット広告の安価な作業料金や「見積り無料」といった記載を見て事業者に修理を依頼し、高額請求を受けるというトラブルです。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◆極端に安い作業料金の広告をうのみにしては</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いけません。</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◆事前に信頼のおける事業者を探しておき</a:t>
            </a:r>
            <a:r>
              <a:rPr lang="ja-JP" altLang="en-US" sz="2800" dirty="0" err="1" smtClean="0">
                <a:solidFill>
                  <a:prstClr val="black"/>
                </a:solidFill>
                <a:latin typeface="メイリオ" panose="020B0604030504040204" pitchFamily="50" charset="-128"/>
                <a:ea typeface="メイリオ" panose="020B0604030504040204" pitchFamily="50" charset="-128"/>
              </a:rPr>
              <a:t>ま</a:t>
            </a:r>
            <a:r>
              <a:rPr lang="ja-JP" altLang="en-US" sz="2800" dirty="0" smtClean="0">
                <a:solidFill>
                  <a:prstClr val="black"/>
                </a:solidFill>
                <a:latin typeface="メイリオ" panose="020B0604030504040204" pitchFamily="50" charset="-128"/>
                <a:ea typeface="メイリオ" panose="020B0604030504040204" pitchFamily="50" charset="-128"/>
              </a:rPr>
              <a:t>　</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p:txBody>
      </p:sp>
      <p:sp>
        <p:nvSpPr>
          <p:cNvPr id="1495" name="テキスト ボックス 8"/>
          <p:cNvSpPr txBox="1"/>
          <p:nvPr/>
        </p:nvSpPr>
        <p:spPr>
          <a:xfrm>
            <a:off x="181430" y="130589"/>
            <a:ext cx="2877711"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レスキュー商法</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84470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497" name="グループ化 4"/>
          <p:cNvGrpSpPr/>
          <p:nvPr/>
        </p:nvGrpSpPr>
        <p:grpSpPr>
          <a:xfrm>
            <a:off x="-457198" y="93889"/>
            <a:ext cx="12547598" cy="6858000"/>
            <a:chOff x="-457198" y="93889"/>
            <a:chExt cx="12547598" cy="6858000"/>
          </a:xfrm>
        </p:grpSpPr>
        <p:pic>
          <p:nvPicPr>
            <p:cNvPr id="1498" name="図 1"/>
            <p:cNvPicPr>
              <a:picLocks noChangeAspect="1"/>
            </p:cNvPicPr>
            <p:nvPr/>
          </p:nvPicPr>
          <p:blipFill>
            <a:blip r:embed="rId1"/>
            <a:stretch>
              <a:fillRect/>
            </a:stretch>
          </p:blipFill>
          <p:spPr>
            <a:xfrm>
              <a:off x="65314" y="93889"/>
              <a:ext cx="12025086" cy="6764111"/>
            </a:xfrm>
            <a:prstGeom prst="rect">
              <a:avLst/>
            </a:prstGeom>
          </p:spPr>
        </p:pic>
        <p:pic>
          <p:nvPicPr>
            <p:cNvPr id="1499" name="図 2"/>
            <p:cNvPicPr>
              <a:picLocks noChangeAspect="1"/>
            </p:cNvPicPr>
            <p:nvPr/>
          </p:nvPicPr>
          <p:blipFill>
            <a:blip r:embed="rId2"/>
            <a:stretch>
              <a:fillRect/>
            </a:stretch>
          </p:blipFill>
          <p:spPr>
            <a:xfrm>
              <a:off x="-457198" y="93889"/>
              <a:ext cx="12192000" cy="6858000"/>
            </a:xfrm>
            <a:prstGeom prst="rect">
              <a:avLst/>
            </a:prstGeom>
          </p:spPr>
        </p:pic>
        <p:sp>
          <p:nvSpPr>
            <p:cNvPr id="1500" name="テキスト ボックス 3"/>
            <p:cNvSpPr txBox="1"/>
            <p:nvPr/>
          </p:nvSpPr>
          <p:spPr>
            <a:xfrm>
              <a:off x="420915" y="254000"/>
              <a:ext cx="4698722" cy="769441"/>
            </a:xfrm>
            <a:prstGeom prst="rect">
              <a:avLst/>
            </a:prstGeom>
            <a:noFill/>
          </p:spPr>
          <p:txBody>
            <a:bodyPr wrap="none" rtlCol="0">
              <a:spAutoFit/>
            </a:bodyPr>
            <a:lstStyle/>
            <a:p>
              <a:r>
                <a:rPr lang="ja-JP" altLang="en-US" sz="4400" dirty="0" smtClean="0">
                  <a:solidFill>
                    <a:prstClr val="black"/>
                  </a:solidFill>
                  <a:latin typeface="BIZ UDPゴシック" panose="020B0400000000000000" pitchFamily="50" charset="-128"/>
                  <a:ea typeface="BIZ UDPゴシック" panose="020B0400000000000000" pitchFamily="50" charset="-128"/>
                </a:rPr>
                <a:t>海産物の電話勧誘</a:t>
              </a:r>
              <a:endParaRPr lang="ja-JP" altLang="en-US" sz="4400" dirty="0">
                <a:solidFill>
                  <a:prstClr val="black"/>
                </a:solidFill>
                <a:latin typeface="BIZ UDPゴシック" panose="020B0400000000000000" pitchFamily="50" charset="-128"/>
                <a:ea typeface="BIZ UDPゴシック" panose="020B0400000000000000" pitchFamily="50" charset="-128"/>
              </a:endParaRPr>
            </a:p>
          </p:txBody>
        </p:sp>
      </p:grpSp>
      <p:pic>
        <p:nvPicPr>
          <p:cNvPr id="1501" name="図 5"/>
          <p:cNvPicPr>
            <a:picLocks noChangeAspect="1"/>
          </p:cNvPicPr>
          <p:nvPr/>
        </p:nvPicPr>
        <p:blipFill>
          <a:blip r:embed="rId3"/>
          <a:stretch>
            <a:fillRect/>
          </a:stretch>
        </p:blipFill>
        <p:spPr>
          <a:xfrm>
            <a:off x="90170" y="-331756"/>
            <a:ext cx="11822431" cy="8269279"/>
          </a:xfrm>
          <a:prstGeom prst="rect">
            <a:avLst/>
          </a:prstGeom>
        </p:spPr>
      </p:pic>
      <p:pic>
        <p:nvPicPr>
          <p:cNvPr id="1502" name="図 6"/>
          <p:cNvPicPr>
            <a:picLocks noChangeAspect="1"/>
          </p:cNvPicPr>
          <p:nvPr/>
        </p:nvPicPr>
        <p:blipFill>
          <a:blip r:embed="rId4"/>
          <a:stretch>
            <a:fillRect/>
          </a:stretch>
        </p:blipFill>
        <p:spPr>
          <a:xfrm>
            <a:off x="870692" y="1274468"/>
            <a:ext cx="9350134" cy="5259450"/>
          </a:xfrm>
          <a:prstGeom prst="rect">
            <a:avLst/>
          </a:prstGeom>
        </p:spPr>
      </p:pic>
      <p:pic>
        <p:nvPicPr>
          <p:cNvPr id="1503" name="図 7"/>
          <p:cNvPicPr>
            <a:picLocks noChangeAspect="1"/>
          </p:cNvPicPr>
          <p:nvPr/>
        </p:nvPicPr>
        <p:blipFill>
          <a:blip r:embed="rId5"/>
          <a:stretch>
            <a:fillRect/>
          </a:stretch>
        </p:blipFill>
        <p:spPr>
          <a:xfrm>
            <a:off x="1048491" y="410228"/>
            <a:ext cx="10310413" cy="5799607"/>
          </a:xfrm>
          <a:prstGeom prst="rect">
            <a:avLst/>
          </a:prstGeom>
        </p:spPr>
      </p:pic>
      <p:sp>
        <p:nvSpPr>
          <p:cNvPr id="1504" name="テキスト ボックス 8"/>
          <p:cNvSpPr txBox="1"/>
          <p:nvPr/>
        </p:nvSpPr>
        <p:spPr>
          <a:xfrm>
            <a:off x="2819131" y="2413310"/>
            <a:ext cx="2173993" cy="1323439"/>
          </a:xfrm>
          <a:prstGeom prst="rect">
            <a:avLst/>
          </a:prstGeom>
          <a:noFill/>
        </p:spPr>
        <p:txBody>
          <a:bodyPr wrap="none" rtlCol="0">
            <a:spAutoFit/>
          </a:bodyPr>
          <a:lstStyle/>
          <a:p>
            <a:r>
              <a:rPr lang="ja-JP" altLang="en-US" sz="2000" b="1" dirty="0" smtClean="0">
                <a:solidFill>
                  <a:prstClr val="black"/>
                </a:solidFill>
                <a:latin typeface="BIZ UDPゴシック" panose="020B0400000000000000" pitchFamily="50" charset="-128"/>
                <a:ea typeface="BIZ UDPゴシック" panose="020B0400000000000000" pitchFamily="50" charset="-128"/>
              </a:rPr>
              <a:t>　お久しぶりです</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　　●●水産です</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蟹がお安くなって</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　　　　　います！</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p:txBody>
      </p:sp>
      <p:sp>
        <p:nvSpPr>
          <p:cNvPr id="1505" name="テキスト ボックス 9"/>
          <p:cNvSpPr txBox="1"/>
          <p:nvPr/>
        </p:nvSpPr>
        <p:spPr>
          <a:xfrm>
            <a:off x="3291563" y="4162394"/>
            <a:ext cx="2351926" cy="707886"/>
          </a:xfrm>
          <a:prstGeom prst="rect">
            <a:avLst/>
          </a:prstGeom>
          <a:noFill/>
        </p:spPr>
        <p:txBody>
          <a:bodyPr wrap="none" rtlCol="0">
            <a:spAutoFit/>
          </a:bodyPr>
          <a:lstStyle/>
          <a:p>
            <a:r>
              <a:rPr lang="ja-JP" altLang="en-US" sz="2000" b="1" dirty="0" smtClean="0">
                <a:solidFill>
                  <a:prstClr val="black"/>
                </a:solidFill>
                <a:latin typeface="BIZ UDPゴシック" panose="020B0400000000000000" pitchFamily="50" charset="-128"/>
                <a:ea typeface="BIZ UDPゴシック" panose="020B0400000000000000" pitchFamily="50" charset="-128"/>
              </a:rPr>
              <a:t>　　　 宅配便で</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a:solidFill>
                  <a:prstClr val="black"/>
                </a:solidFill>
                <a:latin typeface="BIZ UDPゴシック" panose="020B0400000000000000" pitchFamily="50" charset="-128"/>
                <a:ea typeface="BIZ UDPゴシック" panose="020B0400000000000000" pitchFamily="50" charset="-128"/>
              </a:rPr>
              <a:t>　</a:t>
            </a:r>
            <a:r>
              <a:rPr lang="ja-JP" altLang="en-US" sz="2000" b="1" dirty="0" smtClean="0">
                <a:solidFill>
                  <a:prstClr val="black"/>
                </a:solidFill>
                <a:latin typeface="BIZ UDPゴシック" panose="020B0400000000000000" pitchFamily="50" charset="-128"/>
                <a:ea typeface="BIZ UDPゴシック" panose="020B0400000000000000" pitchFamily="50" charset="-128"/>
              </a:rPr>
              <a:t>お届けしますね！</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p:txBody>
      </p:sp>
      <p:sp>
        <p:nvSpPr>
          <p:cNvPr id="1506" name="テキスト ボックス 10"/>
          <p:cNvSpPr txBox="1"/>
          <p:nvPr/>
        </p:nvSpPr>
        <p:spPr>
          <a:xfrm>
            <a:off x="1048491" y="1767293"/>
            <a:ext cx="923330" cy="2086469"/>
          </a:xfrm>
          <a:prstGeom prst="rect">
            <a:avLst/>
          </a:prstGeom>
          <a:noFill/>
        </p:spPr>
        <p:txBody>
          <a:bodyPr vert="eaVert" wrap="none" rtlCol="0">
            <a:spAutoFit/>
          </a:bodyPr>
          <a:lstStyle/>
          <a:p>
            <a:r>
              <a:rPr lang="ja-JP" altLang="en-US" sz="2400" b="1" dirty="0" smtClean="0">
                <a:solidFill>
                  <a:prstClr val="black"/>
                </a:solidFill>
                <a:latin typeface="BIZ UDPゴシック" panose="020B0400000000000000" pitchFamily="50" charset="-128"/>
                <a:ea typeface="BIZ UDPゴシック" panose="020B0400000000000000" pitchFamily="50" charset="-128"/>
              </a:rPr>
              <a:t>どうしよう</a:t>
            </a:r>
            <a:endParaRPr lang="en-US" altLang="ja-JP" sz="24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400" b="1" dirty="0">
                <a:solidFill>
                  <a:prstClr val="black"/>
                </a:solidFill>
                <a:latin typeface="BIZ UDPゴシック" panose="020B0400000000000000" pitchFamily="50" charset="-128"/>
                <a:ea typeface="BIZ UDPゴシック" panose="020B0400000000000000" pitchFamily="50" charset="-128"/>
              </a:rPr>
              <a:t>　</a:t>
            </a:r>
            <a:r>
              <a:rPr lang="ja-JP" altLang="en-US" sz="2400" b="1" dirty="0" smtClean="0">
                <a:solidFill>
                  <a:prstClr val="black"/>
                </a:solidFill>
                <a:latin typeface="BIZ UDPゴシック" panose="020B0400000000000000" pitchFamily="50" charset="-128"/>
                <a:ea typeface="BIZ UDPゴシック" panose="020B0400000000000000" pitchFamily="50" charset="-128"/>
              </a:rPr>
              <a:t>　　かしら・・・</a:t>
            </a:r>
            <a:endParaRPr lang="ja-JP" altLang="en-US" sz="2400" b="1" dirty="0">
              <a:solidFill>
                <a:prstClr val="black"/>
              </a:solidFill>
              <a:latin typeface="BIZ UDPゴシック" panose="020B0400000000000000" pitchFamily="50" charset="-128"/>
              <a:ea typeface="BIZ UDPゴシック" panose="020B0400000000000000" pitchFamily="50" charset="-128"/>
            </a:endParaRPr>
          </a:p>
        </p:txBody>
      </p:sp>
      <p:sp>
        <p:nvSpPr>
          <p:cNvPr id="1507" name="テキスト ボックス 11"/>
          <p:cNvSpPr txBox="1"/>
          <p:nvPr/>
        </p:nvSpPr>
        <p:spPr>
          <a:xfrm>
            <a:off x="6672893" y="809414"/>
            <a:ext cx="1169551" cy="2623475"/>
          </a:xfrm>
          <a:prstGeom prst="rect">
            <a:avLst/>
          </a:prstGeom>
          <a:noFill/>
        </p:spPr>
        <p:txBody>
          <a:bodyPr vert="eaVert" wrap="none" rtlCol="0">
            <a:spAutoFit/>
          </a:bodyPr>
          <a:lstStyle/>
          <a:p>
            <a:r>
              <a:rPr lang="ja-JP" altLang="en-US" sz="3200" b="1" dirty="0" smtClean="0">
                <a:solidFill>
                  <a:prstClr val="black"/>
                </a:solidFill>
                <a:latin typeface="BIZ UDPゴシック" panose="020B0400000000000000" pitchFamily="50" charset="-128"/>
                <a:ea typeface="BIZ UDPゴシック" panose="020B0400000000000000" pitchFamily="50" charset="-128"/>
              </a:rPr>
              <a:t>なんて</a:t>
            </a:r>
            <a:endParaRPr lang="en-US" altLang="ja-JP" sz="32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3200" b="1" dirty="0" smtClean="0">
                <a:solidFill>
                  <a:prstClr val="black"/>
                </a:solidFill>
                <a:latin typeface="BIZ UDPゴシック" panose="020B0400000000000000" pitchFamily="50" charset="-128"/>
                <a:ea typeface="BIZ UDPゴシック" panose="020B0400000000000000" pitchFamily="50" charset="-128"/>
              </a:rPr>
              <a:t>　貧相な蟹・・・</a:t>
            </a:r>
            <a:endParaRPr lang="ja-JP" altLang="en-US" sz="3200" b="1"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77160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09" name="テキスト ボックス 1"/>
          <p:cNvSpPr txBox="1"/>
          <p:nvPr/>
        </p:nvSpPr>
        <p:spPr>
          <a:xfrm>
            <a:off x="181430" y="130589"/>
            <a:ext cx="3467616"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電話勧誘（海産物）</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cxnSp>
        <p:nvCxnSpPr>
          <p:cNvPr id="1510"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511" name="正方形/長方形 8"/>
          <p:cNvSpPr/>
          <p:nvPr/>
        </p:nvSpPr>
        <p:spPr>
          <a:xfrm>
            <a:off x="181430" y="873964"/>
            <a:ext cx="7962911" cy="5847755"/>
          </a:xfrm>
          <a:prstGeom prst="rect">
            <a:avLst/>
          </a:prstGeom>
        </p:spPr>
        <p:txBody>
          <a:bodyPr wrap="square">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カニ</a:t>
            </a:r>
            <a:r>
              <a:rPr lang="ja-JP" altLang="en-US" sz="2800" dirty="0" smtClean="0">
                <a:solidFill>
                  <a:prstClr val="black"/>
                </a:solidFill>
                <a:latin typeface="メイリオ" panose="020B0604030504040204" pitchFamily="50" charset="-128"/>
                <a:ea typeface="メイリオ" panose="020B0604030504040204" pitchFamily="50" charset="-128"/>
              </a:rPr>
              <a:t>などの海産物の購入を勧める電話があり、曖昧な返事をしていたら強引に契約させられてしまうトラブルです。断ったつもりでも海産物が届いてしまう場合もあります。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a:solidFill>
                <a:prstClr val="black"/>
              </a:solidFill>
              <a:latin typeface="メイリオ" panose="020B0604030504040204" pitchFamily="50" charset="-128"/>
              <a:ea typeface="メイリオ" panose="020B0604030504040204" pitchFamily="50" charset="-128"/>
            </a:endParaRPr>
          </a:p>
          <a:p>
            <a:endParaRPr lang="ja-JP" altLang="ja-JP"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◆少しでもおかしいと感じたり、いらないと</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思ったら、早めにはっきりと断る勇気を持ち</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◆申込みをしていないのに一方的に商品が届</a:t>
            </a:r>
            <a:r>
              <a:rPr lang="ja-JP" altLang="en-US" sz="2800" dirty="0" err="1" smtClean="0">
                <a:solidFill>
                  <a:prstClr val="black"/>
                </a:solidFill>
                <a:latin typeface="メイリオ" panose="020B0604030504040204" pitchFamily="50" charset="-128"/>
                <a:ea typeface="メイリオ" panose="020B0604030504040204" pitchFamily="50" charset="-128"/>
              </a:rPr>
              <a:t>い</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err="1" smtClean="0">
                <a:solidFill>
                  <a:prstClr val="black"/>
                </a:solidFill>
                <a:latin typeface="メイリオ" panose="020B0604030504040204" pitchFamily="50" charset="-128"/>
                <a:ea typeface="メイリオ" panose="020B0604030504040204" pitchFamily="50" charset="-128"/>
              </a:rPr>
              <a:t>た</a:t>
            </a:r>
            <a:r>
              <a:rPr lang="ja-JP" altLang="en-US" sz="2800" dirty="0" smtClean="0">
                <a:solidFill>
                  <a:prstClr val="black"/>
                </a:solidFill>
                <a:latin typeface="メイリオ" panose="020B0604030504040204" pitchFamily="50" charset="-128"/>
                <a:ea typeface="メイリオ" panose="020B0604030504040204" pitchFamily="50" charset="-128"/>
              </a:rPr>
              <a:t>場合は、受取拒否をして代金を支払わない</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ようにしましょう。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2800" dirty="0" smtClean="0">
              <a:solidFill>
                <a:prstClr val="black"/>
              </a:solidFill>
              <a:latin typeface="メイリオ" panose="020B0604030504040204" pitchFamily="50" charset="-128"/>
              <a:ea typeface="メイリオ" panose="020B0604030504040204" pitchFamily="50" charset="-128"/>
            </a:endParaRPr>
          </a:p>
        </p:txBody>
      </p:sp>
      <p:pic>
        <p:nvPicPr>
          <p:cNvPr id="1512" name="図 3"/>
          <p:cNvPicPr>
            <a:picLocks noChangeAspect="1"/>
          </p:cNvPicPr>
          <p:nvPr/>
        </p:nvPicPr>
        <p:blipFill>
          <a:blip r:embed="rId1"/>
          <a:stretch>
            <a:fillRect/>
          </a:stretch>
        </p:blipFill>
        <p:spPr>
          <a:xfrm>
            <a:off x="7234706" y="-502920"/>
            <a:ext cx="5182846" cy="7437120"/>
          </a:xfrm>
          <a:prstGeom prst="rect">
            <a:avLst/>
          </a:prstGeom>
        </p:spPr>
      </p:pic>
      <p:sp>
        <p:nvSpPr>
          <p:cNvPr id="1513" name="テキスト ボックス 5"/>
          <p:cNvSpPr txBox="1"/>
          <p:nvPr/>
        </p:nvSpPr>
        <p:spPr>
          <a:xfrm>
            <a:off x="8487301" y="1397434"/>
            <a:ext cx="2677656" cy="3474669"/>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突然の</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カニ</a:t>
            </a:r>
            <a:r>
              <a:rPr lang="ja-JP" altLang="en-US" sz="5400" dirty="0" smtClean="0">
                <a:solidFill>
                  <a:prstClr val="black"/>
                </a:solidFill>
                <a:latin typeface="BIZ UDPゴシック" panose="020B0400000000000000" pitchFamily="50" charset="-128"/>
                <a:ea typeface="BIZ UDPゴシック" panose="020B0400000000000000" pitchFamily="50" charset="-128"/>
              </a:rPr>
              <a:t>の勧誘</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あたり無し</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26683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15" name="図 1"/>
          <p:cNvPicPr>
            <a:picLocks noChangeAspect="1"/>
          </p:cNvPicPr>
          <p:nvPr/>
        </p:nvPicPr>
        <p:blipFill>
          <a:blip r:embed="rId1"/>
          <a:stretch>
            <a:fillRect/>
          </a:stretch>
        </p:blipFill>
        <p:spPr>
          <a:xfrm>
            <a:off x="113447" y="61610"/>
            <a:ext cx="11833412" cy="6656294"/>
          </a:xfrm>
          <a:prstGeom prst="rect">
            <a:avLst/>
          </a:prstGeom>
        </p:spPr>
      </p:pic>
      <p:pic>
        <p:nvPicPr>
          <p:cNvPr id="1216" name="図 2"/>
          <p:cNvPicPr>
            <a:picLocks noChangeAspect="1"/>
          </p:cNvPicPr>
          <p:nvPr/>
        </p:nvPicPr>
        <p:blipFill>
          <a:blip r:embed="rId2"/>
          <a:stretch>
            <a:fillRect/>
          </a:stretch>
        </p:blipFill>
        <p:spPr>
          <a:xfrm>
            <a:off x="-1551676" y="-221995"/>
            <a:ext cx="10495862" cy="6323491"/>
          </a:xfrm>
          <a:prstGeom prst="rect">
            <a:avLst/>
          </a:prstGeom>
        </p:spPr>
      </p:pic>
      <p:pic>
        <p:nvPicPr>
          <p:cNvPr id="1217" name="図 3" hidden="1"/>
          <p:cNvPicPr>
            <a:picLocks noChangeAspect="1"/>
          </p:cNvPicPr>
          <p:nvPr/>
        </p:nvPicPr>
        <p:blipFill>
          <a:blip r:embed="rId3"/>
          <a:stretch>
            <a:fillRect/>
          </a:stretch>
        </p:blipFill>
        <p:spPr>
          <a:xfrm>
            <a:off x="113447" y="731366"/>
            <a:ext cx="14615886" cy="2436604"/>
          </a:xfrm>
          <a:prstGeom prst="rect">
            <a:avLst/>
          </a:prstGeom>
        </p:spPr>
      </p:pic>
      <p:sp>
        <p:nvSpPr>
          <p:cNvPr id="1218" name="テキスト ボックス 4"/>
          <p:cNvSpPr txBox="1"/>
          <p:nvPr/>
        </p:nvSpPr>
        <p:spPr>
          <a:xfrm>
            <a:off x="574247" y="140855"/>
            <a:ext cx="6244017" cy="769441"/>
          </a:xfrm>
          <a:prstGeom prst="rect">
            <a:avLst/>
          </a:prstGeom>
          <a:noFill/>
        </p:spPr>
        <p:txBody>
          <a:bodyPr wrap="none" rtlCol="0">
            <a:spAutoFit/>
          </a:bodyPr>
          <a:lstStyle/>
          <a:p>
            <a:r>
              <a:rPr kumimoji="1" lang="ja-JP" altLang="en-US" sz="4400" dirty="0" smtClean="0">
                <a:latin typeface="BIZ UDPゴシック" panose="020B0400000000000000" pitchFamily="50" charset="-128"/>
                <a:ea typeface="BIZ UDPゴシック" panose="020B0400000000000000" pitchFamily="50" charset="-128"/>
              </a:rPr>
              <a:t>消費生活センターの役割</a:t>
            </a:r>
            <a:endParaRPr kumimoji="1" lang="ja-JP" altLang="en-US" sz="4400" dirty="0">
              <a:latin typeface="BIZ UDPゴシック" panose="020B0400000000000000" pitchFamily="50" charset="-128"/>
              <a:ea typeface="BIZ UDPゴシック" panose="020B0400000000000000" pitchFamily="50" charset="-128"/>
            </a:endParaRPr>
          </a:p>
        </p:txBody>
      </p:sp>
      <p:pic>
        <p:nvPicPr>
          <p:cNvPr id="1219" name="図 5"/>
          <p:cNvPicPr>
            <a:picLocks noChangeAspect="1"/>
          </p:cNvPicPr>
          <p:nvPr/>
        </p:nvPicPr>
        <p:blipFill>
          <a:blip r:embed="rId4"/>
          <a:stretch>
            <a:fillRect/>
          </a:stretch>
        </p:blipFill>
        <p:spPr>
          <a:xfrm>
            <a:off x="817997" y="4163396"/>
            <a:ext cx="2103666" cy="1566717"/>
          </a:xfrm>
          <a:prstGeom prst="rect">
            <a:avLst/>
          </a:prstGeom>
        </p:spPr>
      </p:pic>
      <p:sp>
        <p:nvSpPr>
          <p:cNvPr id="1220" name="正方形/長方形 6"/>
          <p:cNvSpPr/>
          <p:nvPr/>
        </p:nvSpPr>
        <p:spPr>
          <a:xfrm>
            <a:off x="817997" y="5666628"/>
            <a:ext cx="2820003" cy="523220"/>
          </a:xfrm>
          <a:prstGeom prst="rect">
            <a:avLst/>
          </a:prstGeom>
        </p:spPr>
        <p:txBody>
          <a:bodyPr wrap="none">
            <a:spAutoFit/>
          </a:bodyPr>
          <a:lstStyle/>
          <a:p>
            <a:pPr lvl="0"/>
            <a:r>
              <a:rPr lang="ja-JP" altLang="en-US" sz="1400" dirty="0">
                <a:solidFill>
                  <a:prstClr val="black"/>
                </a:solidFill>
                <a:latin typeface="BIZ UDPゴシック" panose="020B0400000000000000" pitchFamily="50" charset="-128"/>
                <a:ea typeface="BIZ UDPゴシック" panose="020B0400000000000000" pitchFamily="50" charset="-128"/>
              </a:rPr>
              <a:t>消費者庁 消費者ホットライン</a:t>
            </a:r>
            <a:r>
              <a:rPr lang="ja-JP" altLang="en-US" sz="1400" dirty="0" smtClean="0">
                <a:solidFill>
                  <a:prstClr val="black"/>
                </a:solidFill>
                <a:latin typeface="BIZ UDPゴシック" panose="020B0400000000000000" pitchFamily="50" charset="-128"/>
                <a:ea typeface="BIZ UDPゴシック" panose="020B0400000000000000" pitchFamily="50" charset="-128"/>
              </a:rPr>
              <a:t>１８８</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lvl="0"/>
            <a:r>
              <a:rPr lang="ja-JP" altLang="en-US" sz="1400" dirty="0" smtClean="0">
                <a:solidFill>
                  <a:prstClr val="black"/>
                </a:solidFill>
                <a:latin typeface="BIZ UDPゴシック" panose="020B0400000000000000" pitchFamily="50" charset="-128"/>
                <a:ea typeface="BIZ UDPゴシック" panose="020B0400000000000000" pitchFamily="50" charset="-128"/>
              </a:rPr>
              <a:t>イメージキャラクター </a:t>
            </a:r>
            <a:r>
              <a:rPr lang="ja-JP" altLang="en-US" sz="1400" dirty="0">
                <a:solidFill>
                  <a:prstClr val="black"/>
                </a:solidFill>
                <a:latin typeface="BIZ UDPゴシック" panose="020B0400000000000000" pitchFamily="50" charset="-128"/>
                <a:ea typeface="BIZ UDPゴシック" panose="020B0400000000000000" pitchFamily="50" charset="-128"/>
              </a:rPr>
              <a:t>イヤヤン</a:t>
            </a:r>
            <a:endParaRPr lang="en-US" altLang="ja-JP" sz="1400" dirty="0">
              <a:solidFill>
                <a:prstClr val="black"/>
              </a:solidFill>
              <a:latin typeface="BIZ UDPゴシック" panose="020B0400000000000000" pitchFamily="50" charset="-128"/>
              <a:ea typeface="BIZ UDPゴシック" panose="020B0400000000000000" pitchFamily="50" charset="-128"/>
            </a:endParaRPr>
          </a:p>
        </p:txBody>
      </p:sp>
      <p:sp>
        <p:nvSpPr>
          <p:cNvPr id="1221" name="テキスト ボックス 7"/>
          <p:cNvSpPr txBox="1"/>
          <p:nvPr/>
        </p:nvSpPr>
        <p:spPr>
          <a:xfrm>
            <a:off x="2396172" y="3642106"/>
            <a:ext cx="3591048" cy="584775"/>
          </a:xfrm>
          <a:prstGeom prst="rect">
            <a:avLst/>
          </a:prstGeom>
          <a:noFill/>
        </p:spPr>
        <p:txBody>
          <a:bodyPr wrap="none" rtlCol="0">
            <a:spAutoFit/>
          </a:bodyPr>
          <a:lstStyle/>
          <a:p>
            <a:r>
              <a:rPr kumimoji="1" lang="ja-JP" altLang="en-US" sz="3200" b="1" dirty="0" smtClean="0">
                <a:latin typeface="BIZ UDPゴシック" panose="020B0400000000000000" pitchFamily="50" charset="-128"/>
                <a:ea typeface="BIZ UDPゴシック" panose="020B0400000000000000" pitchFamily="50" charset="-128"/>
              </a:rPr>
              <a:t>消費者ホットライン</a:t>
            </a:r>
            <a:endParaRPr kumimoji="1" lang="ja-JP" altLang="en-US" sz="3200" b="1" dirty="0">
              <a:latin typeface="BIZ UDPゴシック" panose="020B0400000000000000" pitchFamily="50" charset="-128"/>
              <a:ea typeface="BIZ UDPゴシック" panose="020B0400000000000000" pitchFamily="50" charset="-128"/>
            </a:endParaRPr>
          </a:p>
        </p:txBody>
      </p:sp>
      <p:sp>
        <p:nvSpPr>
          <p:cNvPr id="1222" name="テキスト ボックス 8"/>
          <p:cNvSpPr txBox="1"/>
          <p:nvPr/>
        </p:nvSpPr>
        <p:spPr>
          <a:xfrm>
            <a:off x="3189658" y="4428260"/>
            <a:ext cx="2004075" cy="1107996"/>
          </a:xfrm>
          <a:prstGeom prst="rect">
            <a:avLst/>
          </a:prstGeom>
          <a:noFill/>
        </p:spPr>
        <p:txBody>
          <a:bodyPr wrap="none" rtlCol="0">
            <a:spAutoFit/>
          </a:bodyPr>
          <a:lstStyle/>
          <a:p>
            <a:r>
              <a:rPr lang="ja-JP" altLang="en-US" sz="6600" b="1" dirty="0">
                <a:latin typeface="BIZ UDPゴシック" panose="020B0400000000000000" pitchFamily="50" charset="-128"/>
                <a:ea typeface="BIZ UDPゴシック" panose="020B0400000000000000" pitchFamily="50" charset="-128"/>
              </a:rPr>
              <a:t>１８８</a:t>
            </a:r>
            <a:endParaRPr kumimoji="1" lang="ja-JP" altLang="en-US" sz="6600" b="1" dirty="0">
              <a:latin typeface="BIZ UDPゴシック" panose="020B0400000000000000" pitchFamily="50" charset="-128"/>
              <a:ea typeface="BIZ UDPゴシック" panose="020B0400000000000000" pitchFamily="50" charset="-128"/>
            </a:endParaRPr>
          </a:p>
        </p:txBody>
      </p:sp>
      <p:sp>
        <p:nvSpPr>
          <p:cNvPr id="1223" name="テキスト ボックス 9"/>
          <p:cNvSpPr txBox="1"/>
          <p:nvPr/>
        </p:nvSpPr>
        <p:spPr>
          <a:xfrm>
            <a:off x="3435719" y="4197427"/>
            <a:ext cx="1511952" cy="461665"/>
          </a:xfrm>
          <a:prstGeom prst="rect">
            <a:avLst/>
          </a:prstGeom>
          <a:noFill/>
        </p:spPr>
        <p:txBody>
          <a:bodyPr wrap="none" rtlCol="0">
            <a:spAutoFit/>
          </a:bodyPr>
          <a:lstStyle/>
          <a:p>
            <a:r>
              <a:rPr lang="ja-JP" altLang="en-US" sz="2400" b="1" dirty="0" smtClean="0">
                <a:latin typeface="BIZ UDPゴシック" panose="020B0400000000000000" pitchFamily="50" charset="-128"/>
                <a:ea typeface="BIZ UDPゴシック" panose="020B0400000000000000" pitchFamily="50" charset="-128"/>
              </a:rPr>
              <a:t>い　や　や</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224" name="テキスト ボックス 10"/>
          <p:cNvSpPr txBox="1"/>
          <p:nvPr/>
        </p:nvSpPr>
        <p:spPr>
          <a:xfrm>
            <a:off x="730652" y="1487932"/>
            <a:ext cx="6922088" cy="1384995"/>
          </a:xfrm>
          <a:prstGeom prst="rect">
            <a:avLst/>
          </a:prstGeom>
          <a:noFill/>
        </p:spPr>
        <p:txBody>
          <a:bodyPr wrap="none" rtlCol="0">
            <a:spAutoFit/>
          </a:bodyPr>
          <a:lstStyle/>
          <a:p>
            <a:r>
              <a:rPr kumimoji="1" lang="ja-JP" altLang="en-US" sz="2800" b="1" dirty="0" smtClean="0">
                <a:latin typeface="BIZ UDPゴシック" panose="020B0400000000000000" pitchFamily="50" charset="-128"/>
                <a:ea typeface="BIZ UDPゴシック" panose="020B0400000000000000" pitchFamily="50" charset="-128"/>
              </a:rPr>
              <a:t>商品の購入やサービスの利用に関する</a:t>
            </a:r>
            <a:endParaRPr kumimoji="1" lang="en-US" altLang="ja-JP" sz="2800" b="1" dirty="0" smtClean="0">
              <a:latin typeface="BIZ UDPゴシック" panose="020B0400000000000000" pitchFamily="50" charset="-128"/>
              <a:ea typeface="BIZ UDPゴシック" panose="020B0400000000000000" pitchFamily="50" charset="-128"/>
            </a:endParaRPr>
          </a:p>
          <a:p>
            <a:r>
              <a:rPr lang="ja-JP" altLang="en-US" sz="2800" b="1" dirty="0" smtClean="0">
                <a:latin typeface="BIZ UDPゴシック" panose="020B0400000000000000" pitchFamily="50" charset="-128"/>
                <a:ea typeface="BIZ UDPゴシック" panose="020B0400000000000000" pitchFamily="50" charset="-128"/>
              </a:rPr>
              <a:t>契約トラブルなどの相談受付や</a:t>
            </a:r>
            <a:endParaRPr lang="en-US" altLang="ja-JP" sz="2800" b="1" dirty="0" smtClean="0">
              <a:latin typeface="BIZ UDPゴシック" panose="020B0400000000000000" pitchFamily="50" charset="-128"/>
              <a:ea typeface="BIZ UDPゴシック" panose="020B0400000000000000" pitchFamily="50" charset="-128"/>
            </a:endParaRPr>
          </a:p>
          <a:p>
            <a:r>
              <a:rPr kumimoji="1" lang="ja-JP" altLang="en-US" sz="2800" b="1" dirty="0">
                <a:latin typeface="BIZ UDPゴシック" panose="020B0400000000000000" pitchFamily="50" charset="-128"/>
                <a:ea typeface="BIZ UDPゴシック" panose="020B0400000000000000" pitchFamily="50" charset="-128"/>
              </a:rPr>
              <a:t>消費</a:t>
            </a:r>
            <a:r>
              <a:rPr kumimoji="1" lang="ja-JP" altLang="en-US" sz="2800" b="1" dirty="0" smtClean="0">
                <a:latin typeface="BIZ UDPゴシック" panose="020B0400000000000000" pitchFamily="50" charset="-128"/>
                <a:ea typeface="BIZ UDPゴシック" panose="020B0400000000000000" pitchFamily="50" charset="-128"/>
              </a:rPr>
              <a:t>生活に関する情報提供を行っています</a:t>
            </a:r>
            <a:endParaRPr kumimoji="1" lang="ja-JP" altLang="en-US" sz="28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89539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515" name="グループ化 4"/>
          <p:cNvGrpSpPr/>
          <p:nvPr/>
        </p:nvGrpSpPr>
        <p:grpSpPr>
          <a:xfrm>
            <a:off x="-486228" y="66468"/>
            <a:ext cx="12562114" cy="6929268"/>
            <a:chOff x="-486228" y="66468"/>
            <a:chExt cx="12562114" cy="6929268"/>
          </a:xfrm>
        </p:grpSpPr>
        <p:pic>
          <p:nvPicPr>
            <p:cNvPr id="1516" name="図 1"/>
            <p:cNvPicPr>
              <a:picLocks noChangeAspect="1"/>
            </p:cNvPicPr>
            <p:nvPr/>
          </p:nvPicPr>
          <p:blipFill>
            <a:blip r:embed="rId1"/>
            <a:stretch>
              <a:fillRect/>
            </a:stretch>
          </p:blipFill>
          <p:spPr>
            <a:xfrm>
              <a:off x="118166" y="66468"/>
              <a:ext cx="11957720" cy="6726217"/>
            </a:xfrm>
            <a:prstGeom prst="rect">
              <a:avLst/>
            </a:prstGeom>
          </p:spPr>
        </p:pic>
        <p:pic>
          <p:nvPicPr>
            <p:cNvPr id="1517" name="図 2"/>
            <p:cNvPicPr>
              <a:picLocks noChangeAspect="1"/>
            </p:cNvPicPr>
            <p:nvPr/>
          </p:nvPicPr>
          <p:blipFill>
            <a:blip r:embed="rId2"/>
            <a:stretch>
              <a:fillRect/>
            </a:stretch>
          </p:blipFill>
          <p:spPr>
            <a:xfrm>
              <a:off x="-486228" y="137736"/>
              <a:ext cx="12192000" cy="6858000"/>
            </a:xfrm>
            <a:prstGeom prst="rect">
              <a:avLst/>
            </a:prstGeom>
          </p:spPr>
        </p:pic>
        <p:sp>
          <p:nvSpPr>
            <p:cNvPr id="1518" name="テキスト ボックス 3"/>
            <p:cNvSpPr txBox="1"/>
            <p:nvPr/>
          </p:nvSpPr>
          <p:spPr>
            <a:xfrm>
              <a:off x="600040" y="355963"/>
              <a:ext cx="4467890" cy="707886"/>
            </a:xfrm>
            <a:prstGeom prst="rect">
              <a:avLst/>
            </a:prstGeom>
            <a:noFill/>
          </p:spPr>
          <p:txBody>
            <a:bodyPr wrap="none" rtlCol="0">
              <a:spAutoFit/>
            </a:bodyPr>
            <a:lstStyle/>
            <a:p>
              <a:r>
                <a:rPr lang="ja-JP" altLang="en-US" sz="4000" dirty="0">
                  <a:solidFill>
                    <a:prstClr val="black"/>
                  </a:solidFill>
                  <a:latin typeface="BIZ UDPゴシック" panose="020B0400000000000000" pitchFamily="50" charset="-128"/>
                  <a:ea typeface="BIZ UDPゴシック" panose="020B0400000000000000" pitchFamily="50" charset="-128"/>
                </a:rPr>
                <a:t>催眠</a:t>
              </a:r>
              <a:r>
                <a:rPr lang="ja-JP" altLang="en-US" sz="4000" dirty="0" smtClean="0">
                  <a:solidFill>
                    <a:prstClr val="black"/>
                  </a:solidFill>
                  <a:latin typeface="BIZ UDPゴシック" panose="020B0400000000000000" pitchFamily="50" charset="-128"/>
                  <a:ea typeface="BIZ UDPゴシック" panose="020B0400000000000000" pitchFamily="50" charset="-128"/>
                </a:rPr>
                <a:t>商法</a:t>
              </a:r>
              <a:r>
                <a:rPr lang="en-US" altLang="ja-JP" sz="4000" dirty="0" smtClean="0">
                  <a:solidFill>
                    <a:prstClr val="black"/>
                  </a:solidFill>
                  <a:latin typeface="BIZ UDPゴシック" panose="020B0400000000000000" pitchFamily="50" charset="-128"/>
                  <a:ea typeface="BIZ UDPゴシック" panose="020B0400000000000000" pitchFamily="50" charset="-128"/>
                </a:rPr>
                <a:t>(</a:t>
              </a:r>
              <a:r>
                <a:rPr lang="en-US" altLang="ja-JP" sz="4000" dirty="0">
                  <a:solidFill>
                    <a:prstClr val="black"/>
                  </a:solidFill>
                  <a:latin typeface="BIZ UDPゴシック" panose="020B0400000000000000" pitchFamily="50" charset="-128"/>
                  <a:ea typeface="BIZ UDPゴシック" panose="020B0400000000000000" pitchFamily="50" charset="-128"/>
                </a:rPr>
                <a:t>SF</a:t>
              </a:r>
              <a:r>
                <a:rPr lang="ja-JP" altLang="en-US" sz="4000" dirty="0" smtClean="0">
                  <a:solidFill>
                    <a:prstClr val="black"/>
                  </a:solidFill>
                  <a:latin typeface="BIZ UDPゴシック" panose="020B0400000000000000" pitchFamily="50" charset="-128"/>
                  <a:ea typeface="BIZ UDPゴシック" panose="020B0400000000000000" pitchFamily="50" charset="-128"/>
                </a:rPr>
                <a:t>商法</a:t>
              </a:r>
              <a:r>
                <a:rPr lang="en-US" altLang="ja-JP" sz="4000" dirty="0" smtClean="0">
                  <a:solidFill>
                    <a:prstClr val="black"/>
                  </a:solidFill>
                  <a:latin typeface="BIZ UDPゴシック" panose="020B0400000000000000" pitchFamily="50" charset="-128"/>
                  <a:ea typeface="BIZ UDPゴシック" panose="020B0400000000000000" pitchFamily="50" charset="-128"/>
                </a:rPr>
                <a:t>)</a:t>
              </a:r>
              <a:endParaRPr lang="ja-JP" altLang="en-US" sz="4000" dirty="0">
                <a:solidFill>
                  <a:prstClr val="black"/>
                </a:solidFill>
                <a:latin typeface="BIZ UDPゴシック" panose="020B0400000000000000" pitchFamily="50" charset="-128"/>
                <a:ea typeface="BIZ UDPゴシック" panose="020B0400000000000000" pitchFamily="50" charset="-128"/>
              </a:endParaRPr>
            </a:p>
          </p:txBody>
        </p:sp>
      </p:grpSp>
      <p:pic>
        <p:nvPicPr>
          <p:cNvPr id="1519" name="図 5"/>
          <p:cNvPicPr>
            <a:picLocks noChangeAspect="1"/>
          </p:cNvPicPr>
          <p:nvPr/>
        </p:nvPicPr>
        <p:blipFill>
          <a:blip r:embed="rId3"/>
          <a:stretch>
            <a:fillRect/>
          </a:stretch>
        </p:blipFill>
        <p:spPr>
          <a:xfrm>
            <a:off x="873036" y="-674271"/>
            <a:ext cx="10831649" cy="7532271"/>
          </a:xfrm>
          <a:prstGeom prst="rect">
            <a:avLst/>
          </a:prstGeom>
        </p:spPr>
      </p:pic>
      <p:pic>
        <p:nvPicPr>
          <p:cNvPr id="1520" name="図 6"/>
          <p:cNvPicPr>
            <a:picLocks noChangeAspect="1"/>
          </p:cNvPicPr>
          <p:nvPr/>
        </p:nvPicPr>
        <p:blipFill>
          <a:blip r:embed="rId4"/>
          <a:stretch>
            <a:fillRect/>
          </a:stretch>
        </p:blipFill>
        <p:spPr>
          <a:xfrm>
            <a:off x="1442118" y="355963"/>
            <a:ext cx="10186002" cy="5729626"/>
          </a:xfrm>
          <a:prstGeom prst="rect">
            <a:avLst/>
          </a:prstGeom>
        </p:spPr>
      </p:pic>
      <p:pic>
        <p:nvPicPr>
          <p:cNvPr id="1521" name="図 7"/>
          <p:cNvPicPr>
            <a:picLocks noChangeAspect="1"/>
          </p:cNvPicPr>
          <p:nvPr/>
        </p:nvPicPr>
        <p:blipFill>
          <a:blip r:embed="rId5"/>
          <a:stretch>
            <a:fillRect/>
          </a:stretch>
        </p:blipFill>
        <p:spPr>
          <a:xfrm>
            <a:off x="2219961" y="87729"/>
            <a:ext cx="9048932" cy="6995673"/>
          </a:xfrm>
          <a:prstGeom prst="rect">
            <a:avLst/>
          </a:prstGeom>
        </p:spPr>
      </p:pic>
      <p:sp>
        <p:nvSpPr>
          <p:cNvPr id="1522" name="テキスト ボックス 8"/>
          <p:cNvSpPr txBox="1"/>
          <p:nvPr/>
        </p:nvSpPr>
        <p:spPr>
          <a:xfrm>
            <a:off x="7587317" y="579938"/>
            <a:ext cx="1015663" cy="1773884"/>
          </a:xfrm>
          <a:prstGeom prst="rect">
            <a:avLst/>
          </a:prstGeom>
          <a:noFill/>
        </p:spPr>
        <p:txBody>
          <a:bodyPr vert="eaVert" wrap="none" rtlCol="0">
            <a:spAutoFit/>
          </a:bodyPr>
          <a:lstStyle/>
          <a:p>
            <a:r>
              <a:rPr lang="ja-JP" altLang="en-US" b="1" dirty="0">
                <a:solidFill>
                  <a:prstClr val="black"/>
                </a:solidFill>
                <a:latin typeface="BIZ UDPゴシック" panose="020B0400000000000000" pitchFamily="50" charset="-128"/>
                <a:ea typeface="BIZ UDPゴシック" panose="020B0400000000000000" pitchFamily="50" charset="-128"/>
              </a:rPr>
              <a:t>つ</a:t>
            </a:r>
            <a:r>
              <a:rPr lang="ja-JP" altLang="en-US" b="1" dirty="0" smtClean="0">
                <a:solidFill>
                  <a:prstClr val="black"/>
                </a:solidFill>
                <a:latin typeface="BIZ UDPゴシック" panose="020B0400000000000000" pitchFamily="50" charset="-128"/>
                <a:ea typeface="BIZ UDPゴシック" panose="020B0400000000000000" pitchFamily="50" charset="-128"/>
              </a:rPr>
              <a:t>けるだけで</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コリや痛みが</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　なくなります</a:t>
            </a:r>
            <a:endParaRPr lang="ja-JP" altLang="en-US" b="1" dirty="0">
              <a:solidFill>
                <a:prstClr val="black"/>
              </a:solidFill>
              <a:latin typeface="BIZ UDPゴシック" panose="020B0400000000000000" pitchFamily="50" charset="-128"/>
              <a:ea typeface="BIZ UDPゴシック" panose="020B0400000000000000" pitchFamily="50" charset="-128"/>
            </a:endParaRPr>
          </a:p>
        </p:txBody>
      </p:sp>
      <p:sp>
        <p:nvSpPr>
          <p:cNvPr id="1523" name="テキスト ボックス 9"/>
          <p:cNvSpPr txBox="1"/>
          <p:nvPr/>
        </p:nvSpPr>
        <p:spPr>
          <a:xfrm>
            <a:off x="9410726" y="2609402"/>
            <a:ext cx="738664" cy="1381147"/>
          </a:xfrm>
          <a:prstGeom prst="rect">
            <a:avLst/>
          </a:prstGeom>
          <a:noFill/>
        </p:spPr>
        <p:txBody>
          <a:bodyPr vert="eaVert" wrap="none" rtlCol="0">
            <a:spAutoFit/>
          </a:bodyPr>
          <a:lstStyle/>
          <a:p>
            <a:r>
              <a:rPr lang="ja-JP" altLang="en-US" b="1" dirty="0">
                <a:solidFill>
                  <a:prstClr val="black"/>
                </a:solidFill>
                <a:latin typeface="BIZ UDPゴシック" panose="020B0400000000000000" pitchFamily="50" charset="-128"/>
                <a:ea typeface="BIZ UDPゴシック" panose="020B0400000000000000" pitchFamily="50" charset="-128"/>
              </a:rPr>
              <a:t>確か</a:t>
            </a:r>
            <a:r>
              <a:rPr lang="ja-JP" altLang="en-US" b="1" dirty="0" smtClean="0">
                <a:solidFill>
                  <a:prstClr val="black"/>
                </a:solidFill>
                <a:latin typeface="BIZ UDPゴシック" panose="020B0400000000000000" pitchFamily="50" charset="-128"/>
                <a:ea typeface="BIZ UDPゴシック" panose="020B0400000000000000" pitchFamily="50" charset="-128"/>
              </a:rPr>
              <a:t>に</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いい感じ！</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p:txBody>
      </p:sp>
      <p:sp>
        <p:nvSpPr>
          <p:cNvPr id="1524" name="テキスト ボックス 10"/>
          <p:cNvSpPr txBox="1"/>
          <p:nvPr/>
        </p:nvSpPr>
        <p:spPr>
          <a:xfrm>
            <a:off x="7154566" y="4554587"/>
            <a:ext cx="1015663" cy="2007922"/>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あの雰囲気では</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断れなかった</a:t>
            </a:r>
            <a:r>
              <a:rPr lang="ja-JP" altLang="en-US" b="1" dirty="0" smtClean="0">
                <a:solidFill>
                  <a:prstClr val="black"/>
                </a:solidFill>
                <a:latin typeface="BIZ UDPゴシック" panose="020B0400000000000000" pitchFamily="50" charset="-128"/>
                <a:ea typeface="BIZ UDPゴシック" panose="020B0400000000000000" pitchFamily="50" charset="-128"/>
              </a:rPr>
              <a:t>し・・・</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　どうしよう・・・</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96566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26" name="テキスト ボックス 1"/>
          <p:cNvSpPr txBox="1"/>
          <p:nvPr/>
        </p:nvSpPr>
        <p:spPr>
          <a:xfrm>
            <a:off x="181430" y="130589"/>
            <a:ext cx="3619902" cy="584775"/>
          </a:xfrm>
          <a:prstGeom prst="rect">
            <a:avLst/>
          </a:prstGeom>
          <a:noFill/>
        </p:spPr>
        <p:txBody>
          <a:bodyPr wrap="none" rtlCol="0">
            <a:spAutoFit/>
          </a:bodyPr>
          <a:lstStyle/>
          <a:p>
            <a:r>
              <a:rPr lang="ja-JP" altLang="en-US" sz="3200" dirty="0">
                <a:solidFill>
                  <a:prstClr val="black"/>
                </a:solidFill>
                <a:latin typeface="BIZ UDPゴシック" panose="020B0400000000000000" pitchFamily="50" charset="-128"/>
                <a:ea typeface="BIZ UDPゴシック" panose="020B0400000000000000" pitchFamily="50" charset="-128"/>
              </a:rPr>
              <a:t>催眠</a:t>
            </a:r>
            <a:r>
              <a:rPr lang="ja-JP" altLang="en-US" sz="3200" dirty="0" smtClean="0">
                <a:solidFill>
                  <a:prstClr val="black"/>
                </a:solidFill>
                <a:latin typeface="BIZ UDPゴシック" panose="020B0400000000000000" pitchFamily="50" charset="-128"/>
                <a:ea typeface="BIZ UDPゴシック" panose="020B0400000000000000" pitchFamily="50" charset="-128"/>
              </a:rPr>
              <a:t>商法（</a:t>
            </a:r>
            <a:r>
              <a:rPr lang="en-US" altLang="ja-JP" sz="3200" dirty="0">
                <a:solidFill>
                  <a:prstClr val="black"/>
                </a:solidFill>
                <a:latin typeface="BIZ UDPゴシック" panose="020B0400000000000000" pitchFamily="50" charset="-128"/>
                <a:ea typeface="BIZ UDPゴシック" panose="020B0400000000000000" pitchFamily="50" charset="-128"/>
              </a:rPr>
              <a:t>SF</a:t>
            </a:r>
            <a:r>
              <a:rPr lang="ja-JP" altLang="en-US" sz="3200" dirty="0" smtClean="0">
                <a:solidFill>
                  <a:prstClr val="black"/>
                </a:solidFill>
                <a:latin typeface="BIZ UDPゴシック" panose="020B0400000000000000" pitchFamily="50" charset="-128"/>
                <a:ea typeface="BIZ UDPゴシック" panose="020B0400000000000000" pitchFamily="50" charset="-128"/>
              </a:rPr>
              <a:t>商法）</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cxnSp>
        <p:nvCxnSpPr>
          <p:cNvPr id="1527"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528" name="正方形/長方形 8"/>
          <p:cNvSpPr/>
          <p:nvPr/>
        </p:nvSpPr>
        <p:spPr>
          <a:xfrm>
            <a:off x="181430" y="873964"/>
            <a:ext cx="7962911" cy="5170646"/>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「無料で日用品がもらえる」「友だちとの付き合い</a:t>
            </a:r>
            <a:r>
              <a:rPr lang="ja-JP" altLang="en-US" sz="2800" dirty="0">
                <a:solidFill>
                  <a:prstClr val="black"/>
                </a:solidFill>
                <a:latin typeface="メイリオ" panose="020B0604030504040204" pitchFamily="50" charset="-128"/>
                <a:ea typeface="メイリオ" panose="020B0604030504040204" pitchFamily="50" charset="-128"/>
              </a:rPr>
              <a:t>で</a:t>
            </a:r>
            <a:r>
              <a:rPr lang="ja-JP" altLang="en-US" sz="2800" dirty="0" smtClean="0">
                <a:solidFill>
                  <a:prstClr val="black"/>
                </a:solidFill>
                <a:latin typeface="メイリオ" panose="020B0604030504040204" pitchFamily="50" charset="-128"/>
                <a:ea typeface="メイリオ" panose="020B0604030504040204" pitchFamily="50" charset="-128"/>
              </a:rPr>
              <a:t>」といって、安易に催眠商法（</a:t>
            </a:r>
            <a:r>
              <a:rPr lang="en-US" altLang="ja-JP" sz="2800" dirty="0" smtClean="0">
                <a:solidFill>
                  <a:prstClr val="black"/>
                </a:solidFill>
                <a:latin typeface="メイリオ" panose="020B0604030504040204" pitchFamily="50" charset="-128"/>
                <a:ea typeface="メイリオ" panose="020B0604030504040204" pitchFamily="50" charset="-128"/>
              </a:rPr>
              <a:t>SF</a:t>
            </a:r>
            <a:r>
              <a:rPr lang="ja-JP" altLang="en-US" sz="2800" dirty="0" smtClean="0">
                <a:solidFill>
                  <a:prstClr val="black"/>
                </a:solidFill>
                <a:latin typeface="メイリオ" panose="020B0604030504040204" pitchFamily="50" charset="-128"/>
                <a:ea typeface="メイリオ" panose="020B0604030504040204" pitchFamily="50" charset="-128"/>
              </a:rPr>
              <a:t>商法）の会場へ出かけると、思いもかけない高額な買い物をしてしまうトラブルです。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◆安易に会場へ近づかないようにしましょう。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◆老後の資金を取り崩してまで購入が必要な</a:t>
            </a:r>
            <a:r>
              <a:rPr lang="ja-JP" altLang="en-US" sz="2800" dirty="0" err="1" smtClean="0">
                <a:solidFill>
                  <a:prstClr val="black"/>
                </a:solidFill>
                <a:latin typeface="メイリオ" panose="020B0604030504040204" pitchFamily="50" charset="-128"/>
                <a:ea typeface="メイリオ" panose="020B0604030504040204" pitchFamily="50" charset="-128"/>
              </a:rPr>
              <a:t>も</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のなのかよく考えましょう。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ja-JP" altLang="ja-JP" sz="1200" dirty="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a:t>
            </a:r>
            <a:r>
              <a:rPr lang="ja-JP" altLang="en-US" sz="2800" dirty="0">
                <a:solidFill>
                  <a:prstClr val="black"/>
                </a:solidFill>
                <a:latin typeface="メイリオ" panose="020B0604030504040204" pitchFamily="50" charset="-128"/>
                <a:ea typeface="メイリオ" panose="020B0604030504040204" pitchFamily="50" charset="-128"/>
              </a:rPr>
              <a:t>催眠</a:t>
            </a:r>
            <a:r>
              <a:rPr lang="ja-JP" altLang="en-US" sz="2800" dirty="0" smtClean="0">
                <a:solidFill>
                  <a:prstClr val="black"/>
                </a:solidFill>
                <a:latin typeface="メイリオ" panose="020B0604030504040204" pitchFamily="50" charset="-128"/>
                <a:ea typeface="メイリオ" panose="020B0604030504040204" pitchFamily="50" charset="-128"/>
              </a:rPr>
              <a:t>商法（</a:t>
            </a:r>
            <a:r>
              <a:rPr lang="en-US" altLang="ja-JP" sz="2800" dirty="0">
                <a:solidFill>
                  <a:prstClr val="black"/>
                </a:solidFill>
                <a:latin typeface="メイリオ" panose="020B0604030504040204" pitchFamily="50" charset="-128"/>
                <a:ea typeface="メイリオ" panose="020B0604030504040204" pitchFamily="50" charset="-128"/>
              </a:rPr>
              <a:t>SF</a:t>
            </a:r>
            <a:r>
              <a:rPr lang="ja-JP" altLang="en-US" sz="2800" dirty="0" smtClean="0">
                <a:solidFill>
                  <a:prstClr val="black"/>
                </a:solidFill>
                <a:latin typeface="メイリオ" panose="020B0604030504040204" pitchFamily="50" charset="-128"/>
                <a:ea typeface="メイリオ" panose="020B0604030504040204" pitchFamily="50" charset="-128"/>
              </a:rPr>
              <a:t>商法）は本人の被害意識が低く、</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見守りの方が異変に気付く場合が多いです</a:t>
            </a:r>
            <a:r>
              <a:rPr lang="ja-JP" altLang="en-US" sz="2800" dirty="0">
                <a:solidFill>
                  <a:prstClr val="black"/>
                </a:solidFill>
                <a:latin typeface="メイリオ" panose="020B0604030504040204" pitchFamily="50" charset="-128"/>
                <a:ea typeface="メイリオ" panose="020B0604030504040204" pitchFamily="50" charset="-128"/>
              </a:rPr>
              <a:t>。</a:t>
            </a:r>
            <a:endParaRPr lang="en-US" altLang="ja-JP" sz="2800" dirty="0" smtClean="0">
              <a:solidFill>
                <a:prstClr val="black"/>
              </a:solidFill>
              <a:latin typeface="メイリオ" panose="020B0604030504040204" pitchFamily="50" charset="-128"/>
              <a:ea typeface="メイリオ" panose="020B0604030504040204" pitchFamily="50" charset="-128"/>
            </a:endParaRPr>
          </a:p>
        </p:txBody>
      </p:sp>
      <p:pic>
        <p:nvPicPr>
          <p:cNvPr id="1529" name="図 3"/>
          <p:cNvPicPr>
            <a:picLocks noChangeAspect="1"/>
          </p:cNvPicPr>
          <p:nvPr/>
        </p:nvPicPr>
        <p:blipFill>
          <a:blip r:embed="rId1"/>
          <a:stretch>
            <a:fillRect/>
          </a:stretch>
        </p:blipFill>
        <p:spPr>
          <a:xfrm>
            <a:off x="7515867" y="-165397"/>
            <a:ext cx="4894527" cy="7023397"/>
          </a:xfrm>
          <a:prstGeom prst="rect">
            <a:avLst/>
          </a:prstGeom>
        </p:spPr>
      </p:pic>
      <p:sp>
        <p:nvSpPr>
          <p:cNvPr id="1530" name="テキスト ボックス 5"/>
          <p:cNvSpPr txBox="1"/>
          <p:nvPr/>
        </p:nvSpPr>
        <p:spPr>
          <a:xfrm>
            <a:off x="8539849" y="1586524"/>
            <a:ext cx="2677656" cy="3519553"/>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裏がある</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無料</a:t>
            </a:r>
            <a:r>
              <a:rPr lang="ja-JP" altLang="en-US" sz="5400" dirty="0" smtClean="0">
                <a:solidFill>
                  <a:prstClr val="black"/>
                </a:solidFill>
                <a:latin typeface="BIZ UDPゴシック" panose="020B0400000000000000" pitchFamily="50" charset="-128"/>
                <a:ea typeface="BIZ UDPゴシック" panose="020B0400000000000000" pitchFamily="50" charset="-128"/>
              </a:rPr>
              <a:t>配布の</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その魂胆</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417729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532" name="グループ化 4"/>
          <p:cNvGrpSpPr/>
          <p:nvPr/>
        </p:nvGrpSpPr>
        <p:grpSpPr>
          <a:xfrm>
            <a:off x="-435428" y="87842"/>
            <a:ext cx="12504057" cy="6858000"/>
            <a:chOff x="-435428" y="87842"/>
            <a:chExt cx="12504057" cy="6858000"/>
          </a:xfrm>
        </p:grpSpPr>
        <p:pic>
          <p:nvPicPr>
            <p:cNvPr id="1533" name="図 1"/>
            <p:cNvPicPr>
              <a:picLocks noChangeAspect="1"/>
            </p:cNvPicPr>
            <p:nvPr/>
          </p:nvPicPr>
          <p:blipFill>
            <a:blip r:embed="rId1"/>
            <a:stretch>
              <a:fillRect/>
            </a:stretch>
          </p:blipFill>
          <p:spPr>
            <a:xfrm>
              <a:off x="156811" y="87842"/>
              <a:ext cx="11911818" cy="6700397"/>
            </a:xfrm>
            <a:prstGeom prst="rect">
              <a:avLst/>
            </a:prstGeom>
          </p:spPr>
        </p:pic>
        <p:pic>
          <p:nvPicPr>
            <p:cNvPr id="1534" name="図 2"/>
            <p:cNvPicPr>
              <a:picLocks noChangeAspect="1"/>
            </p:cNvPicPr>
            <p:nvPr/>
          </p:nvPicPr>
          <p:blipFill>
            <a:blip r:embed="rId2"/>
            <a:stretch>
              <a:fillRect/>
            </a:stretch>
          </p:blipFill>
          <p:spPr>
            <a:xfrm>
              <a:off x="-435428" y="87842"/>
              <a:ext cx="12192000" cy="6858000"/>
            </a:xfrm>
            <a:prstGeom prst="rect">
              <a:avLst/>
            </a:prstGeom>
          </p:spPr>
        </p:pic>
        <p:sp>
          <p:nvSpPr>
            <p:cNvPr id="1535" name="テキスト ボックス 3"/>
            <p:cNvSpPr txBox="1"/>
            <p:nvPr/>
          </p:nvSpPr>
          <p:spPr>
            <a:xfrm>
              <a:off x="1446930" y="247613"/>
              <a:ext cx="2646878" cy="830997"/>
            </a:xfrm>
            <a:prstGeom prst="rect">
              <a:avLst/>
            </a:prstGeom>
            <a:noFill/>
          </p:spPr>
          <p:txBody>
            <a:bodyPr wrap="none" rtlCol="0">
              <a:spAutoFit/>
            </a:bodyPr>
            <a:lstStyle/>
            <a:p>
              <a:r>
                <a:rPr lang="ja-JP" altLang="en-US" sz="4800" dirty="0">
                  <a:solidFill>
                    <a:prstClr val="black"/>
                  </a:solidFill>
                  <a:latin typeface="BIZ UDPゴシック" panose="020B0400000000000000" pitchFamily="50" charset="-128"/>
                  <a:ea typeface="BIZ UDPゴシック" panose="020B0400000000000000" pitchFamily="50" charset="-128"/>
                </a:rPr>
                <a:t>訪問購入</a:t>
              </a:r>
            </a:p>
          </p:txBody>
        </p:sp>
      </p:grpSp>
      <p:pic>
        <p:nvPicPr>
          <p:cNvPr id="1536" name="図 5"/>
          <p:cNvPicPr>
            <a:picLocks noChangeAspect="1"/>
          </p:cNvPicPr>
          <p:nvPr/>
        </p:nvPicPr>
        <p:blipFill>
          <a:blip r:embed="rId3"/>
          <a:stretch>
            <a:fillRect/>
          </a:stretch>
        </p:blipFill>
        <p:spPr>
          <a:xfrm>
            <a:off x="518088" y="475458"/>
            <a:ext cx="8457333" cy="5637856"/>
          </a:xfrm>
          <a:prstGeom prst="rect">
            <a:avLst/>
          </a:prstGeom>
        </p:spPr>
      </p:pic>
      <p:pic>
        <p:nvPicPr>
          <p:cNvPr id="1537" name="図 6"/>
          <p:cNvPicPr>
            <a:picLocks noChangeAspect="1"/>
          </p:cNvPicPr>
          <p:nvPr/>
        </p:nvPicPr>
        <p:blipFill>
          <a:blip r:embed="rId4"/>
          <a:stretch>
            <a:fillRect/>
          </a:stretch>
        </p:blipFill>
        <p:spPr>
          <a:xfrm>
            <a:off x="-369013" y="87842"/>
            <a:ext cx="12963466" cy="7291949"/>
          </a:xfrm>
          <a:prstGeom prst="rect">
            <a:avLst/>
          </a:prstGeom>
        </p:spPr>
      </p:pic>
      <p:pic>
        <p:nvPicPr>
          <p:cNvPr id="1538" name="図 7"/>
          <p:cNvPicPr>
            <a:picLocks noChangeAspect="1"/>
          </p:cNvPicPr>
          <p:nvPr/>
        </p:nvPicPr>
        <p:blipFill>
          <a:blip r:embed="rId5"/>
          <a:stretch>
            <a:fillRect/>
          </a:stretch>
        </p:blipFill>
        <p:spPr>
          <a:xfrm>
            <a:off x="1000858" y="13551"/>
            <a:ext cx="9732319" cy="6661704"/>
          </a:xfrm>
          <a:prstGeom prst="rect">
            <a:avLst/>
          </a:prstGeom>
        </p:spPr>
      </p:pic>
      <p:pic>
        <p:nvPicPr>
          <p:cNvPr id="1539" name="図 8"/>
          <p:cNvPicPr>
            <a:picLocks noChangeAspect="1"/>
          </p:cNvPicPr>
          <p:nvPr/>
        </p:nvPicPr>
        <p:blipFill>
          <a:blip r:embed="rId6"/>
          <a:stretch>
            <a:fillRect/>
          </a:stretch>
        </p:blipFill>
        <p:spPr>
          <a:xfrm>
            <a:off x="568700" y="376872"/>
            <a:ext cx="11397986" cy="6411367"/>
          </a:xfrm>
          <a:prstGeom prst="rect">
            <a:avLst/>
          </a:prstGeom>
        </p:spPr>
      </p:pic>
      <p:pic>
        <p:nvPicPr>
          <p:cNvPr id="1540" name="図 9"/>
          <p:cNvPicPr>
            <a:picLocks noChangeAspect="1"/>
          </p:cNvPicPr>
          <p:nvPr/>
        </p:nvPicPr>
        <p:blipFill>
          <a:blip r:embed="rId7"/>
          <a:stretch>
            <a:fillRect/>
          </a:stretch>
        </p:blipFill>
        <p:spPr>
          <a:xfrm>
            <a:off x="1206127" y="-599979"/>
            <a:ext cx="9078268" cy="7659470"/>
          </a:xfrm>
          <a:prstGeom prst="rect">
            <a:avLst/>
          </a:prstGeom>
        </p:spPr>
      </p:pic>
      <p:pic>
        <p:nvPicPr>
          <p:cNvPr id="1541" name="図 10"/>
          <p:cNvPicPr>
            <a:picLocks noChangeAspect="1"/>
          </p:cNvPicPr>
          <p:nvPr/>
        </p:nvPicPr>
        <p:blipFill>
          <a:blip r:embed="rId8"/>
          <a:stretch>
            <a:fillRect/>
          </a:stretch>
        </p:blipFill>
        <p:spPr>
          <a:xfrm>
            <a:off x="-2102781" y="-1257495"/>
            <a:ext cx="15128543" cy="12721802"/>
          </a:xfrm>
          <a:prstGeom prst="rect">
            <a:avLst/>
          </a:prstGeom>
        </p:spPr>
      </p:pic>
      <p:pic>
        <p:nvPicPr>
          <p:cNvPr id="1542" name="図 11"/>
          <p:cNvPicPr>
            <a:picLocks noChangeAspect="1"/>
          </p:cNvPicPr>
          <p:nvPr/>
        </p:nvPicPr>
        <p:blipFill>
          <a:blip r:embed="rId9"/>
          <a:stretch>
            <a:fillRect/>
          </a:stretch>
        </p:blipFill>
        <p:spPr>
          <a:xfrm>
            <a:off x="1377937" y="262113"/>
            <a:ext cx="10655164" cy="5993530"/>
          </a:xfrm>
          <a:prstGeom prst="rect">
            <a:avLst/>
          </a:prstGeom>
        </p:spPr>
      </p:pic>
      <p:pic>
        <p:nvPicPr>
          <p:cNvPr id="1543" name="図 12"/>
          <p:cNvPicPr>
            <a:picLocks noChangeAspect="1"/>
          </p:cNvPicPr>
          <p:nvPr/>
        </p:nvPicPr>
        <p:blipFill>
          <a:blip r:embed="rId10"/>
          <a:stretch>
            <a:fillRect/>
          </a:stretch>
        </p:blipFill>
        <p:spPr>
          <a:xfrm>
            <a:off x="-1114152" y="-120799"/>
            <a:ext cx="13549448" cy="7117678"/>
          </a:xfrm>
          <a:prstGeom prst="rect">
            <a:avLst/>
          </a:prstGeom>
        </p:spPr>
      </p:pic>
      <p:sp>
        <p:nvSpPr>
          <p:cNvPr id="1544" name="テキスト ボックス 13"/>
          <p:cNvSpPr txBox="1"/>
          <p:nvPr/>
        </p:nvSpPr>
        <p:spPr>
          <a:xfrm>
            <a:off x="839460" y="1516243"/>
            <a:ext cx="1415772" cy="2974532"/>
          </a:xfrm>
          <a:prstGeom prst="rect">
            <a:avLst/>
          </a:prstGeom>
          <a:noFill/>
        </p:spPr>
        <p:txBody>
          <a:bodyPr vert="eaVert" wrap="none" rtlCol="0">
            <a:spAutoFit/>
          </a:bodyPr>
          <a:lstStyle/>
          <a:p>
            <a:r>
              <a:rPr lang="ja-JP" altLang="en-US" sz="2000" b="1" dirty="0" smtClean="0">
                <a:solidFill>
                  <a:prstClr val="black"/>
                </a:solidFill>
                <a:latin typeface="BIZ UDPゴシック" panose="020B0400000000000000" pitchFamily="50" charset="-128"/>
                <a:ea typeface="BIZ UDPゴシック" panose="020B0400000000000000" pitchFamily="50" charset="-128"/>
              </a:rPr>
              <a:t>　　今なら</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a:solidFill>
                  <a:prstClr val="black"/>
                </a:solidFill>
                <a:latin typeface="BIZ UDPゴシック" panose="020B0400000000000000" pitchFamily="50" charset="-128"/>
                <a:ea typeface="BIZ UDPゴシック" panose="020B0400000000000000" pitchFamily="50" charset="-128"/>
              </a:rPr>
              <a:t>　</a:t>
            </a:r>
            <a:r>
              <a:rPr lang="ja-JP" altLang="en-US" sz="2000" b="1" dirty="0" smtClean="0">
                <a:solidFill>
                  <a:prstClr val="black"/>
                </a:solidFill>
                <a:latin typeface="BIZ UDPゴシック" panose="020B0400000000000000" pitchFamily="50" charset="-128"/>
                <a:ea typeface="BIZ UDPゴシック" panose="020B0400000000000000" pitchFamily="50" charset="-128"/>
              </a:rPr>
              <a:t>どんな物でも　</a:t>
            </a:r>
            <a:endParaRPr lang="en-US" altLang="ja-JP" sz="1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　　　　　高価買取</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a:solidFill>
                  <a:prstClr val="black"/>
                </a:solidFill>
                <a:latin typeface="BIZ UDPゴシック" panose="020B0400000000000000" pitchFamily="50" charset="-128"/>
                <a:ea typeface="BIZ UDPゴシック" panose="020B0400000000000000" pitchFamily="50" charset="-128"/>
              </a:rPr>
              <a:t>　</a:t>
            </a:r>
            <a:r>
              <a:rPr lang="ja-JP" altLang="en-US" sz="2000" b="1" dirty="0" smtClean="0">
                <a:solidFill>
                  <a:prstClr val="black"/>
                </a:solidFill>
                <a:latin typeface="BIZ UDPゴシック" panose="020B0400000000000000" pitchFamily="50" charset="-128"/>
                <a:ea typeface="BIZ UDPゴシック" panose="020B0400000000000000" pitchFamily="50" charset="-128"/>
              </a:rPr>
              <a:t>　　　　　　　しています！</a:t>
            </a:r>
            <a:endParaRPr lang="ja-JP" altLang="en-US" sz="2000" b="1" dirty="0">
              <a:solidFill>
                <a:prstClr val="black"/>
              </a:solidFill>
              <a:latin typeface="BIZ UDPゴシック" panose="020B0400000000000000" pitchFamily="50" charset="-128"/>
              <a:ea typeface="BIZ UDPゴシック" panose="020B0400000000000000" pitchFamily="50" charset="-128"/>
            </a:endParaRPr>
          </a:p>
        </p:txBody>
      </p:sp>
      <p:sp>
        <p:nvSpPr>
          <p:cNvPr id="1545" name="テキスト ボックス 14"/>
          <p:cNvSpPr txBox="1"/>
          <p:nvPr/>
        </p:nvSpPr>
        <p:spPr>
          <a:xfrm>
            <a:off x="2872986" y="1516243"/>
            <a:ext cx="1015663" cy="2157001"/>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お姑さんが</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遺してくれた着物は</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もう着ないわね・・・</a:t>
            </a:r>
            <a:endParaRPr lang="ja-JP" altLang="en-US" b="1" dirty="0">
              <a:solidFill>
                <a:prstClr val="black"/>
              </a:solidFill>
              <a:latin typeface="BIZ UDPゴシック" panose="020B0400000000000000" pitchFamily="50" charset="-128"/>
              <a:ea typeface="BIZ UDPゴシック" panose="020B0400000000000000" pitchFamily="50" charset="-128"/>
            </a:endParaRPr>
          </a:p>
        </p:txBody>
      </p:sp>
      <p:sp>
        <p:nvSpPr>
          <p:cNvPr id="1546" name="テキスト ボックス 15"/>
          <p:cNvSpPr txBox="1"/>
          <p:nvPr/>
        </p:nvSpPr>
        <p:spPr>
          <a:xfrm>
            <a:off x="4445828" y="1454270"/>
            <a:ext cx="1015663" cy="1775486"/>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着物よりも</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　貴金属は</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　ありますか？</a:t>
            </a:r>
            <a:endParaRPr lang="ja-JP" altLang="en-US" b="1" dirty="0">
              <a:solidFill>
                <a:prstClr val="black"/>
              </a:solidFill>
              <a:latin typeface="BIZ UDPゴシック" panose="020B0400000000000000" pitchFamily="50" charset="-128"/>
              <a:ea typeface="BIZ UDPゴシック" panose="020B0400000000000000" pitchFamily="50" charset="-128"/>
            </a:endParaRPr>
          </a:p>
        </p:txBody>
      </p:sp>
      <p:sp>
        <p:nvSpPr>
          <p:cNvPr id="1547" name="テキスト ボックス 16"/>
          <p:cNvSpPr txBox="1"/>
          <p:nvPr/>
        </p:nvSpPr>
        <p:spPr>
          <a:xfrm>
            <a:off x="6660872" y="1526181"/>
            <a:ext cx="461665" cy="1477328"/>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査定だけ</a:t>
            </a:r>
            <a:r>
              <a:rPr lang="ja-JP" altLang="en-US" b="1" dirty="0">
                <a:solidFill>
                  <a:prstClr val="black"/>
                </a:solidFill>
                <a:latin typeface="BIZ UDPゴシック" panose="020B0400000000000000" pitchFamily="50" charset="-128"/>
                <a:ea typeface="BIZ UDPゴシック" panose="020B0400000000000000" pitchFamily="50" charset="-128"/>
              </a:rPr>
              <a:t>なら</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p:txBody>
      </p:sp>
      <p:sp>
        <p:nvSpPr>
          <p:cNvPr id="1548" name="テキスト ボックス 17"/>
          <p:cNvSpPr txBox="1"/>
          <p:nvPr/>
        </p:nvSpPr>
        <p:spPr>
          <a:xfrm>
            <a:off x="10689960" y="1174973"/>
            <a:ext cx="800219" cy="1615186"/>
          </a:xfrm>
          <a:prstGeom prst="rect">
            <a:avLst/>
          </a:prstGeom>
          <a:noFill/>
        </p:spPr>
        <p:txBody>
          <a:bodyPr vert="eaVert" wrap="none" rtlCol="0">
            <a:spAutoFit/>
          </a:bodyPr>
          <a:lstStyle/>
          <a:p>
            <a:r>
              <a:rPr lang="ja-JP" altLang="en-US" sz="2000" b="1" dirty="0" smtClean="0">
                <a:solidFill>
                  <a:prstClr val="black"/>
                </a:solidFill>
                <a:latin typeface="BIZ UDPゴシック" panose="020B0400000000000000" pitchFamily="50" charset="-128"/>
                <a:ea typeface="BIZ UDPゴシック" panose="020B0400000000000000" pitchFamily="50" charset="-128"/>
              </a:rPr>
              <a:t>ではこちらに</a:t>
            </a:r>
            <a:endParaRPr lang="en-US" altLang="ja-JP" sz="20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000" b="1" dirty="0" smtClean="0">
                <a:solidFill>
                  <a:prstClr val="black"/>
                </a:solidFill>
                <a:latin typeface="BIZ UDPゴシック" panose="020B0400000000000000" pitchFamily="50" charset="-128"/>
                <a:ea typeface="BIZ UDPゴシック" panose="020B0400000000000000" pitchFamily="50" charset="-128"/>
              </a:rPr>
              <a:t>　サインを！</a:t>
            </a:r>
            <a:endParaRPr lang="ja-JP" altLang="en-US" sz="2000" b="1" dirty="0">
              <a:solidFill>
                <a:prstClr val="black"/>
              </a:solidFill>
              <a:latin typeface="BIZ UDPゴシック" panose="020B0400000000000000" pitchFamily="50" charset="-128"/>
              <a:ea typeface="BIZ UDPゴシック" panose="020B0400000000000000" pitchFamily="50" charset="-128"/>
            </a:endParaRPr>
          </a:p>
        </p:txBody>
      </p:sp>
      <p:sp>
        <p:nvSpPr>
          <p:cNvPr id="1549" name="テキスト ボックス 18"/>
          <p:cNvSpPr txBox="1"/>
          <p:nvPr/>
        </p:nvSpPr>
        <p:spPr>
          <a:xfrm>
            <a:off x="8970930" y="1516243"/>
            <a:ext cx="615553" cy="1155124"/>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怖い</a:t>
            </a:r>
            <a:r>
              <a:rPr lang="ja-JP" altLang="en-US" sz="2800" b="1" dirty="0">
                <a:solidFill>
                  <a:prstClr val="black"/>
                </a:solidFill>
                <a:latin typeface="BIZ UDPゴシック" panose="020B0400000000000000" pitchFamily="50" charset="-128"/>
                <a:ea typeface="BIZ UDPゴシック" panose="020B0400000000000000" pitchFamily="50" charset="-128"/>
              </a:rPr>
              <a:t>！</a:t>
            </a:r>
          </a:p>
        </p:txBody>
      </p:sp>
      <p:sp>
        <p:nvSpPr>
          <p:cNvPr id="1550" name="テキスト ボックス 20"/>
          <p:cNvSpPr txBox="1"/>
          <p:nvPr/>
        </p:nvSpPr>
        <p:spPr>
          <a:xfrm>
            <a:off x="4348764" y="4823428"/>
            <a:ext cx="738664" cy="1626407"/>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いくらに</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なるかしら？</a:t>
            </a:r>
            <a:endParaRPr lang="ja-JP" altLang="en-US" b="1" dirty="0">
              <a:solidFill>
                <a:prstClr val="black"/>
              </a:solidFill>
              <a:latin typeface="BIZ UDPゴシック" panose="020B0400000000000000" pitchFamily="50" charset="-128"/>
              <a:ea typeface="BIZ UDPゴシック" panose="020B0400000000000000" pitchFamily="50" charset="-128"/>
            </a:endParaRPr>
          </a:p>
        </p:txBody>
      </p:sp>
      <p:sp>
        <p:nvSpPr>
          <p:cNvPr id="1551" name="テキスト ボックス 21"/>
          <p:cNvSpPr txBox="1"/>
          <p:nvPr/>
        </p:nvSpPr>
        <p:spPr>
          <a:xfrm>
            <a:off x="7830428" y="4815596"/>
            <a:ext cx="1015663" cy="1453283"/>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待って！</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売るつもりは</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　</a:t>
            </a:r>
            <a:r>
              <a:rPr lang="ja-JP" altLang="en-US" b="1" dirty="0" smtClean="0">
                <a:solidFill>
                  <a:prstClr val="black"/>
                </a:solidFill>
                <a:latin typeface="BIZ UDPゴシック" panose="020B0400000000000000" pitchFamily="50" charset="-128"/>
                <a:ea typeface="BIZ UDPゴシック" panose="020B0400000000000000" pitchFamily="50" charset="-128"/>
              </a:rPr>
              <a:t>ないのよ！</a:t>
            </a:r>
            <a:endParaRPr lang="ja-JP" altLang="en-US" b="1"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07669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53" name="テキスト ボックス 1"/>
          <p:cNvSpPr txBox="1"/>
          <p:nvPr/>
        </p:nvSpPr>
        <p:spPr>
          <a:xfrm>
            <a:off x="181430" y="130589"/>
            <a:ext cx="1826141" cy="584775"/>
          </a:xfrm>
          <a:prstGeom prst="rect">
            <a:avLst/>
          </a:prstGeom>
          <a:noFill/>
        </p:spPr>
        <p:txBody>
          <a:bodyPr wrap="none" rtlCol="0">
            <a:spAutoFit/>
          </a:bodyPr>
          <a:lstStyle/>
          <a:p>
            <a:r>
              <a:rPr lang="ja-JP" altLang="en-US" sz="3200" dirty="0">
                <a:solidFill>
                  <a:prstClr val="black"/>
                </a:solidFill>
                <a:latin typeface="BIZ UDPゴシック" panose="020B0400000000000000" pitchFamily="50" charset="-128"/>
                <a:ea typeface="BIZ UDPゴシック" panose="020B0400000000000000" pitchFamily="50" charset="-128"/>
              </a:rPr>
              <a:t>訪問購入</a:t>
            </a:r>
          </a:p>
        </p:txBody>
      </p:sp>
      <p:cxnSp>
        <p:nvCxnSpPr>
          <p:cNvPr id="1554"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555" name="正方形/長方形 8"/>
          <p:cNvSpPr/>
          <p:nvPr/>
        </p:nvSpPr>
        <p:spPr>
          <a:xfrm>
            <a:off x="181430" y="873964"/>
            <a:ext cx="7962911" cy="5755422"/>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訪問購入とは、消費者の自宅を事業者が訪問し、物品を買い取ることをいいます。「不用品を買い取る」「どんな物でも買い取る」と言われても、実際は貴金属の買い取りが目的の可能性もあります。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◆事前に買取業者から電話があっても、安易に</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訪問を承諾しないようにしましょう。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◆突然訪問してきた買取業者は家に入れないよ</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err="1" smtClean="0">
                <a:solidFill>
                  <a:prstClr val="black"/>
                </a:solidFill>
                <a:latin typeface="メイリオ" panose="020B0604030504040204" pitchFamily="50" charset="-128"/>
                <a:ea typeface="メイリオ" panose="020B0604030504040204" pitchFamily="50" charset="-128"/>
              </a:rPr>
              <a:t>うに</a:t>
            </a:r>
            <a:r>
              <a:rPr lang="ja-JP" altLang="en-US" sz="2800" dirty="0" smtClean="0">
                <a:solidFill>
                  <a:prstClr val="black"/>
                </a:solidFill>
                <a:latin typeface="メイリオ" panose="020B0604030504040204" pitchFamily="50" charset="-128"/>
                <a:ea typeface="メイリオ" panose="020B0604030504040204" pitchFamily="50" charset="-128"/>
              </a:rPr>
              <a:t>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◆「他の物を買い取る」と言われたら、はっき</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err="1" smtClean="0">
                <a:solidFill>
                  <a:prstClr val="black"/>
                </a:solidFill>
                <a:latin typeface="メイリオ" panose="020B0604030504040204" pitchFamily="50" charset="-128"/>
                <a:ea typeface="メイリオ" panose="020B0604030504040204" pitchFamily="50" charset="-128"/>
              </a:rPr>
              <a:t>りと</a:t>
            </a:r>
            <a:r>
              <a:rPr lang="ja-JP" altLang="en-US" sz="2800" dirty="0" smtClean="0">
                <a:solidFill>
                  <a:prstClr val="black"/>
                </a:solidFill>
                <a:latin typeface="メイリオ" panose="020B0604030504040204" pitchFamily="50" charset="-128"/>
                <a:ea typeface="メイリオ" panose="020B0604030504040204" pitchFamily="50" charset="-128"/>
              </a:rPr>
              <a:t>断りましょう。</a:t>
            </a:r>
            <a:endParaRPr lang="ja-JP" altLang="ja-JP" sz="2800" dirty="0">
              <a:solidFill>
                <a:prstClr val="black"/>
              </a:solidFill>
              <a:latin typeface="メイリオ" panose="020B0604030504040204" pitchFamily="50" charset="-128"/>
              <a:ea typeface="メイリオ" panose="020B0604030504040204" pitchFamily="50" charset="-128"/>
            </a:endParaRPr>
          </a:p>
        </p:txBody>
      </p:sp>
      <p:pic>
        <p:nvPicPr>
          <p:cNvPr id="1556" name="図 3"/>
          <p:cNvPicPr>
            <a:picLocks noChangeAspect="1"/>
          </p:cNvPicPr>
          <p:nvPr/>
        </p:nvPicPr>
        <p:blipFill>
          <a:blip r:embed="rId1"/>
          <a:stretch>
            <a:fillRect/>
          </a:stretch>
        </p:blipFill>
        <p:spPr>
          <a:xfrm>
            <a:off x="7530882" y="-50800"/>
            <a:ext cx="4779264" cy="6858000"/>
          </a:xfrm>
          <a:prstGeom prst="rect">
            <a:avLst/>
          </a:prstGeom>
        </p:spPr>
      </p:pic>
      <p:sp>
        <p:nvSpPr>
          <p:cNvPr id="1557" name="テキスト ボックス 5"/>
          <p:cNvSpPr txBox="1"/>
          <p:nvPr/>
        </p:nvSpPr>
        <p:spPr>
          <a:xfrm>
            <a:off x="8520428" y="1313853"/>
            <a:ext cx="2677656" cy="4128694"/>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押し買いは</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思い出までも</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買いたたく</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391634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559" name="グループ化 4"/>
          <p:cNvGrpSpPr/>
          <p:nvPr/>
        </p:nvGrpSpPr>
        <p:grpSpPr>
          <a:xfrm>
            <a:off x="-384628" y="58057"/>
            <a:ext cx="12402456" cy="6858000"/>
            <a:chOff x="-384628" y="58057"/>
            <a:chExt cx="12402456" cy="6858000"/>
          </a:xfrm>
        </p:grpSpPr>
        <p:pic>
          <p:nvPicPr>
            <p:cNvPr id="1560" name="図 1"/>
            <p:cNvPicPr>
              <a:picLocks noChangeAspect="1"/>
            </p:cNvPicPr>
            <p:nvPr/>
          </p:nvPicPr>
          <p:blipFill>
            <a:blip r:embed="rId1"/>
            <a:stretch>
              <a:fillRect/>
            </a:stretch>
          </p:blipFill>
          <p:spPr>
            <a:xfrm>
              <a:off x="216319" y="166915"/>
              <a:ext cx="11801509" cy="6638348"/>
            </a:xfrm>
            <a:prstGeom prst="rect">
              <a:avLst/>
            </a:prstGeom>
          </p:spPr>
        </p:pic>
        <p:pic>
          <p:nvPicPr>
            <p:cNvPr id="1561" name="図 2"/>
            <p:cNvPicPr>
              <a:picLocks noChangeAspect="1"/>
            </p:cNvPicPr>
            <p:nvPr/>
          </p:nvPicPr>
          <p:blipFill>
            <a:blip r:embed="rId2"/>
            <a:stretch>
              <a:fillRect/>
            </a:stretch>
          </p:blipFill>
          <p:spPr>
            <a:xfrm>
              <a:off x="-384628" y="58057"/>
              <a:ext cx="11763828" cy="6858000"/>
            </a:xfrm>
            <a:prstGeom prst="rect">
              <a:avLst/>
            </a:prstGeom>
          </p:spPr>
        </p:pic>
        <p:sp>
          <p:nvSpPr>
            <p:cNvPr id="1562" name="テキスト ボックス 3"/>
            <p:cNvSpPr txBox="1"/>
            <p:nvPr/>
          </p:nvSpPr>
          <p:spPr>
            <a:xfrm>
              <a:off x="1306286" y="234950"/>
              <a:ext cx="3005951" cy="769441"/>
            </a:xfrm>
            <a:prstGeom prst="rect">
              <a:avLst/>
            </a:prstGeom>
            <a:noFill/>
          </p:spPr>
          <p:txBody>
            <a:bodyPr wrap="none" rtlCol="0">
              <a:spAutoFit/>
            </a:bodyPr>
            <a:lstStyle/>
            <a:p>
              <a:r>
                <a:rPr lang="ja-JP" altLang="en-US" sz="4400" dirty="0" smtClean="0">
                  <a:solidFill>
                    <a:prstClr val="black"/>
                  </a:solidFill>
                  <a:latin typeface="BIZ UDPゴシック" panose="020B0400000000000000" pitchFamily="50" charset="-128"/>
                  <a:ea typeface="BIZ UDPゴシック" panose="020B0400000000000000" pitchFamily="50" charset="-128"/>
                </a:rPr>
                <a:t>マルチ商法</a:t>
              </a:r>
              <a:endParaRPr lang="ja-JP" altLang="en-US" sz="4400" dirty="0">
                <a:solidFill>
                  <a:prstClr val="black"/>
                </a:solidFill>
                <a:latin typeface="BIZ UDPゴシック" panose="020B0400000000000000" pitchFamily="50" charset="-128"/>
                <a:ea typeface="BIZ UDPゴシック" panose="020B0400000000000000" pitchFamily="50" charset="-128"/>
              </a:endParaRPr>
            </a:p>
          </p:txBody>
        </p:sp>
      </p:grpSp>
      <p:pic>
        <p:nvPicPr>
          <p:cNvPr id="1563" name="図 5"/>
          <p:cNvPicPr>
            <a:picLocks noChangeAspect="1"/>
          </p:cNvPicPr>
          <p:nvPr/>
        </p:nvPicPr>
        <p:blipFill>
          <a:blip r:embed="rId3"/>
          <a:stretch>
            <a:fillRect/>
          </a:stretch>
        </p:blipFill>
        <p:spPr>
          <a:xfrm>
            <a:off x="339465" y="322036"/>
            <a:ext cx="9818241" cy="6054224"/>
          </a:xfrm>
          <a:prstGeom prst="rect">
            <a:avLst/>
          </a:prstGeom>
        </p:spPr>
      </p:pic>
      <p:pic>
        <p:nvPicPr>
          <p:cNvPr id="1564" name="図 6"/>
          <p:cNvPicPr>
            <a:picLocks noChangeAspect="1"/>
          </p:cNvPicPr>
          <p:nvPr/>
        </p:nvPicPr>
        <p:blipFill>
          <a:blip r:embed="rId4"/>
          <a:stretch>
            <a:fillRect/>
          </a:stretch>
        </p:blipFill>
        <p:spPr>
          <a:xfrm>
            <a:off x="1078861" y="-457944"/>
            <a:ext cx="9290764" cy="7614183"/>
          </a:xfrm>
          <a:prstGeom prst="rect">
            <a:avLst/>
          </a:prstGeom>
        </p:spPr>
      </p:pic>
      <p:pic>
        <p:nvPicPr>
          <p:cNvPr id="1565" name="図 7"/>
          <p:cNvPicPr>
            <a:picLocks noChangeAspect="1"/>
          </p:cNvPicPr>
          <p:nvPr/>
        </p:nvPicPr>
        <p:blipFill>
          <a:blip r:embed="rId5"/>
          <a:stretch>
            <a:fillRect/>
          </a:stretch>
        </p:blipFill>
        <p:spPr>
          <a:xfrm>
            <a:off x="0" y="58057"/>
            <a:ext cx="12540187" cy="7053855"/>
          </a:xfrm>
          <a:prstGeom prst="rect">
            <a:avLst/>
          </a:prstGeom>
        </p:spPr>
      </p:pic>
      <p:pic>
        <p:nvPicPr>
          <p:cNvPr id="1566" name="図 8"/>
          <p:cNvPicPr>
            <a:picLocks noChangeAspect="1"/>
          </p:cNvPicPr>
          <p:nvPr/>
        </p:nvPicPr>
        <p:blipFill>
          <a:blip r:embed="rId6"/>
          <a:stretch>
            <a:fillRect/>
          </a:stretch>
        </p:blipFill>
        <p:spPr>
          <a:xfrm>
            <a:off x="5071623" y="234950"/>
            <a:ext cx="5878496" cy="7030147"/>
          </a:xfrm>
          <a:prstGeom prst="rect">
            <a:avLst/>
          </a:prstGeom>
        </p:spPr>
      </p:pic>
      <p:sp>
        <p:nvSpPr>
          <p:cNvPr id="1567" name="テキスト ボックス 9"/>
          <p:cNvSpPr txBox="1"/>
          <p:nvPr/>
        </p:nvSpPr>
        <p:spPr>
          <a:xfrm>
            <a:off x="2878421" y="1521068"/>
            <a:ext cx="1292662" cy="1703351"/>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友だちを</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紹介したら</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安く買えるし</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収入にもなるよ</a:t>
            </a:r>
            <a:endParaRPr lang="ja-JP" altLang="en-US" b="1" dirty="0">
              <a:solidFill>
                <a:prstClr val="black"/>
              </a:solidFill>
              <a:latin typeface="BIZ UDPゴシック" panose="020B0400000000000000" pitchFamily="50" charset="-128"/>
              <a:ea typeface="BIZ UDPゴシック" panose="020B0400000000000000" pitchFamily="50" charset="-128"/>
            </a:endParaRPr>
          </a:p>
        </p:txBody>
      </p:sp>
      <p:sp>
        <p:nvSpPr>
          <p:cNvPr id="1568" name="テキスト ボックス 10"/>
          <p:cNvSpPr txBox="1"/>
          <p:nvPr/>
        </p:nvSpPr>
        <p:spPr>
          <a:xfrm>
            <a:off x="1327663" y="1925155"/>
            <a:ext cx="1015663" cy="1704954"/>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会員特典で</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海外</a:t>
            </a:r>
            <a:r>
              <a:rPr lang="ja-JP" altLang="en-US" b="1" dirty="0" smtClean="0">
                <a:solidFill>
                  <a:prstClr val="black"/>
                </a:solidFill>
                <a:latin typeface="BIZ UDPゴシック" panose="020B0400000000000000" pitchFamily="50" charset="-128"/>
                <a:ea typeface="BIZ UDPゴシック" panose="020B0400000000000000" pitchFamily="50" charset="-128"/>
              </a:rPr>
              <a:t>旅行にも</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行けるんだ</a:t>
            </a:r>
            <a:r>
              <a:rPr lang="ja-JP" altLang="en-US" b="1" dirty="0" smtClean="0">
                <a:solidFill>
                  <a:prstClr val="black"/>
                </a:solidFill>
                <a:latin typeface="BIZ UDPゴシック" panose="020B0400000000000000" pitchFamily="50" charset="-128"/>
                <a:ea typeface="BIZ UDPゴシック" panose="020B0400000000000000" pitchFamily="50" charset="-128"/>
              </a:rPr>
              <a:t>よ！</a:t>
            </a:r>
            <a:endParaRPr lang="ja-JP" altLang="en-US" b="1" dirty="0">
              <a:solidFill>
                <a:prstClr val="black"/>
              </a:solidFill>
              <a:latin typeface="BIZ UDPゴシック" panose="020B0400000000000000" pitchFamily="50" charset="-128"/>
              <a:ea typeface="BIZ UDPゴシック" panose="020B0400000000000000" pitchFamily="50" charset="-128"/>
            </a:endParaRPr>
          </a:p>
        </p:txBody>
      </p:sp>
      <p:sp>
        <p:nvSpPr>
          <p:cNvPr id="1569" name="テキスト ボックス 12"/>
          <p:cNvSpPr txBox="1"/>
          <p:nvPr/>
        </p:nvSpPr>
        <p:spPr>
          <a:xfrm>
            <a:off x="4644571" y="4478575"/>
            <a:ext cx="1292662" cy="2052806"/>
          </a:xfrm>
          <a:prstGeom prst="rect">
            <a:avLst/>
          </a:prstGeom>
          <a:noFill/>
        </p:spPr>
        <p:txBody>
          <a:bodyPr vert="eaVert" wrap="none" rtlCol="0">
            <a:spAutoFit/>
          </a:bodyPr>
          <a:lstStyle/>
          <a:p>
            <a:r>
              <a:rPr lang="ja-JP" altLang="en-US" b="1" dirty="0" smtClean="0">
                <a:solidFill>
                  <a:prstClr val="black"/>
                </a:solidFill>
                <a:latin typeface="BIZ UDPゴシック" panose="020B0400000000000000" pitchFamily="50" charset="-128"/>
                <a:ea typeface="BIZ UDPゴシック" panose="020B0400000000000000" pitchFamily="50" charset="-128"/>
              </a:rPr>
              <a:t>　収入も</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得られるし</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a:solidFill>
                  <a:prstClr val="black"/>
                </a:solidFill>
                <a:latin typeface="BIZ UDPゴシック" panose="020B0400000000000000" pitchFamily="50" charset="-128"/>
                <a:ea typeface="BIZ UDPゴシック" panose="020B0400000000000000" pitchFamily="50" charset="-128"/>
              </a:rPr>
              <a:t>特典</a:t>
            </a:r>
            <a:r>
              <a:rPr lang="ja-JP" altLang="en-US" b="1" dirty="0" smtClean="0">
                <a:solidFill>
                  <a:prstClr val="black"/>
                </a:solidFill>
                <a:latin typeface="BIZ UDPゴシック" panose="020B0400000000000000" pitchFamily="50" charset="-128"/>
                <a:ea typeface="BIZ UDPゴシック" panose="020B0400000000000000" pitchFamily="50" charset="-128"/>
              </a:rPr>
              <a:t>もあるなら・・・</a:t>
            </a:r>
            <a:endParaRPr lang="en-US" altLang="ja-JP" b="1" dirty="0" smtClean="0">
              <a:solidFill>
                <a:prstClr val="black"/>
              </a:solidFill>
              <a:latin typeface="BIZ UDPゴシック" panose="020B0400000000000000" pitchFamily="50" charset="-128"/>
              <a:ea typeface="BIZ UDPゴシック" panose="020B0400000000000000" pitchFamily="50" charset="-128"/>
            </a:endParaRPr>
          </a:p>
          <a:p>
            <a:r>
              <a:rPr lang="ja-JP" altLang="en-US" b="1" dirty="0" smtClean="0">
                <a:solidFill>
                  <a:prstClr val="black"/>
                </a:solidFill>
                <a:latin typeface="BIZ UDPゴシック" panose="020B0400000000000000" pitchFamily="50" charset="-128"/>
                <a:ea typeface="BIZ UDPゴシック" panose="020B0400000000000000" pitchFamily="50" charset="-128"/>
              </a:rPr>
              <a:t>　やって</a:t>
            </a:r>
            <a:r>
              <a:rPr lang="ja-JP" altLang="en-US" b="1" dirty="0">
                <a:solidFill>
                  <a:prstClr val="black"/>
                </a:solidFill>
                <a:latin typeface="BIZ UDPゴシック" panose="020B0400000000000000" pitchFamily="50" charset="-128"/>
                <a:ea typeface="BIZ UDPゴシック" panose="020B0400000000000000" pitchFamily="50" charset="-128"/>
              </a:rPr>
              <a:t>みるか！</a:t>
            </a:r>
          </a:p>
        </p:txBody>
      </p:sp>
      <p:sp>
        <p:nvSpPr>
          <p:cNvPr id="1570" name="テキスト ボックス 13"/>
          <p:cNvSpPr txBox="1"/>
          <p:nvPr/>
        </p:nvSpPr>
        <p:spPr>
          <a:xfrm>
            <a:off x="6580896" y="820900"/>
            <a:ext cx="1046440" cy="2658741"/>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返済は</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smtClean="0">
                <a:solidFill>
                  <a:prstClr val="black"/>
                </a:solidFill>
                <a:latin typeface="BIZ UDPゴシック" panose="020B0400000000000000" pitchFamily="50" charset="-128"/>
                <a:ea typeface="BIZ UDPゴシック" panose="020B0400000000000000" pitchFamily="50" charset="-128"/>
              </a:rPr>
              <a:t>　どうしたら・・・</a:t>
            </a:r>
            <a:endParaRPr lang="ja-JP" altLang="en-US" sz="2800" b="1" dirty="0">
              <a:solidFill>
                <a:prstClr val="black"/>
              </a:solidFill>
              <a:latin typeface="BIZ UDPゴシック" panose="020B0400000000000000" pitchFamily="50" charset="-128"/>
              <a:ea typeface="BIZ UDPゴシック" panose="020B0400000000000000" pitchFamily="50" charset="-128"/>
            </a:endParaRPr>
          </a:p>
        </p:txBody>
      </p:sp>
      <p:sp>
        <p:nvSpPr>
          <p:cNvPr id="1571" name="テキスト ボックス 14"/>
          <p:cNvSpPr txBox="1"/>
          <p:nvPr/>
        </p:nvSpPr>
        <p:spPr>
          <a:xfrm>
            <a:off x="10002874" y="849008"/>
            <a:ext cx="615553" cy="2591415"/>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全然売れない！</a:t>
            </a:r>
            <a:endParaRPr lang="ja-JP" altLang="en-US" sz="2800" b="1"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26075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73" name="テキスト ボックス 1"/>
          <p:cNvSpPr txBox="1"/>
          <p:nvPr/>
        </p:nvSpPr>
        <p:spPr>
          <a:xfrm>
            <a:off x="181430" y="130589"/>
            <a:ext cx="2172390"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マルチ商法</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cxnSp>
        <p:nvCxnSpPr>
          <p:cNvPr id="1574"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575" name="正方形/長方形 8"/>
          <p:cNvSpPr/>
          <p:nvPr/>
        </p:nvSpPr>
        <p:spPr>
          <a:xfrm>
            <a:off x="181430" y="873964"/>
            <a:ext cx="7962911" cy="5262979"/>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「ネットワークビジネス」ともいいます。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「友人を紹介すれば儲かる」「仲間が増えて生活が充実する」等と言って、身近な人から勧誘され、断りづらさに乗じてマルチ商法に引き込まれるトラブルです。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◆身近な人から勧誘されて</a:t>
            </a:r>
            <a:r>
              <a:rPr lang="ja-JP" altLang="en-US" sz="2800" dirty="0">
                <a:solidFill>
                  <a:prstClr val="black"/>
                </a:solidFill>
                <a:latin typeface="メイリオ" panose="020B0604030504040204" pitchFamily="50" charset="-128"/>
                <a:ea typeface="メイリオ" panose="020B0604030504040204" pitchFamily="50" charset="-128"/>
              </a:rPr>
              <a:t>断り</a:t>
            </a:r>
            <a:r>
              <a:rPr lang="ja-JP" altLang="en-US" sz="2800" dirty="0" smtClean="0">
                <a:solidFill>
                  <a:prstClr val="black"/>
                </a:solidFill>
                <a:latin typeface="メイリオ" panose="020B0604030504040204" pitchFamily="50" charset="-128"/>
                <a:ea typeface="メイリオ" panose="020B0604030504040204" pitchFamily="50" charset="-128"/>
              </a:rPr>
              <a:t>にくいと思って</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もはっきりと断りましょう。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◆都合のよい説明だけを信用せずに、仕組みや</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実態をよく確認しましょう。</a:t>
            </a:r>
            <a:endParaRPr lang="ja-JP" altLang="ja-JP" sz="2800" dirty="0">
              <a:solidFill>
                <a:prstClr val="black"/>
              </a:solidFill>
              <a:latin typeface="メイリオ" panose="020B0604030504040204" pitchFamily="50" charset="-128"/>
              <a:ea typeface="メイリオ" panose="020B0604030504040204" pitchFamily="50" charset="-128"/>
            </a:endParaRPr>
          </a:p>
        </p:txBody>
      </p:sp>
      <p:pic>
        <p:nvPicPr>
          <p:cNvPr id="1576" name="図 3"/>
          <p:cNvPicPr>
            <a:picLocks noChangeAspect="1"/>
          </p:cNvPicPr>
          <p:nvPr/>
        </p:nvPicPr>
        <p:blipFill>
          <a:blip r:embed="rId1"/>
          <a:stretch>
            <a:fillRect/>
          </a:stretch>
        </p:blipFill>
        <p:spPr>
          <a:xfrm>
            <a:off x="7552653" y="0"/>
            <a:ext cx="4779264" cy="6858000"/>
          </a:xfrm>
          <a:prstGeom prst="rect">
            <a:avLst/>
          </a:prstGeom>
        </p:spPr>
      </p:pic>
      <p:sp>
        <p:nvSpPr>
          <p:cNvPr id="1577" name="テキスト ボックス 5"/>
          <p:cNvSpPr txBox="1"/>
          <p:nvPr/>
        </p:nvSpPr>
        <p:spPr>
          <a:xfrm>
            <a:off x="8536344" y="1488885"/>
            <a:ext cx="2677656" cy="3880229"/>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マルチでは</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収入・仲間も</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金次第</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80860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79" name="図 1"/>
          <p:cNvPicPr>
            <a:picLocks noChangeAspect="1"/>
          </p:cNvPicPr>
          <p:nvPr/>
        </p:nvPicPr>
        <p:blipFill>
          <a:blip r:embed="rId1"/>
          <a:stretch>
            <a:fillRect/>
          </a:stretch>
        </p:blipFill>
        <p:spPr>
          <a:xfrm>
            <a:off x="275772" y="180008"/>
            <a:ext cx="11662535" cy="6560175"/>
          </a:xfrm>
          <a:prstGeom prst="rect">
            <a:avLst/>
          </a:prstGeom>
        </p:spPr>
      </p:pic>
      <p:pic>
        <p:nvPicPr>
          <p:cNvPr id="1580" name="図 2"/>
          <p:cNvPicPr>
            <a:picLocks noChangeAspect="1"/>
          </p:cNvPicPr>
          <p:nvPr/>
        </p:nvPicPr>
        <p:blipFill>
          <a:blip r:embed="rId2"/>
          <a:stretch>
            <a:fillRect/>
          </a:stretch>
        </p:blipFill>
        <p:spPr>
          <a:xfrm>
            <a:off x="-769620" y="88568"/>
            <a:ext cx="18113827" cy="6858000"/>
          </a:xfrm>
          <a:prstGeom prst="rect">
            <a:avLst/>
          </a:prstGeom>
        </p:spPr>
      </p:pic>
      <p:sp>
        <p:nvSpPr>
          <p:cNvPr id="1581" name="テキスト ボックス 3"/>
          <p:cNvSpPr txBox="1"/>
          <p:nvPr/>
        </p:nvSpPr>
        <p:spPr>
          <a:xfrm>
            <a:off x="592909" y="364263"/>
            <a:ext cx="6960560"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送り付け商法</a:t>
            </a:r>
            <a:r>
              <a:rPr lang="en-US" altLang="ja-JP" sz="3200" dirty="0" smtClean="0">
                <a:solidFill>
                  <a:prstClr val="black"/>
                </a:solidFill>
                <a:latin typeface="BIZ UDPゴシック" panose="020B0400000000000000" pitchFamily="50" charset="-128"/>
                <a:ea typeface="BIZ UDPゴシック" panose="020B0400000000000000" pitchFamily="50" charset="-128"/>
              </a:rPr>
              <a:t>(</a:t>
            </a:r>
            <a:r>
              <a:rPr lang="ja-JP" altLang="en-US" sz="3200" dirty="0" smtClean="0">
                <a:solidFill>
                  <a:prstClr val="black"/>
                </a:solidFill>
                <a:latin typeface="BIZ UDPゴシック" panose="020B0400000000000000" pitchFamily="50" charset="-128"/>
                <a:ea typeface="BIZ UDPゴシック" panose="020B0400000000000000" pitchFamily="50" charset="-128"/>
              </a:rPr>
              <a:t>ネガティブ・オプション）</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pic>
        <p:nvPicPr>
          <p:cNvPr id="1582" name="図 4"/>
          <p:cNvPicPr>
            <a:picLocks noChangeAspect="1"/>
          </p:cNvPicPr>
          <p:nvPr/>
        </p:nvPicPr>
        <p:blipFill>
          <a:blip r:embed="rId3"/>
          <a:stretch>
            <a:fillRect/>
          </a:stretch>
        </p:blipFill>
        <p:spPr>
          <a:xfrm>
            <a:off x="275772" y="448459"/>
            <a:ext cx="9244511" cy="5200037"/>
          </a:xfrm>
          <a:prstGeom prst="rect">
            <a:avLst/>
          </a:prstGeom>
        </p:spPr>
      </p:pic>
      <p:pic>
        <p:nvPicPr>
          <p:cNvPr id="1583" name="図 5"/>
          <p:cNvPicPr>
            <a:picLocks noChangeAspect="1"/>
          </p:cNvPicPr>
          <p:nvPr/>
        </p:nvPicPr>
        <p:blipFill>
          <a:blip r:embed="rId4"/>
          <a:stretch>
            <a:fillRect/>
          </a:stretch>
        </p:blipFill>
        <p:spPr>
          <a:xfrm>
            <a:off x="-142692" y="-45613"/>
            <a:ext cx="12273091" cy="6903613"/>
          </a:xfrm>
          <a:prstGeom prst="rect">
            <a:avLst/>
          </a:prstGeom>
        </p:spPr>
      </p:pic>
      <p:sp>
        <p:nvSpPr>
          <p:cNvPr id="1584" name="テキスト ボックス 6"/>
          <p:cNvSpPr txBox="1"/>
          <p:nvPr/>
        </p:nvSpPr>
        <p:spPr>
          <a:xfrm>
            <a:off x="2648540" y="1866582"/>
            <a:ext cx="1292662" cy="2363789"/>
          </a:xfrm>
          <a:prstGeom prst="rect">
            <a:avLst/>
          </a:prstGeom>
          <a:noFill/>
        </p:spPr>
        <p:txBody>
          <a:bodyPr vert="eaVert" wrap="none" rtlCol="0">
            <a:spAutoFit/>
          </a:bodyPr>
          <a:lstStyle/>
          <a:p>
            <a:r>
              <a:rPr lang="ja-JP" altLang="en-US" sz="3600" b="1" dirty="0" smtClean="0">
                <a:solidFill>
                  <a:prstClr val="black"/>
                </a:solidFill>
                <a:latin typeface="BIZ UDPゴシック" panose="020B0400000000000000" pitchFamily="50" charset="-128"/>
                <a:ea typeface="BIZ UDPゴシック" panose="020B0400000000000000" pitchFamily="50" charset="-128"/>
              </a:rPr>
              <a:t>お届け物</a:t>
            </a:r>
            <a:endParaRPr lang="en-US" altLang="ja-JP" sz="36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3600" b="1" dirty="0">
                <a:solidFill>
                  <a:prstClr val="black"/>
                </a:solidFill>
                <a:latin typeface="BIZ UDPゴシック" panose="020B0400000000000000" pitchFamily="50" charset="-128"/>
                <a:ea typeface="BIZ UDPゴシック" panose="020B0400000000000000" pitchFamily="50" charset="-128"/>
              </a:rPr>
              <a:t>　</a:t>
            </a:r>
            <a:r>
              <a:rPr lang="ja-JP" altLang="en-US" sz="3600" b="1" dirty="0" smtClean="0">
                <a:solidFill>
                  <a:prstClr val="black"/>
                </a:solidFill>
                <a:latin typeface="BIZ UDPゴシック" panose="020B0400000000000000" pitchFamily="50" charset="-128"/>
                <a:ea typeface="BIZ UDPゴシック" panose="020B0400000000000000" pitchFamily="50" charset="-128"/>
              </a:rPr>
              <a:t>　　でーす</a:t>
            </a:r>
            <a:endParaRPr lang="ja-JP" altLang="en-US" sz="3600" b="1" dirty="0">
              <a:solidFill>
                <a:prstClr val="black"/>
              </a:solidFill>
              <a:latin typeface="BIZ UDPゴシック" panose="020B0400000000000000" pitchFamily="50" charset="-128"/>
              <a:ea typeface="BIZ UDPゴシック" panose="020B0400000000000000" pitchFamily="50" charset="-128"/>
            </a:endParaRPr>
          </a:p>
        </p:txBody>
      </p:sp>
      <p:sp>
        <p:nvSpPr>
          <p:cNvPr id="1585" name="テキスト ボックス 7"/>
          <p:cNvSpPr txBox="1"/>
          <p:nvPr/>
        </p:nvSpPr>
        <p:spPr>
          <a:xfrm>
            <a:off x="10273916" y="706528"/>
            <a:ext cx="1292662" cy="3309560"/>
          </a:xfrm>
          <a:prstGeom prst="rect">
            <a:avLst/>
          </a:prstGeom>
          <a:noFill/>
        </p:spPr>
        <p:txBody>
          <a:bodyPr vert="eaVert" wrap="none" rtlCol="0">
            <a:spAutoFit/>
          </a:bodyPr>
          <a:lstStyle/>
          <a:p>
            <a:r>
              <a:rPr lang="ja-JP" altLang="en-US" sz="3600" b="1" dirty="0" smtClean="0">
                <a:solidFill>
                  <a:prstClr val="black"/>
                </a:solidFill>
                <a:latin typeface="BIZ UDPゴシック" panose="020B0400000000000000" pitchFamily="50" charset="-128"/>
                <a:ea typeface="BIZ UDPゴシック" panose="020B0400000000000000" pitchFamily="50" charset="-128"/>
              </a:rPr>
              <a:t>えっ・・・</a:t>
            </a:r>
            <a:endParaRPr lang="en-US" altLang="ja-JP" sz="36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3600" b="1" dirty="0" smtClean="0">
                <a:solidFill>
                  <a:prstClr val="black"/>
                </a:solidFill>
                <a:latin typeface="BIZ UDPゴシック" panose="020B0400000000000000" pitchFamily="50" charset="-128"/>
                <a:ea typeface="BIZ UDPゴシック" panose="020B0400000000000000" pitchFamily="50" charset="-128"/>
              </a:rPr>
              <a:t>頼んだかしら？</a:t>
            </a:r>
            <a:endParaRPr lang="ja-JP" altLang="en-US" sz="3600" b="1"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80405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87" name="テキスト ボックス 1"/>
          <p:cNvSpPr txBox="1"/>
          <p:nvPr/>
        </p:nvSpPr>
        <p:spPr>
          <a:xfrm>
            <a:off x="181430" y="130589"/>
            <a:ext cx="6963766" cy="584775"/>
          </a:xfrm>
          <a:prstGeom prst="rect">
            <a:avLst/>
          </a:prstGeom>
          <a:noFill/>
        </p:spPr>
        <p:txBody>
          <a:bodyPr wrap="none" rtlCol="0">
            <a:spAutoFit/>
          </a:bodyPr>
          <a:lstStyle/>
          <a:p>
            <a:r>
              <a:rPr lang="ja-JP" altLang="en-US" sz="3200" dirty="0">
                <a:solidFill>
                  <a:prstClr val="black"/>
                </a:solidFill>
                <a:latin typeface="BIZ UDPゴシック" panose="020B0400000000000000" pitchFamily="50" charset="-128"/>
                <a:ea typeface="BIZ UDPゴシック" panose="020B0400000000000000" pitchFamily="50" charset="-128"/>
              </a:rPr>
              <a:t>送り付け</a:t>
            </a:r>
            <a:r>
              <a:rPr lang="ja-JP" altLang="en-US" sz="3200" dirty="0" smtClean="0">
                <a:solidFill>
                  <a:prstClr val="black"/>
                </a:solidFill>
                <a:latin typeface="BIZ UDPゴシック" panose="020B0400000000000000" pitchFamily="50" charset="-128"/>
                <a:ea typeface="BIZ UDPゴシック" panose="020B0400000000000000" pitchFamily="50" charset="-128"/>
              </a:rPr>
              <a:t>商法（ネガティブ・オプション）</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cxnSp>
        <p:nvCxnSpPr>
          <p:cNvPr id="1588"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589" name="正方形/長方形 8"/>
          <p:cNvSpPr/>
          <p:nvPr/>
        </p:nvSpPr>
        <p:spPr>
          <a:xfrm>
            <a:off x="181430" y="873964"/>
            <a:ext cx="7962911" cy="5170646"/>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注文や契約を</a:t>
            </a:r>
            <a:r>
              <a:rPr lang="ja-JP" altLang="en-US" sz="2800" smtClean="0">
                <a:solidFill>
                  <a:prstClr val="black"/>
                </a:solidFill>
                <a:latin typeface="メイリオ" panose="020B0604030504040204" pitchFamily="50" charset="-128"/>
                <a:ea typeface="メイリオ" panose="020B0604030504040204" pitchFamily="50" charset="-128"/>
              </a:rPr>
              <a:t>していないに</a:t>
            </a:r>
            <a:r>
              <a:rPr lang="ja-JP" altLang="en-US" sz="2800" dirty="0" smtClean="0">
                <a:solidFill>
                  <a:prstClr val="black"/>
                </a:solidFill>
                <a:latin typeface="メイリオ" panose="020B0604030504040204" pitchFamily="50" charset="-128"/>
                <a:ea typeface="メイリオ" panose="020B0604030504040204" pitchFamily="50" charset="-128"/>
              </a:rPr>
              <a:t>も関わらず、一方的に商品を送り付けてくるトラブルです。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◆契約をしていないので、お金を支払う必要は</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ありません。開封していても支払いは不要で</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す。</a:t>
            </a:r>
            <a:endParaRPr lang="en-US" altLang="ja-JP" sz="2800" dirty="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◆贈答品などの可能性もあるので、家族等に心</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あたりがないか確認しましょう。</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a:t>
            </a:r>
            <a:r>
              <a:rPr lang="ja-JP" altLang="en-US" sz="2800" dirty="0" smtClean="0">
                <a:solidFill>
                  <a:prstClr val="black"/>
                </a:solidFill>
                <a:latin typeface="メイリオ" panose="020B0604030504040204" pitchFamily="50" charset="-128"/>
                <a:ea typeface="メイリオ" panose="020B0604030504040204" pitchFamily="50" charset="-128"/>
              </a:rPr>
              <a:t>注文したことを忘れていないか思い返してみ</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ましょう。</a:t>
            </a:r>
            <a:endParaRPr lang="ja-JP" altLang="ja-JP" sz="2800" dirty="0">
              <a:solidFill>
                <a:prstClr val="black"/>
              </a:solidFill>
              <a:latin typeface="メイリオ" panose="020B0604030504040204" pitchFamily="50" charset="-128"/>
              <a:ea typeface="メイリオ" panose="020B0604030504040204" pitchFamily="50" charset="-128"/>
            </a:endParaRPr>
          </a:p>
        </p:txBody>
      </p:sp>
      <p:pic>
        <p:nvPicPr>
          <p:cNvPr id="1590" name="図 3"/>
          <p:cNvPicPr>
            <a:picLocks noChangeAspect="1"/>
          </p:cNvPicPr>
          <p:nvPr/>
        </p:nvPicPr>
        <p:blipFill>
          <a:blip r:embed="rId1"/>
          <a:stretch>
            <a:fillRect/>
          </a:stretch>
        </p:blipFill>
        <p:spPr>
          <a:xfrm>
            <a:off x="7596196" y="59217"/>
            <a:ext cx="4779264" cy="6858000"/>
          </a:xfrm>
          <a:prstGeom prst="rect">
            <a:avLst/>
          </a:prstGeom>
        </p:spPr>
      </p:pic>
      <p:sp>
        <p:nvSpPr>
          <p:cNvPr id="1591" name="テキスト ボックス 5"/>
          <p:cNvSpPr txBox="1"/>
          <p:nvPr/>
        </p:nvSpPr>
        <p:spPr>
          <a:xfrm>
            <a:off x="8647000" y="1731646"/>
            <a:ext cx="2677656" cy="3513141"/>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送り付け</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開封しても</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smtClean="0">
                <a:solidFill>
                  <a:prstClr val="black"/>
                </a:solidFill>
                <a:latin typeface="BIZ UDPゴシック" panose="020B0400000000000000" pitchFamily="50" charset="-128"/>
                <a:ea typeface="BIZ UDPゴシック" panose="020B0400000000000000" pitchFamily="50" charset="-128"/>
              </a:rPr>
              <a:t>支払い不要</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353713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2" name="角丸四角形 7"/>
          <p:cNvSpPr/>
          <p:nvPr/>
        </p:nvSpPr>
        <p:spPr>
          <a:xfrm>
            <a:off x="355599" y="487679"/>
            <a:ext cx="11400972" cy="6087291"/>
          </a:xfrm>
          <a:prstGeom prst="roundRect">
            <a:avLst>
              <a:gd name="adj" fmla="val 9748"/>
            </a:avLst>
          </a:prstGeom>
          <a:solidFill>
            <a:srgbClr val="FBEBC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3" name="テキスト ボックス 1"/>
          <p:cNvSpPr txBox="1"/>
          <p:nvPr/>
        </p:nvSpPr>
        <p:spPr>
          <a:xfrm>
            <a:off x="854616" y="1284928"/>
            <a:ext cx="7011856" cy="769441"/>
          </a:xfrm>
          <a:prstGeom prst="rect">
            <a:avLst/>
          </a:prstGeom>
          <a:noFill/>
        </p:spPr>
        <p:txBody>
          <a:bodyPr wrap="none" rtlCol="0">
            <a:spAutoFit/>
          </a:bodyPr>
          <a:lstStyle/>
          <a:p>
            <a:r>
              <a:rPr kumimoji="1" lang="ja-JP" altLang="en-US" sz="4400" dirty="0" smtClean="0">
                <a:latin typeface="MS UI Gothic" panose="020B0600070205080204" pitchFamily="50" charset="-128"/>
                <a:ea typeface="MS UI Gothic" panose="020B0600070205080204" pitchFamily="50" charset="-128"/>
              </a:rPr>
              <a:t>①契約する前によく考えましょう</a:t>
            </a:r>
            <a:endParaRPr kumimoji="1" lang="ja-JP" altLang="en-US" sz="4400" dirty="0">
              <a:latin typeface="MS UI Gothic" panose="020B0600070205080204" pitchFamily="50" charset="-128"/>
              <a:ea typeface="MS UI Gothic" panose="020B0600070205080204" pitchFamily="50" charset="-128"/>
            </a:endParaRPr>
          </a:p>
        </p:txBody>
      </p:sp>
      <p:sp>
        <p:nvSpPr>
          <p:cNvPr id="1284" name="テキスト ボックス 2"/>
          <p:cNvSpPr txBox="1"/>
          <p:nvPr/>
        </p:nvSpPr>
        <p:spPr>
          <a:xfrm>
            <a:off x="854616" y="2301362"/>
            <a:ext cx="5758308" cy="769441"/>
          </a:xfrm>
          <a:prstGeom prst="rect">
            <a:avLst/>
          </a:prstGeom>
          <a:noFill/>
        </p:spPr>
        <p:txBody>
          <a:bodyPr wrap="none" rtlCol="0">
            <a:spAutoFit/>
          </a:bodyPr>
          <a:lstStyle/>
          <a:p>
            <a:r>
              <a:rPr lang="ja-JP" altLang="en-US" sz="4400" dirty="0" smtClean="0">
                <a:latin typeface="MS UI Gothic" panose="020B0600070205080204" pitchFamily="50" charset="-128"/>
                <a:ea typeface="MS UI Gothic" panose="020B0600070205080204" pitchFamily="50" charset="-128"/>
              </a:rPr>
              <a:t>②うまい話はありません！</a:t>
            </a:r>
            <a:endParaRPr kumimoji="1" lang="ja-JP" altLang="en-US" sz="4400" dirty="0">
              <a:latin typeface="MS UI Gothic" panose="020B0600070205080204" pitchFamily="50" charset="-128"/>
              <a:ea typeface="MS UI Gothic" panose="020B0600070205080204" pitchFamily="50" charset="-128"/>
            </a:endParaRPr>
          </a:p>
        </p:txBody>
      </p:sp>
      <p:sp>
        <p:nvSpPr>
          <p:cNvPr id="1285" name="テキスト ボックス 3"/>
          <p:cNvSpPr txBox="1"/>
          <p:nvPr/>
        </p:nvSpPr>
        <p:spPr>
          <a:xfrm>
            <a:off x="854616" y="3317796"/>
            <a:ext cx="7765267" cy="769441"/>
          </a:xfrm>
          <a:prstGeom prst="rect">
            <a:avLst/>
          </a:prstGeom>
          <a:noFill/>
        </p:spPr>
        <p:txBody>
          <a:bodyPr wrap="none" rtlCol="0">
            <a:spAutoFit/>
          </a:bodyPr>
          <a:lstStyle/>
          <a:p>
            <a:r>
              <a:rPr lang="ja-JP" altLang="en-US" sz="4400" dirty="0" smtClean="0">
                <a:latin typeface="MS UI Gothic" panose="020B0600070205080204" pitchFamily="50" charset="-128"/>
                <a:ea typeface="MS UI Gothic" panose="020B0600070205080204" pitchFamily="50" charset="-128"/>
              </a:rPr>
              <a:t>③きっぱりと断る勇気を持ちましょう</a:t>
            </a:r>
            <a:endParaRPr kumimoji="1" lang="ja-JP" altLang="en-US" sz="4400" dirty="0">
              <a:latin typeface="MS UI Gothic" panose="020B0600070205080204" pitchFamily="50" charset="-128"/>
              <a:ea typeface="MS UI Gothic" panose="020B0600070205080204" pitchFamily="50" charset="-128"/>
            </a:endParaRPr>
          </a:p>
        </p:txBody>
      </p:sp>
      <p:sp>
        <p:nvSpPr>
          <p:cNvPr id="1286" name="テキスト ボックス 4"/>
          <p:cNvSpPr txBox="1"/>
          <p:nvPr/>
        </p:nvSpPr>
        <p:spPr>
          <a:xfrm>
            <a:off x="854616" y="4409330"/>
            <a:ext cx="8552341" cy="769441"/>
          </a:xfrm>
          <a:prstGeom prst="rect">
            <a:avLst/>
          </a:prstGeom>
          <a:noFill/>
        </p:spPr>
        <p:txBody>
          <a:bodyPr wrap="none" rtlCol="0">
            <a:spAutoFit/>
          </a:bodyPr>
          <a:lstStyle/>
          <a:p>
            <a:r>
              <a:rPr lang="ja-JP" altLang="en-US" sz="4400" dirty="0" smtClean="0">
                <a:latin typeface="MS UI Gothic" panose="020B0600070205080204" pitchFamily="50" charset="-128"/>
                <a:ea typeface="MS UI Gothic" panose="020B0600070205080204" pitchFamily="50" charset="-128"/>
              </a:rPr>
              <a:t>④最新の消費者トラブルを知</a:t>
            </a:r>
            <a:r>
              <a:rPr lang="ja-JP" altLang="en-US" sz="4400" dirty="0">
                <a:latin typeface="MS UI Gothic" panose="020B0600070205080204" pitchFamily="50" charset="-128"/>
                <a:ea typeface="MS UI Gothic" panose="020B0600070205080204" pitchFamily="50" charset="-128"/>
              </a:rPr>
              <a:t>りましょう</a:t>
            </a:r>
            <a:endParaRPr kumimoji="1" lang="ja-JP" altLang="en-US" sz="4400" dirty="0">
              <a:latin typeface="MS UI Gothic" panose="020B0600070205080204" pitchFamily="50" charset="-128"/>
              <a:ea typeface="MS UI Gothic" panose="020B0600070205080204" pitchFamily="50" charset="-128"/>
            </a:endParaRPr>
          </a:p>
        </p:txBody>
      </p:sp>
      <p:sp>
        <p:nvSpPr>
          <p:cNvPr id="1287" name="テキスト ボックス 5"/>
          <p:cNvSpPr txBox="1"/>
          <p:nvPr/>
        </p:nvSpPr>
        <p:spPr>
          <a:xfrm>
            <a:off x="854616" y="5425764"/>
            <a:ext cx="6412333" cy="769441"/>
          </a:xfrm>
          <a:prstGeom prst="rect">
            <a:avLst/>
          </a:prstGeom>
          <a:noFill/>
        </p:spPr>
        <p:txBody>
          <a:bodyPr wrap="none" rtlCol="0">
            <a:spAutoFit/>
          </a:bodyPr>
          <a:lstStyle/>
          <a:p>
            <a:r>
              <a:rPr lang="ja-JP" altLang="en-US" sz="4400" dirty="0" smtClean="0">
                <a:latin typeface="MS UI Gothic" panose="020B0600070205080204" pitchFamily="50" charset="-128"/>
                <a:ea typeface="MS UI Gothic" panose="020B0600070205080204" pitchFamily="50" charset="-128"/>
              </a:rPr>
              <a:t>⑤困ったときは相談</a:t>
            </a:r>
            <a:r>
              <a:rPr lang="ja-JP" altLang="en-US" sz="4400" dirty="0">
                <a:latin typeface="MS UI Gothic" panose="020B0600070205080204" pitchFamily="50" charset="-128"/>
                <a:ea typeface="MS UI Gothic" panose="020B0600070205080204" pitchFamily="50" charset="-128"/>
              </a:rPr>
              <a:t>しましょう</a:t>
            </a:r>
            <a:endParaRPr kumimoji="1" lang="ja-JP" altLang="en-US" sz="4400" dirty="0">
              <a:latin typeface="MS UI Gothic" panose="020B0600070205080204" pitchFamily="50" charset="-128"/>
              <a:ea typeface="MS UI Gothic" panose="020B0600070205080204" pitchFamily="50" charset="-128"/>
            </a:endParaRPr>
          </a:p>
        </p:txBody>
      </p:sp>
      <p:pic>
        <p:nvPicPr>
          <p:cNvPr id="1288" name="図 8"/>
          <p:cNvPicPr>
            <a:picLocks noChangeAspect="1"/>
          </p:cNvPicPr>
          <p:nvPr/>
        </p:nvPicPr>
        <p:blipFill>
          <a:blip r:embed="rId1"/>
          <a:stretch>
            <a:fillRect/>
          </a:stretch>
        </p:blipFill>
        <p:spPr>
          <a:xfrm>
            <a:off x="-1940523" y="-154540"/>
            <a:ext cx="12495744" cy="6189580"/>
          </a:xfrm>
          <a:prstGeom prst="rect">
            <a:avLst/>
          </a:prstGeom>
        </p:spPr>
      </p:pic>
      <p:sp>
        <p:nvSpPr>
          <p:cNvPr id="1289" name="テキスト ボックス 9"/>
          <p:cNvSpPr txBox="1"/>
          <p:nvPr/>
        </p:nvSpPr>
        <p:spPr>
          <a:xfrm>
            <a:off x="273232" y="178418"/>
            <a:ext cx="8068234" cy="707886"/>
          </a:xfrm>
          <a:prstGeom prst="rect">
            <a:avLst/>
          </a:prstGeom>
          <a:noFill/>
        </p:spPr>
        <p:txBody>
          <a:bodyPr wrap="none" rtlCol="0">
            <a:spAutoFit/>
          </a:bodyPr>
          <a:lstStyle/>
          <a:p>
            <a:r>
              <a:rPr kumimoji="1" lang="ja-JP" altLang="en-US" sz="4000" dirty="0" smtClean="0">
                <a:latin typeface="BIZ UDPゴシック" panose="020B0400000000000000" pitchFamily="50" charset="-128"/>
                <a:ea typeface="BIZ UDPゴシック" panose="020B0400000000000000" pitchFamily="50" charset="-128"/>
              </a:rPr>
              <a:t>トラブルにあわないために（まとめ）</a:t>
            </a:r>
            <a:endParaRPr kumimoji="1" lang="ja-JP" altLang="en-US" sz="4000" dirty="0">
              <a:latin typeface="BIZ UDPゴシック" panose="020B0400000000000000" pitchFamily="50" charset="-128"/>
              <a:ea typeface="BIZ UDPゴシック" panose="020B0400000000000000" pitchFamily="50" charset="-128"/>
            </a:endParaRPr>
          </a:p>
        </p:txBody>
      </p:sp>
      <p:pic>
        <p:nvPicPr>
          <p:cNvPr id="1290" name="図 10"/>
          <p:cNvPicPr>
            <a:picLocks noChangeAspect="1"/>
          </p:cNvPicPr>
          <p:nvPr/>
        </p:nvPicPr>
        <p:blipFill>
          <a:blip r:embed="rId2"/>
          <a:stretch>
            <a:fillRect/>
          </a:stretch>
        </p:blipFill>
        <p:spPr>
          <a:xfrm>
            <a:off x="8533897" y="2766116"/>
            <a:ext cx="3047970" cy="2269993"/>
          </a:xfrm>
          <a:prstGeom prst="rect">
            <a:avLst/>
          </a:prstGeom>
        </p:spPr>
      </p:pic>
      <p:sp>
        <p:nvSpPr>
          <p:cNvPr id="1291" name="正方形/長方形 11"/>
          <p:cNvSpPr/>
          <p:nvPr/>
        </p:nvSpPr>
        <p:spPr>
          <a:xfrm>
            <a:off x="8752592" y="2004599"/>
            <a:ext cx="2820003" cy="523220"/>
          </a:xfrm>
          <a:prstGeom prst="rect">
            <a:avLst/>
          </a:prstGeom>
        </p:spPr>
        <p:txBody>
          <a:bodyPr wrap="none">
            <a:spAutoFit/>
          </a:bodyPr>
          <a:lstStyle/>
          <a:p>
            <a:pPr lvl="0"/>
            <a:r>
              <a:rPr lang="ja-JP" altLang="en-US" sz="1400" dirty="0">
                <a:solidFill>
                  <a:prstClr val="black"/>
                </a:solidFill>
                <a:latin typeface="BIZ UDPゴシック" panose="020B0400000000000000" pitchFamily="50" charset="-128"/>
                <a:ea typeface="BIZ UDPゴシック" panose="020B0400000000000000" pitchFamily="50" charset="-128"/>
              </a:rPr>
              <a:t>消費者庁 消費者ホットライン</a:t>
            </a:r>
            <a:r>
              <a:rPr lang="ja-JP" altLang="en-US" sz="1400" dirty="0" smtClean="0">
                <a:solidFill>
                  <a:prstClr val="black"/>
                </a:solidFill>
                <a:latin typeface="BIZ UDPゴシック" panose="020B0400000000000000" pitchFamily="50" charset="-128"/>
                <a:ea typeface="BIZ UDPゴシック" panose="020B0400000000000000" pitchFamily="50" charset="-128"/>
              </a:rPr>
              <a:t>１８８</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lvl="0"/>
            <a:r>
              <a:rPr lang="ja-JP" altLang="en-US" sz="1400" dirty="0" smtClean="0">
                <a:solidFill>
                  <a:prstClr val="black"/>
                </a:solidFill>
                <a:latin typeface="BIZ UDPゴシック" panose="020B0400000000000000" pitchFamily="50" charset="-128"/>
                <a:ea typeface="BIZ UDPゴシック" panose="020B0400000000000000" pitchFamily="50" charset="-128"/>
              </a:rPr>
              <a:t>イメージキャラクター </a:t>
            </a:r>
            <a:r>
              <a:rPr lang="ja-JP" altLang="en-US" sz="1400" dirty="0">
                <a:solidFill>
                  <a:prstClr val="black"/>
                </a:solidFill>
                <a:latin typeface="BIZ UDPゴシック" panose="020B0400000000000000" pitchFamily="50" charset="-128"/>
                <a:ea typeface="BIZ UDPゴシック" panose="020B0400000000000000" pitchFamily="50" charset="-128"/>
              </a:rPr>
              <a:t>イヤヤン</a:t>
            </a:r>
            <a:endParaRPr lang="en-US" altLang="ja-JP" sz="14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1897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3" name="角丸四角形 7"/>
          <p:cNvSpPr/>
          <p:nvPr/>
        </p:nvSpPr>
        <p:spPr>
          <a:xfrm>
            <a:off x="355599" y="487679"/>
            <a:ext cx="11400972" cy="6087291"/>
          </a:xfrm>
          <a:prstGeom prst="roundRect">
            <a:avLst>
              <a:gd name="adj" fmla="val 9748"/>
            </a:avLst>
          </a:prstGeom>
          <a:solidFill>
            <a:srgbClr val="FBEBC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94" name="図 8"/>
          <p:cNvPicPr>
            <a:picLocks noChangeAspect="1"/>
          </p:cNvPicPr>
          <p:nvPr/>
        </p:nvPicPr>
        <p:blipFill>
          <a:blip r:embed="rId1"/>
          <a:stretch>
            <a:fillRect/>
          </a:stretch>
        </p:blipFill>
        <p:spPr>
          <a:xfrm>
            <a:off x="-1132803" y="-116440"/>
            <a:ext cx="8280363" cy="6189580"/>
          </a:xfrm>
          <a:prstGeom prst="rect">
            <a:avLst/>
          </a:prstGeom>
        </p:spPr>
      </p:pic>
      <p:sp>
        <p:nvSpPr>
          <p:cNvPr id="1295" name="テキスト ボックス 9"/>
          <p:cNvSpPr txBox="1"/>
          <p:nvPr/>
        </p:nvSpPr>
        <p:spPr>
          <a:xfrm>
            <a:off x="657215" y="232333"/>
            <a:ext cx="4700326" cy="707886"/>
          </a:xfrm>
          <a:prstGeom prst="rect">
            <a:avLst/>
          </a:prstGeom>
          <a:noFill/>
        </p:spPr>
        <p:txBody>
          <a:bodyPr wrap="none" rtlCol="0">
            <a:spAutoFit/>
          </a:bodyPr>
          <a:lstStyle/>
          <a:p>
            <a:r>
              <a:rPr lang="ja-JP" altLang="en-US" sz="4000" dirty="0" smtClean="0">
                <a:latin typeface="BIZ UDPゴシック" panose="020B0400000000000000" pitchFamily="50" charset="-128"/>
                <a:ea typeface="BIZ UDPゴシック" panose="020B0400000000000000" pitchFamily="50" charset="-128"/>
              </a:rPr>
              <a:t>困ったときの相談先</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1296" name="テキスト ボックス 10"/>
          <p:cNvSpPr txBox="1"/>
          <p:nvPr/>
        </p:nvSpPr>
        <p:spPr>
          <a:xfrm>
            <a:off x="607756" y="1434153"/>
            <a:ext cx="10326944" cy="4678204"/>
          </a:xfrm>
          <a:prstGeom prst="rect">
            <a:avLst/>
          </a:prstGeom>
          <a:noFill/>
        </p:spPr>
        <p:txBody>
          <a:bodyPr wrap="square" rtlCol="0">
            <a:spAutoFit/>
          </a:bodyPr>
          <a:lstStyle/>
          <a:p>
            <a:r>
              <a:rPr kumimoji="1" lang="ja-JP" altLang="en-US" sz="4800" b="1" dirty="0" smtClean="0">
                <a:solidFill>
                  <a:srgbClr val="E85436"/>
                </a:solidFill>
                <a:latin typeface="BIZ UDPゴシック" panose="020B0400000000000000" pitchFamily="50" charset="-128"/>
                <a:ea typeface="BIZ UDPゴシック" panose="020B0400000000000000" pitchFamily="50" charset="-128"/>
              </a:rPr>
              <a:t>消費者ホットライン１８８</a:t>
            </a:r>
            <a:r>
              <a:rPr kumimoji="1" lang="ja-JP" altLang="en-US" sz="3200" b="1" dirty="0" smtClean="0">
                <a:solidFill>
                  <a:schemeClr val="accent2"/>
                </a:solidFill>
                <a:latin typeface="BIZ UDPゴシック" panose="020B0400000000000000" pitchFamily="50" charset="-128"/>
                <a:ea typeface="BIZ UDPゴシック" panose="020B0400000000000000" pitchFamily="50" charset="-128"/>
              </a:rPr>
              <a:t>　</a:t>
            </a:r>
            <a:endParaRPr lang="en-US" altLang="ja-JP" sz="4800" b="1" dirty="0">
              <a:solidFill>
                <a:schemeClr val="accent2"/>
              </a:solidFill>
              <a:latin typeface="BIZ UDPゴシック" panose="020B0400000000000000" pitchFamily="50" charset="-128"/>
              <a:ea typeface="BIZ UDPゴシック" panose="020B0400000000000000" pitchFamily="50" charset="-128"/>
            </a:endParaRPr>
          </a:p>
          <a:p>
            <a:r>
              <a:rPr lang="ja-JP" altLang="en-US" sz="4400" b="1" dirty="0" smtClean="0">
                <a:latin typeface="BIZ UDPゴシック" panose="020B0400000000000000" pitchFamily="50" charset="-128"/>
                <a:ea typeface="BIZ UDPゴシック" panose="020B0400000000000000" pitchFamily="50" charset="-128"/>
              </a:rPr>
              <a:t>　</a:t>
            </a:r>
            <a:r>
              <a:rPr lang="ja-JP" altLang="en-US" sz="3200" b="1" dirty="0" smtClean="0">
                <a:latin typeface="BIZ UDPゴシック" panose="020B0400000000000000" pitchFamily="50" charset="-128"/>
                <a:ea typeface="BIZ UDPゴシック" panose="020B0400000000000000" pitchFamily="50" charset="-128"/>
              </a:rPr>
              <a:t>または</a:t>
            </a:r>
            <a:endParaRPr lang="en-US" altLang="ja-JP" sz="3200" b="1" dirty="0">
              <a:latin typeface="BIZ UDPゴシック" panose="020B0400000000000000" pitchFamily="50" charset="-128"/>
              <a:ea typeface="BIZ UDPゴシック" panose="020B0400000000000000" pitchFamily="50" charset="-128"/>
            </a:endParaRPr>
          </a:p>
          <a:p>
            <a:r>
              <a:rPr kumimoji="1" lang="ja-JP" altLang="en-US" sz="3200" b="1" dirty="0" smtClean="0">
                <a:latin typeface="BIZ UDPゴシック" panose="020B0400000000000000" pitchFamily="50" charset="-128"/>
                <a:ea typeface="BIZ UDPゴシック" panose="020B0400000000000000" pitchFamily="50" charset="-128"/>
              </a:rPr>
              <a:t>お住まいの地域の</a:t>
            </a:r>
            <a:r>
              <a:rPr kumimoji="1" lang="ja-JP" altLang="en-US" sz="4800" b="1" dirty="0" smtClean="0">
                <a:solidFill>
                  <a:srgbClr val="E85436"/>
                </a:solidFill>
                <a:latin typeface="BIZ UDPゴシック" panose="020B0400000000000000" pitchFamily="50" charset="-128"/>
                <a:ea typeface="BIZ UDPゴシック" panose="020B0400000000000000" pitchFamily="50" charset="-128"/>
              </a:rPr>
              <a:t>消費生活相談窓口</a:t>
            </a:r>
            <a:endParaRPr kumimoji="1" lang="en-US" altLang="ja-JP" sz="4800" b="1" dirty="0" smtClean="0">
              <a:solidFill>
                <a:srgbClr val="E85436"/>
              </a:solidFill>
              <a:latin typeface="BIZ UDPゴシック" panose="020B0400000000000000" pitchFamily="50" charset="-128"/>
              <a:ea typeface="BIZ UDPゴシック" panose="020B0400000000000000" pitchFamily="50" charset="-128"/>
            </a:endParaRPr>
          </a:p>
          <a:p>
            <a:endParaRPr lang="en-US" altLang="ja-JP" b="1" dirty="0">
              <a:solidFill>
                <a:srgbClr val="FF0000"/>
              </a:solidFill>
              <a:latin typeface="BIZ UDPゴシック" panose="020B0400000000000000" pitchFamily="50" charset="-128"/>
              <a:ea typeface="BIZ UDPゴシック" panose="020B0400000000000000" pitchFamily="50" charset="-128"/>
            </a:endParaRPr>
          </a:p>
          <a:p>
            <a:r>
              <a:rPr lang="ja-JP" altLang="en-US" sz="3200" b="1" dirty="0" smtClean="0">
                <a:latin typeface="BIZ UDPゴシック" panose="020B0400000000000000" pitchFamily="50" charset="-128"/>
                <a:ea typeface="BIZ UDPゴシック" panose="020B0400000000000000" pitchFamily="50" charset="-128"/>
              </a:rPr>
              <a:t>（</a:t>
            </a:r>
            <a:r>
              <a:rPr kumimoji="1" lang="ja-JP" altLang="en-US" sz="3200" b="1" dirty="0" smtClean="0">
                <a:latin typeface="BIZ UDPゴシック" panose="020B0400000000000000" pitchFamily="50" charset="-128"/>
                <a:ea typeface="BIZ UDPゴシック" panose="020B0400000000000000" pitchFamily="50" charset="-128"/>
              </a:rPr>
              <a:t>県の消費生活相談窓口）</a:t>
            </a:r>
            <a:endParaRPr kumimoji="1" lang="en-US" altLang="ja-JP" sz="3200" b="1" dirty="0" smtClean="0">
              <a:latin typeface="BIZ UDPゴシック" panose="020B0400000000000000" pitchFamily="50" charset="-128"/>
              <a:ea typeface="BIZ UDPゴシック" panose="020B0400000000000000" pitchFamily="50" charset="-128"/>
            </a:endParaRPr>
          </a:p>
          <a:p>
            <a:endParaRPr kumimoji="1" lang="en-US" altLang="ja-JP" sz="1200" b="1" dirty="0" smtClean="0">
              <a:latin typeface="BIZ UDPゴシック" panose="020B0400000000000000" pitchFamily="50" charset="-128"/>
              <a:ea typeface="BIZ UDPゴシック" panose="020B0400000000000000" pitchFamily="50" charset="-128"/>
            </a:endParaRPr>
          </a:p>
          <a:p>
            <a:r>
              <a:rPr lang="ja-JP" altLang="en-US" sz="3200" b="1" dirty="0">
                <a:latin typeface="BIZ UDPゴシック" panose="020B0400000000000000" pitchFamily="50" charset="-128"/>
                <a:ea typeface="BIZ UDPゴシック" panose="020B0400000000000000" pitchFamily="50" charset="-128"/>
              </a:rPr>
              <a:t> </a:t>
            </a:r>
            <a:r>
              <a:rPr lang="ja-JP" altLang="en-US" sz="3200" b="1" dirty="0" smtClean="0">
                <a:latin typeface="BIZ UDPゴシック" panose="020B0400000000000000" pitchFamily="50" charset="-128"/>
                <a:ea typeface="BIZ UDPゴシック" panose="020B0400000000000000" pitchFamily="50" charset="-128"/>
              </a:rPr>
              <a:t>静岡県東部県民生活センター　（０５５）９５２－２２９９</a:t>
            </a:r>
            <a:endParaRPr lang="en-US" altLang="ja-JP" sz="3200" b="1" dirty="0" smtClean="0">
              <a:latin typeface="BIZ UDPゴシック" panose="020B0400000000000000" pitchFamily="50" charset="-128"/>
              <a:ea typeface="BIZ UDPゴシック" panose="020B0400000000000000" pitchFamily="50" charset="-128"/>
            </a:endParaRPr>
          </a:p>
          <a:p>
            <a:r>
              <a:rPr lang="ja-JP" altLang="en-US" sz="3200" b="1" dirty="0">
                <a:latin typeface="BIZ UDPゴシック" panose="020B0400000000000000" pitchFamily="50" charset="-128"/>
                <a:ea typeface="BIZ UDPゴシック" panose="020B0400000000000000" pitchFamily="50" charset="-128"/>
              </a:rPr>
              <a:t> </a:t>
            </a:r>
            <a:r>
              <a:rPr kumimoji="1" lang="ja-JP" altLang="en-US" sz="3200" b="1" dirty="0" smtClean="0">
                <a:latin typeface="BIZ UDPゴシック" panose="020B0400000000000000" pitchFamily="50" charset="-128"/>
                <a:ea typeface="BIZ UDPゴシック" panose="020B0400000000000000" pitchFamily="50" charset="-128"/>
              </a:rPr>
              <a:t>静岡県中部県民生活センター　（０５４）２０２－６００６</a:t>
            </a:r>
            <a:endParaRPr kumimoji="1" lang="en-US" altLang="ja-JP" sz="3200" b="1" dirty="0" smtClean="0">
              <a:latin typeface="BIZ UDPゴシック" panose="020B0400000000000000" pitchFamily="50" charset="-128"/>
              <a:ea typeface="BIZ UDPゴシック" panose="020B0400000000000000" pitchFamily="50" charset="-128"/>
            </a:endParaRPr>
          </a:p>
          <a:p>
            <a:r>
              <a:rPr lang="ja-JP" altLang="en-US" sz="3200" b="1" dirty="0">
                <a:latin typeface="BIZ UDPゴシック" panose="020B0400000000000000" pitchFamily="50" charset="-128"/>
                <a:ea typeface="BIZ UDPゴシック" panose="020B0400000000000000" pitchFamily="50" charset="-128"/>
              </a:rPr>
              <a:t> </a:t>
            </a:r>
            <a:r>
              <a:rPr lang="ja-JP" altLang="en-US" sz="3200" b="1" dirty="0" smtClean="0">
                <a:latin typeface="BIZ UDPゴシック" panose="020B0400000000000000" pitchFamily="50" charset="-128"/>
                <a:ea typeface="BIZ UDPゴシック" panose="020B0400000000000000" pitchFamily="50" charset="-128"/>
              </a:rPr>
              <a:t>静岡県西部県民生活センター　（０５３）４５２－２２９９</a:t>
            </a:r>
            <a:endParaRPr kumimoji="1" lang="en-US" altLang="ja-JP" sz="3200" b="1" dirty="0" smtClean="0">
              <a:latin typeface="BIZ UDPゴシック" panose="020B0400000000000000" pitchFamily="50" charset="-128"/>
              <a:ea typeface="BIZ UDPゴシック" panose="020B0400000000000000" pitchFamily="50" charset="-128"/>
            </a:endParaRPr>
          </a:p>
        </p:txBody>
      </p:sp>
      <p:pic>
        <p:nvPicPr>
          <p:cNvPr id="1297" name="図 11"/>
          <p:cNvPicPr>
            <a:picLocks noChangeAspect="1"/>
          </p:cNvPicPr>
          <p:nvPr/>
        </p:nvPicPr>
        <p:blipFill>
          <a:blip r:embed="rId2"/>
          <a:stretch>
            <a:fillRect/>
          </a:stretch>
        </p:blipFill>
        <p:spPr>
          <a:xfrm>
            <a:off x="8632383" y="1920628"/>
            <a:ext cx="2877707" cy="2139628"/>
          </a:xfrm>
          <a:prstGeom prst="rect">
            <a:avLst/>
          </a:prstGeom>
        </p:spPr>
      </p:pic>
      <p:sp>
        <p:nvSpPr>
          <p:cNvPr id="1298" name="正方形/長方形 12"/>
          <p:cNvSpPr/>
          <p:nvPr/>
        </p:nvSpPr>
        <p:spPr>
          <a:xfrm>
            <a:off x="8690087" y="1154171"/>
            <a:ext cx="2820003" cy="523220"/>
          </a:xfrm>
          <a:prstGeom prst="rect">
            <a:avLst/>
          </a:prstGeom>
        </p:spPr>
        <p:txBody>
          <a:bodyPr wrap="none">
            <a:spAutoFit/>
          </a:bodyPr>
          <a:lstStyle/>
          <a:p>
            <a:pPr lvl="0"/>
            <a:r>
              <a:rPr lang="ja-JP" altLang="en-US" sz="1400" dirty="0">
                <a:solidFill>
                  <a:prstClr val="black"/>
                </a:solidFill>
                <a:latin typeface="BIZ UDPゴシック" panose="020B0400000000000000" pitchFamily="50" charset="-128"/>
                <a:ea typeface="BIZ UDPゴシック" panose="020B0400000000000000" pitchFamily="50" charset="-128"/>
              </a:rPr>
              <a:t>消費者庁 消費者ホットライン</a:t>
            </a:r>
            <a:r>
              <a:rPr lang="ja-JP" altLang="en-US" sz="1400" dirty="0" smtClean="0">
                <a:solidFill>
                  <a:prstClr val="black"/>
                </a:solidFill>
                <a:latin typeface="BIZ UDPゴシック" panose="020B0400000000000000" pitchFamily="50" charset="-128"/>
                <a:ea typeface="BIZ UDPゴシック" panose="020B0400000000000000" pitchFamily="50" charset="-128"/>
              </a:rPr>
              <a:t>１８８</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lvl="0"/>
            <a:r>
              <a:rPr lang="ja-JP" altLang="en-US" sz="1400" dirty="0" smtClean="0">
                <a:solidFill>
                  <a:prstClr val="black"/>
                </a:solidFill>
                <a:latin typeface="BIZ UDPゴシック" panose="020B0400000000000000" pitchFamily="50" charset="-128"/>
                <a:ea typeface="BIZ UDPゴシック" panose="020B0400000000000000" pitchFamily="50" charset="-128"/>
              </a:rPr>
              <a:t>イメージキャラクター </a:t>
            </a:r>
            <a:r>
              <a:rPr lang="ja-JP" altLang="en-US" sz="1400" dirty="0">
                <a:solidFill>
                  <a:prstClr val="black"/>
                </a:solidFill>
                <a:latin typeface="BIZ UDPゴシック" panose="020B0400000000000000" pitchFamily="50" charset="-128"/>
                <a:ea typeface="BIZ UDPゴシック" panose="020B0400000000000000" pitchFamily="50" charset="-128"/>
              </a:rPr>
              <a:t>イヤヤン</a:t>
            </a:r>
            <a:endParaRPr lang="en-US" altLang="ja-JP" sz="14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45638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6" name="角丸四角形 7"/>
          <p:cNvSpPr/>
          <p:nvPr/>
        </p:nvSpPr>
        <p:spPr>
          <a:xfrm>
            <a:off x="462997" y="560030"/>
            <a:ext cx="11400972" cy="6087291"/>
          </a:xfrm>
          <a:prstGeom prst="roundRect">
            <a:avLst>
              <a:gd name="adj" fmla="val 9748"/>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endParaRPr lang="ja-JP" altLang="en-US" b="1" dirty="0">
              <a:latin typeface="BIZ UDゴシック" panose="020B0400000000000000" pitchFamily="49" charset="-128"/>
              <a:ea typeface="BIZ UDゴシック" panose="020B0400000000000000" pitchFamily="49" charset="-128"/>
            </a:endParaRPr>
          </a:p>
        </p:txBody>
      </p:sp>
      <p:pic>
        <p:nvPicPr>
          <p:cNvPr id="1227" name="図 8"/>
          <p:cNvPicPr>
            <a:picLocks noChangeAspect="1"/>
          </p:cNvPicPr>
          <p:nvPr/>
        </p:nvPicPr>
        <p:blipFill>
          <a:blip r:embed="rId1"/>
          <a:stretch>
            <a:fillRect/>
          </a:stretch>
        </p:blipFill>
        <p:spPr>
          <a:xfrm>
            <a:off x="-995365" y="-161071"/>
            <a:ext cx="7354352" cy="6189580"/>
          </a:xfrm>
          <a:prstGeom prst="rect">
            <a:avLst/>
          </a:prstGeom>
        </p:spPr>
      </p:pic>
      <p:sp>
        <p:nvSpPr>
          <p:cNvPr id="1228" name="テキスト ボックス 9"/>
          <p:cNvSpPr txBox="1"/>
          <p:nvPr/>
        </p:nvSpPr>
        <p:spPr>
          <a:xfrm>
            <a:off x="828579" y="206087"/>
            <a:ext cx="3706464" cy="707886"/>
          </a:xfrm>
          <a:prstGeom prst="rect">
            <a:avLst/>
          </a:prstGeom>
          <a:noFill/>
        </p:spPr>
        <p:txBody>
          <a:bodyPr wrap="none" rtlCol="0">
            <a:spAutoFit/>
          </a:bodyPr>
          <a:lstStyle/>
          <a:p>
            <a:r>
              <a:rPr lang="ja-JP" altLang="en-US" sz="4000" dirty="0" smtClean="0">
                <a:latin typeface="BIZ UDPゴシック" panose="020B0400000000000000" pitchFamily="50" charset="-128"/>
                <a:ea typeface="BIZ UDPゴシック" panose="020B0400000000000000" pitchFamily="50" charset="-128"/>
              </a:rPr>
              <a:t>クーリング・オフ</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1229" name="正方形/長方形 12"/>
          <p:cNvSpPr/>
          <p:nvPr/>
        </p:nvSpPr>
        <p:spPr>
          <a:xfrm>
            <a:off x="624288" y="1149509"/>
            <a:ext cx="10863594" cy="584775"/>
          </a:xfrm>
          <a:prstGeom prst="rect">
            <a:avLst/>
          </a:prstGeom>
        </p:spPr>
        <p:txBody>
          <a:bodyPr wrap="square">
            <a:spAutoFit/>
          </a:bodyPr>
          <a:lstStyle/>
          <a:p>
            <a:pPr>
              <a:spcBef>
                <a:spcPct val="50000"/>
              </a:spcBef>
            </a:pPr>
            <a:r>
              <a:rPr lang="ja-JP" altLang="en-US" sz="3200" dirty="0">
                <a:solidFill>
                  <a:srgbClr val="FF0000"/>
                </a:solidFill>
                <a:latin typeface="BIZ UDPゴシック" panose="020B0400000000000000" pitchFamily="50" charset="-128"/>
                <a:ea typeface="BIZ UDPゴシック" panose="020B0400000000000000" pitchFamily="50" charset="-128"/>
              </a:rPr>
              <a:t>一定の期間内</a:t>
            </a:r>
            <a:r>
              <a:rPr lang="ja-JP" altLang="en-US" sz="3200" dirty="0">
                <a:latin typeface="BIZ UDPゴシック" panose="020B0400000000000000" pitchFamily="50" charset="-128"/>
                <a:ea typeface="BIZ UDPゴシック" panose="020B0400000000000000" pitchFamily="50" charset="-128"/>
              </a:rPr>
              <a:t>であれば</a:t>
            </a:r>
            <a:r>
              <a:rPr lang="ja-JP" altLang="en-US" sz="3200" dirty="0">
                <a:solidFill>
                  <a:srgbClr val="FF0000"/>
                </a:solidFill>
                <a:latin typeface="BIZ UDPゴシック" panose="020B0400000000000000" pitchFamily="50" charset="-128"/>
                <a:ea typeface="BIZ UDPゴシック" panose="020B0400000000000000" pitchFamily="50" charset="-128"/>
              </a:rPr>
              <a:t>無条件</a:t>
            </a:r>
            <a:r>
              <a:rPr lang="ja-JP" altLang="en-US" sz="3200" dirty="0">
                <a:latin typeface="BIZ UDPゴシック" panose="020B0400000000000000" pitchFamily="50" charset="-128"/>
                <a:ea typeface="BIZ UDPゴシック" panose="020B0400000000000000" pitchFamily="50" charset="-128"/>
              </a:rPr>
              <a:t>で契約を解除できる制度</a:t>
            </a:r>
            <a:r>
              <a:rPr lang="ja-JP" altLang="en-US" sz="3200" dirty="0" smtClean="0">
                <a:latin typeface="BIZ UDPゴシック" panose="020B0400000000000000" pitchFamily="50" charset="-128"/>
                <a:ea typeface="BIZ UDPゴシック" panose="020B0400000000000000" pitchFamily="50" charset="-128"/>
              </a:rPr>
              <a:t>です</a:t>
            </a:r>
            <a:endParaRPr lang="ja-JP" altLang="en-US" sz="3200" dirty="0">
              <a:latin typeface="BIZ UDPゴシック" panose="020B0400000000000000" pitchFamily="50" charset="-128"/>
              <a:ea typeface="BIZ UDPゴシック" panose="020B0400000000000000" pitchFamily="50" charset="-128"/>
            </a:endParaRPr>
          </a:p>
        </p:txBody>
      </p:sp>
      <p:sp>
        <p:nvSpPr>
          <p:cNvPr id="1230" name="正方形/長方形 13"/>
          <p:cNvSpPr/>
          <p:nvPr/>
        </p:nvSpPr>
        <p:spPr>
          <a:xfrm>
            <a:off x="624287" y="5897697"/>
            <a:ext cx="11078391" cy="523220"/>
          </a:xfrm>
          <a:prstGeom prst="rect">
            <a:avLst/>
          </a:prstGeom>
          <a:solidFill>
            <a:srgbClr val="F0F2D8"/>
          </a:solidFill>
        </p:spPr>
        <p:txBody>
          <a:bodyPr wrap="square">
            <a:spAutoFit/>
          </a:bodyPr>
          <a:lstStyle/>
          <a:p>
            <a:pPr>
              <a:spcBef>
                <a:spcPct val="50000"/>
              </a:spcBef>
            </a:pPr>
            <a:r>
              <a:rPr lang="ja-JP" altLang="en-US" sz="2800" dirty="0" smtClean="0">
                <a:latin typeface="BIZ UDPゴシック" panose="020B0400000000000000" pitchFamily="50" charset="-128"/>
                <a:ea typeface="BIZ UDPゴシック" panose="020B0400000000000000" pitchFamily="50" charset="-128"/>
              </a:rPr>
              <a:t>必ず</a:t>
            </a:r>
            <a:r>
              <a:rPr lang="ja-JP" altLang="en-US" sz="2800" dirty="0">
                <a:latin typeface="BIZ UDPゴシック" panose="020B0400000000000000" pitchFamily="50" charset="-128"/>
                <a:ea typeface="BIZ UDPゴシック" panose="020B0400000000000000" pitchFamily="50" charset="-128"/>
              </a:rPr>
              <a:t>控え（コピーやスクリーンショット等）を</a:t>
            </a:r>
            <a:r>
              <a:rPr lang="ja-JP" altLang="en-US" sz="2800" dirty="0">
                <a:solidFill>
                  <a:srgbClr val="FF0000"/>
                </a:solidFill>
                <a:latin typeface="BIZ UDPゴシック" panose="020B0400000000000000" pitchFamily="50" charset="-128"/>
                <a:ea typeface="BIZ UDPゴシック" panose="020B0400000000000000" pitchFamily="50" charset="-128"/>
              </a:rPr>
              <a:t>保存</a:t>
            </a:r>
            <a:r>
              <a:rPr lang="ja-JP" altLang="en-US" sz="2800" dirty="0">
                <a:latin typeface="BIZ UDPゴシック" panose="020B0400000000000000" pitchFamily="50" charset="-128"/>
                <a:ea typeface="BIZ UDPゴシック" panose="020B0400000000000000" pitchFamily="50" charset="-128"/>
              </a:rPr>
              <a:t>しましょう。</a:t>
            </a:r>
            <a:endParaRPr lang="en-US" altLang="ja-JP" sz="2800" dirty="0">
              <a:latin typeface="BIZ UDPゴシック" panose="020B0400000000000000" pitchFamily="50" charset="-128"/>
              <a:ea typeface="BIZ UDPゴシック" panose="020B0400000000000000" pitchFamily="50" charset="-128"/>
            </a:endParaRPr>
          </a:p>
        </p:txBody>
      </p:sp>
      <p:sp>
        <p:nvSpPr>
          <p:cNvPr id="1231" name="正方形/長方形 14"/>
          <p:cNvSpPr/>
          <p:nvPr/>
        </p:nvSpPr>
        <p:spPr>
          <a:xfrm>
            <a:off x="624288" y="4394525"/>
            <a:ext cx="11078391" cy="1384995"/>
          </a:xfrm>
          <a:prstGeom prst="rect">
            <a:avLst/>
          </a:prstGeom>
          <a:solidFill>
            <a:srgbClr val="F0F2D8"/>
          </a:solidFill>
        </p:spPr>
        <p:txBody>
          <a:bodyPr wrap="square">
            <a:spAutoFit/>
          </a:bodyPr>
          <a:lstStyle/>
          <a:p>
            <a:pPr>
              <a:spcBef>
                <a:spcPct val="50000"/>
              </a:spcBef>
            </a:pPr>
            <a:r>
              <a:rPr lang="ja-JP" altLang="en-US" sz="2800" dirty="0" smtClean="0">
                <a:latin typeface="BIZ UDPゴシック" panose="020B0400000000000000" pitchFamily="50" charset="-128"/>
                <a:ea typeface="BIZ UDPゴシック" panose="020B0400000000000000" pitchFamily="50" charset="-128"/>
              </a:rPr>
              <a:t>訪問販売や電話勧誘販売などは、契約書面を受け取ってから</a:t>
            </a:r>
            <a:r>
              <a:rPr lang="en-US" altLang="ja-JP" sz="2800" dirty="0" smtClean="0">
                <a:solidFill>
                  <a:srgbClr val="FF0000"/>
                </a:solidFill>
                <a:latin typeface="BIZ UDPゴシック" panose="020B0400000000000000" pitchFamily="50" charset="-128"/>
                <a:ea typeface="BIZ UDPゴシック" panose="020B0400000000000000" pitchFamily="50" charset="-128"/>
              </a:rPr>
              <a:t>8</a:t>
            </a:r>
            <a:r>
              <a:rPr lang="ja-JP" altLang="en-US" sz="2800" dirty="0" smtClean="0">
                <a:solidFill>
                  <a:srgbClr val="FF0000"/>
                </a:solidFill>
                <a:latin typeface="BIZ UDPゴシック" panose="020B0400000000000000" pitchFamily="50" charset="-128"/>
                <a:ea typeface="BIZ UDPゴシック" panose="020B0400000000000000" pitchFamily="50" charset="-128"/>
              </a:rPr>
              <a:t>日以内</a:t>
            </a:r>
            <a:r>
              <a:rPr lang="ja-JP" altLang="en-US" sz="2800" dirty="0" smtClean="0">
                <a:latin typeface="BIZ UDPゴシック" panose="020B0400000000000000" pitchFamily="50" charset="-128"/>
                <a:ea typeface="BIZ UDPゴシック" panose="020B0400000000000000" pitchFamily="50" charset="-128"/>
              </a:rPr>
              <a:t>（取引によっては</a:t>
            </a:r>
            <a:r>
              <a:rPr lang="en-US" altLang="ja-JP" sz="2800" dirty="0" smtClean="0">
                <a:solidFill>
                  <a:srgbClr val="FF0000"/>
                </a:solidFill>
                <a:latin typeface="BIZ UDPゴシック" panose="020B0400000000000000" pitchFamily="50" charset="-128"/>
                <a:ea typeface="BIZ UDPゴシック" panose="020B0400000000000000" pitchFamily="50" charset="-128"/>
              </a:rPr>
              <a:t>20</a:t>
            </a:r>
            <a:r>
              <a:rPr lang="ja-JP" altLang="en-US" sz="2800" dirty="0" smtClean="0">
                <a:solidFill>
                  <a:srgbClr val="FF0000"/>
                </a:solidFill>
                <a:latin typeface="BIZ UDPゴシック" panose="020B0400000000000000" pitchFamily="50" charset="-128"/>
                <a:ea typeface="BIZ UDPゴシック" panose="020B0400000000000000" pitchFamily="50" charset="-128"/>
              </a:rPr>
              <a:t>日以内</a:t>
            </a:r>
            <a:r>
              <a:rPr lang="ja-JP" altLang="en-US" sz="2800" dirty="0" smtClean="0">
                <a:latin typeface="BIZ UDPゴシック" panose="020B0400000000000000" pitchFamily="50" charset="-128"/>
                <a:ea typeface="BIZ UDPゴシック" panose="020B0400000000000000" pitchFamily="50" charset="-128"/>
              </a:rPr>
              <a:t>）に、</a:t>
            </a:r>
            <a:r>
              <a:rPr lang="ja-JP" altLang="en-US" sz="2800" dirty="0" smtClean="0">
                <a:solidFill>
                  <a:srgbClr val="FF0000"/>
                </a:solidFill>
                <a:latin typeface="BIZ UDPゴシック" panose="020B0400000000000000" pitchFamily="50" charset="-128"/>
                <a:ea typeface="BIZ UDPゴシック" panose="020B0400000000000000" pitchFamily="50" charset="-128"/>
              </a:rPr>
              <a:t>書面</a:t>
            </a:r>
            <a:r>
              <a:rPr lang="ja-JP" altLang="en-US" sz="2800" dirty="0" smtClean="0">
                <a:latin typeface="BIZ UDPゴシック" panose="020B0400000000000000" pitchFamily="50" charset="-128"/>
                <a:ea typeface="BIZ UDPゴシック" panose="020B0400000000000000" pitchFamily="50" charset="-128"/>
              </a:rPr>
              <a:t>（はがき等）や</a:t>
            </a:r>
            <a:r>
              <a:rPr lang="ja-JP" altLang="en-US" sz="2800" dirty="0" smtClean="0">
                <a:solidFill>
                  <a:srgbClr val="FF0000"/>
                </a:solidFill>
                <a:latin typeface="BIZ UDPゴシック" panose="020B0400000000000000" pitchFamily="50" charset="-128"/>
                <a:ea typeface="BIZ UDPゴシック" panose="020B0400000000000000" pitchFamily="50" charset="-128"/>
              </a:rPr>
              <a:t>電磁的記録</a:t>
            </a:r>
            <a:r>
              <a:rPr lang="ja-JP" altLang="en-US" sz="2800" dirty="0" smtClean="0">
                <a:latin typeface="BIZ UDPゴシック" panose="020B0400000000000000" pitchFamily="50" charset="-128"/>
                <a:ea typeface="BIZ UDPゴシック" panose="020B0400000000000000" pitchFamily="50" charset="-128"/>
              </a:rPr>
              <a:t>（電子メール、事業者のウェブサイト、</a:t>
            </a:r>
            <a:r>
              <a:rPr lang="en-US" altLang="ja-JP" sz="2800" dirty="0" smtClean="0">
                <a:latin typeface="BIZ UDPゴシック" panose="020B0400000000000000" pitchFamily="50" charset="-128"/>
                <a:ea typeface="BIZ UDPゴシック" panose="020B0400000000000000" pitchFamily="50" charset="-128"/>
              </a:rPr>
              <a:t>USB</a:t>
            </a:r>
            <a:r>
              <a:rPr lang="ja-JP" altLang="en-US" sz="2800" dirty="0" smtClean="0">
                <a:latin typeface="BIZ UDPゴシック" panose="020B0400000000000000" pitchFamily="50" charset="-128"/>
                <a:ea typeface="BIZ UDPゴシック" panose="020B0400000000000000" pitchFamily="50" charset="-128"/>
              </a:rPr>
              <a:t>メモリ等）で通知します。</a:t>
            </a:r>
            <a:endParaRPr lang="en-US" altLang="ja-JP" sz="2800" dirty="0" smtClean="0">
              <a:latin typeface="BIZ UDPゴシック" panose="020B0400000000000000" pitchFamily="50" charset="-128"/>
              <a:ea typeface="BIZ UDPゴシック" panose="020B0400000000000000" pitchFamily="50" charset="-128"/>
            </a:endParaRPr>
          </a:p>
        </p:txBody>
      </p:sp>
      <p:grpSp>
        <p:nvGrpSpPr>
          <p:cNvPr id="1232" name="グループ化 5"/>
          <p:cNvGrpSpPr/>
          <p:nvPr/>
        </p:nvGrpSpPr>
        <p:grpSpPr>
          <a:xfrm>
            <a:off x="754008" y="2015876"/>
            <a:ext cx="2772144" cy="1399808"/>
            <a:chOff x="828579" y="2015876"/>
            <a:chExt cx="2772144" cy="1399808"/>
          </a:xfrm>
        </p:grpSpPr>
        <p:sp>
          <p:nvSpPr>
            <p:cNvPr id="1233" name="角丸四角形 4"/>
            <p:cNvSpPr/>
            <p:nvPr/>
          </p:nvSpPr>
          <p:spPr>
            <a:xfrm>
              <a:off x="828579" y="2015876"/>
              <a:ext cx="2772144" cy="797862"/>
            </a:xfrm>
            <a:prstGeom prst="roundRect">
              <a:avLst/>
            </a:prstGeom>
            <a:solidFill>
              <a:srgbClr val="FBEBC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4" name="テキスト ボックス 1"/>
            <p:cNvSpPr txBox="1"/>
            <p:nvPr/>
          </p:nvSpPr>
          <p:spPr>
            <a:xfrm>
              <a:off x="950903" y="2127554"/>
              <a:ext cx="2646878" cy="523220"/>
            </a:xfrm>
            <a:prstGeom prst="rect">
              <a:avLst/>
            </a:prstGeom>
            <a:solidFill>
              <a:srgbClr val="FBEBCF"/>
            </a:solidFill>
            <a:ln>
              <a:noFill/>
            </a:ln>
          </p:spPr>
          <p:txBody>
            <a:bodyPr wrap="none" rtlCol="0">
              <a:spAutoFit/>
            </a:bodyPr>
            <a:lstStyle/>
            <a:p>
              <a:r>
                <a:rPr kumimoji="1" lang="ja-JP" altLang="en-US" sz="2800" dirty="0" smtClean="0">
                  <a:latin typeface="BIZ UDPゴシック" panose="020B0400000000000000" pitchFamily="50" charset="-128"/>
                  <a:ea typeface="BIZ UDPゴシック" panose="020B0400000000000000" pitchFamily="50" charset="-128"/>
                </a:rPr>
                <a:t>払ったお金は？</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1235" name="下矢印 3"/>
            <p:cNvSpPr/>
            <p:nvPr/>
          </p:nvSpPr>
          <p:spPr>
            <a:xfrm>
              <a:off x="1808920" y="2791570"/>
              <a:ext cx="811462" cy="624114"/>
            </a:xfrm>
            <a:prstGeom prst="downArrow">
              <a:avLst/>
            </a:prstGeom>
            <a:solidFill>
              <a:srgbClr val="FBE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36" name="グループ化 6"/>
          <p:cNvGrpSpPr/>
          <p:nvPr/>
        </p:nvGrpSpPr>
        <p:grpSpPr>
          <a:xfrm>
            <a:off x="3775111" y="2015876"/>
            <a:ext cx="3797918" cy="1391511"/>
            <a:chOff x="3946043" y="1990233"/>
            <a:chExt cx="3797918" cy="1391511"/>
          </a:xfrm>
        </p:grpSpPr>
        <p:sp>
          <p:nvSpPr>
            <p:cNvPr id="1237" name="角丸四角形 15"/>
            <p:cNvSpPr/>
            <p:nvPr/>
          </p:nvSpPr>
          <p:spPr>
            <a:xfrm>
              <a:off x="3946043" y="1990233"/>
              <a:ext cx="3763908" cy="797862"/>
            </a:xfrm>
            <a:prstGeom prst="roundRect">
              <a:avLst/>
            </a:prstGeom>
            <a:solidFill>
              <a:srgbClr val="FBEBC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8" name="テキスト ボックス 10"/>
            <p:cNvSpPr txBox="1"/>
            <p:nvPr/>
          </p:nvSpPr>
          <p:spPr>
            <a:xfrm>
              <a:off x="3982995" y="2127554"/>
              <a:ext cx="3760966" cy="523220"/>
            </a:xfrm>
            <a:prstGeom prst="rect">
              <a:avLst/>
            </a:prstGeom>
            <a:solidFill>
              <a:srgbClr val="FBEBCF"/>
            </a:solidFill>
            <a:ln>
              <a:noFill/>
            </a:ln>
          </p:spPr>
          <p:txBody>
            <a:bodyPr wrap="none" rtlCol="0">
              <a:spAutoFit/>
            </a:bodyPr>
            <a:lstStyle/>
            <a:p>
              <a:r>
                <a:rPr kumimoji="1" lang="ja-JP" altLang="en-US" sz="2800" dirty="0" smtClean="0">
                  <a:latin typeface="BIZ UDPゴシック" panose="020B0400000000000000" pitchFamily="50" charset="-128"/>
                  <a:ea typeface="BIZ UDPゴシック" panose="020B0400000000000000" pitchFamily="50" charset="-128"/>
                </a:rPr>
                <a:t>損害賠償や違約金は？</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1239" name="下矢印 17"/>
            <p:cNvSpPr/>
            <p:nvPr/>
          </p:nvSpPr>
          <p:spPr>
            <a:xfrm>
              <a:off x="5441212" y="2757630"/>
              <a:ext cx="773569" cy="624114"/>
            </a:xfrm>
            <a:prstGeom prst="downArrow">
              <a:avLst/>
            </a:prstGeom>
            <a:solidFill>
              <a:srgbClr val="FBE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40" name="グループ化 19"/>
          <p:cNvGrpSpPr/>
          <p:nvPr/>
        </p:nvGrpSpPr>
        <p:grpSpPr>
          <a:xfrm>
            <a:off x="7787978" y="2035810"/>
            <a:ext cx="3413114" cy="1421976"/>
            <a:chOff x="7958243" y="1990233"/>
            <a:chExt cx="3413114" cy="1421976"/>
          </a:xfrm>
        </p:grpSpPr>
        <p:sp>
          <p:nvSpPr>
            <p:cNvPr id="1241" name="角丸四角形 16"/>
            <p:cNvSpPr/>
            <p:nvPr/>
          </p:nvSpPr>
          <p:spPr>
            <a:xfrm>
              <a:off x="7958243" y="1990233"/>
              <a:ext cx="3342152" cy="797862"/>
            </a:xfrm>
            <a:prstGeom prst="roundRect">
              <a:avLst/>
            </a:prstGeom>
            <a:solidFill>
              <a:srgbClr val="FBEBC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2" name="テキスト ボックス 11"/>
            <p:cNvSpPr txBox="1"/>
            <p:nvPr/>
          </p:nvSpPr>
          <p:spPr>
            <a:xfrm>
              <a:off x="7958243" y="2127554"/>
              <a:ext cx="3413114" cy="523220"/>
            </a:xfrm>
            <a:prstGeom prst="rect">
              <a:avLst/>
            </a:prstGeom>
            <a:solidFill>
              <a:srgbClr val="FBEBCF"/>
            </a:solidFill>
            <a:ln>
              <a:noFill/>
            </a:ln>
          </p:spPr>
          <p:txBody>
            <a:bodyPr wrap="none" rtlCol="0">
              <a:spAutoFit/>
            </a:bodyPr>
            <a:lstStyle/>
            <a:p>
              <a:r>
                <a:rPr lang="ja-JP" altLang="en-US" sz="2800" dirty="0" smtClean="0">
                  <a:latin typeface="BIZ UDPゴシック" panose="020B0400000000000000" pitchFamily="50" charset="-128"/>
                  <a:ea typeface="BIZ UDPゴシック" panose="020B0400000000000000" pitchFamily="50" charset="-128"/>
                </a:rPr>
                <a:t>商品の返還費用は</a:t>
              </a:r>
              <a:r>
                <a:rPr kumimoji="1" lang="ja-JP" altLang="en-US" sz="2800" dirty="0" smtClean="0">
                  <a:latin typeface="BIZ UDPゴシック" panose="020B0400000000000000" pitchFamily="50" charset="-128"/>
                  <a:ea typeface="BIZ UDPゴシック" panose="020B0400000000000000" pitchFamily="50" charset="-128"/>
                </a:rPr>
                <a:t>？</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1243" name="下矢印 18"/>
            <p:cNvSpPr/>
            <p:nvPr/>
          </p:nvSpPr>
          <p:spPr>
            <a:xfrm>
              <a:off x="9264331" y="2788095"/>
              <a:ext cx="729975" cy="624114"/>
            </a:xfrm>
            <a:prstGeom prst="downArrow">
              <a:avLst/>
            </a:prstGeom>
            <a:solidFill>
              <a:srgbClr val="FBE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44" name="テキスト ボックス 20"/>
          <p:cNvSpPr txBox="1"/>
          <p:nvPr/>
        </p:nvSpPr>
        <p:spPr>
          <a:xfrm>
            <a:off x="1163690" y="3430272"/>
            <a:ext cx="1952779" cy="523220"/>
          </a:xfrm>
          <a:prstGeom prst="rect">
            <a:avLst/>
          </a:prstGeom>
          <a:solidFill>
            <a:srgbClr val="FDD6CD"/>
          </a:solidFill>
          <a:ln>
            <a:noFill/>
          </a:ln>
        </p:spPr>
        <p:txBody>
          <a:bodyPr wrap="none" rtlCol="0">
            <a:spAutoFit/>
          </a:bodyPr>
          <a:lstStyle/>
          <a:p>
            <a:r>
              <a:rPr lang="ja-JP" altLang="en-US" sz="2800" dirty="0" smtClean="0">
                <a:latin typeface="BIZ UDPゴシック" panose="020B0400000000000000" pitchFamily="50" charset="-128"/>
                <a:ea typeface="BIZ UDPゴシック" panose="020B0400000000000000" pitchFamily="50" charset="-128"/>
              </a:rPr>
              <a:t>返金</a:t>
            </a:r>
            <a:r>
              <a:rPr lang="ja-JP" altLang="en-US" sz="2800" dirty="0">
                <a:latin typeface="BIZ UDPゴシック" panose="020B0400000000000000" pitchFamily="50" charset="-128"/>
                <a:ea typeface="BIZ UDPゴシック" panose="020B0400000000000000" pitchFamily="50" charset="-128"/>
              </a:rPr>
              <a:t>される</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1245" name="テキスト ボックス 21"/>
          <p:cNvSpPr txBox="1"/>
          <p:nvPr/>
        </p:nvSpPr>
        <p:spPr>
          <a:xfrm>
            <a:off x="4174927" y="3397518"/>
            <a:ext cx="2964273" cy="523220"/>
          </a:xfrm>
          <a:prstGeom prst="rect">
            <a:avLst/>
          </a:prstGeom>
          <a:solidFill>
            <a:srgbClr val="FDD6CD"/>
          </a:solidFill>
          <a:ln>
            <a:noFill/>
          </a:ln>
        </p:spPr>
        <p:txBody>
          <a:bodyPr wrap="none" rtlCol="0">
            <a:spAutoFit/>
          </a:bodyPr>
          <a:lstStyle/>
          <a:p>
            <a:r>
              <a:rPr lang="ja-JP" altLang="en-US" sz="2800" dirty="0" smtClean="0">
                <a:latin typeface="BIZ UDPゴシック" panose="020B0400000000000000" pitchFamily="50" charset="-128"/>
                <a:ea typeface="BIZ UDPゴシック" panose="020B0400000000000000" pitchFamily="50" charset="-128"/>
              </a:rPr>
              <a:t>支払う必要なし！</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1246" name="テキスト ボックス 22"/>
          <p:cNvSpPr txBox="1"/>
          <p:nvPr/>
        </p:nvSpPr>
        <p:spPr>
          <a:xfrm>
            <a:off x="8469038" y="3430272"/>
            <a:ext cx="1980029" cy="523220"/>
          </a:xfrm>
          <a:prstGeom prst="rect">
            <a:avLst/>
          </a:prstGeom>
          <a:solidFill>
            <a:srgbClr val="FDD6CD"/>
          </a:solidFill>
          <a:ln>
            <a:noFill/>
          </a:ln>
        </p:spPr>
        <p:txBody>
          <a:bodyPr wrap="none" rtlCol="0">
            <a:spAutoFit/>
          </a:bodyPr>
          <a:lstStyle/>
          <a:p>
            <a:r>
              <a:rPr lang="ja-JP" altLang="en-US" sz="2800" dirty="0">
                <a:latin typeface="BIZ UDPゴシック" panose="020B0400000000000000" pitchFamily="50" charset="-128"/>
                <a:ea typeface="BIZ UDPゴシック" panose="020B0400000000000000" pitchFamily="50" charset="-128"/>
              </a:rPr>
              <a:t>事</a:t>
            </a:r>
            <a:r>
              <a:rPr lang="ja-JP" altLang="en-US" sz="2800" dirty="0" smtClean="0">
                <a:latin typeface="BIZ UDPゴシック" panose="020B0400000000000000" pitchFamily="50" charset="-128"/>
                <a:ea typeface="BIZ UDPゴシック" panose="020B0400000000000000" pitchFamily="50" charset="-128"/>
              </a:rPr>
              <a:t>業者負担</a:t>
            </a:r>
            <a:endParaRPr kumimoji="1" lang="ja-JP" altLang="en-US" sz="2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95483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48" name="図 18"/>
          <p:cNvPicPr>
            <a:picLocks noChangeAspect="1"/>
          </p:cNvPicPr>
          <p:nvPr/>
        </p:nvPicPr>
        <p:blipFill>
          <a:blip r:embed="rId1"/>
          <a:stretch>
            <a:fillRect/>
          </a:stretch>
        </p:blipFill>
        <p:spPr>
          <a:xfrm>
            <a:off x="0" y="3330"/>
            <a:ext cx="12077700" cy="6793706"/>
          </a:xfrm>
          <a:prstGeom prst="rect">
            <a:avLst/>
          </a:prstGeom>
        </p:spPr>
      </p:pic>
      <p:pic>
        <p:nvPicPr>
          <p:cNvPr id="1249" name="図 9"/>
          <p:cNvPicPr>
            <a:picLocks noChangeAspect="1"/>
          </p:cNvPicPr>
          <p:nvPr/>
        </p:nvPicPr>
        <p:blipFill>
          <a:blip r:embed="rId2"/>
          <a:stretch>
            <a:fillRect/>
          </a:stretch>
        </p:blipFill>
        <p:spPr>
          <a:xfrm>
            <a:off x="-531948" y="139609"/>
            <a:ext cx="15174687" cy="5756729"/>
          </a:xfrm>
          <a:prstGeom prst="rect">
            <a:avLst/>
          </a:prstGeom>
        </p:spPr>
      </p:pic>
      <p:sp>
        <p:nvSpPr>
          <p:cNvPr id="1250" name="テキスト ボックス 11"/>
          <p:cNvSpPr txBox="1"/>
          <p:nvPr/>
        </p:nvSpPr>
        <p:spPr>
          <a:xfrm>
            <a:off x="9545820" y="1485647"/>
            <a:ext cx="2329484" cy="1446550"/>
          </a:xfrm>
          <a:prstGeom prst="rect">
            <a:avLst/>
          </a:prstGeom>
          <a:noFill/>
        </p:spPr>
        <p:txBody>
          <a:bodyPr wrap="none" rtlCol="0">
            <a:spAutoFit/>
          </a:bodyPr>
          <a:lstStyle/>
          <a:p>
            <a:r>
              <a:rPr kumimoji="1" lang="ja-JP" altLang="en-US" sz="2400" b="1" dirty="0" smtClean="0">
                <a:solidFill>
                  <a:srgbClr val="FF0000"/>
                </a:solidFill>
                <a:latin typeface="BIZ UDPゴシック" panose="020B0400000000000000" pitchFamily="50" charset="-128"/>
                <a:ea typeface="BIZ UDPゴシック" panose="020B0400000000000000" pitchFamily="50" charset="-128"/>
              </a:rPr>
              <a:t>　通信販売は</a:t>
            </a:r>
            <a:endParaRPr kumimoji="1" lang="en-US" altLang="ja-JP" sz="2400" b="1" dirty="0" smtClean="0">
              <a:solidFill>
                <a:srgbClr val="FF0000"/>
              </a:solidFill>
              <a:latin typeface="BIZ UDPゴシック" panose="020B0400000000000000" pitchFamily="50" charset="-128"/>
              <a:ea typeface="BIZ UDPゴシック" panose="020B0400000000000000" pitchFamily="50" charset="-128"/>
            </a:endParaRPr>
          </a:p>
          <a:p>
            <a:endParaRPr kumimoji="1" lang="en-US" altLang="ja-JP" sz="800" b="1" dirty="0" smtClean="0">
              <a:solidFill>
                <a:srgbClr val="FF0000"/>
              </a:solidFill>
              <a:latin typeface="BIZ UDPゴシック" panose="020B0400000000000000" pitchFamily="50" charset="-128"/>
              <a:ea typeface="BIZ UDPゴシック" panose="020B0400000000000000" pitchFamily="50" charset="-128"/>
            </a:endParaRPr>
          </a:p>
          <a:p>
            <a:r>
              <a:rPr lang="ja-JP" altLang="en-US" sz="2300" b="1" dirty="0">
                <a:solidFill>
                  <a:srgbClr val="FF0000"/>
                </a:solidFill>
                <a:latin typeface="BIZ UDPゴシック" panose="020B0400000000000000" pitchFamily="50" charset="-128"/>
                <a:ea typeface="BIZ UDPゴシック" panose="020B0400000000000000" pitchFamily="50" charset="-128"/>
              </a:rPr>
              <a:t>クーリング</a:t>
            </a:r>
            <a:r>
              <a:rPr lang="ja-JP" altLang="en-US" sz="2300" b="1" dirty="0" smtClean="0">
                <a:solidFill>
                  <a:srgbClr val="FF0000"/>
                </a:solidFill>
                <a:latin typeface="BIZ UDPゴシック" panose="020B0400000000000000" pitchFamily="50" charset="-128"/>
                <a:ea typeface="BIZ UDPゴシック" panose="020B0400000000000000" pitchFamily="50" charset="-128"/>
              </a:rPr>
              <a:t>・オフ</a:t>
            </a:r>
            <a:endParaRPr lang="en-US" altLang="ja-JP" sz="2300" b="1" dirty="0" smtClean="0">
              <a:solidFill>
                <a:srgbClr val="FF0000"/>
              </a:solidFill>
              <a:latin typeface="BIZ UDPゴシック" panose="020B0400000000000000" pitchFamily="50" charset="-128"/>
              <a:ea typeface="BIZ UDPゴシック" panose="020B0400000000000000" pitchFamily="50" charset="-128"/>
            </a:endParaRPr>
          </a:p>
          <a:p>
            <a:endParaRPr lang="en-US" altLang="ja-JP" sz="800" b="1" dirty="0" smtClean="0">
              <a:solidFill>
                <a:srgbClr val="FF0000"/>
              </a:solidFill>
              <a:latin typeface="BIZ UDPゴシック" panose="020B0400000000000000" pitchFamily="50" charset="-128"/>
              <a:ea typeface="BIZ UDPゴシック" panose="020B0400000000000000" pitchFamily="50" charset="-128"/>
            </a:endParaRPr>
          </a:p>
          <a:p>
            <a:r>
              <a:rPr kumimoji="1" lang="ja-JP" altLang="en-US" sz="2400" b="1" dirty="0" smtClean="0">
                <a:solidFill>
                  <a:srgbClr val="FF0000"/>
                </a:solidFill>
                <a:latin typeface="BIZ UDPゴシック" panose="020B0400000000000000" pitchFamily="50" charset="-128"/>
                <a:ea typeface="BIZ UDPゴシック" panose="020B0400000000000000" pitchFamily="50" charset="-128"/>
              </a:rPr>
              <a:t>　できません！</a:t>
            </a:r>
            <a:endParaRPr kumimoji="1" lang="ja-JP" altLang="en-US" sz="2400" b="1" dirty="0">
              <a:solidFill>
                <a:srgbClr val="FF0000"/>
              </a:solidFill>
              <a:latin typeface="BIZ UDPゴシック" panose="020B0400000000000000" pitchFamily="50" charset="-128"/>
              <a:ea typeface="BIZ UDPゴシック" panose="020B0400000000000000" pitchFamily="50" charset="-128"/>
            </a:endParaRPr>
          </a:p>
        </p:txBody>
      </p:sp>
      <p:sp>
        <p:nvSpPr>
          <p:cNvPr id="1251" name="テキスト ボックス 14"/>
          <p:cNvSpPr txBox="1"/>
          <p:nvPr/>
        </p:nvSpPr>
        <p:spPr>
          <a:xfrm>
            <a:off x="2202180" y="1572661"/>
            <a:ext cx="2416046" cy="369332"/>
          </a:xfrm>
          <a:prstGeom prst="rect">
            <a:avLst/>
          </a:prstGeom>
          <a:noFill/>
        </p:spPr>
        <p:txBody>
          <a:bodyPr wrap="none" rtlCol="0">
            <a:spAutoFit/>
          </a:bodyPr>
          <a:lstStyle/>
          <a:p>
            <a:r>
              <a:rPr kumimoji="1" lang="ja-JP" altLang="en-US" b="1" dirty="0" smtClean="0">
                <a:latin typeface="BIZ UDPゴシック" panose="020B0400000000000000" pitchFamily="50" charset="-128"/>
                <a:ea typeface="BIZ UDPゴシック" panose="020B0400000000000000" pitchFamily="50" charset="-128"/>
              </a:rPr>
              <a:t>書面受領日から</a:t>
            </a:r>
            <a:r>
              <a:rPr kumimoji="1" lang="en-US" altLang="ja-JP" b="1" dirty="0" smtClean="0">
                <a:latin typeface="BIZ UDPゴシック" panose="020B0400000000000000" pitchFamily="50" charset="-128"/>
                <a:ea typeface="BIZ UDPゴシック" panose="020B0400000000000000" pitchFamily="50" charset="-128"/>
              </a:rPr>
              <a:t>8</a:t>
            </a:r>
            <a:r>
              <a:rPr kumimoji="1" lang="ja-JP" altLang="en-US" b="1" dirty="0" smtClean="0">
                <a:latin typeface="BIZ UDPゴシック" panose="020B0400000000000000" pitchFamily="50" charset="-128"/>
                <a:ea typeface="BIZ UDPゴシック" panose="020B0400000000000000" pitchFamily="50" charset="-128"/>
              </a:rPr>
              <a:t>日間</a:t>
            </a:r>
            <a:endParaRPr kumimoji="1" lang="ja-JP" altLang="en-US" b="1" dirty="0">
              <a:latin typeface="BIZ UDPゴシック" panose="020B0400000000000000" pitchFamily="50" charset="-128"/>
              <a:ea typeface="BIZ UDPゴシック" panose="020B0400000000000000" pitchFamily="50" charset="-128"/>
            </a:endParaRPr>
          </a:p>
        </p:txBody>
      </p:sp>
      <p:sp>
        <p:nvSpPr>
          <p:cNvPr id="1252" name="テキスト ボックス 15"/>
          <p:cNvSpPr txBox="1"/>
          <p:nvPr/>
        </p:nvSpPr>
        <p:spPr>
          <a:xfrm>
            <a:off x="6333205" y="1619123"/>
            <a:ext cx="2597186" cy="369332"/>
          </a:xfrm>
          <a:prstGeom prst="rect">
            <a:avLst/>
          </a:prstGeom>
          <a:noFill/>
        </p:spPr>
        <p:txBody>
          <a:bodyPr wrap="none" rtlCol="0">
            <a:spAutoFit/>
          </a:bodyPr>
          <a:lstStyle/>
          <a:p>
            <a:r>
              <a:rPr kumimoji="1" lang="ja-JP" altLang="en-US" b="1" dirty="0" smtClean="0">
                <a:latin typeface="BIZ UDPゴシック" panose="020B0400000000000000" pitchFamily="50" charset="-128"/>
                <a:ea typeface="BIZ UDPゴシック" panose="020B0400000000000000" pitchFamily="50" charset="-128"/>
              </a:rPr>
              <a:t>書面受領日から</a:t>
            </a:r>
            <a:r>
              <a:rPr lang="en-US" altLang="ja-JP" b="1" dirty="0">
                <a:latin typeface="BIZ UDPゴシック" panose="020B0400000000000000" pitchFamily="50" charset="-128"/>
                <a:ea typeface="BIZ UDPゴシック" panose="020B0400000000000000" pitchFamily="50" charset="-128"/>
              </a:rPr>
              <a:t>20</a:t>
            </a:r>
            <a:r>
              <a:rPr kumimoji="1" lang="ja-JP" altLang="en-US" b="1" dirty="0" smtClean="0">
                <a:latin typeface="BIZ UDPゴシック" panose="020B0400000000000000" pitchFamily="50" charset="-128"/>
                <a:ea typeface="BIZ UDPゴシック" panose="020B0400000000000000" pitchFamily="50" charset="-128"/>
              </a:rPr>
              <a:t>日間</a:t>
            </a:r>
            <a:endParaRPr kumimoji="1" lang="ja-JP" altLang="en-US" b="1" dirty="0">
              <a:latin typeface="BIZ UDPゴシック" panose="020B0400000000000000" pitchFamily="50" charset="-128"/>
              <a:ea typeface="BIZ UDPゴシック" panose="020B0400000000000000" pitchFamily="50" charset="-128"/>
            </a:endParaRPr>
          </a:p>
        </p:txBody>
      </p:sp>
      <p:sp>
        <p:nvSpPr>
          <p:cNvPr id="1253" name="テキスト ボックス 22"/>
          <p:cNvSpPr txBox="1"/>
          <p:nvPr/>
        </p:nvSpPr>
        <p:spPr>
          <a:xfrm>
            <a:off x="6727032" y="5337804"/>
            <a:ext cx="2031325" cy="830997"/>
          </a:xfrm>
          <a:prstGeom prst="rect">
            <a:avLst/>
          </a:prstGeom>
          <a:noFill/>
        </p:spPr>
        <p:txBody>
          <a:bodyPr wrap="none" rtlCol="0">
            <a:spAutoFit/>
          </a:bodyPr>
          <a:lstStyle/>
          <a:p>
            <a:r>
              <a:rPr lang="ja-JP" altLang="en-US" sz="2300" b="1" dirty="0" smtClean="0">
                <a:latin typeface="BIZ UDPゴシック" panose="020B0400000000000000" pitchFamily="50" charset="-128"/>
                <a:ea typeface="BIZ UDPゴシック" panose="020B0400000000000000" pitchFamily="50" charset="-128"/>
              </a:rPr>
              <a:t>業務提供誘引</a:t>
            </a:r>
            <a:endParaRPr lang="en-US" altLang="ja-JP" sz="2300" b="1" dirty="0" smtClean="0">
              <a:latin typeface="BIZ UDPゴシック" panose="020B0400000000000000" pitchFamily="50" charset="-128"/>
              <a:ea typeface="BIZ UDPゴシック" panose="020B0400000000000000" pitchFamily="50" charset="-128"/>
            </a:endParaRPr>
          </a:p>
          <a:p>
            <a:r>
              <a:rPr lang="ja-JP" altLang="en-US" sz="2300" b="1" dirty="0" smtClean="0">
                <a:latin typeface="BIZ UDPゴシック" panose="020B0400000000000000" pitchFamily="50" charset="-128"/>
                <a:ea typeface="BIZ UDPゴシック" panose="020B0400000000000000" pitchFamily="50" charset="-128"/>
              </a:rPr>
              <a:t>　 販売取引</a:t>
            </a:r>
            <a:endParaRPr kumimoji="1" lang="ja-JP" altLang="en-US" sz="2300" b="1" dirty="0">
              <a:latin typeface="BIZ UDPゴシック" panose="020B0400000000000000" pitchFamily="50" charset="-128"/>
              <a:ea typeface="BIZ UDPゴシック" panose="020B0400000000000000" pitchFamily="50" charset="-128"/>
            </a:endParaRPr>
          </a:p>
        </p:txBody>
      </p:sp>
      <p:sp>
        <p:nvSpPr>
          <p:cNvPr id="1254" name="テキスト ボックス 12"/>
          <p:cNvSpPr txBox="1"/>
          <p:nvPr/>
        </p:nvSpPr>
        <p:spPr>
          <a:xfrm>
            <a:off x="647019" y="1023982"/>
            <a:ext cx="2945037" cy="461665"/>
          </a:xfrm>
          <a:prstGeom prst="rect">
            <a:avLst/>
          </a:prstGeom>
          <a:noFill/>
        </p:spPr>
        <p:txBody>
          <a:bodyPr wrap="none" rtlCol="0">
            <a:spAutoFit/>
          </a:bodyPr>
          <a:lstStyle/>
          <a:p>
            <a:r>
              <a:rPr kumimoji="1" lang="ja-JP" altLang="en-US" sz="2400" b="1" dirty="0" smtClean="0">
                <a:latin typeface="BIZ UDPゴシック" panose="020B0400000000000000" pitchFamily="50" charset="-128"/>
                <a:ea typeface="BIZ UDPゴシック" panose="020B0400000000000000" pitchFamily="50" charset="-128"/>
              </a:rPr>
              <a:t>クーリング・オフ期間</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255" name="テキスト ボックス 10"/>
          <p:cNvSpPr txBox="1"/>
          <p:nvPr/>
        </p:nvSpPr>
        <p:spPr>
          <a:xfrm>
            <a:off x="362835" y="225751"/>
            <a:ext cx="6231193" cy="707886"/>
          </a:xfrm>
          <a:prstGeom prst="rect">
            <a:avLst/>
          </a:prstGeom>
          <a:noFill/>
        </p:spPr>
        <p:txBody>
          <a:bodyPr wrap="none" rtlCol="0">
            <a:spAutoFit/>
          </a:bodyPr>
          <a:lstStyle/>
          <a:p>
            <a:r>
              <a:rPr lang="ja-JP" altLang="en-US" sz="4000" dirty="0">
                <a:latin typeface="BIZ UDPゴシック" panose="020B0400000000000000" pitchFamily="50" charset="-128"/>
                <a:ea typeface="BIZ UDPゴシック" panose="020B0400000000000000" pitchFamily="50" charset="-128"/>
              </a:rPr>
              <a:t>クーリング・</a:t>
            </a:r>
            <a:r>
              <a:rPr lang="ja-JP" altLang="en-US" sz="4000" dirty="0" smtClean="0">
                <a:latin typeface="BIZ UDPゴシック" panose="020B0400000000000000" pitchFamily="50" charset="-128"/>
                <a:ea typeface="BIZ UDPゴシック" panose="020B0400000000000000" pitchFamily="50" charset="-128"/>
              </a:rPr>
              <a:t>オフできる取引</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1256" name="テキスト ボックス 16"/>
          <p:cNvSpPr txBox="1"/>
          <p:nvPr/>
        </p:nvSpPr>
        <p:spPr>
          <a:xfrm>
            <a:off x="1194385" y="3471132"/>
            <a:ext cx="1826141" cy="584775"/>
          </a:xfrm>
          <a:prstGeom prst="rect">
            <a:avLst/>
          </a:prstGeom>
          <a:noFill/>
        </p:spPr>
        <p:txBody>
          <a:bodyPr wrap="none" rtlCol="0">
            <a:spAutoFit/>
          </a:bodyPr>
          <a:lstStyle/>
          <a:p>
            <a:r>
              <a:rPr kumimoji="1" lang="ja-JP" altLang="en-US" sz="3200" b="1" dirty="0" smtClean="0">
                <a:latin typeface="BIZ UDPゴシック" panose="020B0400000000000000" pitchFamily="50" charset="-128"/>
                <a:ea typeface="BIZ UDPゴシック" panose="020B0400000000000000" pitchFamily="50" charset="-128"/>
              </a:rPr>
              <a:t>訪問販売</a:t>
            </a:r>
            <a:endParaRPr kumimoji="1" lang="ja-JP" altLang="en-US" sz="3200" b="1" dirty="0">
              <a:latin typeface="BIZ UDPゴシック" panose="020B0400000000000000" pitchFamily="50" charset="-128"/>
              <a:ea typeface="BIZ UDPゴシック" panose="020B0400000000000000" pitchFamily="50" charset="-128"/>
            </a:endParaRPr>
          </a:p>
        </p:txBody>
      </p:sp>
      <p:sp>
        <p:nvSpPr>
          <p:cNvPr id="1257" name="テキスト ボックス 17"/>
          <p:cNvSpPr txBox="1"/>
          <p:nvPr/>
        </p:nvSpPr>
        <p:spPr>
          <a:xfrm>
            <a:off x="3478431" y="3501910"/>
            <a:ext cx="2339102" cy="523220"/>
          </a:xfrm>
          <a:prstGeom prst="rect">
            <a:avLst/>
          </a:prstGeom>
          <a:noFill/>
        </p:spPr>
        <p:txBody>
          <a:bodyPr wrap="none" rtlCol="0">
            <a:spAutoFit/>
          </a:bodyPr>
          <a:lstStyle/>
          <a:p>
            <a:r>
              <a:rPr lang="ja-JP" altLang="en-US" sz="2800" b="1" dirty="0" smtClean="0">
                <a:latin typeface="BIZ UDPゴシック" panose="020B0400000000000000" pitchFamily="50" charset="-128"/>
                <a:ea typeface="BIZ UDPゴシック" panose="020B0400000000000000" pitchFamily="50" charset="-128"/>
              </a:rPr>
              <a:t>電話勧誘</a:t>
            </a:r>
            <a:r>
              <a:rPr kumimoji="1" lang="ja-JP" altLang="en-US" sz="2800" b="1" dirty="0" smtClean="0">
                <a:latin typeface="BIZ UDPゴシック" panose="020B0400000000000000" pitchFamily="50" charset="-128"/>
                <a:ea typeface="BIZ UDPゴシック" panose="020B0400000000000000" pitchFamily="50" charset="-128"/>
              </a:rPr>
              <a:t>販売</a:t>
            </a:r>
            <a:endParaRPr kumimoji="1" lang="ja-JP" altLang="en-US" sz="2800" b="1" dirty="0">
              <a:latin typeface="BIZ UDPゴシック" panose="020B0400000000000000" pitchFamily="50" charset="-128"/>
              <a:ea typeface="BIZ UDPゴシック" panose="020B0400000000000000" pitchFamily="50" charset="-128"/>
            </a:endParaRPr>
          </a:p>
        </p:txBody>
      </p:sp>
      <p:sp>
        <p:nvSpPr>
          <p:cNvPr id="1258" name="テキスト ボックス 21"/>
          <p:cNvSpPr txBox="1"/>
          <p:nvPr/>
        </p:nvSpPr>
        <p:spPr>
          <a:xfrm>
            <a:off x="6462247" y="3532687"/>
            <a:ext cx="2339102" cy="523220"/>
          </a:xfrm>
          <a:prstGeom prst="rect">
            <a:avLst/>
          </a:prstGeom>
          <a:noFill/>
        </p:spPr>
        <p:txBody>
          <a:bodyPr wrap="none" rtlCol="0">
            <a:spAutoFit/>
          </a:bodyPr>
          <a:lstStyle/>
          <a:p>
            <a:r>
              <a:rPr lang="ja-JP" altLang="en-US" sz="2800" b="1" dirty="0">
                <a:latin typeface="BIZ UDPゴシック" panose="020B0400000000000000" pitchFamily="50" charset="-128"/>
                <a:ea typeface="BIZ UDPゴシック" panose="020B0400000000000000" pitchFamily="50" charset="-128"/>
              </a:rPr>
              <a:t>連鎖</a:t>
            </a:r>
            <a:r>
              <a:rPr kumimoji="1" lang="ja-JP" altLang="en-US" sz="2800" b="1" dirty="0" smtClean="0">
                <a:latin typeface="BIZ UDPゴシック" panose="020B0400000000000000" pitchFamily="50" charset="-128"/>
                <a:ea typeface="BIZ UDPゴシック" panose="020B0400000000000000" pitchFamily="50" charset="-128"/>
              </a:rPr>
              <a:t>販売取引</a:t>
            </a:r>
            <a:endParaRPr kumimoji="1" lang="ja-JP" altLang="en-US" sz="2800" b="1" dirty="0">
              <a:latin typeface="BIZ UDPゴシック" panose="020B0400000000000000" pitchFamily="50" charset="-128"/>
              <a:ea typeface="BIZ UDPゴシック" panose="020B0400000000000000" pitchFamily="50" charset="-128"/>
            </a:endParaRPr>
          </a:p>
        </p:txBody>
      </p:sp>
      <p:sp>
        <p:nvSpPr>
          <p:cNvPr id="1259" name="テキスト ボックス 20"/>
          <p:cNvSpPr txBox="1"/>
          <p:nvPr/>
        </p:nvSpPr>
        <p:spPr>
          <a:xfrm>
            <a:off x="3738895" y="5436127"/>
            <a:ext cx="1826141" cy="584775"/>
          </a:xfrm>
          <a:prstGeom prst="rect">
            <a:avLst/>
          </a:prstGeom>
          <a:noFill/>
        </p:spPr>
        <p:txBody>
          <a:bodyPr wrap="none" rtlCol="0">
            <a:spAutoFit/>
          </a:bodyPr>
          <a:lstStyle/>
          <a:p>
            <a:r>
              <a:rPr kumimoji="1" lang="ja-JP" altLang="en-US" sz="3200" b="1" dirty="0" smtClean="0">
                <a:latin typeface="BIZ UDPゴシック" panose="020B0400000000000000" pitchFamily="50" charset="-128"/>
                <a:ea typeface="BIZ UDPゴシック" panose="020B0400000000000000" pitchFamily="50" charset="-128"/>
              </a:rPr>
              <a:t>訪問購入</a:t>
            </a:r>
            <a:endParaRPr kumimoji="1" lang="ja-JP" altLang="en-US" sz="3200" b="1" dirty="0">
              <a:latin typeface="BIZ UDPゴシック" panose="020B0400000000000000" pitchFamily="50" charset="-128"/>
              <a:ea typeface="BIZ UDPゴシック" panose="020B0400000000000000" pitchFamily="50" charset="-128"/>
            </a:endParaRPr>
          </a:p>
        </p:txBody>
      </p:sp>
      <p:sp>
        <p:nvSpPr>
          <p:cNvPr id="1260" name="テキスト ボックス 19"/>
          <p:cNvSpPr txBox="1"/>
          <p:nvPr/>
        </p:nvSpPr>
        <p:spPr>
          <a:xfrm>
            <a:off x="1192430" y="5337804"/>
            <a:ext cx="1826141" cy="830997"/>
          </a:xfrm>
          <a:prstGeom prst="rect">
            <a:avLst/>
          </a:prstGeom>
          <a:noFill/>
        </p:spPr>
        <p:txBody>
          <a:bodyPr wrap="none" rtlCol="0">
            <a:spAutoFit/>
          </a:bodyPr>
          <a:lstStyle/>
          <a:p>
            <a:r>
              <a:rPr lang="ja-JP" altLang="en-US" sz="2300" b="1" dirty="0" smtClean="0">
                <a:latin typeface="BIZ UDPゴシック" panose="020B0400000000000000" pitchFamily="50" charset="-128"/>
                <a:ea typeface="BIZ UDPゴシック" panose="020B0400000000000000" pitchFamily="50" charset="-128"/>
              </a:rPr>
              <a:t>特定継続的</a:t>
            </a:r>
            <a:endParaRPr lang="en-US" altLang="ja-JP" sz="2300" b="1" dirty="0" smtClean="0">
              <a:latin typeface="BIZ UDPゴシック" panose="020B0400000000000000" pitchFamily="50" charset="-128"/>
              <a:ea typeface="BIZ UDPゴシック" panose="020B0400000000000000" pitchFamily="50" charset="-128"/>
            </a:endParaRPr>
          </a:p>
          <a:p>
            <a:r>
              <a:rPr lang="ja-JP" altLang="en-US" sz="2300" b="1" dirty="0">
                <a:latin typeface="BIZ UDPゴシック" panose="020B0400000000000000" pitchFamily="50" charset="-128"/>
                <a:ea typeface="BIZ UDPゴシック" panose="020B0400000000000000" pitchFamily="50" charset="-128"/>
              </a:rPr>
              <a:t>　</a:t>
            </a:r>
            <a:r>
              <a:rPr lang="ja-JP" altLang="en-US" sz="2300" b="1" dirty="0" smtClean="0">
                <a:latin typeface="BIZ UDPゴシック" panose="020B0400000000000000" pitchFamily="50" charset="-128"/>
                <a:ea typeface="BIZ UDPゴシック" panose="020B0400000000000000" pitchFamily="50" charset="-128"/>
              </a:rPr>
              <a:t>　役務提供</a:t>
            </a:r>
            <a:endParaRPr kumimoji="1" lang="ja-JP" altLang="en-US" sz="23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4434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62" name="図 1"/>
          <p:cNvPicPr>
            <a:picLocks noChangeAspect="1"/>
          </p:cNvPicPr>
          <p:nvPr/>
        </p:nvPicPr>
        <p:blipFill>
          <a:blip r:embed="rId1"/>
          <a:stretch>
            <a:fillRect/>
          </a:stretch>
        </p:blipFill>
        <p:spPr>
          <a:xfrm>
            <a:off x="0" y="228728"/>
            <a:ext cx="12192000" cy="6542187"/>
          </a:xfrm>
          <a:prstGeom prst="rect">
            <a:avLst/>
          </a:prstGeom>
        </p:spPr>
      </p:pic>
      <p:pic>
        <p:nvPicPr>
          <p:cNvPr id="1263" name="図 2"/>
          <p:cNvPicPr>
            <a:picLocks noChangeAspect="1"/>
          </p:cNvPicPr>
          <p:nvPr/>
        </p:nvPicPr>
        <p:blipFill>
          <a:blip r:embed="rId2"/>
          <a:stretch>
            <a:fillRect/>
          </a:stretch>
        </p:blipFill>
        <p:spPr>
          <a:xfrm>
            <a:off x="-566782" y="70821"/>
            <a:ext cx="12192000" cy="6858000"/>
          </a:xfrm>
          <a:prstGeom prst="rect">
            <a:avLst/>
          </a:prstGeom>
        </p:spPr>
      </p:pic>
      <p:sp>
        <p:nvSpPr>
          <p:cNvPr id="1264" name="テキスト ボックス 3"/>
          <p:cNvSpPr txBox="1"/>
          <p:nvPr/>
        </p:nvSpPr>
        <p:spPr>
          <a:xfrm>
            <a:off x="624841" y="228728"/>
            <a:ext cx="4134465" cy="769441"/>
          </a:xfrm>
          <a:prstGeom prst="rect">
            <a:avLst/>
          </a:prstGeom>
          <a:noFill/>
        </p:spPr>
        <p:txBody>
          <a:bodyPr wrap="none" rtlCol="0">
            <a:spAutoFit/>
          </a:bodyPr>
          <a:lstStyle/>
          <a:p>
            <a:r>
              <a:rPr lang="ja-JP" altLang="en-US" sz="4400" dirty="0">
                <a:latin typeface="BIZ UDPゴシック" panose="020B0400000000000000" pitchFamily="50" charset="-128"/>
                <a:ea typeface="BIZ UDPゴシック" panose="020B0400000000000000" pitchFamily="50" charset="-128"/>
              </a:rPr>
              <a:t>通信</a:t>
            </a:r>
            <a:r>
              <a:rPr lang="ja-JP" altLang="en-US" sz="4400" dirty="0" smtClean="0">
                <a:latin typeface="BIZ UDPゴシック" panose="020B0400000000000000" pitchFamily="50" charset="-128"/>
                <a:ea typeface="BIZ UDPゴシック" panose="020B0400000000000000" pitchFamily="50" charset="-128"/>
              </a:rPr>
              <a:t>販売の返品</a:t>
            </a:r>
            <a:endParaRPr kumimoji="1" lang="ja-JP" altLang="en-US" sz="4400" dirty="0">
              <a:latin typeface="BIZ UDPゴシック" panose="020B0400000000000000" pitchFamily="50" charset="-128"/>
              <a:ea typeface="BIZ UDPゴシック" panose="020B0400000000000000" pitchFamily="50" charset="-128"/>
            </a:endParaRPr>
          </a:p>
        </p:txBody>
      </p:sp>
      <p:sp>
        <p:nvSpPr>
          <p:cNvPr id="1265" name="テキスト ボックス 4"/>
          <p:cNvSpPr txBox="1"/>
          <p:nvPr/>
        </p:nvSpPr>
        <p:spPr>
          <a:xfrm>
            <a:off x="474205" y="1443236"/>
            <a:ext cx="5790368" cy="1077218"/>
          </a:xfrm>
          <a:prstGeom prst="rect">
            <a:avLst/>
          </a:prstGeom>
          <a:noFill/>
        </p:spPr>
        <p:txBody>
          <a:bodyPr wrap="none" rtlCol="0">
            <a:spAutoFit/>
          </a:bodyPr>
          <a:lstStyle/>
          <a:p>
            <a:r>
              <a:rPr lang="ja-JP" altLang="en-US" sz="3200" b="1" dirty="0" smtClean="0">
                <a:latin typeface="BIZ UDPゴシック" panose="020B0400000000000000" pitchFamily="50" charset="-128"/>
                <a:ea typeface="BIZ UDPゴシック" panose="020B0400000000000000" pitchFamily="50" charset="-128"/>
              </a:rPr>
              <a:t>◆通信販売</a:t>
            </a:r>
            <a:r>
              <a:rPr lang="ja-JP" altLang="en-US" sz="2800" b="1" dirty="0" smtClean="0">
                <a:latin typeface="BIZ UDPゴシック" panose="020B0400000000000000" pitchFamily="50" charset="-128"/>
                <a:ea typeface="BIZ UDPゴシック" panose="020B0400000000000000" pitchFamily="50" charset="-128"/>
              </a:rPr>
              <a:t>って便利だけど・・・</a:t>
            </a:r>
            <a:endParaRPr lang="en-US" altLang="ja-JP" sz="2800" b="1" dirty="0" smtClean="0">
              <a:latin typeface="BIZ UDPゴシック" panose="020B0400000000000000" pitchFamily="50" charset="-128"/>
              <a:ea typeface="BIZ UDPゴシック" panose="020B0400000000000000" pitchFamily="50" charset="-128"/>
            </a:endParaRPr>
          </a:p>
          <a:p>
            <a:r>
              <a:rPr kumimoji="1" lang="ja-JP" altLang="en-US" sz="2800" b="1" dirty="0">
                <a:latin typeface="BIZ UDPゴシック" panose="020B0400000000000000" pitchFamily="50" charset="-128"/>
                <a:ea typeface="BIZ UDPゴシック" panose="020B0400000000000000" pitchFamily="50" charset="-128"/>
              </a:rPr>
              <a:t>　</a:t>
            </a:r>
            <a:r>
              <a:rPr kumimoji="1" lang="ja-JP" altLang="en-US" sz="3200" b="1" dirty="0" smtClean="0">
                <a:solidFill>
                  <a:srgbClr val="FF0000"/>
                </a:solidFill>
                <a:latin typeface="BIZ UDPゴシック" panose="020B0400000000000000" pitchFamily="50" charset="-128"/>
                <a:ea typeface="BIZ UDPゴシック" panose="020B0400000000000000" pitchFamily="50" charset="-128"/>
              </a:rPr>
              <a:t>クーリング・オフできません！</a:t>
            </a:r>
            <a:endParaRPr kumimoji="1" lang="ja-JP" altLang="en-US" sz="3200" b="1" dirty="0">
              <a:solidFill>
                <a:srgbClr val="FF0000"/>
              </a:solidFill>
              <a:latin typeface="BIZ UDPゴシック" panose="020B0400000000000000" pitchFamily="50" charset="-128"/>
              <a:ea typeface="BIZ UDPゴシック" panose="020B0400000000000000" pitchFamily="50" charset="-128"/>
            </a:endParaRPr>
          </a:p>
        </p:txBody>
      </p:sp>
      <p:sp>
        <p:nvSpPr>
          <p:cNvPr id="1266" name="テキスト ボックス 6"/>
          <p:cNvSpPr txBox="1"/>
          <p:nvPr/>
        </p:nvSpPr>
        <p:spPr>
          <a:xfrm>
            <a:off x="474205" y="2856679"/>
            <a:ext cx="5440913" cy="1077218"/>
          </a:xfrm>
          <a:prstGeom prst="rect">
            <a:avLst/>
          </a:prstGeom>
          <a:noFill/>
        </p:spPr>
        <p:txBody>
          <a:bodyPr wrap="none" rtlCol="0">
            <a:spAutoFit/>
          </a:bodyPr>
          <a:lstStyle/>
          <a:p>
            <a:r>
              <a:rPr lang="ja-JP" altLang="en-US" sz="3200" b="1" dirty="0">
                <a:latin typeface="BIZ UDPゴシック" panose="020B0400000000000000" pitchFamily="50" charset="-128"/>
                <a:ea typeface="BIZ UDPゴシック" panose="020B0400000000000000" pitchFamily="50" charset="-128"/>
              </a:rPr>
              <a:t>◆</a:t>
            </a:r>
            <a:r>
              <a:rPr lang="ja-JP" altLang="en-US" sz="3200" b="1" dirty="0" smtClean="0">
                <a:latin typeface="BIZ UDPゴシック" panose="020B0400000000000000" pitchFamily="50" charset="-128"/>
                <a:ea typeface="BIZ UDPゴシック" panose="020B0400000000000000" pitchFamily="50" charset="-128"/>
              </a:rPr>
              <a:t>注文前には必ず</a:t>
            </a:r>
            <a:endParaRPr lang="en-US" altLang="ja-JP" sz="3200" b="1" dirty="0" smtClean="0">
              <a:latin typeface="BIZ UDPゴシック" panose="020B0400000000000000" pitchFamily="50" charset="-128"/>
              <a:ea typeface="BIZ UDPゴシック" panose="020B0400000000000000" pitchFamily="50" charset="-128"/>
            </a:endParaRPr>
          </a:p>
          <a:p>
            <a:r>
              <a:rPr lang="ja-JP" altLang="en-US" sz="3200" b="1" dirty="0">
                <a:latin typeface="BIZ UDPゴシック" panose="020B0400000000000000" pitchFamily="50" charset="-128"/>
                <a:ea typeface="BIZ UDPゴシック" panose="020B0400000000000000" pitchFamily="50" charset="-128"/>
              </a:rPr>
              <a:t>　</a:t>
            </a:r>
            <a:r>
              <a:rPr lang="ja-JP" altLang="en-US" sz="3200" b="1" dirty="0" smtClean="0">
                <a:latin typeface="BIZ UDPゴシック" panose="020B0400000000000000" pitchFamily="50" charset="-128"/>
                <a:ea typeface="BIZ UDPゴシック" panose="020B0400000000000000" pitchFamily="50" charset="-128"/>
              </a:rPr>
              <a:t>　</a:t>
            </a:r>
            <a:r>
              <a:rPr lang="ja-JP" altLang="en-US" sz="3200" b="1" dirty="0" smtClean="0">
                <a:solidFill>
                  <a:srgbClr val="FF0000"/>
                </a:solidFill>
                <a:latin typeface="BIZ UDPゴシック" panose="020B0400000000000000" pitchFamily="50" charset="-128"/>
                <a:ea typeface="BIZ UDPゴシック" panose="020B0400000000000000" pitchFamily="50" charset="-128"/>
              </a:rPr>
              <a:t>返品特約を確認</a:t>
            </a:r>
            <a:r>
              <a:rPr lang="ja-JP" altLang="en-US" sz="3200" b="1" dirty="0" smtClean="0">
                <a:latin typeface="BIZ UDPゴシック" panose="020B0400000000000000" pitchFamily="50" charset="-128"/>
                <a:ea typeface="BIZ UDPゴシック" panose="020B0400000000000000" pitchFamily="50" charset="-128"/>
              </a:rPr>
              <a:t>しましょう</a:t>
            </a:r>
            <a:endParaRPr lang="en-US" altLang="ja-JP" sz="3200" b="1" dirty="0" smtClean="0">
              <a:latin typeface="BIZ UDPゴシック" panose="020B0400000000000000" pitchFamily="50" charset="-128"/>
              <a:ea typeface="BIZ UDPゴシック" panose="020B0400000000000000" pitchFamily="50" charset="-128"/>
            </a:endParaRPr>
          </a:p>
        </p:txBody>
      </p:sp>
      <p:sp>
        <p:nvSpPr>
          <p:cNvPr id="1267" name="テキスト ボックス 7"/>
          <p:cNvSpPr txBox="1"/>
          <p:nvPr/>
        </p:nvSpPr>
        <p:spPr>
          <a:xfrm>
            <a:off x="477524" y="4378964"/>
            <a:ext cx="8699818" cy="1754326"/>
          </a:xfrm>
          <a:prstGeom prst="rect">
            <a:avLst/>
          </a:prstGeom>
          <a:noFill/>
        </p:spPr>
        <p:txBody>
          <a:bodyPr wrap="none" rtlCol="0">
            <a:spAutoFit/>
          </a:bodyPr>
          <a:lstStyle/>
          <a:p>
            <a:r>
              <a:rPr lang="ja-JP" altLang="en-US" sz="3200" b="1" dirty="0">
                <a:latin typeface="BIZ UDPゴシック" panose="020B0400000000000000" pitchFamily="50" charset="-128"/>
                <a:ea typeface="BIZ UDPゴシック" panose="020B0400000000000000" pitchFamily="50" charset="-128"/>
              </a:rPr>
              <a:t>◆</a:t>
            </a:r>
            <a:r>
              <a:rPr lang="ja-JP" altLang="en-US" sz="3200" b="1" dirty="0" smtClean="0">
                <a:latin typeface="BIZ UDPゴシック" panose="020B0400000000000000" pitchFamily="50" charset="-128"/>
                <a:ea typeface="BIZ UDPゴシック" panose="020B0400000000000000" pitchFamily="50" charset="-128"/>
              </a:rPr>
              <a:t>返品特約の表示がない場合</a:t>
            </a:r>
            <a:endParaRPr lang="en-US" altLang="ja-JP" sz="3200" b="1" dirty="0" smtClean="0">
              <a:latin typeface="BIZ UDPゴシック" panose="020B0400000000000000" pitchFamily="50" charset="-128"/>
              <a:ea typeface="BIZ UDPゴシック" panose="020B0400000000000000" pitchFamily="50" charset="-128"/>
            </a:endParaRPr>
          </a:p>
          <a:p>
            <a:endParaRPr lang="en-US" altLang="ja-JP" sz="1200" b="1" dirty="0" smtClean="0">
              <a:latin typeface="BIZ UDPゴシック" panose="020B0400000000000000" pitchFamily="50" charset="-128"/>
              <a:ea typeface="BIZ UDPゴシック" panose="020B0400000000000000" pitchFamily="50" charset="-128"/>
            </a:endParaRPr>
          </a:p>
          <a:p>
            <a:r>
              <a:rPr kumimoji="1" lang="ja-JP" altLang="en-US" sz="3200" b="1" dirty="0">
                <a:solidFill>
                  <a:srgbClr val="FF0000"/>
                </a:solidFill>
                <a:latin typeface="BIZ UDPゴシック" panose="020B0400000000000000" pitchFamily="50" charset="-128"/>
                <a:ea typeface="BIZ UDPゴシック" panose="020B0400000000000000" pitchFamily="50" charset="-128"/>
              </a:rPr>
              <a:t>　</a:t>
            </a:r>
            <a:r>
              <a:rPr lang="ja-JP" altLang="en-US" sz="3200" b="1" dirty="0">
                <a:solidFill>
                  <a:srgbClr val="FF0000"/>
                </a:solidFill>
                <a:latin typeface="BIZ UDPゴシック" panose="020B0400000000000000" pitchFamily="50" charset="-128"/>
                <a:ea typeface="BIZ UDPゴシック" panose="020B0400000000000000" pitchFamily="50" charset="-128"/>
              </a:rPr>
              <a:t> </a:t>
            </a:r>
            <a:r>
              <a:rPr lang="ja-JP" altLang="en-US" sz="3200" b="1" dirty="0" smtClean="0">
                <a:latin typeface="BIZ UDPゴシック" panose="020B0400000000000000" pitchFamily="50" charset="-128"/>
                <a:ea typeface="BIZ UDPゴシック" panose="020B0400000000000000" pitchFamily="50" charset="-128"/>
              </a:rPr>
              <a:t>商品を受け取った日を含め</a:t>
            </a:r>
            <a:r>
              <a:rPr lang="ja-JP" altLang="en-US" sz="3200" b="1" dirty="0" smtClean="0">
                <a:solidFill>
                  <a:srgbClr val="FF0000"/>
                </a:solidFill>
                <a:latin typeface="BIZ UDPゴシック" panose="020B0400000000000000" pitchFamily="50" charset="-128"/>
                <a:ea typeface="BIZ UDPゴシック" panose="020B0400000000000000" pitchFamily="50" charset="-128"/>
              </a:rPr>
              <a:t>８日間</a:t>
            </a:r>
            <a:r>
              <a:rPr lang="ja-JP" altLang="en-US" sz="3200" b="1" dirty="0" smtClean="0">
                <a:latin typeface="BIZ UDPゴシック" panose="020B0400000000000000" pitchFamily="50" charset="-128"/>
                <a:ea typeface="BIZ UDPゴシック" panose="020B0400000000000000" pitchFamily="50" charset="-128"/>
              </a:rPr>
              <a:t>は</a:t>
            </a:r>
            <a:endParaRPr lang="en-US" altLang="ja-JP" sz="3200" b="1" dirty="0" smtClean="0">
              <a:latin typeface="BIZ UDPゴシック" panose="020B0400000000000000" pitchFamily="50" charset="-128"/>
              <a:ea typeface="BIZ UDPゴシック" panose="020B0400000000000000" pitchFamily="50" charset="-128"/>
            </a:endParaRPr>
          </a:p>
          <a:p>
            <a:r>
              <a:rPr kumimoji="1" lang="ja-JP" altLang="en-US" sz="3200" b="1" dirty="0" smtClean="0">
                <a:solidFill>
                  <a:srgbClr val="FF0000"/>
                </a:solidFill>
                <a:latin typeface="BIZ UDPゴシック" panose="020B0400000000000000" pitchFamily="50" charset="-128"/>
                <a:ea typeface="BIZ UDPゴシック" panose="020B0400000000000000" pitchFamily="50" charset="-128"/>
              </a:rPr>
              <a:t>　 購入者が送料を負担</a:t>
            </a:r>
            <a:r>
              <a:rPr kumimoji="1" lang="ja-JP" altLang="en-US" sz="3200" b="1" dirty="0" smtClean="0">
                <a:latin typeface="BIZ UDPゴシック" panose="020B0400000000000000" pitchFamily="50" charset="-128"/>
                <a:ea typeface="BIZ UDPゴシック" panose="020B0400000000000000" pitchFamily="50" charset="-128"/>
              </a:rPr>
              <a:t>することで返品できます</a:t>
            </a:r>
            <a:endParaRPr kumimoji="1" lang="ja-JP" altLang="en-US" sz="32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08018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69" name="図 1"/>
          <p:cNvPicPr>
            <a:picLocks noChangeAspect="1"/>
          </p:cNvPicPr>
          <p:nvPr/>
        </p:nvPicPr>
        <p:blipFill>
          <a:blip r:embed="rId1"/>
          <a:stretch>
            <a:fillRect/>
          </a:stretch>
        </p:blipFill>
        <p:spPr>
          <a:xfrm>
            <a:off x="198749" y="68707"/>
            <a:ext cx="11915035" cy="6702207"/>
          </a:xfrm>
          <a:prstGeom prst="rect">
            <a:avLst/>
          </a:prstGeom>
        </p:spPr>
      </p:pic>
      <p:pic>
        <p:nvPicPr>
          <p:cNvPr id="1270" name="図 4"/>
          <p:cNvPicPr>
            <a:picLocks noChangeAspect="1"/>
          </p:cNvPicPr>
          <p:nvPr/>
        </p:nvPicPr>
        <p:blipFill>
          <a:blip r:embed="rId2"/>
          <a:stretch>
            <a:fillRect/>
          </a:stretch>
        </p:blipFill>
        <p:spPr>
          <a:xfrm>
            <a:off x="1330797" y="-207295"/>
            <a:ext cx="9745980" cy="6863662"/>
          </a:xfrm>
          <a:prstGeom prst="rect">
            <a:avLst/>
          </a:prstGeom>
        </p:spPr>
      </p:pic>
      <p:sp>
        <p:nvSpPr>
          <p:cNvPr id="1271" name="テキスト ボックス 7"/>
          <p:cNvSpPr txBox="1"/>
          <p:nvPr/>
        </p:nvSpPr>
        <p:spPr>
          <a:xfrm>
            <a:off x="5085532" y="1847904"/>
            <a:ext cx="2236510" cy="1323439"/>
          </a:xfrm>
          <a:prstGeom prst="rect">
            <a:avLst/>
          </a:prstGeom>
          <a:noFill/>
        </p:spPr>
        <p:txBody>
          <a:bodyPr wrap="none" rtlCol="0">
            <a:spAutoFit/>
          </a:bodyPr>
          <a:lstStyle/>
          <a:p>
            <a:r>
              <a:rPr lang="ja-JP" altLang="en-US" sz="8000" b="1" dirty="0" smtClean="0">
                <a:latin typeface="BIZ UDPゴシック" panose="020B0400000000000000" pitchFamily="50" charset="-128"/>
                <a:ea typeface="BIZ UDPゴシック" panose="020B0400000000000000" pitchFamily="50" charset="-128"/>
              </a:rPr>
              <a:t>孤独</a:t>
            </a:r>
            <a:endParaRPr lang="en-US" altLang="ja-JP" sz="8000" b="1" dirty="0" smtClean="0">
              <a:latin typeface="BIZ UDPゴシック" panose="020B0400000000000000" pitchFamily="50" charset="-128"/>
              <a:ea typeface="BIZ UDPゴシック" panose="020B0400000000000000" pitchFamily="50" charset="-128"/>
            </a:endParaRPr>
          </a:p>
        </p:txBody>
      </p:sp>
      <p:sp>
        <p:nvSpPr>
          <p:cNvPr id="1272" name="テキスト ボックス 10"/>
          <p:cNvSpPr txBox="1"/>
          <p:nvPr/>
        </p:nvSpPr>
        <p:spPr>
          <a:xfrm>
            <a:off x="5060858" y="2999272"/>
            <a:ext cx="2374368" cy="707886"/>
          </a:xfrm>
          <a:prstGeom prst="rect">
            <a:avLst/>
          </a:prstGeom>
          <a:noFill/>
        </p:spPr>
        <p:txBody>
          <a:bodyPr wrap="none" rtlCol="0">
            <a:spAutoFit/>
          </a:bodyPr>
          <a:lstStyle/>
          <a:p>
            <a:r>
              <a:rPr kumimoji="1" lang="en-US" altLang="ja-JP" sz="4000" b="1" dirty="0" smtClean="0">
                <a:solidFill>
                  <a:srgbClr val="FF0000"/>
                </a:solidFill>
                <a:latin typeface="BIZ UDPゴシック" panose="020B0400000000000000" pitchFamily="50" charset="-128"/>
                <a:ea typeface="BIZ UDPゴシック" panose="020B0400000000000000" pitchFamily="50" charset="-128"/>
              </a:rPr>
              <a:t>K</a:t>
            </a:r>
            <a:r>
              <a:rPr lang="ja-JP" altLang="en-US" sz="4000" b="1" dirty="0" smtClean="0">
                <a:latin typeface="BIZ UDPゴシック" panose="020B0400000000000000" pitchFamily="50" charset="-128"/>
                <a:ea typeface="BIZ UDPゴシック" panose="020B0400000000000000" pitchFamily="50" charset="-128"/>
              </a:rPr>
              <a:t>ｏｄｏｋｕ</a:t>
            </a:r>
            <a:endParaRPr kumimoji="1" lang="ja-JP" altLang="en-US" sz="4000" b="1" dirty="0">
              <a:latin typeface="BIZ UDPゴシック" panose="020B0400000000000000" pitchFamily="50" charset="-128"/>
              <a:ea typeface="BIZ UDPゴシック" panose="020B0400000000000000" pitchFamily="50" charset="-128"/>
            </a:endParaRPr>
          </a:p>
        </p:txBody>
      </p:sp>
      <p:pic>
        <p:nvPicPr>
          <p:cNvPr id="1273" name="図 5"/>
          <p:cNvPicPr>
            <a:picLocks noChangeAspect="1"/>
          </p:cNvPicPr>
          <p:nvPr/>
        </p:nvPicPr>
        <p:blipFill>
          <a:blip r:embed="rId3"/>
          <a:stretch>
            <a:fillRect/>
          </a:stretch>
        </p:blipFill>
        <p:spPr>
          <a:xfrm>
            <a:off x="1646366" y="-59066"/>
            <a:ext cx="9723137" cy="5469265"/>
          </a:xfrm>
          <a:prstGeom prst="rect">
            <a:avLst/>
          </a:prstGeom>
        </p:spPr>
      </p:pic>
      <p:sp>
        <p:nvSpPr>
          <p:cNvPr id="1274" name="テキスト ボックス 9"/>
          <p:cNvSpPr txBox="1"/>
          <p:nvPr/>
        </p:nvSpPr>
        <p:spPr>
          <a:xfrm>
            <a:off x="8664429" y="3051808"/>
            <a:ext cx="2236510" cy="1323439"/>
          </a:xfrm>
          <a:prstGeom prst="rect">
            <a:avLst/>
          </a:prstGeom>
          <a:noFill/>
        </p:spPr>
        <p:txBody>
          <a:bodyPr wrap="none" rtlCol="0">
            <a:spAutoFit/>
          </a:bodyPr>
          <a:lstStyle/>
          <a:p>
            <a:r>
              <a:rPr lang="ja-JP" altLang="en-US" sz="8000" b="1" dirty="0" smtClean="0">
                <a:latin typeface="BIZ UDPゴシック" panose="020B0400000000000000" pitchFamily="50" charset="-128"/>
                <a:ea typeface="BIZ UDPゴシック" panose="020B0400000000000000" pitchFamily="50" charset="-128"/>
              </a:rPr>
              <a:t>お金</a:t>
            </a:r>
            <a:endParaRPr lang="en-US" altLang="ja-JP" sz="8000" b="1" dirty="0" smtClean="0">
              <a:latin typeface="BIZ UDPゴシック" panose="020B0400000000000000" pitchFamily="50" charset="-128"/>
              <a:ea typeface="BIZ UDPゴシック" panose="020B0400000000000000" pitchFamily="50" charset="-128"/>
            </a:endParaRPr>
          </a:p>
        </p:txBody>
      </p:sp>
      <p:sp>
        <p:nvSpPr>
          <p:cNvPr id="1275" name="テキスト ボックス 12"/>
          <p:cNvSpPr txBox="1"/>
          <p:nvPr/>
        </p:nvSpPr>
        <p:spPr>
          <a:xfrm>
            <a:off x="9096986" y="4131415"/>
            <a:ext cx="1635384" cy="707886"/>
          </a:xfrm>
          <a:prstGeom prst="rect">
            <a:avLst/>
          </a:prstGeom>
          <a:noFill/>
        </p:spPr>
        <p:txBody>
          <a:bodyPr wrap="none" rtlCol="0">
            <a:spAutoFit/>
          </a:bodyPr>
          <a:lstStyle/>
          <a:p>
            <a:r>
              <a:rPr kumimoji="1" lang="en-US" altLang="ja-JP" sz="4000" b="1" dirty="0" smtClean="0">
                <a:solidFill>
                  <a:srgbClr val="FF0000"/>
                </a:solidFill>
                <a:latin typeface="BIZ UDPゴシック" panose="020B0400000000000000" pitchFamily="50" charset="-128"/>
                <a:ea typeface="BIZ UDPゴシック" panose="020B0400000000000000" pitchFamily="50" charset="-128"/>
              </a:rPr>
              <a:t>K</a:t>
            </a:r>
            <a:r>
              <a:rPr lang="ja-JP" altLang="en-US" sz="4000" b="1" dirty="0">
                <a:latin typeface="BIZ UDPゴシック" panose="020B0400000000000000" pitchFamily="50" charset="-128"/>
                <a:ea typeface="BIZ UDPゴシック" panose="020B0400000000000000" pitchFamily="50" charset="-128"/>
              </a:rPr>
              <a:t>ａｎｅ</a:t>
            </a:r>
            <a:endParaRPr kumimoji="1" lang="ja-JP" altLang="en-US" sz="4000" b="1" dirty="0">
              <a:latin typeface="BIZ UDPゴシック" panose="020B0400000000000000" pitchFamily="50" charset="-128"/>
              <a:ea typeface="BIZ UDPゴシック" panose="020B0400000000000000" pitchFamily="50" charset="-128"/>
            </a:endParaRPr>
          </a:p>
        </p:txBody>
      </p:sp>
      <p:pic>
        <p:nvPicPr>
          <p:cNvPr id="1276" name="図 3"/>
          <p:cNvPicPr>
            <a:picLocks noChangeAspect="1"/>
          </p:cNvPicPr>
          <p:nvPr/>
        </p:nvPicPr>
        <p:blipFill>
          <a:blip r:embed="rId4"/>
          <a:stretch>
            <a:fillRect/>
          </a:stretch>
        </p:blipFill>
        <p:spPr>
          <a:xfrm>
            <a:off x="1038071" y="-523561"/>
            <a:ext cx="9585623" cy="6185221"/>
          </a:xfrm>
          <a:prstGeom prst="rect">
            <a:avLst/>
          </a:prstGeom>
        </p:spPr>
      </p:pic>
      <p:sp>
        <p:nvSpPr>
          <p:cNvPr id="1277" name="テキスト ボックス 11"/>
          <p:cNvSpPr txBox="1"/>
          <p:nvPr/>
        </p:nvSpPr>
        <p:spPr>
          <a:xfrm>
            <a:off x="1947434" y="4149077"/>
            <a:ext cx="1994457" cy="707886"/>
          </a:xfrm>
          <a:prstGeom prst="rect">
            <a:avLst/>
          </a:prstGeom>
          <a:noFill/>
        </p:spPr>
        <p:txBody>
          <a:bodyPr wrap="none" rtlCol="0">
            <a:spAutoFit/>
          </a:bodyPr>
          <a:lstStyle/>
          <a:p>
            <a:r>
              <a:rPr kumimoji="1" lang="en-US" altLang="ja-JP" sz="4000" b="1" dirty="0" smtClean="0">
                <a:solidFill>
                  <a:srgbClr val="FF0000"/>
                </a:solidFill>
                <a:latin typeface="BIZ UDPゴシック" panose="020B0400000000000000" pitchFamily="50" charset="-128"/>
                <a:ea typeface="BIZ UDPゴシック" panose="020B0400000000000000" pitchFamily="50" charset="-128"/>
              </a:rPr>
              <a:t>K</a:t>
            </a:r>
            <a:r>
              <a:rPr lang="ja-JP" altLang="en-US" sz="4000" b="1" dirty="0">
                <a:latin typeface="BIZ UDPゴシック" panose="020B0400000000000000" pitchFamily="50" charset="-128"/>
                <a:ea typeface="BIZ UDPゴシック" panose="020B0400000000000000" pitchFamily="50" charset="-128"/>
              </a:rPr>
              <a:t>ｅｎｋｏ</a:t>
            </a:r>
            <a:endParaRPr kumimoji="1" lang="ja-JP" altLang="en-US" sz="4000" b="1" dirty="0">
              <a:latin typeface="BIZ UDPゴシック" panose="020B0400000000000000" pitchFamily="50" charset="-128"/>
              <a:ea typeface="BIZ UDPゴシック" panose="020B0400000000000000" pitchFamily="50" charset="-128"/>
            </a:endParaRPr>
          </a:p>
        </p:txBody>
      </p:sp>
      <p:sp>
        <p:nvSpPr>
          <p:cNvPr id="1278" name="テキスト ボックス 8"/>
          <p:cNvSpPr txBox="1"/>
          <p:nvPr/>
        </p:nvSpPr>
        <p:spPr>
          <a:xfrm>
            <a:off x="1760979" y="3051808"/>
            <a:ext cx="2236510" cy="1323439"/>
          </a:xfrm>
          <a:prstGeom prst="rect">
            <a:avLst/>
          </a:prstGeom>
          <a:noFill/>
        </p:spPr>
        <p:txBody>
          <a:bodyPr wrap="none" rtlCol="0">
            <a:spAutoFit/>
          </a:bodyPr>
          <a:lstStyle/>
          <a:p>
            <a:r>
              <a:rPr lang="ja-JP" altLang="en-US" sz="8000" b="1" dirty="0" smtClean="0">
                <a:latin typeface="BIZ UDPゴシック" panose="020B0400000000000000" pitchFamily="50" charset="-128"/>
                <a:ea typeface="BIZ UDPゴシック" panose="020B0400000000000000" pitchFamily="50" charset="-128"/>
              </a:rPr>
              <a:t>健康</a:t>
            </a:r>
            <a:endParaRPr lang="en-US" altLang="ja-JP" sz="8000" b="1" dirty="0" smtClean="0">
              <a:latin typeface="BIZ UDPゴシック" panose="020B0400000000000000" pitchFamily="50" charset="-128"/>
              <a:ea typeface="BIZ UDPゴシック" panose="020B0400000000000000" pitchFamily="50" charset="-128"/>
            </a:endParaRPr>
          </a:p>
        </p:txBody>
      </p:sp>
      <p:pic>
        <p:nvPicPr>
          <p:cNvPr id="1279" name="図 2"/>
          <p:cNvPicPr>
            <a:picLocks noChangeAspect="1"/>
          </p:cNvPicPr>
          <p:nvPr/>
        </p:nvPicPr>
        <p:blipFill>
          <a:blip r:embed="rId5"/>
          <a:stretch>
            <a:fillRect/>
          </a:stretch>
        </p:blipFill>
        <p:spPr>
          <a:xfrm>
            <a:off x="-1754424" y="-207295"/>
            <a:ext cx="12655363" cy="6903593"/>
          </a:xfrm>
          <a:prstGeom prst="rect">
            <a:avLst/>
          </a:prstGeom>
        </p:spPr>
      </p:pic>
      <p:sp>
        <p:nvSpPr>
          <p:cNvPr id="1280" name="テキスト ボックス 6"/>
          <p:cNvSpPr txBox="1"/>
          <p:nvPr/>
        </p:nvSpPr>
        <p:spPr>
          <a:xfrm>
            <a:off x="584988" y="337413"/>
            <a:ext cx="8392041" cy="707886"/>
          </a:xfrm>
          <a:prstGeom prst="rect">
            <a:avLst/>
          </a:prstGeom>
          <a:noFill/>
        </p:spPr>
        <p:txBody>
          <a:bodyPr wrap="none" rtlCol="0">
            <a:spAutoFit/>
          </a:bodyPr>
          <a:lstStyle/>
          <a:p>
            <a:r>
              <a:rPr lang="ja-JP" altLang="en-US" sz="4000" dirty="0" smtClean="0">
                <a:latin typeface="BIZ UDPゴシック" panose="020B0400000000000000" pitchFamily="50" charset="-128"/>
                <a:ea typeface="BIZ UDPゴシック" panose="020B0400000000000000" pitchFamily="50" charset="-128"/>
              </a:rPr>
              <a:t>高齢者被害の背景にある不安</a:t>
            </a:r>
            <a:r>
              <a:rPr lang="en-US" altLang="ja-JP" sz="4000" dirty="0" smtClean="0">
                <a:latin typeface="BIZ UDPゴシック" panose="020B0400000000000000" pitchFamily="50" charset="-128"/>
                <a:ea typeface="BIZ UDPゴシック" panose="020B0400000000000000" pitchFamily="50" charset="-128"/>
              </a:rPr>
              <a:t>(</a:t>
            </a:r>
            <a:r>
              <a:rPr lang="ja-JP" altLang="en-US" sz="4000" dirty="0" smtClean="0">
                <a:latin typeface="BIZ UDPゴシック" panose="020B0400000000000000" pitchFamily="50" charset="-128"/>
                <a:ea typeface="BIZ UDPゴシック" panose="020B0400000000000000" pitchFamily="50" charset="-128"/>
              </a:rPr>
              <a:t>３Ｋ</a:t>
            </a:r>
            <a:r>
              <a:rPr lang="en-US" altLang="ja-JP" sz="4000" dirty="0" smtClean="0">
                <a:latin typeface="BIZ UDPゴシック" panose="020B0400000000000000" pitchFamily="50" charset="-128"/>
                <a:ea typeface="BIZ UDPゴシック" panose="020B0400000000000000" pitchFamily="50" charset="-128"/>
              </a:rPr>
              <a:t>)</a:t>
            </a:r>
            <a:endParaRPr kumimoji="1" lang="ja-JP" altLang="en-US" sz="4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54484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300" name="グループ化 5"/>
          <p:cNvGrpSpPr/>
          <p:nvPr/>
        </p:nvGrpSpPr>
        <p:grpSpPr>
          <a:xfrm>
            <a:off x="-390797" y="0"/>
            <a:ext cx="12582797" cy="6858000"/>
            <a:chOff x="-390797" y="0"/>
            <a:chExt cx="12582797" cy="6858000"/>
          </a:xfrm>
        </p:grpSpPr>
        <p:pic>
          <p:nvPicPr>
            <p:cNvPr id="1301" name="図 1"/>
            <p:cNvPicPr>
              <a:picLocks noChangeAspect="1"/>
            </p:cNvPicPr>
            <p:nvPr/>
          </p:nvPicPr>
          <p:blipFill>
            <a:blip r:embed="rId1"/>
            <a:stretch>
              <a:fillRect/>
            </a:stretch>
          </p:blipFill>
          <p:spPr>
            <a:xfrm>
              <a:off x="0" y="0"/>
              <a:ext cx="12192000" cy="6858000"/>
            </a:xfrm>
            <a:prstGeom prst="rect">
              <a:avLst/>
            </a:prstGeom>
          </p:spPr>
        </p:pic>
        <p:pic>
          <p:nvPicPr>
            <p:cNvPr id="1302" name="図 3"/>
            <p:cNvPicPr>
              <a:picLocks noChangeAspect="1"/>
            </p:cNvPicPr>
            <p:nvPr/>
          </p:nvPicPr>
          <p:blipFill>
            <a:blip r:embed="rId2"/>
            <a:stretch>
              <a:fillRect/>
            </a:stretch>
          </p:blipFill>
          <p:spPr>
            <a:xfrm>
              <a:off x="-390797" y="0"/>
              <a:ext cx="9984377" cy="6858000"/>
            </a:xfrm>
            <a:prstGeom prst="rect">
              <a:avLst/>
            </a:prstGeom>
          </p:spPr>
        </p:pic>
        <p:sp>
          <p:nvSpPr>
            <p:cNvPr id="1303" name="テキスト ボックス 4"/>
            <p:cNvSpPr txBox="1"/>
            <p:nvPr/>
          </p:nvSpPr>
          <p:spPr>
            <a:xfrm>
              <a:off x="1012197" y="57697"/>
              <a:ext cx="2614818" cy="923330"/>
            </a:xfrm>
            <a:prstGeom prst="rect">
              <a:avLst/>
            </a:prstGeom>
            <a:noFill/>
          </p:spPr>
          <p:txBody>
            <a:bodyPr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偽サイト</a:t>
              </a:r>
              <a:endParaRPr lang="ja-JP" altLang="en-US" sz="540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1304" name="グループ化 16"/>
          <p:cNvGrpSpPr/>
          <p:nvPr/>
        </p:nvGrpSpPr>
        <p:grpSpPr>
          <a:xfrm>
            <a:off x="152399" y="-53124"/>
            <a:ext cx="10341414" cy="6507723"/>
            <a:chOff x="152399" y="-53124"/>
            <a:chExt cx="10341414" cy="6507723"/>
          </a:xfrm>
        </p:grpSpPr>
        <p:pic>
          <p:nvPicPr>
            <p:cNvPr id="1305" name="図 6"/>
            <p:cNvPicPr>
              <a:picLocks noChangeAspect="1"/>
            </p:cNvPicPr>
            <p:nvPr/>
          </p:nvPicPr>
          <p:blipFill>
            <a:blip r:embed="rId3"/>
            <a:stretch>
              <a:fillRect/>
            </a:stretch>
          </p:blipFill>
          <p:spPr>
            <a:xfrm>
              <a:off x="152399" y="-53124"/>
              <a:ext cx="10341414" cy="6507723"/>
            </a:xfrm>
            <a:prstGeom prst="rect">
              <a:avLst/>
            </a:prstGeom>
          </p:spPr>
        </p:pic>
        <p:sp>
          <p:nvSpPr>
            <p:cNvPr id="1306" name="テキスト ボックス 2"/>
            <p:cNvSpPr txBox="1"/>
            <p:nvPr/>
          </p:nvSpPr>
          <p:spPr>
            <a:xfrm>
              <a:off x="529066" y="1587936"/>
              <a:ext cx="1046440" cy="2463175"/>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安い！</a:t>
              </a:r>
              <a:endParaRPr lang="en-US" altLang="ja-JP" sz="2800" b="1" dirty="0" smtClean="0">
                <a:solidFill>
                  <a:prstClr val="black"/>
                </a:solidFill>
                <a:latin typeface="BIZ UDPゴシック" panose="020B0400000000000000" pitchFamily="50" charset="-128"/>
                <a:ea typeface="BIZ UDPゴシック" panose="020B0400000000000000" pitchFamily="50" charset="-128"/>
              </a:endParaRPr>
            </a:p>
            <a:p>
              <a:r>
                <a:rPr lang="ja-JP" altLang="en-US" sz="2800" b="1" dirty="0" smtClean="0">
                  <a:solidFill>
                    <a:prstClr val="black"/>
                  </a:solidFill>
                  <a:latin typeface="BIZ UDPゴシック" panose="020B0400000000000000" pitchFamily="50" charset="-128"/>
                  <a:ea typeface="BIZ UDPゴシック" panose="020B0400000000000000" pitchFamily="50" charset="-128"/>
                </a:rPr>
                <a:t>よし、買おう！</a:t>
              </a:r>
              <a:endParaRPr lang="ja-JP" altLang="en-US" sz="2800" b="1"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1307" name="グループ化 15"/>
          <p:cNvGrpSpPr/>
          <p:nvPr/>
        </p:nvGrpSpPr>
        <p:grpSpPr>
          <a:xfrm>
            <a:off x="276242" y="285362"/>
            <a:ext cx="11588743" cy="6465004"/>
            <a:chOff x="197188" y="292024"/>
            <a:chExt cx="11588743" cy="6465004"/>
          </a:xfrm>
        </p:grpSpPr>
        <p:pic>
          <p:nvPicPr>
            <p:cNvPr id="1308" name="図 7"/>
            <p:cNvPicPr>
              <a:picLocks noChangeAspect="1"/>
            </p:cNvPicPr>
            <p:nvPr/>
          </p:nvPicPr>
          <p:blipFill>
            <a:blip r:embed="rId4"/>
            <a:stretch>
              <a:fillRect/>
            </a:stretch>
          </p:blipFill>
          <p:spPr>
            <a:xfrm>
              <a:off x="197188" y="292024"/>
              <a:ext cx="11588743" cy="6465004"/>
            </a:xfrm>
            <a:prstGeom prst="rect">
              <a:avLst/>
            </a:prstGeom>
          </p:spPr>
        </p:pic>
        <p:sp>
          <p:nvSpPr>
            <p:cNvPr id="1309" name="テキスト ボックス 10"/>
            <p:cNvSpPr txBox="1"/>
            <p:nvPr/>
          </p:nvSpPr>
          <p:spPr>
            <a:xfrm>
              <a:off x="6160895" y="774194"/>
              <a:ext cx="615553" cy="2918428"/>
            </a:xfrm>
            <a:prstGeom prst="rect">
              <a:avLst/>
            </a:prstGeom>
            <a:noFill/>
          </p:spPr>
          <p:txBody>
            <a:bodyPr vert="eaVert" wrap="none" rtlCol="0">
              <a:spAutoFit/>
            </a:bodyPr>
            <a:lstStyle/>
            <a:p>
              <a:r>
                <a:rPr lang="ja-JP" altLang="en-US" sz="2800" b="1" dirty="0" smtClean="0">
                  <a:solidFill>
                    <a:prstClr val="black"/>
                  </a:solidFill>
                  <a:latin typeface="BIZ UDPゴシック" panose="020B0400000000000000" pitchFamily="50" charset="-128"/>
                  <a:ea typeface="BIZ UDPゴシック" panose="020B0400000000000000" pitchFamily="50" charset="-128"/>
                </a:rPr>
                <a:t>偽物じゃないか</a:t>
              </a:r>
              <a:r>
                <a:rPr lang="en-US" altLang="ja-JP" sz="2800" b="1" dirty="0" smtClean="0">
                  <a:solidFill>
                    <a:prstClr val="black"/>
                  </a:solidFill>
                  <a:latin typeface="BIZ UDPゴシック" panose="020B0400000000000000" pitchFamily="50" charset="-128"/>
                  <a:ea typeface="BIZ UDPゴシック" panose="020B0400000000000000" pitchFamily="50" charset="-128"/>
                </a:rPr>
                <a:t>⁉</a:t>
              </a:r>
            </a:p>
          </p:txBody>
        </p:sp>
      </p:grpSp>
      <p:grpSp>
        <p:nvGrpSpPr>
          <p:cNvPr id="1310" name="グループ化 14"/>
          <p:cNvGrpSpPr/>
          <p:nvPr/>
        </p:nvGrpSpPr>
        <p:grpSpPr>
          <a:xfrm>
            <a:off x="1469092" y="0"/>
            <a:ext cx="10395893" cy="5847690"/>
            <a:chOff x="1527593" y="385844"/>
            <a:chExt cx="10395893" cy="5847690"/>
          </a:xfrm>
        </p:grpSpPr>
        <p:pic>
          <p:nvPicPr>
            <p:cNvPr id="1311" name="図 8"/>
            <p:cNvPicPr>
              <a:picLocks noChangeAspect="1"/>
            </p:cNvPicPr>
            <p:nvPr/>
          </p:nvPicPr>
          <p:blipFill>
            <a:blip r:embed="rId5"/>
            <a:stretch>
              <a:fillRect/>
            </a:stretch>
          </p:blipFill>
          <p:spPr>
            <a:xfrm>
              <a:off x="1527593" y="385844"/>
              <a:ext cx="10395893" cy="5847690"/>
            </a:xfrm>
            <a:prstGeom prst="rect">
              <a:avLst/>
            </a:prstGeom>
          </p:spPr>
        </p:pic>
        <p:sp>
          <p:nvSpPr>
            <p:cNvPr id="1312" name="テキスト ボックス 11"/>
            <p:cNvSpPr txBox="1"/>
            <p:nvPr/>
          </p:nvSpPr>
          <p:spPr>
            <a:xfrm>
              <a:off x="10680009" y="875020"/>
              <a:ext cx="800219" cy="2134559"/>
            </a:xfrm>
            <a:prstGeom prst="rect">
              <a:avLst/>
            </a:prstGeom>
            <a:noFill/>
          </p:spPr>
          <p:txBody>
            <a:bodyPr vert="eaVert" wrap="none" rtlCol="0">
              <a:spAutoFit/>
            </a:bodyPr>
            <a:lstStyle/>
            <a:p>
              <a:r>
                <a:rPr lang="ja-JP" altLang="en-US" sz="4000" b="1" dirty="0" smtClean="0">
                  <a:solidFill>
                    <a:prstClr val="black"/>
                  </a:solidFill>
                  <a:latin typeface="BIZ UDPゴシック" panose="020B0400000000000000" pitchFamily="50" charset="-128"/>
                  <a:ea typeface="BIZ UDPゴシック" panose="020B0400000000000000" pitchFamily="50" charset="-128"/>
                </a:rPr>
                <a:t>これは</a:t>
              </a:r>
              <a:r>
                <a:rPr lang="en-US" altLang="ja-JP" sz="4000" b="1" dirty="0">
                  <a:solidFill>
                    <a:prstClr val="black"/>
                  </a:solidFill>
                  <a:latin typeface="BIZ UDPゴシック" panose="020B0400000000000000" pitchFamily="50" charset="-128"/>
                  <a:ea typeface="BIZ UDPゴシック" panose="020B0400000000000000" pitchFamily="50" charset="-128"/>
                </a:rPr>
                <a:t>⁈</a:t>
              </a:r>
              <a:endParaRPr lang="en-US" altLang="ja-JP" sz="4000" b="1" dirty="0" smtClean="0">
                <a:solidFill>
                  <a:prstClr val="black"/>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424936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4" name="テキスト ボックス 1"/>
          <p:cNvSpPr txBox="1"/>
          <p:nvPr/>
        </p:nvSpPr>
        <p:spPr>
          <a:xfrm>
            <a:off x="181430" y="130589"/>
            <a:ext cx="3669594" cy="584775"/>
          </a:xfrm>
          <a:prstGeom prst="rect">
            <a:avLst/>
          </a:prstGeom>
          <a:noFill/>
        </p:spPr>
        <p:txBody>
          <a:bodyPr wrap="none" rtlCol="0">
            <a:spAutoFit/>
          </a:bodyPr>
          <a:lstStyle/>
          <a:p>
            <a:r>
              <a:rPr lang="ja-JP" altLang="en-US" sz="3200" dirty="0" smtClean="0">
                <a:solidFill>
                  <a:prstClr val="black"/>
                </a:solidFill>
                <a:latin typeface="BIZ UDPゴシック" panose="020B0400000000000000" pitchFamily="50" charset="-128"/>
                <a:ea typeface="BIZ UDPゴシック" panose="020B0400000000000000" pitchFamily="50" charset="-128"/>
              </a:rPr>
              <a:t>詐欺的な通販サイト</a:t>
            </a:r>
            <a:endParaRPr lang="ja-JP" altLang="en-US" sz="3200" dirty="0">
              <a:solidFill>
                <a:prstClr val="black"/>
              </a:solidFill>
              <a:latin typeface="BIZ UDPゴシック" panose="020B0400000000000000" pitchFamily="50" charset="-128"/>
              <a:ea typeface="BIZ UDPゴシック" panose="020B0400000000000000" pitchFamily="50" charset="-128"/>
            </a:endParaRPr>
          </a:p>
        </p:txBody>
      </p:sp>
      <p:cxnSp>
        <p:nvCxnSpPr>
          <p:cNvPr id="1315" name="直線コネクタ 7"/>
          <p:cNvCxnSpPr/>
          <p:nvPr/>
        </p:nvCxnSpPr>
        <p:spPr>
          <a:xfrm>
            <a:off x="107032" y="693031"/>
            <a:ext cx="7629082" cy="223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316" name="正方形/長方形 6"/>
          <p:cNvSpPr/>
          <p:nvPr/>
        </p:nvSpPr>
        <p:spPr>
          <a:xfrm>
            <a:off x="181430" y="831479"/>
            <a:ext cx="7962911" cy="4985980"/>
          </a:xfrm>
          <a:prstGeom prst="rect">
            <a:avLst/>
          </a:prstGeom>
        </p:spPr>
        <p:txBody>
          <a:bodyPr wrap="square">
            <a:spAutoFit/>
          </a:bodyPr>
          <a:lstStyle/>
          <a:p>
            <a:r>
              <a:rPr lang="ja-JP" altLang="en-US" sz="2800" dirty="0" smtClean="0">
                <a:solidFill>
                  <a:prstClr val="black"/>
                </a:solidFill>
                <a:latin typeface="メイリオ" panose="020B0604030504040204" pitchFamily="50" charset="-128"/>
                <a:ea typeface="メイリオ" panose="020B0604030504040204" pitchFamily="50" charset="-128"/>
              </a:rPr>
              <a:t>通販</a:t>
            </a:r>
            <a:r>
              <a:rPr lang="ja-JP" altLang="ja-JP" sz="2800" dirty="0" smtClean="0">
                <a:solidFill>
                  <a:prstClr val="black"/>
                </a:solidFill>
                <a:latin typeface="メイリオ" panose="020B0604030504040204" pitchFamily="50" charset="-128"/>
                <a:ea typeface="メイリオ" panose="020B0604030504040204" pitchFamily="50" charset="-128"/>
              </a:rPr>
              <a:t>サイト</a:t>
            </a:r>
            <a:r>
              <a:rPr lang="ja-JP" altLang="ja-JP" sz="2800" dirty="0">
                <a:solidFill>
                  <a:prstClr val="black"/>
                </a:solidFill>
                <a:latin typeface="メイリオ" panose="020B0604030504040204" pitchFamily="50" charset="-128"/>
                <a:ea typeface="メイリオ" panose="020B0604030504040204" pitchFamily="50" charset="-128"/>
              </a:rPr>
              <a:t>の中に</a:t>
            </a:r>
            <a:r>
              <a:rPr lang="ja-JP" altLang="ja-JP" sz="2800" dirty="0" smtClean="0">
                <a:solidFill>
                  <a:prstClr val="black"/>
                </a:solidFill>
                <a:latin typeface="メイリオ" panose="020B0604030504040204" pitchFamily="50" charset="-128"/>
                <a:ea typeface="メイリオ" panose="020B0604030504040204" pitchFamily="50" charset="-128"/>
              </a:rPr>
              <a:t>は</a:t>
            </a:r>
            <a:r>
              <a:rPr lang="ja-JP" altLang="en-US" sz="2800" dirty="0" smtClean="0">
                <a:solidFill>
                  <a:prstClr val="black"/>
                </a:solidFill>
                <a:latin typeface="メイリオ" panose="020B0604030504040204" pitchFamily="50" charset="-128"/>
                <a:ea typeface="メイリオ" panose="020B0604030504040204" pitchFamily="50" charset="-128"/>
              </a:rPr>
              <a:t>偽のブランド品</a:t>
            </a:r>
            <a:r>
              <a:rPr lang="ja-JP" altLang="ja-JP" sz="2800" dirty="0" smtClean="0">
                <a:solidFill>
                  <a:prstClr val="black"/>
                </a:solidFill>
                <a:latin typeface="メイリオ" panose="020B0604030504040204" pitchFamily="50" charset="-128"/>
                <a:ea typeface="メイリオ" panose="020B0604030504040204" pitchFamily="50" charset="-128"/>
              </a:rPr>
              <a:t>が紛れて</a:t>
            </a:r>
            <a:r>
              <a:rPr lang="ja-JP" altLang="ja-JP" sz="2800" dirty="0">
                <a:solidFill>
                  <a:prstClr val="black"/>
                </a:solidFill>
                <a:latin typeface="メイリオ" panose="020B0604030504040204" pitchFamily="50" charset="-128"/>
                <a:ea typeface="メイリオ" panose="020B0604030504040204" pitchFamily="50" charset="-128"/>
              </a:rPr>
              <a:t>いること</a:t>
            </a:r>
            <a:r>
              <a:rPr lang="ja-JP" altLang="ja-JP" sz="2800" dirty="0" smtClean="0">
                <a:solidFill>
                  <a:prstClr val="black"/>
                </a:solidFill>
                <a:latin typeface="メイリオ" panose="020B0604030504040204" pitchFamily="50" charset="-128"/>
                <a:ea typeface="メイリオ" panose="020B0604030504040204" pitchFamily="50" charset="-128"/>
              </a:rPr>
              <a:t>も多くあり</a:t>
            </a:r>
            <a:r>
              <a:rPr lang="ja-JP" altLang="en-US" sz="2800" dirty="0" smtClean="0">
                <a:solidFill>
                  <a:prstClr val="black"/>
                </a:solidFill>
                <a:latin typeface="メイリオ" panose="020B0604030504040204" pitchFamily="50" charset="-128"/>
                <a:ea typeface="メイリオ" panose="020B0604030504040204" pitchFamily="50" charset="-128"/>
              </a:rPr>
              <a:t>ます。特に</a:t>
            </a:r>
            <a:r>
              <a:rPr lang="ja-JP" altLang="en-US" sz="2800" dirty="0">
                <a:solidFill>
                  <a:prstClr val="black"/>
                </a:solidFill>
                <a:latin typeface="メイリオ" panose="020B0604030504040204" pitchFamily="50" charset="-128"/>
                <a:ea typeface="メイリオ" panose="020B0604030504040204" pitchFamily="50" charset="-128"/>
              </a:rPr>
              <a:t>、</a:t>
            </a:r>
            <a:r>
              <a:rPr lang="ja-JP" altLang="en-US" sz="2800" dirty="0" smtClean="0">
                <a:solidFill>
                  <a:prstClr val="black"/>
                </a:solidFill>
                <a:latin typeface="メイリオ" panose="020B0604030504040204" pitchFamily="50" charset="-128"/>
                <a:ea typeface="メイリオ" panose="020B0604030504040204" pitchFamily="50" charset="-128"/>
              </a:rPr>
              <a:t>不</a:t>
            </a:r>
            <a:r>
              <a:rPr lang="ja-JP" altLang="ja-JP" sz="2800" dirty="0" smtClean="0">
                <a:solidFill>
                  <a:prstClr val="black"/>
                </a:solidFill>
                <a:latin typeface="メイリオ" panose="020B0604030504040204" pitchFamily="50" charset="-128"/>
                <a:ea typeface="メイリオ" panose="020B0604030504040204" pitchFamily="50" charset="-128"/>
              </a:rPr>
              <a:t>自然</a:t>
            </a:r>
            <a:r>
              <a:rPr lang="ja-JP" altLang="ja-JP" sz="2800" dirty="0">
                <a:solidFill>
                  <a:prstClr val="black"/>
                </a:solidFill>
                <a:latin typeface="メイリオ" panose="020B0604030504040204" pitchFamily="50" charset="-128"/>
                <a:ea typeface="メイリオ" panose="020B0604030504040204" pitchFamily="50" charset="-128"/>
              </a:rPr>
              <a:t>に安い</a:t>
            </a:r>
            <a:r>
              <a:rPr lang="ja-JP" altLang="ja-JP" sz="2800" dirty="0" smtClean="0">
                <a:solidFill>
                  <a:prstClr val="black"/>
                </a:solidFill>
                <a:latin typeface="メイリオ" panose="020B0604030504040204" pitchFamily="50" charset="-128"/>
                <a:ea typeface="メイリオ" panose="020B0604030504040204" pitchFamily="50" charset="-128"/>
              </a:rPr>
              <a:t>商品</a:t>
            </a:r>
            <a:r>
              <a:rPr lang="ja-JP" altLang="en-US" sz="2800" dirty="0">
                <a:solidFill>
                  <a:prstClr val="black"/>
                </a:solidFill>
                <a:latin typeface="メイリオ" panose="020B0604030504040204" pitchFamily="50" charset="-128"/>
                <a:ea typeface="メイリオ" panose="020B0604030504040204" pitchFamily="50" charset="-128"/>
              </a:rPr>
              <a:t>に</a:t>
            </a:r>
            <a:r>
              <a:rPr lang="ja-JP" altLang="en-US" sz="2800" dirty="0" smtClean="0">
                <a:solidFill>
                  <a:prstClr val="black"/>
                </a:solidFill>
                <a:latin typeface="メイリオ" panose="020B0604030504040204" pitchFamily="50" charset="-128"/>
                <a:ea typeface="メイリオ" panose="020B0604030504040204" pitchFamily="50" charset="-128"/>
              </a:rPr>
              <a:t>は要注意です。</a:t>
            </a:r>
            <a:r>
              <a:rPr lang="ja-JP" altLang="en-US" sz="2800" dirty="0">
                <a:solidFill>
                  <a:srgbClr val="FF0000"/>
                </a:solidFill>
                <a:latin typeface="メイリオ" panose="020B0604030504040204" pitchFamily="50" charset="-128"/>
                <a:ea typeface="メイリオ" panose="020B0604030504040204" pitchFamily="50" charset="-128"/>
              </a:rPr>
              <a:t> </a:t>
            </a:r>
            <a:r>
              <a:rPr lang="ja-JP" altLang="en-US" sz="2800" dirty="0">
                <a:solidFill>
                  <a:prstClr val="black"/>
                </a:solidFill>
                <a:latin typeface="メイリオ" panose="020B0604030504040204" pitchFamily="50" charset="-128"/>
                <a:ea typeface="メイリオ" panose="020B0604030504040204" pitchFamily="50" charset="-128"/>
              </a:rPr>
              <a:t>「粗悪品が届いた」 </a:t>
            </a:r>
            <a:r>
              <a:rPr lang="ja-JP" altLang="en-US" sz="2800" dirty="0" smtClean="0">
                <a:solidFill>
                  <a:prstClr val="black"/>
                </a:solidFill>
                <a:latin typeface="メイリオ" panose="020B0604030504040204" pitchFamily="50" charset="-128"/>
                <a:ea typeface="メイリオ" panose="020B0604030504040204" pitchFamily="50" charset="-128"/>
              </a:rPr>
              <a:t>「商品が届かない」というトラブルもあります。</a:t>
            </a:r>
            <a:endParaRPr lang="en-US" altLang="ja-JP" sz="2800"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endParaRPr lang="en-US" altLang="ja-JP"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◆注文前にサイト内の</a:t>
            </a:r>
            <a:r>
              <a:rPr lang="ja-JP" altLang="ja-JP" sz="2800" dirty="0">
                <a:solidFill>
                  <a:prstClr val="black"/>
                </a:solidFill>
                <a:latin typeface="メイリオ" panose="020B0604030504040204" pitchFamily="50" charset="-128"/>
                <a:ea typeface="メイリオ" panose="020B0604030504040204" pitchFamily="50" charset="-128"/>
              </a:rPr>
              <a:t>「</a:t>
            </a:r>
            <a:r>
              <a:rPr lang="ja-JP" altLang="en-US" sz="2800" dirty="0">
                <a:solidFill>
                  <a:prstClr val="black"/>
                </a:solidFill>
                <a:latin typeface="メイリオ" panose="020B0604030504040204" pitchFamily="50" charset="-128"/>
                <a:ea typeface="メイリオ" panose="020B0604030504040204" pitchFamily="50" charset="-128"/>
              </a:rPr>
              <a:t>特定商取引法に基づく　　</a:t>
            </a:r>
            <a:endParaRPr lang="en-US" altLang="ja-JP" sz="2800" dirty="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表記</a:t>
            </a:r>
            <a:r>
              <a:rPr lang="ja-JP" altLang="ja-JP" sz="2800" dirty="0">
                <a:solidFill>
                  <a:prstClr val="black"/>
                </a:solidFill>
                <a:latin typeface="メイリオ" panose="020B0604030504040204" pitchFamily="50" charset="-128"/>
                <a:ea typeface="メイリオ" panose="020B0604030504040204" pitchFamily="50" charset="-128"/>
              </a:rPr>
              <a:t>」</a:t>
            </a:r>
            <a:r>
              <a:rPr lang="ja-JP" altLang="en-US" sz="2800" dirty="0">
                <a:solidFill>
                  <a:prstClr val="black"/>
                </a:solidFill>
                <a:latin typeface="メイリオ" panose="020B0604030504040204" pitchFamily="50" charset="-128"/>
                <a:ea typeface="メイリオ" panose="020B0604030504040204" pitchFamily="50" charset="-128"/>
              </a:rPr>
              <a:t>で事業者の連絡先等を確認しましょう。</a:t>
            </a:r>
            <a:endParaRPr lang="en-US" altLang="ja-JP" sz="2800" dirty="0">
              <a:solidFill>
                <a:prstClr val="black"/>
              </a:solidFill>
              <a:latin typeface="メイリオ" panose="020B0604030504040204" pitchFamily="50" charset="-128"/>
              <a:ea typeface="メイリオ" panose="020B0604030504040204" pitchFamily="50" charset="-128"/>
            </a:endParaRPr>
          </a:p>
          <a:p>
            <a:endParaRPr lang="en-US" altLang="ja-JP" sz="12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a:t>
            </a:r>
            <a:r>
              <a:rPr lang="ja-JP" altLang="en-US" sz="2800" dirty="0">
                <a:solidFill>
                  <a:prstClr val="black"/>
                </a:solidFill>
                <a:latin typeface="メイリオ" panose="020B0604030504040204" pitchFamily="50" charset="-128"/>
                <a:ea typeface="メイリオ" panose="020B0604030504040204" pitchFamily="50" charset="-128"/>
              </a:rPr>
              <a:t>サイト内に</a:t>
            </a:r>
            <a:r>
              <a:rPr lang="ja-JP" altLang="en-US" sz="2800" dirty="0" smtClean="0">
                <a:solidFill>
                  <a:prstClr val="black"/>
                </a:solidFill>
                <a:latin typeface="メイリオ" panose="020B0604030504040204" pitchFamily="50" charset="-128"/>
                <a:ea typeface="メイリオ" panose="020B0604030504040204" pitchFamily="50" charset="-128"/>
              </a:rPr>
              <a:t>不自然な点（日本語表記が不自然、</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a:solidFill>
                  <a:prstClr val="black"/>
                </a:solidFill>
                <a:latin typeface="メイリオ" panose="020B0604030504040204" pitchFamily="50" charset="-128"/>
                <a:ea typeface="メイリオ" panose="020B0604030504040204" pitchFamily="50" charset="-128"/>
              </a:rPr>
              <a:t>　</a:t>
            </a:r>
            <a:r>
              <a:rPr lang="ja-JP" altLang="en-US" sz="2800" dirty="0" smtClean="0">
                <a:solidFill>
                  <a:prstClr val="black"/>
                </a:solidFill>
                <a:latin typeface="メイリオ" panose="020B0604030504040204" pitchFamily="50" charset="-128"/>
                <a:ea typeface="メイリオ" panose="020B0604030504040204" pitchFamily="50" charset="-128"/>
              </a:rPr>
              <a:t>支払方法が銀行振込に限定されている等）が</a:t>
            </a:r>
            <a:endParaRPr lang="en-US" altLang="ja-JP" sz="2800" dirty="0" smtClean="0">
              <a:solidFill>
                <a:prstClr val="black"/>
              </a:solidFill>
              <a:latin typeface="メイリオ" panose="020B0604030504040204" pitchFamily="50" charset="-128"/>
              <a:ea typeface="メイリオ" panose="020B0604030504040204" pitchFamily="50" charset="-128"/>
            </a:endParaRPr>
          </a:p>
          <a:p>
            <a:r>
              <a:rPr lang="ja-JP" altLang="en-US" sz="2800" dirty="0" smtClean="0">
                <a:solidFill>
                  <a:prstClr val="black"/>
                </a:solidFill>
                <a:latin typeface="メイリオ" panose="020B0604030504040204" pitchFamily="50" charset="-128"/>
                <a:ea typeface="メイリオ" panose="020B0604030504040204" pitchFamily="50" charset="-128"/>
              </a:rPr>
              <a:t>　</a:t>
            </a:r>
            <a:r>
              <a:rPr lang="ja-JP" altLang="en-US" sz="2800" dirty="0">
                <a:solidFill>
                  <a:prstClr val="black"/>
                </a:solidFill>
                <a:latin typeface="メイリオ" panose="020B0604030504040204" pitchFamily="50" charset="-128"/>
                <a:ea typeface="メイリオ" panose="020B0604030504040204" pitchFamily="50" charset="-128"/>
              </a:rPr>
              <a:t>ある</a:t>
            </a:r>
            <a:r>
              <a:rPr lang="ja-JP" altLang="en-US" sz="2800" dirty="0" smtClean="0">
                <a:solidFill>
                  <a:prstClr val="black"/>
                </a:solidFill>
                <a:latin typeface="メイリオ" panose="020B0604030504040204" pitchFamily="50" charset="-128"/>
                <a:ea typeface="メイリオ" panose="020B0604030504040204" pitchFamily="50" charset="-128"/>
              </a:rPr>
              <a:t>と</a:t>
            </a:r>
            <a:r>
              <a:rPr lang="ja-JP" altLang="en-US" sz="2800" dirty="0">
                <a:solidFill>
                  <a:prstClr val="black"/>
                </a:solidFill>
                <a:latin typeface="メイリオ" panose="020B0604030504040204" pitchFamily="50" charset="-128"/>
                <a:ea typeface="メイリオ" panose="020B0604030504040204" pitchFamily="50" charset="-128"/>
              </a:rPr>
              <a:t>偽</a:t>
            </a:r>
            <a:r>
              <a:rPr lang="ja-JP" altLang="en-US" sz="2800" dirty="0" smtClean="0">
                <a:solidFill>
                  <a:prstClr val="black"/>
                </a:solidFill>
                <a:latin typeface="メイリオ" panose="020B0604030504040204" pitchFamily="50" charset="-128"/>
                <a:ea typeface="メイリオ" panose="020B0604030504040204" pitchFamily="50" charset="-128"/>
              </a:rPr>
              <a:t>サイトの可能性があります。</a:t>
            </a:r>
            <a:endParaRPr lang="en-US" altLang="ja-JP" sz="2800" dirty="0">
              <a:solidFill>
                <a:prstClr val="black"/>
              </a:solidFill>
              <a:latin typeface="メイリオ" panose="020B0604030504040204" pitchFamily="50" charset="-128"/>
              <a:ea typeface="メイリオ" panose="020B0604030504040204" pitchFamily="50" charset="-128"/>
            </a:endParaRPr>
          </a:p>
        </p:txBody>
      </p:sp>
      <p:pic>
        <p:nvPicPr>
          <p:cNvPr id="1317" name="図 3"/>
          <p:cNvPicPr>
            <a:picLocks noChangeAspect="1"/>
          </p:cNvPicPr>
          <p:nvPr/>
        </p:nvPicPr>
        <p:blipFill>
          <a:blip r:embed="rId1"/>
          <a:stretch>
            <a:fillRect/>
          </a:stretch>
        </p:blipFill>
        <p:spPr>
          <a:xfrm>
            <a:off x="7416799" y="-357957"/>
            <a:ext cx="5087257" cy="7289397"/>
          </a:xfrm>
          <a:prstGeom prst="rect">
            <a:avLst/>
          </a:prstGeom>
        </p:spPr>
      </p:pic>
      <p:sp>
        <p:nvSpPr>
          <p:cNvPr id="1318" name="テキスト ボックス 5"/>
          <p:cNvSpPr txBox="1"/>
          <p:nvPr/>
        </p:nvSpPr>
        <p:spPr>
          <a:xfrm>
            <a:off x="8549771" y="1308171"/>
            <a:ext cx="2677656" cy="3541995"/>
          </a:xfrm>
          <a:prstGeom prst="rect">
            <a:avLst/>
          </a:prstGeom>
          <a:noFill/>
        </p:spPr>
        <p:txBody>
          <a:bodyPr vert="eaVert" wrap="none" rtlCol="0">
            <a:spAutoFit/>
          </a:bodyPr>
          <a:lstStyle/>
          <a:p>
            <a:r>
              <a:rPr lang="ja-JP" altLang="en-US" sz="5400" dirty="0" smtClean="0">
                <a:solidFill>
                  <a:prstClr val="black"/>
                </a:solidFill>
                <a:latin typeface="BIZ UDPゴシック" panose="020B0400000000000000" pitchFamily="50" charset="-128"/>
                <a:ea typeface="BIZ UDPゴシック" panose="020B0400000000000000" pitchFamily="50" charset="-128"/>
              </a:rPr>
              <a:t>ブランド品</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格安</a:t>
            </a:r>
            <a:r>
              <a:rPr lang="ja-JP" altLang="en-US" sz="5400" dirty="0" smtClean="0">
                <a:solidFill>
                  <a:prstClr val="black"/>
                </a:solidFill>
                <a:latin typeface="BIZ UDPゴシック" panose="020B0400000000000000" pitchFamily="50" charset="-128"/>
                <a:ea typeface="BIZ UDPゴシック" panose="020B0400000000000000" pitchFamily="50" charset="-128"/>
              </a:rPr>
              <a:t>価格を</a:t>
            </a:r>
            <a:endParaRPr lang="en-US" altLang="ja-JP" sz="5400" dirty="0" smtClean="0">
              <a:solidFill>
                <a:prstClr val="black"/>
              </a:solidFill>
              <a:latin typeface="BIZ UDPゴシック" panose="020B0400000000000000" pitchFamily="50" charset="-128"/>
              <a:ea typeface="BIZ UDPゴシック" panose="020B0400000000000000" pitchFamily="50" charset="-128"/>
            </a:endParaRPr>
          </a:p>
          <a:p>
            <a:r>
              <a:rPr lang="ja-JP" altLang="en-US" sz="5400" dirty="0">
                <a:solidFill>
                  <a:prstClr val="black"/>
                </a:solidFill>
                <a:latin typeface="BIZ UDPゴシック" panose="020B0400000000000000" pitchFamily="50" charset="-128"/>
                <a:ea typeface="BIZ UDPゴシック" panose="020B0400000000000000" pitchFamily="50" charset="-128"/>
              </a:rPr>
              <a:t>信じるな</a:t>
            </a:r>
          </a:p>
        </p:txBody>
      </p:sp>
    </p:spTree>
    <p:extLst>
      <p:ext uri="{BB962C8B-B14F-4D97-AF65-F5344CB8AC3E}">
        <p14:creationId xmlns:p14="http://schemas.microsoft.com/office/powerpoint/2010/main" val="425216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Application>JUST Focus</Application>
  <AppVersion>4.1.6</AppVersion>
  <PresentationFormat>ユーザー設定</PresentationFormat>
  <Slides>39</Slides>
  <Notes>0</Note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lastModifiedBy>髙橋　真紀</cp:lastModifiedBy>
  <dcterms:created xsi:type="dcterms:W3CDTF">2025-02-10T04:10:39Z</dcterms:created>
  <dcterms:modified xsi:type="dcterms:W3CDTF">2025-02-10T04:12:18Z</dcterms:modified>
  <cp:revision>2</cp:revision>
</cp:coreProperties>
</file>

<file path=docProps/custom.xml><?xml version="1.0" encoding="utf-8"?>
<Properties xmlns:vt="http://schemas.openxmlformats.org/officeDocument/2006/docPropsVTypes" xmlns="http://schemas.openxmlformats.org/officeDocument/2006/custom-properties"/>
</file>