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2"/>
  </p:sldMasterIdLst>
  <p:notesMasterIdLst>
    <p:notesMasterId r:id="rId3"/>
  </p:notesMasterIdLst>
  <p:sldIdLst>
    <p:sldId id="277" r:id="rId4"/>
    <p:sldId id="275" r:id="rId5"/>
    <p:sldId id="276" r:id="rId6"/>
    <p:sldId id="278" r:id="rId7"/>
    <p:sldId id="279" r:id="rId8"/>
    <p:sldId id="273" r:id="rId9"/>
    <p:sldId id="282" r:id="rId10"/>
    <p:sldId id="280" r:id="rId11"/>
    <p:sldId id="283" r:id="rId12"/>
    <p:sldId id="271" r:id="rId13"/>
    <p:sldId id="272" r:id="rId14"/>
    <p:sldId id="281" r:id="rId15"/>
    <p:sldId id="274"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4" r:id="rId35"/>
    <p:sldId id="305" r:id="rId36"/>
    <p:sldId id="302" r:id="rId37"/>
    <p:sldId id="307" r:id="rId38"/>
    <p:sldId id="303" r:id="rId39"/>
    <p:sldId id="306" r:id="rId40"/>
    <p:sldId id="308" r:id="rId41"/>
    <p:sldId id="309" r:id="rId42"/>
    <p:sldId id="310"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5FF"/>
    <a:srgbClr val="E7E7E7"/>
    <a:srgbClr val="93D7F5"/>
    <a:srgbClr val="40BBEE"/>
    <a:srgbClr val="00ADEE"/>
    <a:srgbClr val="DFF2FB"/>
    <a:srgbClr val="CEEDFA"/>
    <a:srgbClr val="30B5ED"/>
    <a:srgbClr val="5784BF"/>
    <a:srgbClr val="DBF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33"/>
    <p:restoredTop sz="60765" autoAdjust="0"/>
  </p:normalViewPr>
  <p:slideViewPr>
    <p:cSldViewPr snapToGrid="0" showGuides="1">
      <p:cViewPr varScale="1">
        <p:scale>
          <a:sx n="66" d="100"/>
          <a:sy n="66" d="100"/>
        </p:scale>
        <p:origin x="-1584" y="-84"/>
      </p:cViewPr>
      <p:guideLst>
        <p:guide orient="horz" pos="2160"/>
        <p:guide pos="3840"/>
      </p:guideLst>
    </p:cSldViewPr>
  </p:slideViewPr>
  <p:notesTextViewPr>
    <p:cViewPr>
      <p:scale>
        <a:sx n="1" d="1"/>
        <a:sy n="1" d="1"/>
      </p:scale>
      <p:origin x="0" y="0"/>
    </p:cViewPr>
  </p:notesTextViewPr>
  <p:sorterViewPr>
    <p:cViewPr>
      <p:scale>
        <a:sx n="100" d="100"/>
        <a:sy n="100" d="100"/>
      </p:scale>
      <p:origin x="0" y="-6834"/>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presProps" Target="presProps.xml" /><Relationship Id="rId45" Type="http://schemas.openxmlformats.org/officeDocument/2006/relationships/viewProps" Target="viewProps.xml" /><Relationship Id="rId46"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Microsoft_Excel_Worksheet.xlsx" /><Relationship Id="rId2" Type="http://schemas.microsoft.com/office/2011/relationships/chartColorStyle" Target="colors1.xml" /><Relationship Id="rId3" Type="http://schemas.microsoft.com/office/2011/relationships/chartStyle" Target="style1.xml" /></Relationships>
</file>

<file path=ppt/charts/_rels/chart2.xml.rels><?xml version="1.0" encoding="UTF-8"?><Relationships xmlns="http://schemas.openxmlformats.org/package/2006/relationships"><Relationship Id="rId1" Type="http://schemas.openxmlformats.org/officeDocument/2006/relationships/package" Target="../embeddings/Microsoft_Excel_Worksheet1.xlsx"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horzOverflow="overflow" wrap="square" anchor="ctr" anchorCtr="1"/>
          <a:lstStyle/>
          <a:p>
            <a:pPr algn="ctr" rtl="0">
              <a:defRPr lang="ja-JP" altLang="en-US" sz="1862" b="0" i="0" u="none" strike="noStrike" kern="1200" spc="0" baseline="0">
                <a:solidFill>
                  <a:schemeClr val="tx1">
                    <a:lumMod val="65000"/>
                    <a:lumOff val="35000"/>
                  </a:schemeClr>
                </a:solidFill>
                <a:latin typeface="Meiryo"/>
                <a:ea typeface="Meiryo"/>
                <a:cs typeface="+mn-cs"/>
              </a:defRPr>
            </a:pPr>
            <a:r>
              <a:rPr lang="ja-JP" altLang="en-US" sz="1800" b="1" i="0" u="none" strike="noStrike" kern="1200" spc="0" baseline="0" dirty="0">
                <a:solidFill>
                  <a:srgbClr val="5285BB"/>
                </a:solidFill>
                <a:latin typeface="Meiryo"/>
                <a:ea typeface="Meiryo"/>
                <a:cs typeface="+mn-cs"/>
              </a:rPr>
              <a:t>消費生活相談の件数</a:t>
            </a:r>
            <a:endParaRPr lang="ja-JP" altLang="en-US" sz="1862" b="0" i="0" u="none" strike="noStrike" kern="1200" spc="0" baseline="0">
              <a:solidFill>
                <a:schemeClr val="tx1">
                  <a:lumMod val="65000"/>
                  <a:lumOff val="35000"/>
                </a:schemeClr>
              </a:solidFill>
              <a:latin typeface="Meiryo"/>
              <a:ea typeface="Meiryo"/>
              <a:cs typeface="+mn-cs"/>
            </a:endParaRP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20歳未満</c:v>
                </c:pt>
              </c:strCache>
            </c:strRef>
          </c:tx>
          <c:spPr>
            <a:solidFill>
              <a:schemeClr val="accent5"/>
            </a:solidFill>
            <a:ln>
              <a:noFill/>
            </a:ln>
            <a:effectLst/>
          </c:spPr>
          <c:invertIfNegative val="0"/>
          <c:cat>
            <c:strRef>
              <c:f>Sheet1!$A$2:$A$4</c:f>
              <c:strCache>
                <c:ptCount val="3"/>
                <c:pt idx="0">
                  <c:v>2022年度</c:v>
                </c:pt>
                <c:pt idx="1">
                  <c:v>2023年度</c:v>
                </c:pt>
                <c:pt idx="2">
                  <c:v>2024年度</c:v>
                </c:pt>
              </c:strCache>
            </c:strRef>
          </c:cat>
          <c:val>
            <c:numRef>
              <c:f>Sheet1!$B$2:$B$4</c:f>
              <c:numCache>
                <c:formatCode>General</c:formatCode>
                <c:ptCount val="3"/>
                <c:pt idx="0">
                  <c:v>611</c:v>
                </c:pt>
                <c:pt idx="1">
                  <c:v>516</c:v>
                </c:pt>
                <c:pt idx="2">
                  <c:v>469</c:v>
                </c:pt>
              </c:numCache>
            </c:numRef>
          </c:val>
        </c:ser>
        <c:ser>
          <c:idx val="1"/>
          <c:order val="1"/>
          <c:tx>
            <c:strRef>
              <c:f>Sheet1!$C$1</c:f>
              <c:strCache>
                <c:ptCount val="1"/>
                <c:pt idx="0">
                  <c:v>20歳代</c:v>
                </c:pt>
              </c:strCache>
            </c:strRef>
          </c:tx>
          <c:spPr>
            <a:solidFill>
              <a:srgbClr val="E77C95"/>
            </a:solidFill>
            <a:ln>
              <a:noFill/>
            </a:ln>
            <a:effectLst/>
          </c:spPr>
          <c:invertIfNegative val="0"/>
          <c:cat>
            <c:strRef>
              <c:f>Sheet1!$A$2:$A$4</c:f>
              <c:strCache>
                <c:ptCount val="3"/>
                <c:pt idx="0">
                  <c:v>2022年度</c:v>
                </c:pt>
                <c:pt idx="1">
                  <c:v>2023年度</c:v>
                </c:pt>
                <c:pt idx="2">
                  <c:v>2024年度</c:v>
                </c:pt>
              </c:strCache>
            </c:strRef>
          </c:cat>
          <c:val>
            <c:numRef>
              <c:f>Sheet1!$C$2:$C$4</c:f>
              <c:numCache>
                <c:formatCode>#,##0</c:formatCode>
                <c:ptCount val="3"/>
                <c:pt idx="0">
                  <c:v>2025</c:v>
                </c:pt>
                <c:pt idx="1">
                  <c:v>1810</c:v>
                </c:pt>
                <c:pt idx="2">
                  <c:v>1685</c:v>
                </c:pt>
              </c:numCache>
            </c:numRef>
          </c:val>
        </c:ser>
        <c:dLbls>
          <c:txPr>
            <a:bodyPr rot="0" spcFirstLastPara="1" vertOverflow="ellipsis" horzOverflow="overflow" wrap="square" anchor="ctr" anchorCtr="1">
              <a:spAutoFit/>
            </a:bodyPr>
            <a:lstStyle/>
            <a:p>
              <a:pPr algn="ctr" rtl="0">
                <a:defRPr lang="ja-JP" altLang="en-US" sz="1000">
                  <a:solidFill>
                    <a:schemeClr val="tx1"/>
                  </a:solidFill>
                  <a:latin typeface="Meiryo"/>
                  <a:ea typeface="Meiryo"/>
                </a:defRPr>
              </a:pPr>
              <a:endParaRPr lang="ja-JP" altLang="en-US"/>
            </a:p>
          </c:txPr>
          <c:showLegendKey val="0"/>
          <c:showVal val="0"/>
          <c:showCatName val="0"/>
          <c:showSerName val="0"/>
          <c:showPercent val="0"/>
          <c:showBubbleSize val="0"/>
        </c:dLbls>
        <c:gapWidth val="75"/>
        <c:overlap val="-25"/>
        <c:axId val="1"/>
        <c:axId val="2"/>
      </c:barChart>
      <c:catAx>
        <c:axId val="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t" anchorCtr="1"/>
          <a:lstStyle/>
          <a:p>
            <a:pPr algn="ctr" rtl="0">
              <a:defRPr lang="ja-JP" altLang="en-US" sz="1197" b="1" i="0" u="none" strike="noStrike" kern="1200" baseline="0">
                <a:solidFill>
                  <a:schemeClr val="tx1">
                    <a:lumMod val="65000"/>
                    <a:lumOff val="35000"/>
                  </a:schemeClr>
                </a:solidFill>
                <a:latin typeface="Meiryo"/>
                <a:ea typeface="Meiryo"/>
                <a:cs typeface="+mn-cs"/>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bg2">
                  <a:lumMod val="90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horzOverflow="overflow" wrap="square" anchor="ctr" anchorCtr="1"/>
          <a:lstStyle/>
          <a:p>
            <a:pPr algn="ctr" rtl="0">
              <a:defRPr lang="ja-JP" altLang="en-US" sz="1050" b="1" i="0" u="none" strike="noStrike" kern="1200" baseline="0">
                <a:solidFill>
                  <a:schemeClr val="tx1">
                    <a:lumMod val="65000"/>
                    <a:lumOff val="35000"/>
                  </a:schemeClr>
                </a:solidFill>
                <a:latin typeface="Meiryo"/>
                <a:ea typeface="Meiryo"/>
                <a:cs typeface="+mn-cs"/>
              </a:defRPr>
            </a:pPr>
            <a:endParaRPr lang="ja-JP" altLang="en-US"/>
          </a:p>
        </c:txPr>
        <c:crossAx val="1"/>
        <c:crosses val="autoZero"/>
        <c:crossBetween val="between"/>
      </c:valAx>
      <c:spPr>
        <a:noFill/>
        <a:ln>
          <a:noFill/>
        </a:ln>
        <a:effectLst/>
      </c:spPr>
    </c:plotArea>
    <c:legend>
      <c:legendPos val="b"/>
      <c:layout/>
      <c:overlay val="0"/>
      <c:spPr>
        <a:noFill/>
        <a:ln>
          <a:noFill/>
        </a:ln>
        <a:effectLst/>
      </c:spPr>
      <c:txPr>
        <a:bodyPr rot="0" spcFirstLastPara="1" vertOverflow="ellipsis" horzOverflow="overflow" wrap="square" anchor="ctr" anchorCtr="1"/>
        <a:lstStyle/>
        <a:p>
          <a:pPr algn="l" rtl="0">
            <a:defRPr lang="ja-JP" altLang="en-US" sz="1200" b="1" i="0" u="none" strike="noStrike" kern="1200" baseline="0">
              <a:solidFill>
                <a:schemeClr val="tx1">
                  <a:lumMod val="65000"/>
                  <a:lumOff val="35000"/>
                </a:schemeClr>
              </a:solidFill>
              <a:latin typeface="Meiryo"/>
              <a:ea typeface="Meiryo"/>
              <a:cs typeface="+mn-cs"/>
            </a:defRPr>
          </a:pPr>
          <a:endParaRPr lang="ja-JP" altLang="en-US"/>
        </a:p>
      </c:txPr>
    </c:legend>
    <c:plotVisOnly val="1"/>
    <c:dispBlanksAs val="gap"/>
    <c:showDLblsOverMax val="0"/>
  </c:chart>
  <c:spPr>
    <a:noFill/>
    <a:ln>
      <a:noFill/>
    </a:ln>
    <a:effectLst/>
  </c:spPr>
  <c:txPr>
    <a:bodyPr vertOverflow="overflow" horzOverflow="overflow" anchor="ctr" anchorCtr="1"/>
    <a:lstStyle/>
    <a:p>
      <a:pPr algn="ctr" rtl="0">
        <a:defRPr lang="ja-JP" altLang="en-US" sz="1000">
          <a:latin typeface="Meiryo"/>
          <a:ea typeface="Meiryo"/>
        </a:defRPr>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平均契約購入金額(20歳代)</c:v>
                </c:pt>
              </c:strCache>
            </c:strRef>
          </c:tx>
          <c:spPr>
            <a:noFill/>
            <a:ln w="28575" cap="rnd">
              <a:solidFill>
                <a:schemeClr val="accent1"/>
              </a:solidFill>
              <a:round/>
            </a:ln>
            <a:effectLst/>
          </c:spPr>
          <c:marker>
            <c:symbol val="circle"/>
            <c:size val="5"/>
            <c:spPr>
              <a:solidFill>
                <a:schemeClr val="accent1"/>
              </a:solidFill>
              <a:ln w="9525" cap="sq">
                <a:solidFill>
                  <a:schemeClr val="accent1"/>
                </a:solidFill>
                <a:headEnd type="none"/>
                <a:tailEnd type="oval"/>
              </a:ln>
              <a:effectLst/>
            </c:spPr>
          </c:marker>
          <c:dLbls>
            <c:spPr>
              <a:noFill/>
              <a:ln>
                <a:noFill/>
              </a:ln>
              <a:effectLst/>
            </c:spPr>
            <c:txPr>
              <a:bodyPr rot="0" spcFirstLastPara="1" vertOverflow="ellipsis" horzOverflow="overflow" wrap="square" anchor="ctr" anchorCtr="1">
                <a:spAutoFit/>
              </a:bodyPr>
              <a:lstStyle/>
              <a:p>
                <a:pPr algn="ctr" rtl="0">
                  <a:defRPr lang="ja-JP" altLang="en-US" sz="1197" b="1" i="0" u="none" strike="noStrike" kern="1200" baseline="0">
                    <a:solidFill>
                      <a:schemeClr val="tx1">
                        <a:lumMod val="75000"/>
                        <a:lumOff val="25000"/>
                      </a:schemeClr>
                    </a:solidFill>
                    <a:latin typeface="BIZ UDPゴシック"/>
                    <a:ea typeface="BIZ UDPゴシック"/>
                    <a:cs typeface="+mn-cs"/>
                  </a:defRPr>
                </a:pPr>
                <a:endParaRPr lang="ja-JP" altLang="en-US"/>
              </a:p>
            </c:txPr>
            <c:dLblPos val="t"/>
            <c:showLegendKey val="0"/>
            <c:showVal val="1"/>
            <c:showCatName val="0"/>
            <c:showSerName val="0"/>
            <c:showPercent val="0"/>
            <c:showBubbleSize val="0"/>
            <c:extLst>
              <c:ext xmlns:c15="http://schemas.microsoft.com/office/drawing/2012/chart" uri="{CE6537A1-D6FC-4f65-9D91-7224C49458BB}">
                <c15:showLeaderLines val="1"/>
                <c15:leaderLines>
                  <c:spPr>
                    <a:noFill/>
                    <a:ln w="9525" cap="flat" cmpd="sng" algn="ctr">
                      <a:solidFill>
                        <a:schemeClr val="tx1">
                          <a:lumMod val="35000"/>
                          <a:lumOff val="65000"/>
                        </a:schemeClr>
                      </a:solidFill>
                      <a:round/>
                    </a:ln>
                    <a:effectLst/>
                  </c:spPr>
                </c15:leaderLines>
              </c:ext>
            </c:extLst>
          </c:dLbls>
          <c:cat>
            <c:strRef>
              <c:f>Sheet1!$A$2:$A$6</c:f>
              <c:strCache>
                <c:ptCount val="5"/>
                <c:pt idx="0">
                  <c:v>2020年度</c:v>
                </c:pt>
                <c:pt idx="1">
                  <c:v>2021年度</c:v>
                </c:pt>
                <c:pt idx="2">
                  <c:v>2022年度</c:v>
                </c:pt>
                <c:pt idx="3">
                  <c:v>2023年度</c:v>
                </c:pt>
                <c:pt idx="4">
                  <c:v>2024年度</c:v>
                </c:pt>
              </c:strCache>
            </c:strRef>
          </c:cat>
          <c:val>
            <c:numRef>
              <c:f>Sheet1!$B$2:$B$6</c:f>
              <c:numCache>
                <c:formatCode>#,##0_);[Red]\(#,##0\)</c:formatCode>
                <c:ptCount val="5"/>
                <c:pt idx="0">
                  <c:v>838</c:v>
                </c:pt>
                <c:pt idx="1">
                  <c:v>843</c:v>
                </c:pt>
                <c:pt idx="2">
                  <c:v>748</c:v>
                </c:pt>
                <c:pt idx="3">
                  <c:v>1012</c:v>
                </c:pt>
                <c:pt idx="4">
                  <c:v>1233</c:v>
                </c:pt>
              </c:numCache>
            </c:numRef>
          </c:val>
          <c:smooth val="0"/>
        </c:ser>
        <c:dLbls>
          <c:txPr>
            <a:bodyPr rot="0" spcFirstLastPara="1" vertOverflow="ellipsis" horzOverflow="overflow" wrap="square" anchor="ctr" anchorCtr="1">
              <a:spAutoFit/>
            </a:bodyPr>
            <a:lstStyle/>
            <a:p>
              <a:pPr algn="ctr" rtl="0">
                <a:defRPr lang="ja-JP" altLang="en-US" sz="1000" b="1">
                  <a:solidFill>
                    <a:schemeClr val="tx1"/>
                  </a:solidFill>
                  <a:latin typeface="BIZ UDPゴシック"/>
                  <a:ea typeface="BIZ UDPゴシック"/>
                </a:defRPr>
              </a:pPr>
              <a:endParaRPr lang="ja-JP" altLang="en-US"/>
            </a:p>
          </c:txPr>
          <c:showLegendKey val="0"/>
          <c:showVal val="1"/>
          <c:showCatName val="0"/>
          <c:showSerName val="0"/>
          <c:showPercent val="0"/>
          <c:showBubbleSize val="0"/>
        </c:dLbls>
        <c:marker val="1"/>
        <c:smooth val="0"/>
        <c:axId val="1"/>
        <c:axId val="2"/>
      </c:lineChart>
      <c:catAx>
        <c:axId val="1"/>
        <c:scaling>
          <c:orientation val="minMax"/>
        </c:scaling>
        <c:delete val="0"/>
        <c:axPos val="b"/>
        <c:numFmt formatCode="#,##0_);[Red]\(#,##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wrap="square" anchor="ctr" anchorCtr="1"/>
          <a:lstStyle/>
          <a:p>
            <a:pPr algn="ctr" rtl="0">
              <a:defRPr lang="ja-JP" altLang="en-US" sz="1197" b="1" i="0" u="none" strike="noStrike" kern="1200" baseline="0">
                <a:solidFill>
                  <a:schemeClr val="tx1">
                    <a:lumMod val="65000"/>
                    <a:lumOff val="35000"/>
                  </a:schemeClr>
                </a:solidFill>
                <a:latin typeface="BIZ UDPゴシック"/>
                <a:ea typeface="BIZ UDPゴシック"/>
                <a:cs typeface="+mn-cs"/>
              </a:defRPr>
            </a:pPr>
            <a:endParaRPr lang="ja-JP" altLang="en-US"/>
          </a:p>
        </c:txPr>
        <c:crossAx val="2"/>
        <c:crosses val="autoZero"/>
        <c:auto val="1"/>
        <c:lblAlgn val="ctr"/>
        <c:lblOffset val="100"/>
        <c:noMultiLvlLbl val="0"/>
      </c:catAx>
      <c:valAx>
        <c:axId val="2"/>
        <c:scaling>
          <c:orientation val="minMax"/>
        </c:scaling>
        <c:delete val="0"/>
        <c:axPos val="l"/>
        <c:majorGridlines>
          <c:spPr>
            <a:noFill/>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horzOverflow="overflow" wrap="square" anchor="ctr" anchorCtr="1"/>
          <a:lstStyle/>
          <a:p>
            <a:pPr algn="ctr" rtl="0">
              <a:defRPr lang="ja-JP" altLang="en-US" sz="1197" b="1" i="0" u="none" strike="noStrike" kern="1200" baseline="0">
                <a:solidFill>
                  <a:schemeClr val="tx1">
                    <a:lumMod val="65000"/>
                    <a:lumOff val="35000"/>
                  </a:schemeClr>
                </a:solidFill>
                <a:latin typeface="BIZ UDPゴシック"/>
                <a:ea typeface="BIZ UDPゴシック"/>
                <a:cs typeface="+mn-cs"/>
              </a:defRPr>
            </a:pPr>
            <a:endParaRPr lang="ja-JP" altLang="en-US"/>
          </a:p>
        </c:txPr>
        <c:crossAx val="1"/>
        <c:crosses val="autoZero"/>
        <c:crossBetween val="between"/>
      </c:valAx>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b="1">
          <a:latin typeface="BIZ UDPゴシック"/>
          <a:ea typeface="BIZ UDPゴシック"/>
        </a:defRPr>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cs="http://schemas.microsoft.com/office/drawing/2012/chartStyle"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110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BIZ UDPゴシック" panose="020B0400000000000000" pitchFamily="50" charset="-128"/>
                <a:ea typeface="BIZ UDPゴシック" panose="020B0400000000000000" pitchFamily="50" charset="-128"/>
              </a:defRPr>
            </a:lvl1pPr>
          </a:lstStyle>
          <a:p>
            <a:fld id="{9672ECB7-EADC-48BC-96A2-18D3C32BE9E6}" type="datetimeFigureOut">
              <a:rPr lang="ja-JP" altLang="en-US" smtClean="0"/>
              <a:pPr/>
              <a:t>2026/2/25</a:t>
            </a:fld>
            <a:endParaRPr lang="ja-JP" altLang="en-US" dirty="0"/>
          </a:p>
        </p:txBody>
      </p:sp>
      <p:sp>
        <p:nvSpPr>
          <p:cNvPr id="110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110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10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110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BIZ UDPゴシック" panose="020B0400000000000000" pitchFamily="50" charset="-128"/>
                <a:ea typeface="BIZ UDPゴシック" panose="020B0400000000000000" pitchFamily="50" charset="-128"/>
              </a:defRPr>
            </a:lvl1pPr>
          </a:lstStyle>
          <a:p>
            <a:fld id="{B80F60F4-B332-41A0-ADF5-647A8A7F2E0B}" type="slidenum">
              <a:rPr lang="ja-JP" altLang="en-US" smtClean="0"/>
              <a:pPr/>
              <a:t>‹#›</a:t>
            </a:fld>
            <a:endParaRPr lang="ja-JP" altLang="en-US" dirty="0"/>
          </a:p>
        </p:txBody>
      </p:sp>
    </p:spTree>
    <p:extLst>
      <p:ext uri="{BB962C8B-B14F-4D97-AF65-F5344CB8AC3E}">
        <p14:creationId xmlns:p14="http://schemas.microsoft.com/office/powerpoint/2010/main" val="41182274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xml version="1.0" encoding="UTF-8"?><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xml version="1.0" encoding="UTF-8"?><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xml version="1.0" encoding="UTF-8"?><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xml version="1.0" encoding="UTF-8"?><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xml version="1.0" encoding="UTF-8"?><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xml version="1.0" encoding="UTF-8"?><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xml version="1.0" encoding="UTF-8"?><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xml version="1.0" encoding="UTF-8"?><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xml version="1.0" encoding="UTF-8"?><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5" name="スライド イメージ プレースホルダー 1"/>
          <p:cNvSpPr>
            <a:spLocks noGrp="1" noRot="1" noChangeAspect="1"/>
          </p:cNvSpPr>
          <p:nvPr>
            <p:ph type="sldImg"/>
          </p:nvPr>
        </p:nvSpPr>
        <p:spPr/>
      </p:sp>
      <p:sp>
        <p:nvSpPr>
          <p:cNvPr id="1116" name="ノート プレースホルダー 2"/>
          <p:cNvSpPr>
            <a:spLocks noGrp="1"/>
          </p:cNvSpPr>
          <p:nvPr>
            <p:ph type="body" idx="1"/>
          </p:nvPr>
        </p:nvSpPr>
        <p:spPr/>
        <p:txBody>
          <a:bodyPr/>
          <a:lstStyle/>
          <a:p>
            <a:r>
              <a:rPr kumimoji="1" lang="ja-JP" altLang="en-US" dirty="0"/>
              <a:t>皆さん、こんにちは。</a:t>
            </a:r>
          </a:p>
          <a:p>
            <a:r>
              <a:rPr kumimoji="1" lang="ja-JP" altLang="en-US" dirty="0"/>
              <a:t>私は静岡県消費者教育講師の「●●」です。</a:t>
            </a:r>
          </a:p>
          <a:p>
            <a:r>
              <a:rPr kumimoji="1" lang="ja-JP" altLang="en-US" dirty="0"/>
              <a:t>本日の講座は「新社会人が知っておきたい！生活に関わる契約とお金のキホン」と題して、新社会人となる皆さんがこれからの生活で必要となる知識を学ぶものです。</a:t>
            </a:r>
          </a:p>
          <a:p>
            <a:endParaRPr kumimoji="1" lang="ja-JP" altLang="en-US" dirty="0"/>
          </a:p>
        </p:txBody>
      </p:sp>
      <p:sp>
        <p:nvSpPr>
          <p:cNvPr id="1117" name="スライド番号プレースホルダー 3"/>
          <p:cNvSpPr>
            <a:spLocks noGrp="1"/>
          </p:cNvSpPr>
          <p:nvPr>
            <p:ph type="sldNum" sz="quarter" idx="5"/>
          </p:nvPr>
        </p:nvSpPr>
        <p:spPr/>
        <p:txBody>
          <a:bodyPr/>
          <a:lstStyle/>
          <a:p>
            <a:fld id="{B80F60F4-B332-41A0-ADF5-647A8A7F2E0B}" type="slidenum">
              <a:rPr lang="ja-JP" altLang="en-US" smtClean="0"/>
              <a:pPr/>
              <a:t>1</a:t>
            </a:fld>
            <a:endParaRPr lang="ja-JP" altLang="en-US" dirty="0"/>
          </a:p>
        </p:txBody>
      </p:sp>
    </p:spTree>
    <p:extLst>
      <p:ext uri="{BB962C8B-B14F-4D97-AF65-F5344CB8AC3E}">
        <p14:creationId xmlns:p14="http://schemas.microsoft.com/office/powerpoint/2010/main" val="1187629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3" name="スライド イメージ プレースホルダー 1"/>
          <p:cNvSpPr>
            <a:spLocks noGrp="1" noRot="1" noChangeAspect="1"/>
          </p:cNvSpPr>
          <p:nvPr>
            <p:ph type="sldImg"/>
          </p:nvPr>
        </p:nvSpPr>
        <p:spPr/>
      </p:sp>
      <p:sp>
        <p:nvSpPr>
          <p:cNvPr id="127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では、契約の基本的なルールを改めて押さえておきましょう。</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契約は、互いに権利と義務が発生する約束です。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当事者同士の意思が合致した時点で成立します。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口約束でも契約は成立します。契約書面は必須ではありません。</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そして両者の合意や法的な要件がないと、契約は、原則一方的な都合では解約はできません。</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消費者にも、約束を守る責任が生じる点をふまえて、契約を結ぶ必要があります。</a:t>
            </a:r>
          </a:p>
          <a:p>
            <a:endParaRPr kumimoji="1" lang="ja-JP" altLang="en-US" dirty="0"/>
          </a:p>
        </p:txBody>
      </p:sp>
      <p:sp>
        <p:nvSpPr>
          <p:cNvPr id="1275" name="スライド番号プレースホルダー 3"/>
          <p:cNvSpPr>
            <a:spLocks noGrp="1"/>
          </p:cNvSpPr>
          <p:nvPr>
            <p:ph type="sldNum" sz="quarter" idx="5"/>
          </p:nvPr>
        </p:nvSpPr>
        <p:spPr/>
        <p:txBody>
          <a:bodyPr/>
          <a:lstStyle/>
          <a:p>
            <a:fld id="{B80F60F4-B332-41A0-ADF5-647A8A7F2E0B}" type="slidenum">
              <a:rPr lang="ja-JP" altLang="en-US" smtClean="0"/>
              <a:pPr/>
              <a:t>10</a:t>
            </a:fld>
            <a:endParaRPr lang="ja-JP" altLang="en-US" dirty="0"/>
          </a:p>
        </p:txBody>
      </p:sp>
    </p:spTree>
    <p:extLst>
      <p:ext uri="{BB962C8B-B14F-4D97-AF65-F5344CB8AC3E}">
        <p14:creationId xmlns:p14="http://schemas.microsoft.com/office/powerpoint/2010/main" val="52391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6" name="スライド イメージ プレースホルダー 1"/>
          <p:cNvSpPr>
            <a:spLocks noGrp="1" noRot="1" noChangeAspect="1"/>
          </p:cNvSpPr>
          <p:nvPr>
            <p:ph type="sldImg"/>
          </p:nvPr>
        </p:nvSpPr>
        <p:spPr/>
      </p:sp>
      <p:sp>
        <p:nvSpPr>
          <p:cNvPr id="1307" name="ノート プレースホルダー 2"/>
          <p:cNvSpPr>
            <a:spLocks noGrp="1"/>
          </p:cNvSpPr>
          <p:nvPr>
            <p:ph type="body" idx="1"/>
          </p:nvPr>
        </p:nvSpPr>
        <p:spPr/>
        <p:txBody>
          <a:bodyPr/>
          <a:lstStyle/>
          <a:p>
            <a:r>
              <a:rPr kumimoji="1" lang="ja-JP" altLang="en-US" dirty="0"/>
              <a:t>そのため、意に沿わない契約を結ばないために、事前に「商品の情報」「契約相手」「契約の内容」について確認することや、また「自分にとって本当に必要か」「無理なく支払えるか」を確認する習慣をつけることが大切です。</a:t>
            </a:r>
          </a:p>
          <a:p>
            <a:endParaRPr kumimoji="1" lang="ja-JP" altLang="en-US" dirty="0"/>
          </a:p>
          <a:p>
            <a:endParaRPr kumimoji="1" lang="ja-JP" altLang="en-US" dirty="0"/>
          </a:p>
        </p:txBody>
      </p:sp>
      <p:sp>
        <p:nvSpPr>
          <p:cNvPr id="1308" name="スライド番号プレースホルダー 3"/>
          <p:cNvSpPr>
            <a:spLocks noGrp="1"/>
          </p:cNvSpPr>
          <p:nvPr>
            <p:ph type="sldNum" sz="quarter" idx="5"/>
          </p:nvPr>
        </p:nvSpPr>
        <p:spPr/>
        <p:txBody>
          <a:bodyPr/>
          <a:lstStyle/>
          <a:p>
            <a:fld id="{B80F60F4-B332-41A0-ADF5-647A8A7F2E0B}" type="slidenum">
              <a:rPr lang="ja-JP" altLang="en-US" smtClean="0"/>
              <a:pPr/>
              <a:t>11</a:t>
            </a:fld>
            <a:endParaRPr lang="ja-JP" altLang="en-US" dirty="0"/>
          </a:p>
        </p:txBody>
      </p:sp>
    </p:spTree>
    <p:extLst>
      <p:ext uri="{BB962C8B-B14F-4D97-AF65-F5344CB8AC3E}">
        <p14:creationId xmlns:p14="http://schemas.microsoft.com/office/powerpoint/2010/main" val="209205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4" name="スライド イメージ プレースホルダー 1"/>
          <p:cNvSpPr>
            <a:spLocks noGrp="1" noRot="1" noChangeAspect="1"/>
          </p:cNvSpPr>
          <p:nvPr>
            <p:ph type="sldImg"/>
          </p:nvPr>
        </p:nvSpPr>
        <p:spPr/>
      </p:sp>
      <p:sp>
        <p:nvSpPr>
          <p:cNvPr id="1335"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インターネット上の契約は、注文前の最終確認画面の内容が契約条件となります。商品の情報、総額、解約のルールなどを確認してから申し込みましょう。</a:t>
            </a:r>
            <a:endParaRPr kumimoji="1" lang="ja-JP" altLang="en-US" dirty="0"/>
          </a:p>
        </p:txBody>
      </p:sp>
      <p:sp>
        <p:nvSpPr>
          <p:cNvPr id="1336" name="スライド番号プレースホルダー 3"/>
          <p:cNvSpPr>
            <a:spLocks noGrp="1"/>
          </p:cNvSpPr>
          <p:nvPr>
            <p:ph type="sldNum" sz="quarter" idx="5"/>
          </p:nvPr>
        </p:nvSpPr>
        <p:spPr/>
        <p:txBody>
          <a:bodyPr/>
          <a:lstStyle/>
          <a:p>
            <a:fld id="{B80F60F4-B332-41A0-ADF5-647A8A7F2E0B}" type="slidenum">
              <a:rPr lang="ja-JP" altLang="en-US" smtClean="0"/>
              <a:pPr/>
              <a:t>12</a:t>
            </a:fld>
            <a:endParaRPr lang="ja-JP" altLang="en-US" dirty="0"/>
          </a:p>
        </p:txBody>
      </p:sp>
    </p:spTree>
    <p:extLst>
      <p:ext uri="{BB962C8B-B14F-4D97-AF65-F5344CB8AC3E}">
        <p14:creationId xmlns:p14="http://schemas.microsoft.com/office/powerpoint/2010/main" val="890581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5" name="スライド イメージ プレースホルダー 1"/>
          <p:cNvSpPr>
            <a:spLocks noGrp="1" noRot="1" noChangeAspect="1"/>
          </p:cNvSpPr>
          <p:nvPr>
            <p:ph type="sldImg"/>
          </p:nvPr>
        </p:nvSpPr>
        <p:spPr/>
      </p:sp>
      <p:sp>
        <p:nvSpPr>
          <p:cNvPr id="1346" name="ノート プレースホルダー 2"/>
          <p:cNvSpPr>
            <a:spLocks noGrp="1"/>
          </p:cNvSpPr>
          <p:nvPr>
            <p:ph type="body" idx="1"/>
          </p:nvPr>
        </p:nvSpPr>
        <p:spPr/>
        <p:txBody>
          <a:bodyPr/>
          <a:lstStyle/>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2.</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クレジットとローン</a:t>
            </a:r>
            <a:endParaRPr kumimoji="1" lang="ja-JP" altLang="en-US" dirty="0"/>
          </a:p>
        </p:txBody>
      </p:sp>
      <p:sp>
        <p:nvSpPr>
          <p:cNvPr id="1347" name="スライド番号プレースホルダー 3"/>
          <p:cNvSpPr>
            <a:spLocks noGrp="1"/>
          </p:cNvSpPr>
          <p:nvPr>
            <p:ph type="sldNum" sz="quarter" idx="5"/>
          </p:nvPr>
        </p:nvSpPr>
        <p:spPr/>
        <p:txBody>
          <a:bodyPr/>
          <a:lstStyle/>
          <a:p>
            <a:fld id="{B80F60F4-B332-41A0-ADF5-647A8A7F2E0B}" type="slidenum">
              <a:rPr lang="ja-JP" altLang="en-US" smtClean="0"/>
              <a:pPr/>
              <a:t>13</a:t>
            </a:fld>
            <a:endParaRPr lang="ja-JP" altLang="en-US" dirty="0"/>
          </a:p>
        </p:txBody>
      </p:sp>
    </p:spTree>
    <p:extLst>
      <p:ext uri="{BB962C8B-B14F-4D97-AF65-F5344CB8AC3E}">
        <p14:creationId xmlns:p14="http://schemas.microsoft.com/office/powerpoint/2010/main" val="294848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53" name="スライド イメージ プレースホルダー 1"/>
          <p:cNvSpPr>
            <a:spLocks noGrp="1" noRot="1" noChangeAspect="1"/>
          </p:cNvSpPr>
          <p:nvPr>
            <p:ph type="sldImg"/>
          </p:nvPr>
        </p:nvSpPr>
        <p:spPr/>
      </p:sp>
      <p:sp>
        <p:nvSpPr>
          <p:cNvPr id="135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皆さんは、日頃の生活でクレジットカードを利用することはありますか？社会人になると、利用する機会も増えてくるのではないかと思います。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クレジットやローンを利用することも、「契約」の１つです。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どのような注意が必要か、確認しましょう。</a:t>
            </a:r>
            <a:endParaRPr kumimoji="1" lang="ja-JP" altLang="en-US" dirty="0"/>
          </a:p>
        </p:txBody>
      </p:sp>
      <p:sp>
        <p:nvSpPr>
          <p:cNvPr id="1355" name="スライド番号プレースホルダー 3"/>
          <p:cNvSpPr>
            <a:spLocks noGrp="1"/>
          </p:cNvSpPr>
          <p:nvPr>
            <p:ph type="sldNum" sz="quarter" idx="5"/>
          </p:nvPr>
        </p:nvSpPr>
        <p:spPr/>
        <p:txBody>
          <a:bodyPr/>
          <a:lstStyle/>
          <a:p>
            <a:fld id="{B80F60F4-B332-41A0-ADF5-647A8A7F2E0B}" type="slidenum">
              <a:rPr lang="ja-JP" altLang="en-US" smtClean="0"/>
              <a:pPr/>
              <a:t>14</a:t>
            </a:fld>
            <a:endParaRPr lang="ja-JP" altLang="en-US" dirty="0"/>
          </a:p>
        </p:txBody>
      </p:sp>
    </p:spTree>
    <p:extLst>
      <p:ext uri="{BB962C8B-B14F-4D97-AF65-F5344CB8AC3E}">
        <p14:creationId xmlns:p14="http://schemas.microsoft.com/office/powerpoint/2010/main" val="2715167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5" name="スライド イメージ プレースホルダー 1"/>
          <p:cNvSpPr>
            <a:spLocks noGrp="1" noRot="1" noChangeAspect="1"/>
          </p:cNvSpPr>
          <p:nvPr>
            <p:ph type="sldImg"/>
          </p:nvPr>
        </p:nvSpPr>
        <p:spPr/>
      </p:sp>
      <p:sp>
        <p:nvSpPr>
          <p:cNvPr id="1366"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まず、クレジットは「商品代金をクレジット会社に立て替えて払ってもらい、後から支払うしくみ」です。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ローンは「金融機関からお金を直接借りて、後から返済するしくみ」です。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どちらも利用者の「信用」に基づいてお金を一時的に借りることができるしくみです。</a:t>
            </a:r>
          </a:p>
          <a:p>
            <a:endParaRPr kumimoji="1" lang="ja-JP" altLang="en-US" dirty="0"/>
          </a:p>
        </p:txBody>
      </p:sp>
      <p:sp>
        <p:nvSpPr>
          <p:cNvPr id="1367" name="スライド番号プレースホルダー 3"/>
          <p:cNvSpPr>
            <a:spLocks noGrp="1"/>
          </p:cNvSpPr>
          <p:nvPr>
            <p:ph type="sldNum" sz="quarter" idx="5"/>
          </p:nvPr>
        </p:nvSpPr>
        <p:spPr/>
        <p:txBody>
          <a:bodyPr/>
          <a:lstStyle/>
          <a:p>
            <a:fld id="{B80F60F4-B332-41A0-ADF5-647A8A7F2E0B}" type="slidenum">
              <a:rPr lang="ja-JP" altLang="en-US" smtClean="0"/>
              <a:pPr/>
              <a:t>15</a:t>
            </a:fld>
            <a:endParaRPr lang="ja-JP" altLang="en-US" dirty="0"/>
          </a:p>
        </p:txBody>
      </p:sp>
    </p:spTree>
    <p:extLst>
      <p:ext uri="{BB962C8B-B14F-4D97-AF65-F5344CB8AC3E}">
        <p14:creationId xmlns:p14="http://schemas.microsoft.com/office/powerpoint/2010/main" val="3111871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04" name="スライド イメージ プレースホルダー 1"/>
          <p:cNvSpPr>
            <a:spLocks noGrp="1" noRot="1" noChangeAspect="1"/>
          </p:cNvSpPr>
          <p:nvPr>
            <p:ph type="sldImg"/>
          </p:nvPr>
        </p:nvSpPr>
        <p:spPr/>
      </p:sp>
      <p:sp>
        <p:nvSpPr>
          <p:cNvPr id="1405"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クレジットとローンの利用には、「信用」が大きく関わります。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利用者の「信用」は、利用者の支払い能力や資産、過去の利用歴などによって評価されます。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クレジットやローンの利用状況は信用情報機関に記録され、金融機関やクレジット会社の審査に利用されています。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返済の滞納情報が記録されると、必要なときに利用できなくなることがあり、注意が必要となります。</a:t>
            </a:r>
          </a:p>
          <a:p>
            <a:endParaRPr kumimoji="1" lang="ja-JP" altLang="en-US" dirty="0"/>
          </a:p>
        </p:txBody>
      </p:sp>
      <p:sp>
        <p:nvSpPr>
          <p:cNvPr id="1406" name="スライド番号プレースホルダー 3"/>
          <p:cNvSpPr>
            <a:spLocks noGrp="1"/>
          </p:cNvSpPr>
          <p:nvPr>
            <p:ph type="sldNum" sz="quarter" idx="5"/>
          </p:nvPr>
        </p:nvSpPr>
        <p:spPr/>
        <p:txBody>
          <a:bodyPr/>
          <a:lstStyle/>
          <a:p>
            <a:fld id="{B80F60F4-B332-41A0-ADF5-647A8A7F2E0B}" type="slidenum">
              <a:rPr lang="ja-JP" altLang="en-US" smtClean="0"/>
              <a:pPr/>
              <a:t>16</a:t>
            </a:fld>
            <a:endParaRPr lang="ja-JP" altLang="en-US" dirty="0"/>
          </a:p>
        </p:txBody>
      </p:sp>
    </p:spTree>
    <p:extLst>
      <p:ext uri="{BB962C8B-B14F-4D97-AF65-F5344CB8AC3E}">
        <p14:creationId xmlns:p14="http://schemas.microsoft.com/office/powerpoint/2010/main" val="64651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40" name="スライド イメージ プレースホルダー 1"/>
          <p:cNvSpPr>
            <a:spLocks noGrp="1" noRot="1" noChangeAspect="1"/>
          </p:cNvSpPr>
          <p:nvPr>
            <p:ph type="sldImg"/>
          </p:nvPr>
        </p:nvSpPr>
        <p:spPr/>
      </p:sp>
      <p:sp>
        <p:nvSpPr>
          <p:cNvPr id="1441"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無理のない利用にするために、「返済方法」の違いも押さえておきましょう。</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返済方法の種類によって、かかる利息・手数料は異なります。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分割払いやリボルビング払いでは、返済期間が長くなるほど、総額も高くなります。</a:t>
            </a:r>
          </a:p>
          <a:p>
            <a:endParaRPr kumimoji="1" lang="ja-JP" altLang="en-US" dirty="0"/>
          </a:p>
        </p:txBody>
      </p:sp>
      <p:sp>
        <p:nvSpPr>
          <p:cNvPr id="1442" name="スライド番号プレースホルダー 3"/>
          <p:cNvSpPr>
            <a:spLocks noGrp="1"/>
          </p:cNvSpPr>
          <p:nvPr>
            <p:ph type="sldNum" sz="quarter" idx="5"/>
          </p:nvPr>
        </p:nvSpPr>
        <p:spPr/>
        <p:txBody>
          <a:bodyPr/>
          <a:lstStyle/>
          <a:p>
            <a:fld id="{B80F60F4-B332-41A0-ADF5-647A8A7F2E0B}" type="slidenum">
              <a:rPr lang="ja-JP" altLang="en-US" smtClean="0"/>
              <a:pPr/>
              <a:t>17</a:t>
            </a:fld>
            <a:endParaRPr lang="ja-JP" altLang="en-US" dirty="0"/>
          </a:p>
        </p:txBody>
      </p:sp>
    </p:spTree>
    <p:extLst>
      <p:ext uri="{BB962C8B-B14F-4D97-AF65-F5344CB8AC3E}">
        <p14:creationId xmlns:p14="http://schemas.microsoft.com/office/powerpoint/2010/main" val="243152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55" name="スライド イメージ プレースホルダー 1"/>
          <p:cNvSpPr>
            <a:spLocks noGrp="1" noRot="1" noChangeAspect="1"/>
          </p:cNvSpPr>
          <p:nvPr>
            <p:ph type="sldImg"/>
          </p:nvPr>
        </p:nvSpPr>
        <p:spPr/>
      </p:sp>
      <p:sp>
        <p:nvSpPr>
          <p:cNvPr id="1456"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「リボルビング払い」は、あらかじめ設定した一定の金額を毎月返済する方法です。支払額を調整できる便利さがある一方で、トラブルに陥ることもあります。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たとえば、リボルビング払いにはこのようなトラブルがあります。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（講師はスライド内の事例を読み上げる）</a:t>
            </a:r>
            <a:endParaRPr kumimoji="1" lang="ja-JP" altLang="en-US" dirty="0"/>
          </a:p>
        </p:txBody>
      </p:sp>
      <p:sp>
        <p:nvSpPr>
          <p:cNvPr id="1457" name="スライド番号プレースホルダー 3"/>
          <p:cNvSpPr>
            <a:spLocks noGrp="1"/>
          </p:cNvSpPr>
          <p:nvPr>
            <p:ph type="sldNum" sz="quarter" idx="5"/>
          </p:nvPr>
        </p:nvSpPr>
        <p:spPr/>
        <p:txBody>
          <a:bodyPr/>
          <a:lstStyle/>
          <a:p>
            <a:fld id="{B80F60F4-B332-41A0-ADF5-647A8A7F2E0B}" type="slidenum">
              <a:rPr lang="ja-JP" altLang="en-US" smtClean="0"/>
              <a:pPr/>
              <a:t>18</a:t>
            </a:fld>
            <a:endParaRPr lang="ja-JP" altLang="en-US" dirty="0"/>
          </a:p>
        </p:txBody>
      </p:sp>
    </p:spTree>
    <p:extLst>
      <p:ext uri="{BB962C8B-B14F-4D97-AF65-F5344CB8AC3E}">
        <p14:creationId xmlns:p14="http://schemas.microsoft.com/office/powerpoint/2010/main" val="129373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68" name="スライド イメージ プレースホルダー 1"/>
          <p:cNvSpPr>
            <a:spLocks noGrp="1" noRot="1" noChangeAspect="1"/>
          </p:cNvSpPr>
          <p:nvPr>
            <p:ph type="sldImg"/>
          </p:nvPr>
        </p:nvSpPr>
        <p:spPr/>
      </p:sp>
      <p:sp>
        <p:nvSpPr>
          <p:cNvPr id="1469"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事例のように、リボルビング払いは月々の支払いを一定額に抑えられますが、返済期間が長期化し、利息が高額になりやすい傾向があります。</a:t>
            </a:r>
            <a:endParaRPr kumimoji="1" lang="ja-JP" altLang="en-US" dirty="0"/>
          </a:p>
        </p:txBody>
      </p:sp>
      <p:sp>
        <p:nvSpPr>
          <p:cNvPr id="1470" name="スライド番号プレースホルダー 3"/>
          <p:cNvSpPr>
            <a:spLocks noGrp="1"/>
          </p:cNvSpPr>
          <p:nvPr>
            <p:ph type="sldNum" sz="quarter" idx="5"/>
          </p:nvPr>
        </p:nvSpPr>
        <p:spPr/>
        <p:txBody>
          <a:bodyPr/>
          <a:lstStyle/>
          <a:p>
            <a:fld id="{B80F60F4-B332-41A0-ADF5-647A8A7F2E0B}" type="slidenum">
              <a:rPr lang="ja-JP" altLang="en-US" smtClean="0"/>
              <a:pPr/>
              <a:t>19</a:t>
            </a:fld>
            <a:endParaRPr lang="ja-JP" altLang="en-US" dirty="0"/>
          </a:p>
        </p:txBody>
      </p:sp>
    </p:spTree>
    <p:extLst>
      <p:ext uri="{BB962C8B-B14F-4D97-AF65-F5344CB8AC3E}">
        <p14:creationId xmlns:p14="http://schemas.microsoft.com/office/powerpoint/2010/main" val="1306947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3" name="スライド イメージ プレースホルダー 1"/>
          <p:cNvSpPr>
            <a:spLocks noGrp="1" noRot="1" noChangeAspect="1"/>
          </p:cNvSpPr>
          <p:nvPr>
            <p:ph type="sldImg"/>
          </p:nvPr>
        </p:nvSpPr>
        <p:spPr/>
      </p:sp>
      <p:sp>
        <p:nvSpPr>
          <p:cNvPr id="1124" name="ノート プレースホルダー 2"/>
          <p:cNvSpPr>
            <a:spLocks noGrp="1"/>
          </p:cNvSpPr>
          <p:nvPr>
            <p:ph type="body" idx="1"/>
          </p:nvPr>
        </p:nvSpPr>
        <p:spPr/>
        <p:txBody>
          <a:bodyPr/>
          <a:lstStyle/>
          <a:p>
            <a:r>
              <a:rPr kumimoji="1" lang="ja-JP" altLang="en-US" dirty="0"/>
              <a:t>社会人になり、お給料をもらい、一人暮らしをしている人もいるのではないでしょうか。</a:t>
            </a:r>
          </a:p>
          <a:p>
            <a:r>
              <a:rPr kumimoji="1" lang="ja-JP" altLang="en-US" dirty="0"/>
              <a:t>これから皆さんは、「自分の意思」でお金を使い、「自分の責任」で契約を結んでいく立場になります。</a:t>
            </a:r>
          </a:p>
          <a:p>
            <a:endParaRPr kumimoji="1" lang="ja-JP" altLang="en-US" dirty="0"/>
          </a:p>
        </p:txBody>
      </p:sp>
      <p:sp>
        <p:nvSpPr>
          <p:cNvPr id="1125" name="スライド番号プレースホルダー 3"/>
          <p:cNvSpPr>
            <a:spLocks noGrp="1"/>
          </p:cNvSpPr>
          <p:nvPr>
            <p:ph type="sldNum" sz="quarter" idx="5"/>
          </p:nvPr>
        </p:nvSpPr>
        <p:spPr/>
        <p:txBody>
          <a:bodyPr/>
          <a:lstStyle/>
          <a:p>
            <a:fld id="{B80F60F4-B332-41A0-ADF5-647A8A7F2E0B}" type="slidenum">
              <a:rPr lang="ja-JP" altLang="en-US" smtClean="0"/>
              <a:pPr/>
              <a:t>2</a:t>
            </a:fld>
            <a:endParaRPr lang="ja-JP" altLang="en-US" dirty="0"/>
          </a:p>
        </p:txBody>
      </p:sp>
    </p:spTree>
    <p:extLst>
      <p:ext uri="{BB962C8B-B14F-4D97-AF65-F5344CB8AC3E}">
        <p14:creationId xmlns:p14="http://schemas.microsoft.com/office/powerpoint/2010/main" val="1899703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3" name="スライド イメージ プレースホルダー 1"/>
          <p:cNvSpPr>
            <a:spLocks noGrp="1" noRot="1" noChangeAspect="1"/>
          </p:cNvSpPr>
          <p:nvPr>
            <p:ph type="sldImg"/>
          </p:nvPr>
        </p:nvSpPr>
        <p:spPr/>
      </p:sp>
      <p:sp>
        <p:nvSpPr>
          <p:cNvPr id="148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クレジットやローンは、各金融機関や日本貸金業協会の提供する返済シミュレーションなども活用して、事前に返済にかかる期間や支払総額を把握してから利用しましょう。</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家計の収支を「見える化」することで、無理のない返済計画を立てられ、将来の生活設計も考えやすくすることができます。</a:t>
            </a:r>
          </a:p>
          <a:p>
            <a:endParaRPr kumimoji="1" lang="ja-JP" altLang="en-US" dirty="0"/>
          </a:p>
        </p:txBody>
      </p:sp>
      <p:sp>
        <p:nvSpPr>
          <p:cNvPr id="1485" name="スライド番号プレースホルダー 3"/>
          <p:cNvSpPr>
            <a:spLocks noGrp="1"/>
          </p:cNvSpPr>
          <p:nvPr>
            <p:ph type="sldNum" sz="quarter" idx="5"/>
          </p:nvPr>
        </p:nvSpPr>
        <p:spPr/>
        <p:txBody>
          <a:bodyPr/>
          <a:lstStyle/>
          <a:p>
            <a:fld id="{B80F60F4-B332-41A0-ADF5-647A8A7F2E0B}" type="slidenum">
              <a:rPr lang="ja-JP" altLang="en-US" smtClean="0"/>
              <a:pPr/>
              <a:t>20</a:t>
            </a:fld>
            <a:endParaRPr lang="ja-JP" altLang="en-US" dirty="0"/>
          </a:p>
        </p:txBody>
      </p:sp>
    </p:spTree>
    <p:extLst>
      <p:ext uri="{BB962C8B-B14F-4D97-AF65-F5344CB8AC3E}">
        <p14:creationId xmlns:p14="http://schemas.microsoft.com/office/powerpoint/2010/main" val="254250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94" name="スライド イメージ プレースホルダー 1"/>
          <p:cNvSpPr>
            <a:spLocks noGrp="1" noRot="1" noChangeAspect="1"/>
          </p:cNvSpPr>
          <p:nvPr>
            <p:ph type="sldImg"/>
          </p:nvPr>
        </p:nvSpPr>
        <p:spPr/>
      </p:sp>
      <p:sp>
        <p:nvSpPr>
          <p:cNvPr id="1495" name="ノート プレースホルダー 2"/>
          <p:cNvSpPr>
            <a:spLocks noGrp="1"/>
          </p:cNvSpPr>
          <p:nvPr>
            <p:ph type="body" idx="1"/>
          </p:nvPr>
        </p:nvSpPr>
        <p:spPr/>
        <p:txBody>
          <a:bodyPr/>
          <a:lstStyle/>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3.</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消費者トラブルへの対応</a:t>
            </a:r>
            <a:endParaRPr kumimoji="1" lang="ja-JP" altLang="en-US" dirty="0"/>
          </a:p>
        </p:txBody>
      </p:sp>
      <p:sp>
        <p:nvSpPr>
          <p:cNvPr id="1496" name="スライド番号プレースホルダー 3"/>
          <p:cNvSpPr>
            <a:spLocks noGrp="1"/>
          </p:cNvSpPr>
          <p:nvPr>
            <p:ph type="sldNum" sz="quarter" idx="5"/>
          </p:nvPr>
        </p:nvSpPr>
        <p:spPr/>
        <p:txBody>
          <a:bodyPr/>
          <a:lstStyle/>
          <a:p>
            <a:fld id="{B80F60F4-B332-41A0-ADF5-647A8A7F2E0B}" type="slidenum">
              <a:rPr lang="ja-JP" altLang="en-US" smtClean="0"/>
              <a:pPr/>
              <a:t>21</a:t>
            </a:fld>
            <a:endParaRPr lang="ja-JP" altLang="en-US" dirty="0"/>
          </a:p>
        </p:txBody>
      </p:sp>
    </p:spTree>
    <p:extLst>
      <p:ext uri="{BB962C8B-B14F-4D97-AF65-F5344CB8AC3E}">
        <p14:creationId xmlns:p14="http://schemas.microsoft.com/office/powerpoint/2010/main" val="3310293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08" name="スライド イメージ プレースホルダー 1"/>
          <p:cNvSpPr>
            <a:spLocks noGrp="1" noRot="1" noChangeAspect="1"/>
          </p:cNvSpPr>
          <p:nvPr>
            <p:ph type="sldImg"/>
          </p:nvPr>
        </p:nvSpPr>
        <p:spPr/>
      </p:sp>
      <p:sp>
        <p:nvSpPr>
          <p:cNvPr id="1509"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契約について理解し、消費者が注意を払っていても、消費者トラブルに陥ってしまうことがあります。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ここでは、新社会人に多い消費者トラブル事例を紹介しながら、トラブルに陥る背景や予防と対処の方法について学んでいきましょう。</a:t>
            </a:r>
            <a:endParaRPr kumimoji="1" lang="ja-JP" altLang="en-US" dirty="0"/>
          </a:p>
        </p:txBody>
      </p:sp>
      <p:sp>
        <p:nvSpPr>
          <p:cNvPr id="1510" name="スライド番号プレースホルダー 3"/>
          <p:cNvSpPr>
            <a:spLocks noGrp="1"/>
          </p:cNvSpPr>
          <p:nvPr>
            <p:ph type="sldNum" sz="quarter" idx="5"/>
          </p:nvPr>
        </p:nvSpPr>
        <p:spPr/>
        <p:txBody>
          <a:bodyPr/>
          <a:lstStyle/>
          <a:p>
            <a:fld id="{B80F60F4-B332-41A0-ADF5-647A8A7F2E0B}" type="slidenum">
              <a:rPr lang="ja-JP" altLang="en-US" smtClean="0"/>
              <a:pPr/>
              <a:t>22</a:t>
            </a:fld>
            <a:endParaRPr lang="ja-JP" altLang="en-US" dirty="0"/>
          </a:p>
        </p:txBody>
      </p:sp>
    </p:spTree>
    <p:extLst>
      <p:ext uri="{BB962C8B-B14F-4D97-AF65-F5344CB8AC3E}">
        <p14:creationId xmlns:p14="http://schemas.microsoft.com/office/powerpoint/2010/main" val="332777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25" name="スライド イメージ プレースホルダー 1"/>
          <p:cNvSpPr>
            <a:spLocks noGrp="1" noRot="1" noChangeAspect="1"/>
          </p:cNvSpPr>
          <p:nvPr>
            <p:ph type="sldImg"/>
          </p:nvPr>
        </p:nvSpPr>
        <p:spPr/>
      </p:sp>
      <p:sp>
        <p:nvSpPr>
          <p:cNvPr id="1526"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まずは、「美容」に関するトラブルです。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（講師はスライド内の事例を読み上げる）</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では、この事例について「</a:t>
            </a:r>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B</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さんは、どうしてトラブルに陥ってしまったと思いますか？」。グループで考えてみてください。</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進め方のポイント</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・グループで話し合った後に数名に回答してもらい全体共有。</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・講座時間にゆとりがない場合はグループワークを省略したり、隣同士での話し合い、何人かに発言させるだけに留めたりするなどの方法で時間を調整しましょう。</a:t>
            </a:r>
          </a:p>
          <a:p>
            <a:endParaRPr kumimoji="1" lang="ja-JP" altLang="en-US" dirty="0"/>
          </a:p>
        </p:txBody>
      </p:sp>
      <p:sp>
        <p:nvSpPr>
          <p:cNvPr id="1527" name="スライド番号プレースホルダー 3"/>
          <p:cNvSpPr>
            <a:spLocks noGrp="1"/>
          </p:cNvSpPr>
          <p:nvPr>
            <p:ph type="sldNum" sz="quarter" idx="5"/>
          </p:nvPr>
        </p:nvSpPr>
        <p:spPr/>
        <p:txBody>
          <a:bodyPr/>
          <a:lstStyle/>
          <a:p>
            <a:fld id="{B80F60F4-B332-41A0-ADF5-647A8A7F2E0B}" type="slidenum">
              <a:rPr lang="ja-JP" altLang="en-US" smtClean="0"/>
              <a:pPr/>
              <a:t>23</a:t>
            </a:fld>
            <a:endParaRPr lang="ja-JP" altLang="en-US" dirty="0"/>
          </a:p>
        </p:txBody>
      </p:sp>
    </p:spTree>
    <p:extLst>
      <p:ext uri="{BB962C8B-B14F-4D97-AF65-F5344CB8AC3E}">
        <p14:creationId xmlns:p14="http://schemas.microsoft.com/office/powerpoint/2010/main" val="357216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43" name="スライド イメージ プレースホルダー 1"/>
          <p:cNvSpPr>
            <a:spLocks noGrp="1" noRot="1" noChangeAspect="1"/>
          </p:cNvSpPr>
          <p:nvPr>
            <p:ph type="sldImg"/>
          </p:nvPr>
        </p:nvSpPr>
        <p:spPr/>
      </p:sp>
      <p:sp>
        <p:nvSpPr>
          <p:cNvPr id="154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消費者トラブルが起きる背景には、大きく</a:t>
            </a:r>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2</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つの要因があります。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その</a:t>
            </a:r>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1</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つが、「消費者と事業者のあいだにある格差」です。</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たとえば</a:t>
            </a:r>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B</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さんの例では、「きちんとケアしないと将来お肌がボロボロになりますよ」と不安をあおられ、施術や高額な化粧品を勧められてしまいました。「専門家が言うなら、そうなのかな</a:t>
            </a:r>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」と、つい信じてしまいますよね。</a:t>
            </a:r>
            <a:endPar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事業者は、商品や契約内容に関する知識や経験が豊富で、交渉にも慣れています。一方の消費者は、その情報を詳しく知らないまま判断することが多く、結果として不利な契約を結んでしまうおそれがあります。</a:t>
            </a:r>
          </a:p>
          <a:p>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endParaRPr kumimoji="1" lang="ja-JP" altLang="en-US" dirty="0"/>
          </a:p>
        </p:txBody>
      </p:sp>
      <p:sp>
        <p:nvSpPr>
          <p:cNvPr id="1545" name="スライド番号プレースホルダー 3"/>
          <p:cNvSpPr>
            <a:spLocks noGrp="1"/>
          </p:cNvSpPr>
          <p:nvPr>
            <p:ph type="sldNum" sz="quarter" idx="5"/>
          </p:nvPr>
        </p:nvSpPr>
        <p:spPr/>
        <p:txBody>
          <a:bodyPr/>
          <a:lstStyle/>
          <a:p>
            <a:fld id="{B80F60F4-B332-41A0-ADF5-647A8A7F2E0B}" type="slidenum">
              <a:rPr lang="ja-JP" altLang="en-US" smtClean="0"/>
              <a:pPr/>
              <a:t>24</a:t>
            </a:fld>
            <a:endParaRPr lang="ja-JP" altLang="en-US" dirty="0"/>
          </a:p>
        </p:txBody>
      </p:sp>
    </p:spTree>
    <p:extLst>
      <p:ext uri="{BB962C8B-B14F-4D97-AF65-F5344CB8AC3E}">
        <p14:creationId xmlns:p14="http://schemas.microsoft.com/office/powerpoint/2010/main" val="301610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590" name="スライド イメージ プレースホルダー 1"/>
          <p:cNvSpPr>
            <a:spLocks noGrp="1" noRot="1" noChangeAspect="1"/>
          </p:cNvSpPr>
          <p:nvPr>
            <p:ph type="sldImg"/>
          </p:nvPr>
        </p:nvSpPr>
        <p:spPr/>
      </p:sp>
      <p:sp>
        <p:nvSpPr>
          <p:cNvPr id="1591"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２つ目は「心理的要因・状況的要因」です。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消費者には「心理的要因」や「状況的要因」によって、契約の際に冷静に判断ができなくなる場合があります。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たとえば心理的な要因には、「マスコミや芸能人の評価を信じやすい」といった性格的なものや、「お金の不安」「容姿や能力の悩み」といった悩み・不安があります。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また、「断りづらい雰囲気」や「不意打ち」といった状況的な要因でも不本意な契約を結んでしまう場合があります。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中にはこうした消費者の弱みにつけ込むような勧誘が行われる場合もあります。</a:t>
            </a:r>
            <a:endParaRPr kumimoji="1" lang="ja-JP" altLang="en-US" dirty="0"/>
          </a:p>
        </p:txBody>
      </p:sp>
      <p:sp>
        <p:nvSpPr>
          <p:cNvPr id="1592" name="スライド番号プレースホルダー 3"/>
          <p:cNvSpPr>
            <a:spLocks noGrp="1"/>
          </p:cNvSpPr>
          <p:nvPr>
            <p:ph type="sldNum" sz="quarter" idx="5"/>
          </p:nvPr>
        </p:nvSpPr>
        <p:spPr/>
        <p:txBody>
          <a:bodyPr/>
          <a:lstStyle/>
          <a:p>
            <a:fld id="{B80F60F4-B332-41A0-ADF5-647A8A7F2E0B}" type="slidenum">
              <a:rPr lang="ja-JP" altLang="en-US" smtClean="0"/>
              <a:pPr/>
              <a:t>25</a:t>
            </a:fld>
            <a:endParaRPr lang="ja-JP" altLang="en-US" dirty="0"/>
          </a:p>
        </p:txBody>
      </p:sp>
    </p:spTree>
    <p:extLst>
      <p:ext uri="{BB962C8B-B14F-4D97-AF65-F5344CB8AC3E}">
        <p14:creationId xmlns:p14="http://schemas.microsoft.com/office/powerpoint/2010/main" val="1367535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06" name="スライド イメージ プレースホルダー 1"/>
          <p:cNvSpPr>
            <a:spLocks noGrp="1" noRot="1" noChangeAspect="1"/>
          </p:cNvSpPr>
          <p:nvPr>
            <p:ph type="sldImg"/>
          </p:nvPr>
        </p:nvSpPr>
        <p:spPr/>
      </p:sp>
      <p:sp>
        <p:nvSpPr>
          <p:cNvPr id="1607"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これを踏まえて、「契約内容を十分に確認する」ということに加えて、「自分の心理傾向を把握する」、「不明な点は質問・確認する」、そして不要な契約は「きっぱり断る」ことによって、トラブルを未然に防ぐことができます。</a:t>
            </a:r>
            <a:endParaRPr kumimoji="1" lang="ja-JP" altLang="en-US" dirty="0"/>
          </a:p>
        </p:txBody>
      </p:sp>
      <p:sp>
        <p:nvSpPr>
          <p:cNvPr id="1608" name="スライド番号プレースホルダー 3"/>
          <p:cNvSpPr>
            <a:spLocks noGrp="1"/>
          </p:cNvSpPr>
          <p:nvPr>
            <p:ph type="sldNum" sz="quarter" idx="5"/>
          </p:nvPr>
        </p:nvSpPr>
        <p:spPr/>
        <p:txBody>
          <a:bodyPr/>
          <a:lstStyle/>
          <a:p>
            <a:fld id="{B80F60F4-B332-41A0-ADF5-647A8A7F2E0B}" type="slidenum">
              <a:rPr lang="ja-JP" altLang="en-US" smtClean="0"/>
              <a:pPr/>
              <a:t>26</a:t>
            </a:fld>
            <a:endParaRPr lang="ja-JP" altLang="en-US" dirty="0"/>
          </a:p>
        </p:txBody>
      </p:sp>
    </p:spTree>
    <p:extLst>
      <p:ext uri="{BB962C8B-B14F-4D97-AF65-F5344CB8AC3E}">
        <p14:creationId xmlns:p14="http://schemas.microsoft.com/office/powerpoint/2010/main" val="107540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13" name="スライド イメージ プレースホルダー 1"/>
          <p:cNvSpPr>
            <a:spLocks noGrp="1" noRot="1" noChangeAspect="1"/>
          </p:cNvSpPr>
          <p:nvPr>
            <p:ph type="sldImg"/>
          </p:nvPr>
        </p:nvSpPr>
        <p:spPr/>
      </p:sp>
      <p:sp>
        <p:nvSpPr>
          <p:cNvPr id="161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次は、投資のトラブル事例を見て、今の話をふまえて「トラブルをどう防ぐことができるか」と、「このトラブルは解決することができるか」を考えてみましょう。</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（講師は動画を流す：画像をクリックするとYouTubeが開きます）</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p:txBody>
      </p:sp>
      <p:sp>
        <p:nvSpPr>
          <p:cNvPr id="1615" name="スライド番号プレースホルダー 3"/>
          <p:cNvSpPr>
            <a:spLocks noGrp="1"/>
          </p:cNvSpPr>
          <p:nvPr>
            <p:ph type="sldNum" sz="quarter" idx="5"/>
          </p:nvPr>
        </p:nvSpPr>
        <p:spPr/>
        <p:txBody>
          <a:bodyPr/>
          <a:lstStyle/>
          <a:p>
            <a:fld id="{B80F60F4-B332-41A0-ADF5-647A8A7F2E0B}" type="slidenum">
              <a:rPr lang="ja-JP" altLang="en-US" smtClean="0"/>
              <a:pPr/>
              <a:t>27</a:t>
            </a:fld>
            <a:endParaRPr lang="ja-JP" altLang="en-US" dirty="0"/>
          </a:p>
        </p:txBody>
      </p:sp>
    </p:spTree>
    <p:extLst>
      <p:ext uri="{BB962C8B-B14F-4D97-AF65-F5344CB8AC3E}">
        <p14:creationId xmlns:p14="http://schemas.microsoft.com/office/powerpoint/2010/main" val="484187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31" name="スライド イメージ プレースホルダー 1"/>
          <p:cNvSpPr>
            <a:spLocks noGrp="1" noRot="1" noChangeAspect="1"/>
          </p:cNvSpPr>
          <p:nvPr>
            <p:ph type="sldImg"/>
          </p:nvPr>
        </p:nvSpPr>
        <p:spPr/>
      </p:sp>
      <p:sp>
        <p:nvSpPr>
          <p:cNvPr id="1632"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では、今の事例について「トラブルを防ぐために、シズオカさんはどのように行動するとよかったか」、また「シズオカさんは法律上、契約をやめてお金を返してもらうことはできるか」をグループで考えてみてください。</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進め方のポイント</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・動画を流すことができない場合は、別紙の「ロールプレイングシナリオ」を活用し、受講者の代表に台詞読みをしてもらいましょう。</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・グループで話し合った後に数名に回答してもらい全体共有。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・講座時間にゆとりがない場合はグループワークを省略したり、隣同士での話し合い、何人かに発言させるだけに留めたりするなどの方法で時間を調整しましょう。</a:t>
            </a:r>
          </a:p>
          <a:p>
            <a:endParaRPr kumimoji="1" lang="ja-JP" altLang="en-US" dirty="0"/>
          </a:p>
        </p:txBody>
      </p:sp>
      <p:sp>
        <p:nvSpPr>
          <p:cNvPr id="1633" name="スライド番号プレースホルダー 3"/>
          <p:cNvSpPr>
            <a:spLocks noGrp="1"/>
          </p:cNvSpPr>
          <p:nvPr>
            <p:ph type="sldNum" sz="quarter" idx="5"/>
          </p:nvPr>
        </p:nvSpPr>
        <p:spPr/>
        <p:txBody>
          <a:bodyPr/>
          <a:lstStyle/>
          <a:p>
            <a:fld id="{B80F60F4-B332-41A0-ADF5-647A8A7F2E0B}" type="slidenum">
              <a:rPr lang="ja-JP" altLang="en-US" smtClean="0"/>
              <a:pPr/>
              <a:t>28</a:t>
            </a:fld>
            <a:endParaRPr lang="ja-JP" altLang="en-US" dirty="0"/>
          </a:p>
        </p:txBody>
      </p:sp>
    </p:spTree>
    <p:extLst>
      <p:ext uri="{BB962C8B-B14F-4D97-AF65-F5344CB8AC3E}">
        <p14:creationId xmlns:p14="http://schemas.microsoft.com/office/powerpoint/2010/main" val="1653354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48" name="スライド イメージ プレースホルダー 1"/>
          <p:cNvSpPr>
            <a:spLocks noGrp="1" noRot="1" noChangeAspect="1"/>
          </p:cNvSpPr>
          <p:nvPr>
            <p:ph type="sldImg"/>
          </p:nvPr>
        </p:nvSpPr>
        <p:spPr/>
      </p:sp>
      <p:sp>
        <p:nvSpPr>
          <p:cNvPr id="1649"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こうした投資に関するトラブルを防ぐために、まずは「うまい話」をうのみにしないということが大切です。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投資のリスクとリターン（収益）は比例するのが基本です。「必ずもうかる」などと勧誘されても、実際に利益を得られる保証はありません。</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金融商品を扱う業者には、金融商品取引法に基づく登録が義務付けられています。取引前に金融庁のホームページで確認しましょう。</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通常の投資の取引では、個人名義の口座を使って入金させることはありません。そのため、個人名義の口座が使われる場合は、詐欺的な手口の可能性があります。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不安がある場合は、消費生活センターや金融庁の相談窓口など、第三者に相談しましょう。</a:t>
            </a:r>
          </a:p>
          <a:p>
            <a:endParaRPr kumimoji="1" lang="ja-JP" altLang="en-US" dirty="0"/>
          </a:p>
        </p:txBody>
      </p:sp>
      <p:sp>
        <p:nvSpPr>
          <p:cNvPr id="1650" name="スライド番号プレースホルダー 3"/>
          <p:cNvSpPr>
            <a:spLocks noGrp="1"/>
          </p:cNvSpPr>
          <p:nvPr>
            <p:ph type="sldNum" sz="quarter" idx="5"/>
          </p:nvPr>
        </p:nvSpPr>
        <p:spPr/>
        <p:txBody>
          <a:bodyPr/>
          <a:lstStyle/>
          <a:p>
            <a:fld id="{B80F60F4-B332-41A0-ADF5-647A8A7F2E0B}" type="slidenum">
              <a:rPr lang="ja-JP" altLang="en-US" smtClean="0"/>
              <a:pPr/>
              <a:t>29</a:t>
            </a:fld>
            <a:endParaRPr lang="ja-JP" altLang="en-US" dirty="0"/>
          </a:p>
        </p:txBody>
      </p:sp>
    </p:spTree>
    <p:extLst>
      <p:ext uri="{BB962C8B-B14F-4D97-AF65-F5344CB8AC3E}">
        <p14:creationId xmlns:p14="http://schemas.microsoft.com/office/powerpoint/2010/main" val="3620661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8" name="スライド イメージ プレースホルダー 1"/>
          <p:cNvSpPr>
            <a:spLocks noGrp="1" noRot="1" noChangeAspect="1"/>
          </p:cNvSpPr>
          <p:nvPr>
            <p:ph type="sldImg"/>
          </p:nvPr>
        </p:nvSpPr>
        <p:spPr/>
      </p:sp>
      <p:sp>
        <p:nvSpPr>
          <p:cNvPr id="1139" name="ノート プレースホルダー 2"/>
          <p:cNvSpPr>
            <a:spLocks noGrp="1"/>
          </p:cNvSpPr>
          <p:nvPr>
            <p:ph type="body" idx="1"/>
          </p:nvPr>
        </p:nvSpPr>
        <p:spPr/>
        <p:txBody>
          <a:bodyPr/>
          <a:lstStyle/>
          <a:p>
            <a:r>
              <a:rPr kumimoji="1" lang="ja-JP" altLang="en-US" dirty="0"/>
              <a:t>しかしその一方で、契約やお金の知識が不十分なまま取引を行い、思いがけない消費者トラブルに巻き込まれる若い世代が増えています。</a:t>
            </a:r>
          </a:p>
          <a:p>
            <a:r>
              <a:rPr kumimoji="1" lang="ja-JP" altLang="en-US" dirty="0"/>
              <a:t>静岡県内の消費生活相談窓口では、令和６年度に２０歳代から</a:t>
            </a:r>
            <a:r>
              <a:rPr kumimoji="1" lang="en-US" altLang="ja-JP" dirty="0"/>
              <a:t>1,685</a:t>
            </a:r>
            <a:r>
              <a:rPr kumimoji="1" lang="ja-JP" altLang="en-US" dirty="0"/>
              <a:t>件の消費者トラブルについての相談が寄せられました。</a:t>
            </a:r>
          </a:p>
          <a:p>
            <a:r>
              <a:rPr kumimoji="1" lang="ja-JP" altLang="en-US" dirty="0"/>
              <a:t>件数は、</a:t>
            </a:r>
            <a:r>
              <a:rPr kumimoji="1" lang="en-US" altLang="ja-JP" dirty="0"/>
              <a:t>20</a:t>
            </a:r>
            <a:r>
              <a:rPr kumimoji="1" lang="ja-JP" altLang="en-US" dirty="0"/>
              <a:t>歳未満の</a:t>
            </a:r>
            <a:r>
              <a:rPr kumimoji="1" lang="en-US" altLang="ja-JP" dirty="0"/>
              <a:t>469</a:t>
            </a:r>
            <a:r>
              <a:rPr kumimoji="1" lang="ja-JP" altLang="en-US" dirty="0"/>
              <a:t>件を大きく上回っており、より注意が必要になります。</a:t>
            </a:r>
          </a:p>
          <a:p>
            <a:endParaRPr kumimoji="1" lang="ja-JP" altLang="en-US" dirty="0"/>
          </a:p>
          <a:p>
            <a:r>
              <a:rPr kumimoji="1" lang="ja-JP" altLang="en-US" dirty="0"/>
              <a:t>（参考）用語解説</a:t>
            </a:r>
          </a:p>
          <a:p>
            <a:r>
              <a:rPr kumimoji="1" lang="ja-JP" altLang="en-US" dirty="0"/>
              <a:t>・商品一般：商品・役務の特定ができない相談。架空請求の相談や身に覚えのない荷物が届いたなどの相談も含む。</a:t>
            </a:r>
          </a:p>
          <a:p>
            <a:r>
              <a:rPr kumimoji="1" lang="ja-JP" altLang="en-US" dirty="0"/>
              <a:t>・フリーローン・サラ金：使途を限定しないで設定されている消費者ローンに関する相談。</a:t>
            </a:r>
          </a:p>
          <a:p>
            <a:r>
              <a:rPr kumimoji="1" lang="ja-JP" altLang="en-US" dirty="0"/>
              <a:t>・他の内職・副業：アフィリエイト内職などに関する相談。内職や副業の内容が特定できないものを含む。</a:t>
            </a:r>
          </a:p>
          <a:p>
            <a:endParaRPr kumimoji="1" lang="ja-JP" altLang="en-US" dirty="0"/>
          </a:p>
        </p:txBody>
      </p:sp>
      <p:sp>
        <p:nvSpPr>
          <p:cNvPr id="1140" name="スライド番号プレースホルダー 3"/>
          <p:cNvSpPr>
            <a:spLocks noGrp="1"/>
          </p:cNvSpPr>
          <p:nvPr>
            <p:ph type="sldNum" sz="quarter" idx="5"/>
          </p:nvPr>
        </p:nvSpPr>
        <p:spPr/>
        <p:txBody>
          <a:bodyPr/>
          <a:lstStyle/>
          <a:p>
            <a:fld id="{B80F60F4-B332-41A0-ADF5-647A8A7F2E0B}" type="slidenum">
              <a:rPr lang="ja-JP" altLang="en-US" smtClean="0"/>
              <a:pPr/>
              <a:t>3</a:t>
            </a:fld>
            <a:endParaRPr lang="ja-JP" altLang="en-US" dirty="0"/>
          </a:p>
        </p:txBody>
      </p:sp>
    </p:spTree>
    <p:extLst>
      <p:ext uri="{BB962C8B-B14F-4D97-AF65-F5344CB8AC3E}">
        <p14:creationId xmlns:p14="http://schemas.microsoft.com/office/powerpoint/2010/main" val="4003332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61" name="スライド イメージ プレースホルダー 1"/>
          <p:cNvSpPr>
            <a:spLocks noGrp="1" noRot="1" noChangeAspect="1"/>
          </p:cNvSpPr>
          <p:nvPr>
            <p:ph type="sldImg"/>
          </p:nvPr>
        </p:nvSpPr>
        <p:spPr/>
      </p:sp>
      <p:sp>
        <p:nvSpPr>
          <p:cNvPr id="1662"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次に、このトラブルは解決して返金してもらうことはできるか、という点です。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契約は原則として取り消すことができませんが、消費者と事業者との間の格差を踏まえ、消費者を守る法律によって契約を取り消すことができる場合があります。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そして先ほどの事例についても、こうした法律によって解決を図ることができる場合があります。</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消費者を守る法律は多くの種類がありますが、今日は代表的な２つの法律について解説します。</a:t>
            </a:r>
            <a:endParaRPr kumimoji="1" lang="ja-JP" altLang="en-US" dirty="0"/>
          </a:p>
        </p:txBody>
      </p:sp>
      <p:sp>
        <p:nvSpPr>
          <p:cNvPr id="1663" name="スライド番号プレースホルダー 3"/>
          <p:cNvSpPr>
            <a:spLocks noGrp="1"/>
          </p:cNvSpPr>
          <p:nvPr>
            <p:ph type="sldNum" sz="quarter" idx="5"/>
          </p:nvPr>
        </p:nvSpPr>
        <p:spPr/>
        <p:txBody>
          <a:bodyPr/>
          <a:lstStyle/>
          <a:p>
            <a:fld id="{B80F60F4-B332-41A0-ADF5-647A8A7F2E0B}" type="slidenum">
              <a:rPr lang="ja-JP" altLang="en-US" smtClean="0"/>
              <a:pPr/>
              <a:t>30</a:t>
            </a:fld>
            <a:endParaRPr lang="ja-JP" altLang="en-US" dirty="0"/>
          </a:p>
        </p:txBody>
      </p:sp>
    </p:spTree>
    <p:extLst>
      <p:ext uri="{BB962C8B-B14F-4D97-AF65-F5344CB8AC3E}">
        <p14:creationId xmlns:p14="http://schemas.microsoft.com/office/powerpoint/2010/main" val="2679034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84" name="スライド イメージ プレースホルダー 1"/>
          <p:cNvSpPr>
            <a:spLocks noGrp="1" noRot="1" noChangeAspect="1"/>
          </p:cNvSpPr>
          <p:nvPr>
            <p:ph type="sldImg"/>
          </p:nvPr>
        </p:nvSpPr>
        <p:spPr/>
      </p:sp>
      <p:sp>
        <p:nvSpPr>
          <p:cNvPr id="1685"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まずは「消費者契約法」です。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この法律は、消費者と事業者との間で結んだ契約に適用されます。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消費者と事業者の間の格差を考慮し、不当な勧誘による契約の取消しや、不当な契約条項の無効が認められます。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不当な勧誘は、たとえば、「うそを言われた」「消費者が不利になることを言われなかった」といった「消費者を誤認させる勧誘」、「契約するまで帰らない・帰してくれない」といった「消費者を困惑させる勧誘」などが該当します。</a:t>
            </a:r>
          </a:p>
          <a:p>
            <a:endParaRPr kumimoji="1" lang="ja-JP" altLang="en-US" dirty="0"/>
          </a:p>
        </p:txBody>
      </p:sp>
      <p:sp>
        <p:nvSpPr>
          <p:cNvPr id="1686" name="スライド番号プレースホルダー 3"/>
          <p:cNvSpPr>
            <a:spLocks noGrp="1"/>
          </p:cNvSpPr>
          <p:nvPr>
            <p:ph type="sldNum" sz="quarter" idx="5"/>
          </p:nvPr>
        </p:nvSpPr>
        <p:spPr/>
        <p:txBody>
          <a:bodyPr/>
          <a:lstStyle/>
          <a:p>
            <a:fld id="{B80F60F4-B332-41A0-ADF5-647A8A7F2E0B}" type="slidenum">
              <a:rPr lang="ja-JP" altLang="en-US" smtClean="0"/>
              <a:pPr/>
              <a:t>31</a:t>
            </a:fld>
            <a:endParaRPr lang="ja-JP" altLang="en-US" dirty="0"/>
          </a:p>
        </p:txBody>
      </p:sp>
    </p:spTree>
    <p:extLst>
      <p:ext uri="{BB962C8B-B14F-4D97-AF65-F5344CB8AC3E}">
        <p14:creationId xmlns:p14="http://schemas.microsoft.com/office/powerpoint/2010/main" val="153672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09" name="スライド イメージ プレースホルダー 1"/>
          <p:cNvSpPr>
            <a:spLocks noGrp="1" noRot="1" noChangeAspect="1"/>
          </p:cNvSpPr>
          <p:nvPr>
            <p:ph type="sldImg"/>
          </p:nvPr>
        </p:nvSpPr>
        <p:spPr/>
      </p:sp>
      <p:sp>
        <p:nvSpPr>
          <p:cNvPr id="1710"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次に「特定商取引法」です。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この法律は、トラブルを生じやすい特定の取引を対象に、クーリング・オフや事業者の勧誘行為規制のルールを定めています。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対象は、訪問販売などの不意打ち的な勧誘、エステなどの継続的なサービス提供に係る取引のほか、連鎖販売取引（いわゆるマルチ商法）や業務提供誘引販売（いわゆる内職商法）と呼ばれる、ビジネスに携わる取引が含まれます。</a:t>
            </a:r>
          </a:p>
          <a:p>
            <a:endParaRPr kumimoji="1" lang="ja-JP" altLang="en-US" dirty="0"/>
          </a:p>
        </p:txBody>
      </p:sp>
      <p:sp>
        <p:nvSpPr>
          <p:cNvPr id="1711" name="スライド番号プレースホルダー 3"/>
          <p:cNvSpPr>
            <a:spLocks noGrp="1"/>
          </p:cNvSpPr>
          <p:nvPr>
            <p:ph type="sldNum" sz="quarter" idx="5"/>
          </p:nvPr>
        </p:nvSpPr>
        <p:spPr/>
        <p:txBody>
          <a:bodyPr/>
          <a:lstStyle/>
          <a:p>
            <a:fld id="{B80F60F4-B332-41A0-ADF5-647A8A7F2E0B}" type="slidenum">
              <a:rPr lang="ja-JP" altLang="en-US" smtClean="0"/>
              <a:pPr/>
              <a:t>32</a:t>
            </a:fld>
            <a:endParaRPr lang="ja-JP" altLang="en-US" dirty="0"/>
          </a:p>
        </p:txBody>
      </p:sp>
    </p:spTree>
    <p:extLst>
      <p:ext uri="{BB962C8B-B14F-4D97-AF65-F5344CB8AC3E}">
        <p14:creationId xmlns:p14="http://schemas.microsoft.com/office/powerpoint/2010/main" val="2463963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23" name="スライド イメージ プレースホルダー 1"/>
          <p:cNvSpPr>
            <a:spLocks noGrp="1" noRot="1" noChangeAspect="1"/>
          </p:cNvSpPr>
          <p:nvPr>
            <p:ph type="sldImg"/>
          </p:nvPr>
        </p:nvSpPr>
        <p:spPr/>
      </p:sp>
      <p:sp>
        <p:nvSpPr>
          <p:cNvPr id="172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「クーリング・オフ制度」は、消費者が契約時に契約内容等を判断することが難しいことを考慮し、頭を冷やして契約について再考できるようにした制度です。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クーリング・オフをするためには、契約解除の通知をする必要があります。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通知は期間内に発信すればよく、期間内に事業者に届く必要はありません。たとえ事業者が通知を受け取らなかったとしても、その効力が生じます。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商品やサービスの利用を受けていた場合も、クーリング・オフの期間内に解除をした場合は、支払ったお金は全額返金されます。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ただし、通信販売や店舗購入の場合は、クーリング・オフができません。通信販売での返品は、事業者が定めた返品特約に従うことになります。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特約がない場合は、送料は消費者負担になりますが、８日以内であれば返品できます。</a:t>
            </a:r>
            <a:endParaRPr kumimoji="1" lang="ja-JP" altLang="en-US" dirty="0"/>
          </a:p>
        </p:txBody>
      </p:sp>
      <p:sp>
        <p:nvSpPr>
          <p:cNvPr id="1725" name="スライド番号プレースホルダー 3"/>
          <p:cNvSpPr>
            <a:spLocks noGrp="1"/>
          </p:cNvSpPr>
          <p:nvPr>
            <p:ph type="sldNum" sz="quarter" idx="5"/>
          </p:nvPr>
        </p:nvSpPr>
        <p:spPr/>
        <p:txBody>
          <a:bodyPr/>
          <a:lstStyle/>
          <a:p>
            <a:fld id="{B80F60F4-B332-41A0-ADF5-647A8A7F2E0B}" type="slidenum">
              <a:rPr lang="ja-JP" altLang="en-US" smtClean="0"/>
              <a:pPr/>
              <a:t>33</a:t>
            </a:fld>
            <a:endParaRPr lang="ja-JP" altLang="en-US" dirty="0"/>
          </a:p>
        </p:txBody>
      </p:sp>
    </p:spTree>
    <p:extLst>
      <p:ext uri="{BB962C8B-B14F-4D97-AF65-F5344CB8AC3E}">
        <p14:creationId xmlns:p14="http://schemas.microsoft.com/office/powerpoint/2010/main" val="406779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50" name="スライド イメージ プレースホルダー 1"/>
          <p:cNvSpPr>
            <a:spLocks noGrp="1" noRot="1" noChangeAspect="1"/>
          </p:cNvSpPr>
          <p:nvPr>
            <p:ph type="sldImg"/>
          </p:nvPr>
        </p:nvSpPr>
        <p:spPr/>
      </p:sp>
      <p:sp>
        <p:nvSpPr>
          <p:cNvPr id="1751"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クーリング・オフ通知は、ハガキ等の書面またはメールなどの電磁的記録で通知します。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また、通知を出した証拠は必ず保存しておきましょう。</a:t>
            </a:r>
          </a:p>
          <a:p>
            <a:endParaRPr kumimoji="1" lang="ja-JP" altLang="en-US" dirty="0"/>
          </a:p>
        </p:txBody>
      </p:sp>
      <p:sp>
        <p:nvSpPr>
          <p:cNvPr id="1752" name="スライド番号プレースホルダー 3"/>
          <p:cNvSpPr>
            <a:spLocks noGrp="1"/>
          </p:cNvSpPr>
          <p:nvPr>
            <p:ph type="sldNum" sz="quarter" idx="5"/>
          </p:nvPr>
        </p:nvSpPr>
        <p:spPr/>
        <p:txBody>
          <a:bodyPr/>
          <a:lstStyle/>
          <a:p>
            <a:fld id="{B80F60F4-B332-41A0-ADF5-647A8A7F2E0B}" type="slidenum">
              <a:rPr lang="ja-JP" altLang="en-US" smtClean="0"/>
              <a:pPr/>
              <a:t>34</a:t>
            </a:fld>
            <a:endParaRPr lang="ja-JP" altLang="en-US" dirty="0"/>
          </a:p>
        </p:txBody>
      </p:sp>
    </p:spTree>
    <p:extLst>
      <p:ext uri="{BB962C8B-B14F-4D97-AF65-F5344CB8AC3E}">
        <p14:creationId xmlns:p14="http://schemas.microsoft.com/office/powerpoint/2010/main" val="3971622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65" name="スライド イメージ プレースホルダー 1"/>
          <p:cNvSpPr>
            <a:spLocks noGrp="1" noRot="1" noChangeAspect="1"/>
          </p:cNvSpPr>
          <p:nvPr>
            <p:ph type="sldImg"/>
          </p:nvPr>
        </p:nvSpPr>
        <p:spPr/>
      </p:sp>
      <p:sp>
        <p:nvSpPr>
          <p:cNvPr id="1766"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この他にも消費者トラブルの解決を図る方法はたくさんあります。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もしトラブルに遭った際は、消費生活センターに相談できることを覚えておいてください。</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消費生活センターは、商品の購入やサービスの利用に関するトラブルの相談を受け付ける行政の機関です。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相談者への「助言」や、自力で事業者と交渉することが難しい場合など、必要に応じて事業者との「あっせん交渉」を行い、トラブルの解決を図ります。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「１８８」へ電話すると最寄りの消費生活センターに連絡できます。</a:t>
            </a:r>
            <a:endParaRPr kumimoji="1" lang="ja-JP" altLang="en-US" dirty="0"/>
          </a:p>
        </p:txBody>
      </p:sp>
      <p:sp>
        <p:nvSpPr>
          <p:cNvPr id="1767" name="スライド番号プレースホルダー 3"/>
          <p:cNvSpPr>
            <a:spLocks noGrp="1"/>
          </p:cNvSpPr>
          <p:nvPr>
            <p:ph type="sldNum" sz="quarter" idx="5"/>
          </p:nvPr>
        </p:nvSpPr>
        <p:spPr/>
        <p:txBody>
          <a:bodyPr/>
          <a:lstStyle/>
          <a:p>
            <a:fld id="{B80F60F4-B332-41A0-ADF5-647A8A7F2E0B}" type="slidenum">
              <a:rPr lang="ja-JP" altLang="en-US" smtClean="0"/>
              <a:pPr/>
              <a:t>35</a:t>
            </a:fld>
            <a:endParaRPr lang="ja-JP" altLang="en-US" dirty="0"/>
          </a:p>
        </p:txBody>
      </p:sp>
    </p:spTree>
    <p:extLst>
      <p:ext uri="{BB962C8B-B14F-4D97-AF65-F5344CB8AC3E}">
        <p14:creationId xmlns:p14="http://schemas.microsoft.com/office/powerpoint/2010/main" val="3858570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75" name="スライド イメージ プレースホルダー 1"/>
          <p:cNvSpPr>
            <a:spLocks noGrp="1" noRot="1" noChangeAspect="1"/>
          </p:cNvSpPr>
          <p:nvPr>
            <p:ph type="sldImg"/>
          </p:nvPr>
        </p:nvSpPr>
        <p:spPr/>
      </p:sp>
      <p:sp>
        <p:nvSpPr>
          <p:cNvPr id="1776"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消費生活センターは、受けた相談の情報を国や都道府県等に共有し、消費者への情報提供や法改正等に役立てています。</a:t>
            </a:r>
            <a:endParaRPr kumimoji="1" lang="ja-JP" altLang="en-US" dirty="0"/>
          </a:p>
        </p:txBody>
      </p:sp>
      <p:sp>
        <p:nvSpPr>
          <p:cNvPr id="1777" name="スライド番号プレースホルダー 3"/>
          <p:cNvSpPr>
            <a:spLocks noGrp="1"/>
          </p:cNvSpPr>
          <p:nvPr>
            <p:ph type="sldNum" sz="quarter" idx="5"/>
          </p:nvPr>
        </p:nvSpPr>
        <p:spPr/>
        <p:txBody>
          <a:bodyPr/>
          <a:lstStyle/>
          <a:p>
            <a:fld id="{B80F60F4-B332-41A0-ADF5-647A8A7F2E0B}" type="slidenum">
              <a:rPr lang="ja-JP" altLang="en-US" smtClean="0"/>
              <a:pPr/>
              <a:t>36</a:t>
            </a:fld>
            <a:endParaRPr lang="ja-JP" altLang="en-US" dirty="0"/>
          </a:p>
        </p:txBody>
      </p:sp>
    </p:spTree>
    <p:extLst>
      <p:ext uri="{BB962C8B-B14F-4D97-AF65-F5344CB8AC3E}">
        <p14:creationId xmlns:p14="http://schemas.microsoft.com/office/powerpoint/2010/main" val="2665730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86" name="スライド イメージ プレースホルダー 1"/>
          <p:cNvSpPr>
            <a:spLocks noGrp="1" noRot="1" noChangeAspect="1"/>
          </p:cNvSpPr>
          <p:nvPr>
            <p:ph type="sldImg"/>
          </p:nvPr>
        </p:nvSpPr>
        <p:spPr/>
      </p:sp>
      <p:sp>
        <p:nvSpPr>
          <p:cNvPr id="1787"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トラブルのない社会の実現に向けて、消費者には「信頼できる事業者を選ぶ」、消費者をあざむく勧誘や強引な勧誘をおこなうといった「不適切な取引に対して事業者や行政に意見を伝える」といった行動が期待されています。</a:t>
            </a:r>
            <a:endParaRPr kumimoji="1" lang="ja-JP" altLang="en-US" dirty="0"/>
          </a:p>
        </p:txBody>
      </p:sp>
      <p:sp>
        <p:nvSpPr>
          <p:cNvPr id="1788" name="スライド番号プレースホルダー 3"/>
          <p:cNvSpPr>
            <a:spLocks noGrp="1"/>
          </p:cNvSpPr>
          <p:nvPr>
            <p:ph type="sldNum" sz="quarter" idx="5"/>
          </p:nvPr>
        </p:nvSpPr>
        <p:spPr/>
        <p:txBody>
          <a:bodyPr/>
          <a:lstStyle/>
          <a:p>
            <a:fld id="{B80F60F4-B332-41A0-ADF5-647A8A7F2E0B}" type="slidenum">
              <a:rPr lang="ja-JP" altLang="en-US" smtClean="0"/>
              <a:pPr/>
              <a:t>37</a:t>
            </a:fld>
            <a:endParaRPr lang="ja-JP" altLang="en-US" dirty="0"/>
          </a:p>
        </p:txBody>
      </p:sp>
    </p:spTree>
    <p:extLst>
      <p:ext uri="{BB962C8B-B14F-4D97-AF65-F5344CB8AC3E}">
        <p14:creationId xmlns:p14="http://schemas.microsoft.com/office/powerpoint/2010/main" val="767214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03" name="スライド イメージ プレースホルダー 1"/>
          <p:cNvSpPr>
            <a:spLocks noGrp="1" noRot="1" noChangeAspect="1"/>
          </p:cNvSpPr>
          <p:nvPr>
            <p:ph type="sldImg"/>
          </p:nvPr>
        </p:nvSpPr>
        <p:spPr/>
      </p:sp>
      <p:sp>
        <p:nvSpPr>
          <p:cNvPr id="1804"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皆さんの中には、意見を伝える際、「うまく意見を伝えられるか」「悪質なクレーマーだと思われてしまわないか」という不安がある方もいるかもしれません。</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そんなときは、すれ違いを生まないために、ひと呼吸おいて自分の要望や相手の主張を整理できるといいでしょう。</a:t>
            </a:r>
            <a:endParaRPr kumimoji="1" lang="ja-JP" altLang="en-US" dirty="0"/>
          </a:p>
        </p:txBody>
      </p:sp>
      <p:sp>
        <p:nvSpPr>
          <p:cNvPr id="1805" name="スライド番号プレースホルダー 3"/>
          <p:cNvSpPr>
            <a:spLocks noGrp="1"/>
          </p:cNvSpPr>
          <p:nvPr>
            <p:ph type="sldNum" sz="quarter" idx="5"/>
          </p:nvPr>
        </p:nvSpPr>
        <p:spPr/>
        <p:txBody>
          <a:bodyPr/>
          <a:lstStyle/>
          <a:p>
            <a:fld id="{B80F60F4-B332-41A0-ADF5-647A8A7F2E0B}" type="slidenum">
              <a:rPr lang="ja-JP" altLang="en-US" smtClean="0"/>
              <a:pPr/>
              <a:t>38</a:t>
            </a:fld>
            <a:endParaRPr lang="ja-JP" altLang="en-US" dirty="0"/>
          </a:p>
        </p:txBody>
      </p:sp>
    </p:spTree>
    <p:extLst>
      <p:ext uri="{BB962C8B-B14F-4D97-AF65-F5344CB8AC3E}">
        <p14:creationId xmlns:p14="http://schemas.microsoft.com/office/powerpoint/2010/main" val="456733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20" name="スライド イメージ プレースホルダー 1"/>
          <p:cNvSpPr>
            <a:spLocks noGrp="1" noRot="1" noChangeAspect="1"/>
          </p:cNvSpPr>
          <p:nvPr>
            <p:ph type="sldImg"/>
          </p:nvPr>
        </p:nvSpPr>
        <p:spPr/>
      </p:sp>
      <p:sp>
        <p:nvSpPr>
          <p:cNvPr id="1821"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ぜひ、今日学んだことを、これからの生活に活かしてください。</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困った時の相談先として、消費生活センターの窓口情報を掲載しているので、そちらも参考にしてみてください。</a:t>
            </a:r>
            <a:endParaRPr kumimoji="1" lang="ja-JP" altLang="en-US" dirty="0"/>
          </a:p>
        </p:txBody>
      </p:sp>
      <p:sp>
        <p:nvSpPr>
          <p:cNvPr id="1822" name="スライド番号プレースホルダー 3"/>
          <p:cNvSpPr>
            <a:spLocks noGrp="1"/>
          </p:cNvSpPr>
          <p:nvPr>
            <p:ph type="sldNum" sz="quarter" idx="5"/>
          </p:nvPr>
        </p:nvSpPr>
        <p:spPr/>
        <p:txBody>
          <a:bodyPr/>
          <a:lstStyle/>
          <a:p>
            <a:fld id="{B80F60F4-B332-41A0-ADF5-647A8A7F2E0B}" type="slidenum">
              <a:rPr lang="ja-JP" altLang="en-US" smtClean="0"/>
              <a:pPr/>
              <a:t>39</a:t>
            </a:fld>
            <a:endParaRPr lang="ja-JP" altLang="en-US" dirty="0"/>
          </a:p>
        </p:txBody>
      </p:sp>
    </p:spTree>
    <p:extLst>
      <p:ext uri="{BB962C8B-B14F-4D97-AF65-F5344CB8AC3E}">
        <p14:creationId xmlns:p14="http://schemas.microsoft.com/office/powerpoint/2010/main" val="399153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1" name="スライド イメージ プレースホルダー 1"/>
          <p:cNvSpPr>
            <a:spLocks noGrp="1" noRot="1" noChangeAspect="1"/>
          </p:cNvSpPr>
          <p:nvPr>
            <p:ph type="sldImg"/>
          </p:nvPr>
        </p:nvSpPr>
        <p:spPr/>
      </p:sp>
      <p:sp>
        <p:nvSpPr>
          <p:cNvPr id="1152" name="ノート プレースホルダー 2"/>
          <p:cNvSpPr>
            <a:spLocks noGrp="1"/>
          </p:cNvSpPr>
          <p:nvPr>
            <p:ph type="body" idx="1"/>
          </p:nvPr>
        </p:nvSpPr>
        <p:spPr/>
        <p:txBody>
          <a:bodyPr/>
          <a:lstStyle/>
          <a:p>
            <a:r>
              <a:rPr kumimoji="1" lang="ja-JP" altLang="en-US" dirty="0"/>
              <a:t>さらに新社会人の世代でも、消費者トラブルにおける契約金額は高額化しており、消費者トラブルによって、生活が立ち行かなくなるリスクがあります。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（参考）用語解説</a:t>
            </a:r>
          </a:p>
          <a:p>
            <a:r>
              <a:rPr kumimoji="1" lang="ja-JP" altLang="ja-JP" sz="1200" b="1" kern="1200" dirty="0">
                <a:solidFill>
                  <a:schemeClr val="tx1"/>
                </a:solidFill>
                <a:effectLst/>
                <a:latin typeface="BIZ UDPゴシック" panose="020B0400000000000000" pitchFamily="50" charset="-128"/>
                <a:ea typeface="BIZ UDPゴシック" panose="020B0400000000000000" pitchFamily="50" charset="-128"/>
                <a:cs typeface="+mn-cs"/>
              </a:rPr>
              <a:t>契約購入金額：</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契約金額・購入金額。契約は済んでいるが、まだ支払っていないものも含む。</a:t>
            </a:r>
            <a:endParaRPr kumimoji="1" lang="ja-JP" altLang="en-US" dirty="0"/>
          </a:p>
        </p:txBody>
      </p:sp>
      <p:sp>
        <p:nvSpPr>
          <p:cNvPr id="1153" name="スライド番号プレースホルダー 3"/>
          <p:cNvSpPr>
            <a:spLocks noGrp="1"/>
          </p:cNvSpPr>
          <p:nvPr>
            <p:ph type="sldNum" sz="quarter" idx="5"/>
          </p:nvPr>
        </p:nvSpPr>
        <p:spPr/>
        <p:txBody>
          <a:bodyPr/>
          <a:lstStyle/>
          <a:p>
            <a:fld id="{B80F60F4-B332-41A0-ADF5-647A8A7F2E0B}" type="slidenum">
              <a:rPr lang="ja-JP" altLang="en-US" smtClean="0"/>
              <a:pPr/>
              <a:t>4</a:t>
            </a:fld>
            <a:endParaRPr lang="ja-JP" altLang="en-US" dirty="0"/>
          </a:p>
        </p:txBody>
      </p:sp>
    </p:spTree>
    <p:extLst>
      <p:ext uri="{BB962C8B-B14F-4D97-AF65-F5344CB8AC3E}">
        <p14:creationId xmlns:p14="http://schemas.microsoft.com/office/powerpoint/2010/main" val="267793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9" name="スライド イメージ プレースホルダー 1"/>
          <p:cNvSpPr>
            <a:spLocks noGrp="1" noRot="1" noChangeAspect="1"/>
          </p:cNvSpPr>
          <p:nvPr>
            <p:ph type="sldImg"/>
          </p:nvPr>
        </p:nvSpPr>
        <p:spPr/>
      </p:sp>
      <p:sp>
        <p:nvSpPr>
          <p:cNvPr id="1160"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新社会人の皆さんが、これから、よりよい生活と将来を実現するために、ぜひこの講座で、消費者トラブルを防ぐ知識とスキルを身につけていただきたいと思います。</a:t>
            </a:r>
            <a:endParaRPr kumimoji="1" lang="ja-JP" altLang="en-US" dirty="0"/>
          </a:p>
        </p:txBody>
      </p:sp>
      <p:sp>
        <p:nvSpPr>
          <p:cNvPr id="1161" name="スライド番号プレースホルダー 3"/>
          <p:cNvSpPr>
            <a:spLocks noGrp="1"/>
          </p:cNvSpPr>
          <p:nvPr>
            <p:ph type="sldNum" sz="quarter" idx="5"/>
          </p:nvPr>
        </p:nvSpPr>
        <p:spPr/>
        <p:txBody>
          <a:bodyPr/>
          <a:lstStyle/>
          <a:p>
            <a:fld id="{B80F60F4-B332-41A0-ADF5-647A8A7F2E0B}" type="slidenum">
              <a:rPr lang="ja-JP" altLang="en-US" smtClean="0"/>
              <a:pPr/>
              <a:t>5</a:t>
            </a:fld>
            <a:endParaRPr lang="ja-JP" altLang="en-US" dirty="0"/>
          </a:p>
        </p:txBody>
      </p:sp>
    </p:spTree>
    <p:extLst>
      <p:ext uri="{BB962C8B-B14F-4D97-AF65-F5344CB8AC3E}">
        <p14:creationId xmlns:p14="http://schemas.microsoft.com/office/powerpoint/2010/main" val="993722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0" name="スライド イメージ プレースホルダー 1"/>
          <p:cNvSpPr>
            <a:spLocks noGrp="1" noRot="1" noChangeAspect="1"/>
          </p:cNvSpPr>
          <p:nvPr>
            <p:ph type="sldImg"/>
          </p:nvPr>
        </p:nvSpPr>
        <p:spPr/>
      </p:sp>
      <p:sp>
        <p:nvSpPr>
          <p:cNvPr id="1171"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１．契約の基礎知識</a:t>
            </a:r>
            <a:endParaRPr kumimoji="1" lang="ja-JP" altLang="en-US" dirty="0"/>
          </a:p>
        </p:txBody>
      </p:sp>
      <p:sp>
        <p:nvSpPr>
          <p:cNvPr id="1172" name="スライド番号プレースホルダー 3"/>
          <p:cNvSpPr>
            <a:spLocks noGrp="1"/>
          </p:cNvSpPr>
          <p:nvPr>
            <p:ph type="sldNum" sz="quarter" idx="5"/>
          </p:nvPr>
        </p:nvSpPr>
        <p:spPr/>
        <p:txBody>
          <a:bodyPr/>
          <a:lstStyle/>
          <a:p>
            <a:fld id="{B80F60F4-B332-41A0-ADF5-647A8A7F2E0B}" type="slidenum">
              <a:rPr lang="ja-JP" altLang="en-US" smtClean="0"/>
              <a:pPr/>
              <a:t>6</a:t>
            </a:fld>
            <a:endParaRPr lang="ja-JP" altLang="en-US" dirty="0"/>
          </a:p>
        </p:txBody>
      </p:sp>
    </p:spTree>
    <p:extLst>
      <p:ext uri="{BB962C8B-B14F-4D97-AF65-F5344CB8AC3E}">
        <p14:creationId xmlns:p14="http://schemas.microsoft.com/office/powerpoint/2010/main" val="287542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0" name="スライド イメージ プレースホルダー 1"/>
          <p:cNvSpPr>
            <a:spLocks noGrp="1" noRot="1" noChangeAspect="1"/>
          </p:cNvSpPr>
          <p:nvPr>
            <p:ph type="sldImg"/>
          </p:nvPr>
        </p:nvSpPr>
        <p:spPr/>
      </p:sp>
      <p:sp>
        <p:nvSpPr>
          <p:cNvPr id="1181" name="ノート プレースホルダー 2"/>
          <p:cNvSpPr>
            <a:spLocks noGrp="1"/>
          </p:cNvSpPr>
          <p:nvPr>
            <p:ph type="body" idx="1"/>
          </p:nvPr>
        </p:nvSpPr>
        <p:spPr/>
        <p:txBody>
          <a:bodyPr/>
          <a:lstStyle/>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新生活になり、引っ越しや賃貸アパート、電気・ガス・水道などの生活インフラに関する「契約」の機会があった方もいるのではないでしょうか。</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私たちの生活にとって、「契約」はとても身近なものです。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そして、「消費者トラブル」の多くは、この「契約」をきっかけとして生じています。</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まずは契約とはどのようなものか、基本を押さえることが大切です。</a:t>
            </a:r>
          </a:p>
          <a:p>
            <a:endParaRPr kumimoji="1" lang="ja-JP" altLang="en-US" dirty="0"/>
          </a:p>
        </p:txBody>
      </p:sp>
      <p:sp>
        <p:nvSpPr>
          <p:cNvPr id="1182" name="スライド番号プレースホルダー 3"/>
          <p:cNvSpPr>
            <a:spLocks noGrp="1"/>
          </p:cNvSpPr>
          <p:nvPr>
            <p:ph type="sldNum" sz="quarter" idx="5"/>
          </p:nvPr>
        </p:nvSpPr>
        <p:spPr/>
        <p:txBody>
          <a:bodyPr/>
          <a:lstStyle/>
          <a:p>
            <a:fld id="{B80F60F4-B332-41A0-ADF5-647A8A7F2E0B}" type="slidenum">
              <a:rPr lang="ja-JP" altLang="en-US" smtClean="0"/>
              <a:pPr/>
              <a:t>7</a:t>
            </a:fld>
            <a:endParaRPr lang="ja-JP" altLang="en-US" dirty="0"/>
          </a:p>
        </p:txBody>
      </p:sp>
    </p:spTree>
    <p:extLst>
      <p:ext uri="{BB962C8B-B14F-4D97-AF65-F5344CB8AC3E}">
        <p14:creationId xmlns:p14="http://schemas.microsoft.com/office/powerpoint/2010/main" val="3447471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5" name="スライド イメージ プレースホルダー 1"/>
          <p:cNvSpPr>
            <a:spLocks noGrp="1" noRot="1" noChangeAspect="1"/>
          </p:cNvSpPr>
          <p:nvPr>
            <p:ph type="sldImg"/>
          </p:nvPr>
        </p:nvSpPr>
        <p:spPr/>
      </p:sp>
      <p:sp>
        <p:nvSpPr>
          <p:cNvPr id="1206"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まずは簡単なクイズで、自分がどれだけ契約の基本を知っているか確認してみましょう。</a:t>
            </a:r>
          </a:p>
          <a:p>
            <a:endParaRPr kumimoji="1" lang="en-US" altLang="ja-JP" dirty="0"/>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（受講者に考える時間を作る）</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 </a:t>
            </a:r>
            <a:endPar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endParaRP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それでは【回答】を確認しましょう。</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Q1</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は「すべて該当する」</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Q2</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は「②」</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Q3</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は「×」</a:t>
            </a:r>
          </a:p>
          <a:p>
            <a:r>
              <a:rPr kumimoji="1" lang="en-US"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Q4</a:t>
            </a:r>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は「×」</a:t>
            </a:r>
          </a:p>
          <a:p>
            <a:endParaRPr kumimoji="1" lang="en-US" altLang="ja-JP" dirty="0"/>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進め方のポイント</a:t>
            </a:r>
          </a:p>
          <a:p>
            <a:r>
              <a:rPr kumimoji="1" lang="ja-JP" altLang="ja-JP" sz="1200" kern="1200" dirty="0">
                <a:solidFill>
                  <a:schemeClr val="tx1"/>
                </a:solidFill>
                <a:effectLst/>
                <a:latin typeface="BIZ UDPゴシック" panose="020B0400000000000000" pitchFamily="50" charset="-128"/>
                <a:ea typeface="BIZ UDPゴシック" panose="020B0400000000000000" pitchFamily="50" charset="-128"/>
                <a:cs typeface="+mn-cs"/>
              </a:rPr>
              <a:t>・受講者にクイズの回答について考えてもらったあと、回答を挙手やインタビューで何名かに発言してもらって確認しましょう。</a:t>
            </a:r>
            <a:endParaRPr kumimoji="1" lang="ja-JP" altLang="en-US" dirty="0"/>
          </a:p>
        </p:txBody>
      </p:sp>
      <p:sp>
        <p:nvSpPr>
          <p:cNvPr id="1207" name="スライド番号プレースホルダー 3"/>
          <p:cNvSpPr>
            <a:spLocks noGrp="1"/>
          </p:cNvSpPr>
          <p:nvPr>
            <p:ph type="sldNum" sz="quarter" idx="5"/>
          </p:nvPr>
        </p:nvSpPr>
        <p:spPr/>
        <p:txBody>
          <a:bodyPr/>
          <a:lstStyle/>
          <a:p>
            <a:fld id="{B80F60F4-B332-41A0-ADF5-647A8A7F2E0B}" type="slidenum">
              <a:rPr lang="ja-JP" altLang="en-US" smtClean="0"/>
              <a:pPr/>
              <a:t>8</a:t>
            </a:fld>
            <a:endParaRPr lang="ja-JP" altLang="en-US" dirty="0"/>
          </a:p>
        </p:txBody>
      </p:sp>
    </p:spTree>
    <p:extLst>
      <p:ext uri="{BB962C8B-B14F-4D97-AF65-F5344CB8AC3E}">
        <p14:creationId xmlns:p14="http://schemas.microsoft.com/office/powerpoint/2010/main" val="60421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9" name="スライド イメージ プレースホルダー 1"/>
          <p:cNvSpPr>
            <a:spLocks noGrp="1" noRot="1" noChangeAspect="1"/>
          </p:cNvSpPr>
          <p:nvPr>
            <p:ph type="sldImg"/>
          </p:nvPr>
        </p:nvSpPr>
        <p:spPr/>
      </p:sp>
      <p:sp>
        <p:nvSpPr>
          <p:cNvPr id="1240" name="ノート プレースホルダー 2"/>
          <p:cNvSpPr>
            <a:spLocks noGrp="1"/>
          </p:cNvSpPr>
          <p:nvPr>
            <p:ph type="body" idx="1"/>
          </p:nvPr>
        </p:nvSpPr>
        <p:spPr/>
        <p:txBody>
          <a:bodyPr/>
          <a:lstStyle/>
          <a:p>
            <a:endParaRPr kumimoji="1" lang="ja-JP" altLang="en-US" dirty="0"/>
          </a:p>
        </p:txBody>
      </p:sp>
      <p:sp>
        <p:nvSpPr>
          <p:cNvPr id="1241" name="スライド番号プレースホルダー 3"/>
          <p:cNvSpPr>
            <a:spLocks noGrp="1"/>
          </p:cNvSpPr>
          <p:nvPr>
            <p:ph type="sldNum" sz="quarter" idx="5"/>
          </p:nvPr>
        </p:nvSpPr>
        <p:spPr/>
        <p:txBody>
          <a:bodyPr/>
          <a:lstStyle/>
          <a:p>
            <a:fld id="{B80F60F4-B332-41A0-ADF5-647A8A7F2E0B}" type="slidenum">
              <a:rPr lang="ja-JP" altLang="en-US" smtClean="0"/>
              <a:pPr/>
              <a:t>9</a:t>
            </a:fld>
            <a:endParaRPr lang="ja-JP" altLang="en-US" dirty="0"/>
          </a:p>
        </p:txBody>
      </p:sp>
    </p:spTree>
    <p:extLst>
      <p:ext uri="{BB962C8B-B14F-4D97-AF65-F5344CB8AC3E}">
        <p14:creationId xmlns:p14="http://schemas.microsoft.com/office/powerpoint/2010/main" val="19183435"/>
      </p:ext>
    </p:extLst>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1032"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1033" name="日付プレースホルダー 3"/>
          <p:cNvSpPr>
            <a:spLocks noGrp="1"/>
          </p:cNvSpPr>
          <p:nvPr>
            <p:ph type="dt" sz="half" idx="10"/>
          </p:nvPr>
        </p:nvSpPr>
        <p:spPr/>
        <p:txBody>
          <a:bodyPr/>
          <a:lstStyle/>
          <a:p>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306950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0" name=""/>
        <p:cNvGrpSpPr/>
        <p:nvPr/>
      </p:nvGrpSpPr>
      <p:grpSpPr>
        <a:xfrm>
          <a:off x="0" y="0"/>
          <a:ext cx="0" cy="0"/>
          <a:chOff x="0" y="0"/>
          <a:chExt cx="0" cy="0"/>
        </a:xfrm>
      </p:grpSpPr>
      <p:sp>
        <p:nvSpPr>
          <p:cNvPr id="1090" name="タイトル 1"/>
          <p:cNvSpPr>
            <a:spLocks noGrp="1"/>
          </p:cNvSpPr>
          <p:nvPr>
            <p:ph type="title"/>
          </p:nvPr>
        </p:nvSpPr>
        <p:spPr/>
        <p:txBody>
          <a:bodyPr/>
          <a:lstStyle/>
          <a:p>
            <a:r>
              <a:rPr kumimoji="1" lang="ja-JP" altLang="en-US"/>
              <a:t>マスター タイトルの書式設定</a:t>
            </a:r>
          </a:p>
        </p:txBody>
      </p:sp>
      <p:sp>
        <p:nvSpPr>
          <p:cNvPr id="1091"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2" name="日付プレースホルダー 3"/>
          <p:cNvSpPr>
            <a:spLocks noGrp="1"/>
          </p:cNvSpPr>
          <p:nvPr>
            <p:ph type="dt" sz="half" idx="10"/>
          </p:nvPr>
        </p:nvSpPr>
        <p:spPr/>
        <p:txBody>
          <a:bodyPr/>
          <a:lstStyle/>
          <a:p>
            <a:endParaRPr kumimoji="1" lang="ja-JP" altLang="en-US"/>
          </a:p>
        </p:txBody>
      </p:sp>
      <p:sp>
        <p:nvSpPr>
          <p:cNvPr id="1093" name="フッター プレースホルダー 4"/>
          <p:cNvSpPr>
            <a:spLocks noGrp="1"/>
          </p:cNvSpPr>
          <p:nvPr>
            <p:ph type="ftr" sz="quarter" idx="11"/>
          </p:nvPr>
        </p:nvSpPr>
        <p:spPr/>
        <p:txBody>
          <a:bodyPr/>
          <a:lstStyle/>
          <a:p>
            <a:endParaRPr kumimoji="1" lang="ja-JP" altLang="en-US"/>
          </a:p>
        </p:txBody>
      </p:sp>
      <p:sp>
        <p:nvSpPr>
          <p:cNvPr id="1094" name="スライド番号プレースホルダー 5"/>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234086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6"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1097"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8" name="日付プレースホルダー 3"/>
          <p:cNvSpPr>
            <a:spLocks noGrp="1"/>
          </p:cNvSpPr>
          <p:nvPr>
            <p:ph type="dt" sz="half" idx="10"/>
          </p:nvPr>
        </p:nvSpPr>
        <p:spPr/>
        <p:txBody>
          <a:bodyPr/>
          <a:lstStyle/>
          <a:p>
            <a:endParaRPr kumimoji="1" lang="ja-JP" altLang="en-US"/>
          </a:p>
        </p:txBody>
      </p:sp>
      <p:sp>
        <p:nvSpPr>
          <p:cNvPr id="1099" name="フッター プレースホルダー 4"/>
          <p:cNvSpPr>
            <a:spLocks noGrp="1"/>
          </p:cNvSpPr>
          <p:nvPr>
            <p:ph type="ftr" sz="quarter" idx="11"/>
          </p:nvPr>
        </p:nvSpPr>
        <p:spPr/>
        <p:txBody>
          <a:bodyPr/>
          <a:lstStyle/>
          <a:p>
            <a:endParaRPr kumimoji="1" lang="ja-JP" altLang="en-US"/>
          </a:p>
        </p:txBody>
      </p:sp>
      <p:sp>
        <p:nvSpPr>
          <p:cNvPr id="1100" name="スライド番号プレースホルダー 5"/>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212686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マスター タイトルの書式設定</a:t>
            </a:r>
          </a:p>
        </p:txBody>
      </p:sp>
      <p:sp>
        <p:nvSpPr>
          <p:cNvPr id="1038"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3"/>
          <p:cNvSpPr>
            <a:spLocks noGrp="1"/>
          </p:cNvSpPr>
          <p:nvPr>
            <p:ph type="dt" sz="half" idx="10"/>
          </p:nvPr>
        </p:nvSpPr>
        <p:spPr/>
        <p:txBody>
          <a:bodyPr/>
          <a:lstStyle/>
          <a:p>
            <a:endParaRPr kumimoji="1" lang="ja-JP" altLang="en-US"/>
          </a:p>
        </p:txBody>
      </p:sp>
      <p:sp>
        <p:nvSpPr>
          <p:cNvPr id="1040" name="フッター プレースホルダー 4"/>
          <p:cNvSpPr>
            <a:spLocks noGrp="1"/>
          </p:cNvSpPr>
          <p:nvPr>
            <p:ph type="ftr" sz="quarter" idx="11"/>
          </p:nvPr>
        </p:nvSpPr>
        <p:spPr/>
        <p:txBody>
          <a:bodyPr/>
          <a:lstStyle/>
          <a:p>
            <a:endParaRPr kumimoji="1" lang="ja-JP" altLang="en-US"/>
          </a:p>
        </p:txBody>
      </p:sp>
      <p:sp>
        <p:nvSpPr>
          <p:cNvPr id="1041" name="スライド番号プレースホルダー 5"/>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317241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1044"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1045" name="日付プレースホルダー 3"/>
          <p:cNvSpPr>
            <a:spLocks noGrp="1"/>
          </p:cNvSpPr>
          <p:nvPr>
            <p:ph type="dt" sz="half" idx="10"/>
          </p:nvPr>
        </p:nvSpPr>
        <p:spPr/>
        <p:txBody>
          <a:bodyPr/>
          <a:lstStyle/>
          <a:p>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343664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マスター タイトルの書式設定</a:t>
            </a:r>
          </a:p>
        </p:txBody>
      </p:sp>
      <p:sp>
        <p:nvSpPr>
          <p:cNvPr id="1050"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ー 4"/>
          <p:cNvSpPr>
            <a:spLocks noGrp="1"/>
          </p:cNvSpPr>
          <p:nvPr>
            <p:ph type="dt" sz="half" idx="10"/>
          </p:nvPr>
        </p:nvSpPr>
        <p:spPr/>
        <p:txBody>
          <a:bodyPr/>
          <a:lstStyle/>
          <a:p>
            <a:endParaRPr kumimoji="1" lang="ja-JP" altLang="en-US"/>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26935515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1057"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58"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0"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ー 6"/>
          <p:cNvSpPr>
            <a:spLocks noGrp="1"/>
          </p:cNvSpPr>
          <p:nvPr>
            <p:ph type="dt" sz="half" idx="10"/>
          </p:nvPr>
        </p:nvSpPr>
        <p:spPr/>
        <p:txBody>
          <a:bodyPr/>
          <a:lstStyle/>
          <a:p>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29400082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マスター タイトルの書式設定</a:t>
            </a:r>
          </a:p>
        </p:txBody>
      </p:sp>
      <p:sp>
        <p:nvSpPr>
          <p:cNvPr id="1066" name="日付プレースホルダー 2"/>
          <p:cNvSpPr>
            <a:spLocks noGrp="1"/>
          </p:cNvSpPr>
          <p:nvPr>
            <p:ph type="dt" sz="half" idx="10"/>
          </p:nvPr>
        </p:nvSpPr>
        <p:spPr/>
        <p:txBody>
          <a:bodyPr/>
          <a:lstStyle/>
          <a:p>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414732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正方形/長方形 1"/>
          <p:cNvSpPr/>
          <p:nvPr userDrawn="1"/>
        </p:nvSpPr>
        <p:spPr>
          <a:xfrm>
            <a:off x="0" y="0"/>
            <a:ext cx="12192000" cy="6858000"/>
          </a:xfrm>
          <a:prstGeom prst="rect">
            <a:avLst/>
          </a:prstGeom>
          <a:solidFill>
            <a:srgbClr val="7FC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1" name="角丸四角形 5"/>
          <p:cNvSpPr/>
          <p:nvPr userDrawn="1"/>
        </p:nvSpPr>
        <p:spPr>
          <a:xfrm>
            <a:off x="327804" y="279000"/>
            <a:ext cx="11520000" cy="6300000"/>
          </a:xfrm>
          <a:prstGeom prst="roundRect">
            <a:avLst>
              <a:gd name="adj" fmla="val 50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2" name="日付プレースホルダー 4"/>
          <p:cNvSpPr>
            <a:spLocks noGrp="1"/>
          </p:cNvSpPr>
          <p:nvPr>
            <p:ph type="dt" sz="half" idx="10"/>
          </p:nvPr>
        </p:nvSpPr>
        <p:spPr/>
        <p:txBody>
          <a:bodyPr/>
          <a:lstStyle/>
          <a:p>
            <a:endParaRPr lang="ja-JP" altLang="en-US" dirty="0"/>
          </a:p>
        </p:txBody>
      </p:sp>
      <p:sp>
        <p:nvSpPr>
          <p:cNvPr id="1073" name="フッター プレースホルダー 6"/>
          <p:cNvSpPr>
            <a:spLocks noGrp="1"/>
          </p:cNvSpPr>
          <p:nvPr>
            <p:ph type="ftr" sz="quarter" idx="11"/>
          </p:nvPr>
        </p:nvSpPr>
        <p:spPr/>
        <p:txBody>
          <a:bodyPr/>
          <a:lstStyle/>
          <a:p>
            <a:endParaRPr lang="ja-JP" altLang="en-US" dirty="0"/>
          </a:p>
        </p:txBody>
      </p:sp>
      <p:sp>
        <p:nvSpPr>
          <p:cNvPr id="1074" name="スライド番号プレースホルダー 7"/>
          <p:cNvSpPr>
            <a:spLocks noGrp="1"/>
          </p:cNvSpPr>
          <p:nvPr>
            <p:ph type="sldNum" sz="quarter" idx="12"/>
          </p:nvPr>
        </p:nvSpPr>
        <p:spPr>
          <a:xfrm>
            <a:off x="9432408" y="6449813"/>
            <a:ext cx="2743200" cy="365125"/>
          </a:xfrm>
        </p:spPr>
        <p:txBody>
          <a:bodyPr/>
          <a:lstStyle>
            <a:lvl1pPr>
              <a:defRPr b="1">
                <a:solidFill>
                  <a:schemeClr val="tx1">
                    <a:lumMod val="85000"/>
                    <a:lumOff val="15000"/>
                  </a:schemeClr>
                </a:solidFill>
                <a:latin typeface="メイリオ" panose="020B0604030504040204" pitchFamily="50" charset="-128"/>
                <a:ea typeface="メイリオ" panose="020B0604030504040204" pitchFamily="50" charset="-128"/>
              </a:defRPr>
            </a:lvl1pPr>
          </a:lstStyle>
          <a:p>
            <a:fld id="{15859FEF-2C44-4C2A-86ED-B7C1161F21CE}" type="slidenum">
              <a:rPr lang="ja-JP" altLang="en-US" smtClean="0"/>
              <a:pPr/>
              <a:t>‹#›</a:t>
            </a:fld>
            <a:endParaRPr lang="ja-JP" altLang="en-US" b="1" dirty="0"/>
          </a:p>
        </p:txBody>
      </p:sp>
    </p:spTree>
    <p:extLst>
      <p:ext uri="{BB962C8B-B14F-4D97-AF65-F5344CB8AC3E}">
        <p14:creationId xmlns:p14="http://schemas.microsoft.com/office/powerpoint/2010/main" val="283720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0" name=""/>
        <p:cNvGrpSpPr/>
        <p:nvPr/>
      </p:nvGrpSpPr>
      <p:grpSpPr>
        <a:xfrm>
          <a:off x="0" y="0"/>
          <a:ext cx="0" cy="0"/>
          <a:chOff x="0" y="0"/>
          <a:chExt cx="0" cy="0"/>
        </a:xfrm>
      </p:grpSpPr>
      <p:sp>
        <p:nvSpPr>
          <p:cNvPr id="1076"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1077"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8"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79" name="日付プレースホルダー 4"/>
          <p:cNvSpPr>
            <a:spLocks noGrp="1"/>
          </p:cNvSpPr>
          <p:nvPr>
            <p:ph type="dt" sz="half" idx="10"/>
          </p:nvPr>
        </p:nvSpPr>
        <p:spPr/>
        <p:txBody>
          <a:bodyPr/>
          <a:lstStyle/>
          <a:p>
            <a:endParaRPr kumimoji="1" lang="ja-JP" altLang="en-US"/>
          </a:p>
        </p:txBody>
      </p:sp>
      <p:sp>
        <p:nvSpPr>
          <p:cNvPr id="1080" name="フッター プレースホルダー 5"/>
          <p:cNvSpPr>
            <a:spLocks noGrp="1"/>
          </p:cNvSpPr>
          <p:nvPr>
            <p:ph type="ftr" sz="quarter" idx="11"/>
          </p:nvPr>
        </p:nvSpPr>
        <p:spPr/>
        <p:txBody>
          <a:bodyPr/>
          <a:lstStyle/>
          <a:p>
            <a:endParaRPr kumimoji="1" lang="ja-JP" altLang="en-US"/>
          </a:p>
        </p:txBody>
      </p:sp>
      <p:sp>
        <p:nvSpPr>
          <p:cNvPr id="1081" name="スライド番号プレースホルダー 6"/>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14756733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3"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1084"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85"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86" name="日付プレースホルダー 4"/>
          <p:cNvSpPr>
            <a:spLocks noGrp="1"/>
          </p:cNvSpPr>
          <p:nvPr>
            <p:ph type="dt" sz="half" idx="10"/>
          </p:nvPr>
        </p:nvSpPr>
        <p:spPr/>
        <p:txBody>
          <a:bodyPr/>
          <a:lstStyle/>
          <a:p>
            <a:endParaRPr kumimoji="1" lang="ja-JP" altLang="en-US"/>
          </a:p>
        </p:txBody>
      </p:sp>
      <p:sp>
        <p:nvSpPr>
          <p:cNvPr id="1087" name="フッター プレースホルダー 5"/>
          <p:cNvSpPr>
            <a:spLocks noGrp="1"/>
          </p:cNvSpPr>
          <p:nvPr>
            <p:ph type="ftr" sz="quarter" idx="11"/>
          </p:nvPr>
        </p:nvSpPr>
        <p:spPr/>
        <p:txBody>
          <a:bodyPr/>
          <a:lstStyle/>
          <a:p>
            <a:endParaRPr kumimoji="1" lang="ja-JP" altLang="en-US"/>
          </a:p>
        </p:txBody>
      </p:sp>
      <p:sp>
        <p:nvSpPr>
          <p:cNvPr id="1088" name="スライド番号プレースホルダー 6"/>
          <p:cNvSpPr>
            <a:spLocks noGrp="1"/>
          </p:cNvSpPr>
          <p:nvPr>
            <p:ph type="sldNum" sz="quarter" idx="12"/>
          </p:nvPr>
        </p:nvSpPr>
        <p:spPr/>
        <p:txBody>
          <a:bodyPr/>
          <a:lstStyle/>
          <a:p>
            <a:fld id="{15859FEF-2C44-4C2A-86ED-B7C1161F21CE}" type="slidenum">
              <a:rPr kumimoji="1" lang="ja-JP" altLang="en-US" smtClean="0"/>
              <a:t>‹#›</a:t>
            </a:fld>
            <a:endParaRPr kumimoji="1" lang="ja-JP" altLang="en-US"/>
          </a:p>
        </p:txBody>
      </p:sp>
    </p:spTree>
    <p:extLst>
      <p:ext uri="{BB962C8B-B14F-4D97-AF65-F5344CB8AC3E}">
        <p14:creationId xmlns:p14="http://schemas.microsoft.com/office/powerpoint/2010/main" val="2159381452"/>
      </p:ext>
    </p:extLst>
  </p:cSld>
  <p:clrMapOvr>
    <a:masterClrMapping/>
  </p:clrMapOvr>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1028"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1029"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9FEF-2C44-4C2A-86ED-B7C1161F21CE}" type="slidenum">
              <a:rPr lang="ja-JP" altLang="en-US" smtClean="0"/>
              <a:pPr/>
              <a:t>‹#›</a:t>
            </a:fld>
            <a:endParaRPr lang="ja-JP" altLang="en-US" dirty="0"/>
          </a:p>
        </p:txBody>
      </p:sp>
    </p:spTree>
    <p:extLst>
      <p:ext uri="{BB962C8B-B14F-4D97-AF65-F5344CB8AC3E}">
        <p14:creationId xmlns:p14="http://schemas.microsoft.com/office/powerpoint/2010/main" val="195982419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image" Target="../media/image11.emf" /><Relationship Id="rId2" Type="http://schemas.openxmlformats.org/officeDocument/2006/relationships/image" Target="../media/image12.emf" /><Relationship Id="rId3" Type="http://schemas.openxmlformats.org/officeDocument/2006/relationships/slideLayout" Target="../slideLayouts/slideLayout7.xml" /><Relationship Id="rId4"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1.xml" /></Relationships>
</file>

<file path=ppt/slides/_rels/slide12.xml.rels><?xml version="1.0" encoding="UTF-8"?><Relationships xmlns="http://schemas.openxmlformats.org/package/2006/relationships"><Relationship Id="rId1" Type="http://schemas.openxmlformats.org/officeDocument/2006/relationships/image" Target="../media/image13.emf" /><Relationship Id="rId2" Type="http://schemas.openxmlformats.org/officeDocument/2006/relationships/image" Target="../media/image14.emf" /><Relationship Id="rId3" Type="http://schemas.openxmlformats.org/officeDocument/2006/relationships/image" Target="../media/image15.emf" /><Relationship Id="rId4" Type="http://schemas.openxmlformats.org/officeDocument/2006/relationships/image" Target="../media/image8.emf" /><Relationship Id="rId5" Type="http://schemas.openxmlformats.org/officeDocument/2006/relationships/slideLayout" Target="../slideLayouts/slideLayout7.xml" /><Relationship Id="rId6" Type="http://schemas.openxmlformats.org/officeDocument/2006/relationships/notesSlide" Target="../notesSlides/notesSlide12.xml" /></Relationships>
</file>

<file path=ppt/slides/_rels/slide13.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3.xml" /></Relationships>
</file>

<file path=ppt/slides/_rels/slide14.xml.rels><?xml version="1.0" encoding="UTF-8"?><Relationships xmlns="http://schemas.openxmlformats.org/package/2006/relationships"><Relationship Id="rId1" Type="http://schemas.openxmlformats.org/officeDocument/2006/relationships/image" Target="../media/image16.png" /><Relationship Id="rId2" Type="http://schemas.openxmlformats.org/officeDocument/2006/relationships/slideLayout" Target="../slideLayouts/slideLayout7.xml" /><Relationship Id="rId3" Type="http://schemas.openxmlformats.org/officeDocument/2006/relationships/notesSlide" Target="../notesSlides/notesSlide14.xml" /></Relationships>
</file>

<file path=ppt/slides/_rels/slide15.xml.rels><?xml version="1.0" encoding="UTF-8"?><Relationships xmlns="http://schemas.openxmlformats.org/package/2006/relationships"><Relationship Id="rId1" Type="http://schemas.openxmlformats.org/officeDocument/2006/relationships/image" Target="../media/image17.png" /><Relationship Id="rId2" Type="http://schemas.openxmlformats.org/officeDocument/2006/relationships/image" Target="../media/image18.png" /><Relationship Id="rId3" Type="http://schemas.openxmlformats.org/officeDocument/2006/relationships/slideLayout" Target="../slideLayouts/slideLayout7.xml" /><Relationship Id="rId4" Type="http://schemas.openxmlformats.org/officeDocument/2006/relationships/notesSlide" Target="../notesSlides/notesSlide15.xml" /></Relationships>
</file>

<file path=ppt/slides/_rels/slide16.xml.rels><?xml version="1.0" encoding="UTF-8"?><Relationships xmlns="http://schemas.openxmlformats.org/package/2006/relationships"><Relationship Id="rId1" Type="http://schemas.openxmlformats.org/officeDocument/2006/relationships/image" Target="../media/image19.emf" /><Relationship Id="rId2" Type="http://schemas.openxmlformats.org/officeDocument/2006/relationships/image" Target="../media/image20.emf" /><Relationship Id="rId3" Type="http://schemas.openxmlformats.org/officeDocument/2006/relationships/image" Target="../media/image21.emf" /><Relationship Id="rId4" Type="http://schemas.openxmlformats.org/officeDocument/2006/relationships/image" Target="../media/image22.emf" /><Relationship Id="rId5" Type="http://schemas.openxmlformats.org/officeDocument/2006/relationships/image" Target="../media/image23.jpeg" /><Relationship Id="rId6" Type="http://schemas.openxmlformats.org/officeDocument/2006/relationships/slideLayout" Target="../slideLayouts/slideLayout7.xml" /><Relationship Id="rId7" Type="http://schemas.openxmlformats.org/officeDocument/2006/relationships/notesSlide" Target="../notesSlides/notesSlide16.xml" /></Relationships>
</file>

<file path=ppt/slides/_rels/slide17.xml.rels><?xml version="1.0" encoding="UTF-8"?><Relationships xmlns="http://schemas.openxmlformats.org/package/2006/relationships"><Relationship Id="rId1" Type="http://schemas.openxmlformats.org/officeDocument/2006/relationships/image" Target="../media/image24.emf" /><Relationship Id="rId2" Type="http://schemas.openxmlformats.org/officeDocument/2006/relationships/slideLayout" Target="../slideLayouts/slideLayout7.xml" /><Relationship Id="rId3" Type="http://schemas.openxmlformats.org/officeDocument/2006/relationships/notesSlide" Target="../notesSlides/notesSlide17.xml" /></Relationships>
</file>

<file path=ppt/slides/_rels/slide18.xml.rels><?xml version="1.0" encoding="UTF-8"?><Relationships xmlns="http://schemas.openxmlformats.org/package/2006/relationships"><Relationship Id="rId1" Type="http://schemas.openxmlformats.org/officeDocument/2006/relationships/image" Target="../media/image25.emf" /><Relationship Id="rId2" Type="http://schemas.openxmlformats.org/officeDocument/2006/relationships/image" Target="../media/image26.emf" /><Relationship Id="rId3" Type="http://schemas.openxmlformats.org/officeDocument/2006/relationships/slideLayout" Target="../slideLayouts/slideLayout7.xml" /><Relationship Id="rId4" Type="http://schemas.openxmlformats.org/officeDocument/2006/relationships/notesSlide" Target="../notesSlides/notesSlide18.xml" /></Relationships>
</file>

<file path=ppt/slides/_rels/slide19.xml.rels><?xml version="1.0" encoding="UTF-8"?><Relationships xmlns="http://schemas.openxmlformats.org/package/2006/relationships"><Relationship Id="rId1" Type="http://schemas.openxmlformats.org/officeDocument/2006/relationships/image" Target="../media/image27.png" /><Relationship Id="rId2" Type="http://schemas.openxmlformats.org/officeDocument/2006/relationships/slideLayout" Target="../slideLayouts/slideLayout7.xml" /><Relationship Id="rId3" Type="http://schemas.openxmlformats.org/officeDocument/2006/relationships/notesSlide" Target="../notesSlides/notesSlide19.xml" /></Relationships>
</file>

<file path=ppt/slides/_rels/slide2.xml.rels><?xml version="1.0" encoding="UTF-8"?><Relationships xmlns="http://schemas.openxmlformats.org/package/2006/relationships"><Relationship Id="rId1" Type="http://schemas.openxmlformats.org/officeDocument/2006/relationships/image" Target="../media/image1.jpeg" /><Relationship Id="rId2" Type="http://schemas.openxmlformats.org/officeDocument/2006/relationships/slideLayout" Target="../slideLayouts/slideLayout7.xml" /><Relationship Id="rId3"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28.emf" /><Relationship Id="rId2" Type="http://schemas.openxmlformats.org/officeDocument/2006/relationships/image" Target="../media/image29.jpeg" /><Relationship Id="rId3" Type="http://schemas.openxmlformats.org/officeDocument/2006/relationships/image" Target="../media/image30.emf" /><Relationship Id="rId4" Type="http://schemas.openxmlformats.org/officeDocument/2006/relationships/image" Target="../media/image31.png" /><Relationship Id="rId5" Type="http://schemas.openxmlformats.org/officeDocument/2006/relationships/slideLayout" Target="../slideLayouts/slideLayout7.xml" /><Relationship Id="rId6" Type="http://schemas.openxmlformats.org/officeDocument/2006/relationships/notesSlide" Target="../notesSlides/notesSlide20.xml" /></Relationships>
</file>

<file path=ppt/slides/_rels/slide21.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1.xml" /></Relationships>
</file>

<file path=ppt/slides/_rels/slide22.xml.rels><?xml version="1.0" encoding="UTF-8"?><Relationships xmlns="http://schemas.openxmlformats.org/package/2006/relationships"><Relationship Id="rId1" Type="http://schemas.openxmlformats.org/officeDocument/2006/relationships/image" Target="../media/image32.emf" /><Relationship Id="rId2" Type="http://schemas.openxmlformats.org/officeDocument/2006/relationships/image" Target="../media/image33.emf" /><Relationship Id="rId3" Type="http://schemas.openxmlformats.org/officeDocument/2006/relationships/image" Target="../media/image34.emf" /><Relationship Id="rId4" Type="http://schemas.openxmlformats.org/officeDocument/2006/relationships/slideLayout" Target="../slideLayouts/slideLayout7.xml" /><Relationship Id="rId5" Type="http://schemas.openxmlformats.org/officeDocument/2006/relationships/notesSlide" Target="../notesSlides/notesSlide22.xml" /></Relationships>
</file>

<file path=ppt/slides/_rels/slide23.xml.rels><?xml version="1.0" encoding="UTF-8"?><Relationships xmlns="http://schemas.openxmlformats.org/package/2006/relationships"><Relationship Id="rId1" Type="http://schemas.openxmlformats.org/officeDocument/2006/relationships/image" Target="../media/image35.emf" /><Relationship Id="rId2" Type="http://schemas.openxmlformats.org/officeDocument/2006/relationships/image" Target="../media/image7.emf" /><Relationship Id="rId3" Type="http://schemas.openxmlformats.org/officeDocument/2006/relationships/slideLayout" Target="../slideLayouts/slideLayout7.xml" /><Relationship Id="rId4" Type="http://schemas.openxmlformats.org/officeDocument/2006/relationships/notesSlide" Target="../notesSlides/notesSlide23.xml" /></Relationships>
</file>

<file path=ppt/slides/_rels/slide24.xml.rels><?xml version="1.0" encoding="UTF-8"?><Relationships xmlns="http://schemas.openxmlformats.org/package/2006/relationships"><Relationship Id="rId1" Type="http://schemas.openxmlformats.org/officeDocument/2006/relationships/image" Target="../media/image36.emf" /><Relationship Id="rId2" Type="http://schemas.openxmlformats.org/officeDocument/2006/relationships/image" Target="../media/image37.png" /><Relationship Id="rId3" Type="http://schemas.openxmlformats.org/officeDocument/2006/relationships/slideLayout" Target="../slideLayouts/slideLayout7.xml" /><Relationship Id="rId4" Type="http://schemas.openxmlformats.org/officeDocument/2006/relationships/notesSlide" Target="../notesSlides/notesSlide24.xml" /></Relationships>
</file>

<file path=ppt/slides/_rels/slide25.xml.rels><?xml version="1.0" encoding="UTF-8"?><Relationships xmlns="http://schemas.openxmlformats.org/package/2006/relationships"><Relationship Id="rId1" Type="http://schemas.openxmlformats.org/officeDocument/2006/relationships/image" Target="../media/image38.jpeg" /><Relationship Id="rId2" Type="http://schemas.openxmlformats.org/officeDocument/2006/relationships/image" Target="../media/image39.jpeg" /><Relationship Id="rId3" Type="http://schemas.openxmlformats.org/officeDocument/2006/relationships/image" Target="../media/image40.jpeg" /><Relationship Id="rId4" Type="http://schemas.openxmlformats.org/officeDocument/2006/relationships/image" Target="../media/image41.jpeg" /><Relationship Id="rId5" Type="http://schemas.openxmlformats.org/officeDocument/2006/relationships/image" Target="../media/image42.jpeg" /><Relationship Id="rId6" Type="http://schemas.openxmlformats.org/officeDocument/2006/relationships/image" Target="../media/image43.jpeg" /><Relationship Id="rId7" Type="http://schemas.openxmlformats.org/officeDocument/2006/relationships/image" Target="../media/image36.emf" /><Relationship Id="rId8" Type="http://schemas.openxmlformats.org/officeDocument/2006/relationships/image" Target="../media/image44.emf" /><Relationship Id="rId9" Type="http://schemas.openxmlformats.org/officeDocument/2006/relationships/image" Target="../media/image45.jpeg" /><Relationship Id="rId10" Type="http://schemas.openxmlformats.org/officeDocument/2006/relationships/slideLayout" Target="../slideLayouts/slideLayout7.xml" /><Relationship Id="rId11" Type="http://schemas.openxmlformats.org/officeDocument/2006/relationships/notesSlide" Target="../notesSlides/notesSlide25.xml" /></Relationships>
</file>

<file path=ppt/slides/_rels/slide26.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6.xml" /></Relationships>
</file>

<file path=ppt/slides/_rels/slide27.xml.rels><?xml version="1.0" encoding="UTF-8"?><Relationships xmlns="http://schemas.openxmlformats.org/package/2006/relationships"><Relationship Id="rId1" Type="http://schemas.openxmlformats.org/officeDocument/2006/relationships/hyperlink" Target="https://youtu.be/qjUEknx9ZpY" TargetMode="External" /><Relationship Id="rId2" Type="http://schemas.openxmlformats.org/officeDocument/2006/relationships/image" Target="../media/image46.png" /><Relationship Id="rId3" Type="http://schemas.openxmlformats.org/officeDocument/2006/relationships/slideLayout" Target="../slideLayouts/slideLayout7.xml" /><Relationship Id="rId4" Type="http://schemas.openxmlformats.org/officeDocument/2006/relationships/notesSlide" Target="../notesSlides/notesSlide27.xml" /></Relationships>
</file>

<file path=ppt/slides/_rels/slide28.xml.rels><?xml version="1.0" encoding="UTF-8"?><Relationships xmlns="http://schemas.openxmlformats.org/package/2006/relationships"><Relationship Id="rId1" Type="http://schemas.openxmlformats.org/officeDocument/2006/relationships/image" Target="../media/image7.emf" /><Relationship Id="rId2" Type="http://schemas.openxmlformats.org/officeDocument/2006/relationships/slideLayout" Target="../slideLayouts/slideLayout7.xml" /><Relationship Id="rId3" Type="http://schemas.openxmlformats.org/officeDocument/2006/relationships/notesSlide" Target="../notesSlides/notesSlide28.xml" /></Relationships>
</file>

<file path=ppt/slides/_rels/slide29.xml.rels><?xml version="1.0" encoding="UTF-8"?><Relationships xmlns="http://schemas.openxmlformats.org/package/2006/relationships"><Relationship Id="rId1" Type="http://schemas.openxmlformats.org/officeDocument/2006/relationships/image" Target="../media/image47.png" /><Relationship Id="rId2" Type="http://schemas.openxmlformats.org/officeDocument/2006/relationships/slideLayout" Target="../slideLayouts/slideLayout7.xml" /><Relationship Id="rId3" Type="http://schemas.openxmlformats.org/officeDocument/2006/relationships/notesSlide" Target="../notesSlides/notesSlide29.xml" /></Relationships>
</file>

<file path=ppt/slides/_rels/slide3.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chart" Target="../charts/chart1.xml" /><Relationship Id="rId3" Type="http://schemas.openxmlformats.org/officeDocument/2006/relationships/slideLayout" Target="../slideLayouts/slideLayout7.xml" /><Relationship Id="rId4"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48.png" /><Relationship Id="rId2" Type="http://schemas.openxmlformats.org/officeDocument/2006/relationships/slideLayout" Target="../slideLayouts/slideLayout7.xml" /><Relationship Id="rId3" Type="http://schemas.openxmlformats.org/officeDocument/2006/relationships/notesSlide" Target="../notesSlides/notesSlide30.xml" /></Relationships>
</file>

<file path=ppt/slides/_rels/slide31.xml.rels><?xml version="1.0" encoding="UTF-8"?><Relationships xmlns="http://schemas.openxmlformats.org/package/2006/relationships"><Relationship Id="rId1" Type="http://schemas.openxmlformats.org/officeDocument/2006/relationships/image" Target="../media/image49.emf" /><Relationship Id="rId2" Type="http://schemas.openxmlformats.org/officeDocument/2006/relationships/slideLayout" Target="../slideLayouts/slideLayout7.xml" /><Relationship Id="rId3" Type="http://schemas.openxmlformats.org/officeDocument/2006/relationships/notesSlide" Target="../notesSlides/notesSlide31.xml" /></Relationships>
</file>

<file path=ppt/slides/_rels/slide32.xml.rels><?xml version="1.0" encoding="UTF-8"?><Relationships xmlns="http://schemas.openxmlformats.org/package/2006/relationships"><Relationship Id="rId1" Type="http://schemas.openxmlformats.org/officeDocument/2006/relationships/image" Target="../media/image50.emf" /><Relationship Id="rId2" Type="http://schemas.openxmlformats.org/officeDocument/2006/relationships/image" Target="../media/image51.emf" /><Relationship Id="rId3" Type="http://schemas.openxmlformats.org/officeDocument/2006/relationships/image" Target="../media/image52.emf" /><Relationship Id="rId4" Type="http://schemas.openxmlformats.org/officeDocument/2006/relationships/image" Target="../media/image53.emf" /><Relationship Id="rId5" Type="http://schemas.openxmlformats.org/officeDocument/2006/relationships/image" Target="../media/image54.emf" /><Relationship Id="rId6" Type="http://schemas.openxmlformats.org/officeDocument/2006/relationships/image" Target="../media/image55.emf" /><Relationship Id="rId7" Type="http://schemas.openxmlformats.org/officeDocument/2006/relationships/image" Target="../media/image56.png" /><Relationship Id="rId8" Type="http://schemas.openxmlformats.org/officeDocument/2006/relationships/slideLayout" Target="../slideLayouts/slideLayout7.xml" /><Relationship Id="rId9" Type="http://schemas.openxmlformats.org/officeDocument/2006/relationships/notesSlide" Target="../notesSlides/notesSlide32.xml" /></Relationships>
</file>

<file path=ppt/slides/_rels/slide33.xml.rels><?xml version="1.0" encoding="UTF-8"?><Relationships xmlns="http://schemas.openxmlformats.org/package/2006/relationships"><Relationship Id="rId1" Type="http://schemas.openxmlformats.org/officeDocument/2006/relationships/image" Target="../media/image57.emf" /><Relationship Id="rId2" Type="http://schemas.openxmlformats.org/officeDocument/2006/relationships/slideLayout" Target="../slideLayouts/slideLayout7.xml" /><Relationship Id="rId3" Type="http://schemas.openxmlformats.org/officeDocument/2006/relationships/notesSlide" Target="../notesSlides/notesSlide33.xml" /></Relationships>
</file>

<file path=ppt/slides/_rels/slide34.xml.rels><?xml version="1.0" encoding="UTF-8"?><Relationships xmlns="http://schemas.openxmlformats.org/package/2006/relationships"><Relationship Id="rId1" Type="http://schemas.openxmlformats.org/officeDocument/2006/relationships/image" Target="../media/image58.emf" /><Relationship Id="rId2" Type="http://schemas.openxmlformats.org/officeDocument/2006/relationships/slideLayout" Target="../slideLayouts/slideLayout7.xml" /><Relationship Id="rId3" Type="http://schemas.openxmlformats.org/officeDocument/2006/relationships/notesSlide" Target="../notesSlides/notesSlide34.xml" /></Relationships>
</file>

<file path=ppt/slides/_rels/slide35.xml.rels><?xml version="1.0" encoding="UTF-8"?><Relationships xmlns="http://schemas.openxmlformats.org/package/2006/relationships"><Relationship Id="rId1" Type="http://schemas.openxmlformats.org/officeDocument/2006/relationships/image" Target="../media/image59.jpeg" /><Relationship Id="rId2" Type="http://schemas.openxmlformats.org/officeDocument/2006/relationships/image" Target="../media/image60.emf" /><Relationship Id="rId3" Type="http://schemas.openxmlformats.org/officeDocument/2006/relationships/slideLayout" Target="../slideLayouts/slideLayout7.xml" /><Relationship Id="rId4" Type="http://schemas.openxmlformats.org/officeDocument/2006/relationships/notesSlide" Target="../notesSlides/notesSlide35.xml" /></Relationships>
</file>

<file path=ppt/slides/_rels/slide36.xml.rels><?xml version="1.0" encoding="UTF-8"?><Relationships xmlns="http://schemas.openxmlformats.org/package/2006/relationships"><Relationship Id="rId1" Type="http://schemas.openxmlformats.org/officeDocument/2006/relationships/image" Target="../media/image61.png" /><Relationship Id="rId2" Type="http://schemas.openxmlformats.org/officeDocument/2006/relationships/slideLayout" Target="../slideLayouts/slideLayout7.xml" /><Relationship Id="rId3" Type="http://schemas.openxmlformats.org/officeDocument/2006/relationships/notesSlide" Target="../notesSlides/notesSlide36.xml" /></Relationships>
</file>

<file path=ppt/slides/_rels/slide37.xml.rels><?xml version="1.0" encoding="UTF-8"?><Relationships xmlns="http://schemas.openxmlformats.org/package/2006/relationships"><Relationship Id="rId1" Type="http://schemas.openxmlformats.org/officeDocument/2006/relationships/image" Target="../media/image62.emf" /><Relationship Id="rId2" Type="http://schemas.openxmlformats.org/officeDocument/2006/relationships/image" Target="../media/image63.emf" /><Relationship Id="rId3" Type="http://schemas.openxmlformats.org/officeDocument/2006/relationships/slideLayout" Target="../slideLayouts/slideLayout7.xml" /><Relationship Id="rId4" Type="http://schemas.openxmlformats.org/officeDocument/2006/relationships/notesSlide" Target="../notesSlides/notesSlide37.xml" /></Relationships>
</file>

<file path=ppt/slides/_rels/slide38.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8.xml" /></Relationships>
</file>

<file path=ppt/slides/_rels/slide39.xml.rels><?xml version="1.0" encoding="UTF-8"?><Relationships xmlns="http://schemas.openxmlformats.org/package/2006/relationships"><Relationship Id="rId1" Type="http://schemas.openxmlformats.org/officeDocument/2006/relationships/image" Target="../media/image4.emf" /><Relationship Id="rId2" Type="http://schemas.openxmlformats.org/officeDocument/2006/relationships/image" Target="../media/image64.png" /><Relationship Id="rId3" Type="http://schemas.openxmlformats.org/officeDocument/2006/relationships/slideLayout" Target="../slideLayouts/slideLayout7.xml" /><Relationship Id="rId4" Type="http://schemas.openxmlformats.org/officeDocument/2006/relationships/notesSlide" Target="../notesSlides/notesSlide39.xml" /></Relationships>
</file>

<file path=ppt/slides/_rels/slide4.xml.rels><?xml version="1.0" encoding="UTF-8"?><Relationships xmlns="http://schemas.openxmlformats.org/package/2006/relationships"><Relationship Id="rId1" Type="http://schemas.openxmlformats.org/officeDocument/2006/relationships/image" Target="../media/image3.emf" /><Relationship Id="rId2" Type="http://schemas.openxmlformats.org/officeDocument/2006/relationships/chart" Target="../charts/chart2.xml" /><Relationship Id="rId3" Type="http://schemas.openxmlformats.org/officeDocument/2006/relationships/image" Target="../media/image2.png" /><Relationship Id="rId4" Type="http://schemas.openxmlformats.org/officeDocument/2006/relationships/slideLayout" Target="../slideLayouts/slideLayout7.xml" /><Relationship Id="rId5" Type="http://schemas.openxmlformats.org/officeDocument/2006/relationships/notesSlide" Target="../notesSlides/notesSlide4.xml" /></Relationships>
</file>

<file path=ppt/slides/_rels/slide40.xml.rels><?xml version="1.0" encoding="UTF-8"?><Relationships xmlns="http://schemas.openxmlformats.org/package/2006/relationships"><Relationship Id="rId1" Type="http://schemas.openxmlformats.org/officeDocument/2006/relationships/image" Target="../media/image65.png" /><Relationship Id="rId2"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4.emf" /><Relationship Id="rId2" Type="http://schemas.openxmlformats.org/officeDocument/2006/relationships/slideLayout" Target="../slideLayouts/slideLayout7.xml" /><Relationship Id="rId3"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5.png" /><Relationship Id="rId2" Type="http://schemas.openxmlformats.org/officeDocument/2006/relationships/slideLayout" Target="../slideLayouts/slideLayout7.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6.jpeg" /><Relationship Id="rId2" Type="http://schemas.openxmlformats.org/officeDocument/2006/relationships/image" Target="../media/image7.emf" /><Relationship Id="rId3" Type="http://schemas.openxmlformats.org/officeDocument/2006/relationships/slideLayout" Target="../slideLayouts/slideLayout7.xml" /><Relationship Id="rId4"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image" Target="../media/image8.emf" /><Relationship Id="rId2" Type="http://schemas.openxmlformats.org/officeDocument/2006/relationships/image" Target="../media/image7.emf" /><Relationship Id="rId3" Type="http://schemas.openxmlformats.org/officeDocument/2006/relationships/image" Target="../media/image9.emf" /><Relationship Id="rId4" Type="http://schemas.openxmlformats.org/officeDocument/2006/relationships/image" Target="../media/image10.png" /><Relationship Id="rId5" Type="http://schemas.openxmlformats.org/officeDocument/2006/relationships/slideLayout" Target="../slideLayouts/slideLayout7.xml" /><Relationship Id="rId6"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7FCDF0"/>
        </a:solidFill>
        <a:effectLst/>
      </p:bgPr>
    </p:bg>
    <p:spTree>
      <p:nvGrpSpPr>
        <p:cNvPr id="0" name=""/>
        <p:cNvGrpSpPr/>
        <p:nvPr/>
      </p:nvGrpSpPr>
      <p:grpSpPr>
        <a:xfrm>
          <a:off x="0" y="0"/>
          <a:ext cx="0" cy="0"/>
          <a:chOff x="0" y="0"/>
          <a:chExt cx="0" cy="0"/>
        </a:xfrm>
      </p:grpSpPr>
      <p:sp>
        <p:nvSpPr>
          <p:cNvPr id="1109" name="四角形: 角を丸くする 2"/>
          <p:cNvSpPr/>
          <p:nvPr/>
        </p:nvSpPr>
        <p:spPr>
          <a:xfrm>
            <a:off x="406493" y="1338803"/>
            <a:ext cx="11379008" cy="2572797"/>
          </a:xfrm>
          <a:prstGeom prst="roundRect">
            <a:avLst>
              <a:gd name="adj" fmla="val 55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0" name="タイトル 3"/>
          <p:cNvSpPr txBox="1"/>
          <p:nvPr/>
        </p:nvSpPr>
        <p:spPr>
          <a:xfrm>
            <a:off x="-3" y="2771052"/>
            <a:ext cx="12192000" cy="84168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400" b="1" dirty="0">
                <a:solidFill>
                  <a:srgbClr val="1BA6E5"/>
                </a:solidFill>
                <a:latin typeface="Meiryo" panose="020B0604030504040204" pitchFamily="34" charset="-128"/>
                <a:ea typeface="Meiryo" panose="020B0604030504040204" pitchFamily="34" charset="-128"/>
              </a:rPr>
              <a:t>生活に関わる契約とお金のキホン</a:t>
            </a:r>
          </a:p>
        </p:txBody>
      </p:sp>
      <p:sp>
        <p:nvSpPr>
          <p:cNvPr id="1111" name="タイトル 3"/>
          <p:cNvSpPr txBox="1"/>
          <p:nvPr/>
        </p:nvSpPr>
        <p:spPr>
          <a:xfrm>
            <a:off x="517523" y="1929366"/>
            <a:ext cx="6642103" cy="841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tx1">
                    <a:lumMod val="65000"/>
                    <a:lumOff val="35000"/>
                  </a:schemeClr>
                </a:solidFill>
                <a:latin typeface="Meiryo" panose="020B0604030504040204" pitchFamily="34" charset="-128"/>
                <a:ea typeface="Meiryo" panose="020B0604030504040204" pitchFamily="34" charset="-128"/>
              </a:rPr>
              <a:t> </a:t>
            </a:r>
            <a:r>
              <a:rPr lang="ja-JP" altLang="en-US" sz="3600" b="1" dirty="0">
                <a:solidFill>
                  <a:schemeClr val="tx1">
                    <a:lumMod val="65000"/>
                    <a:lumOff val="35000"/>
                  </a:schemeClr>
                </a:solidFill>
                <a:latin typeface="Meiryo" panose="020B0604030504040204" pitchFamily="34" charset="-128"/>
                <a:ea typeface="Meiryo" panose="020B0604030504040204" pitchFamily="34" charset="-128"/>
              </a:rPr>
              <a:t>新社会人が知っておきたい！</a:t>
            </a:r>
          </a:p>
        </p:txBody>
      </p:sp>
      <p:sp>
        <p:nvSpPr>
          <p:cNvPr id="1112" name="タイトル 3"/>
          <p:cNvSpPr txBox="1"/>
          <p:nvPr/>
        </p:nvSpPr>
        <p:spPr>
          <a:xfrm>
            <a:off x="6555968" y="4454424"/>
            <a:ext cx="3898802" cy="113338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2800" b="1" dirty="0">
                <a:latin typeface="Meiryo" panose="020B0604030504040204" pitchFamily="34" charset="-128"/>
                <a:ea typeface="Meiryo" panose="020B0604030504040204" pitchFamily="34" charset="-128"/>
              </a:rPr>
              <a:t>静岡県消費者教育講師</a:t>
            </a:r>
            <a:endParaRPr lang="en-US" altLang="ja-JP" sz="2800" b="1" dirty="0">
              <a:latin typeface="Meiryo" panose="020B0604030504040204" pitchFamily="34" charset="-128"/>
              <a:ea typeface="Meiryo" panose="020B0604030504040204" pitchFamily="34" charset="-128"/>
            </a:endParaRPr>
          </a:p>
          <a:p>
            <a:pPr>
              <a:lnSpc>
                <a:spcPct val="150000"/>
              </a:lnSpc>
            </a:pPr>
            <a:r>
              <a:rPr lang="ja-JP" altLang="en-US" sz="2800" b="1" dirty="0">
                <a:latin typeface="Meiryo" panose="020B0604030504040204" pitchFamily="34" charset="-128"/>
                <a:ea typeface="Meiryo" panose="020B0604030504040204" pitchFamily="34" charset="-128"/>
              </a:rPr>
              <a:t>講師氏名</a:t>
            </a:r>
          </a:p>
        </p:txBody>
      </p:sp>
      <p:sp>
        <p:nvSpPr>
          <p:cNvPr id="1113" name="スライド番号プレースホルダー 1"/>
          <p:cNvSpPr>
            <a:spLocks noGrp="1"/>
          </p:cNvSpPr>
          <p:nvPr>
            <p:ph type="sldNum" sz="quarter" idx="12"/>
          </p:nvPr>
        </p:nvSpPr>
        <p:spPr/>
        <p:txBody>
          <a:bodyPr/>
          <a:lstStyle/>
          <a:p>
            <a:fld id="{15859FEF-2C44-4C2A-86ED-B7C1161F21CE}" type="slidenum">
              <a:rPr lang="ja-JP" altLang="en-US" smtClean="0"/>
              <a:pPr/>
              <a:t>1</a:t>
            </a:fld>
            <a:endParaRPr lang="ja-JP" altLang="en-US" dirty="0"/>
          </a:p>
        </p:txBody>
      </p:sp>
    </p:spTree>
    <p:extLst>
      <p:ext uri="{BB962C8B-B14F-4D97-AF65-F5344CB8AC3E}">
        <p14:creationId xmlns:p14="http://schemas.microsoft.com/office/powerpoint/2010/main" val="446512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43" name="図 5"/>
          <p:cNvPicPr>
            <a:picLocks noChangeAspect="1"/>
          </p:cNvPicPr>
          <p:nvPr/>
        </p:nvPicPr>
        <p:blipFill>
          <a:blip r:embed="rId1"/>
          <a:stretch>
            <a:fillRect/>
          </a:stretch>
        </p:blipFill>
        <p:spPr>
          <a:xfrm>
            <a:off x="8916737" y="2722816"/>
            <a:ext cx="1813119" cy="2407249"/>
          </a:xfrm>
          <a:prstGeom prst="rect">
            <a:avLst/>
          </a:prstGeom>
        </p:spPr>
      </p:pic>
      <p:pic>
        <p:nvPicPr>
          <p:cNvPr id="1244" name="図 4"/>
          <p:cNvPicPr>
            <a:picLocks noChangeAspect="1"/>
          </p:cNvPicPr>
          <p:nvPr/>
        </p:nvPicPr>
        <p:blipFill>
          <a:blip r:embed="rId2"/>
          <a:stretch>
            <a:fillRect/>
          </a:stretch>
        </p:blipFill>
        <p:spPr>
          <a:xfrm>
            <a:off x="1260448" y="2663155"/>
            <a:ext cx="1854809" cy="2577870"/>
          </a:xfrm>
          <a:prstGeom prst="rect">
            <a:avLst/>
          </a:prstGeom>
        </p:spPr>
      </p:pic>
      <p:sp>
        <p:nvSpPr>
          <p:cNvPr id="1245" name="角丸四角形 95"/>
          <p:cNvSpPr/>
          <p:nvPr/>
        </p:nvSpPr>
        <p:spPr>
          <a:xfrm>
            <a:off x="8767473" y="4930797"/>
            <a:ext cx="2149273" cy="42930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6" name="角丸四角形 94"/>
          <p:cNvSpPr/>
          <p:nvPr/>
        </p:nvSpPr>
        <p:spPr>
          <a:xfrm>
            <a:off x="1229257" y="4928747"/>
            <a:ext cx="2149273" cy="4293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7" name="円/楕円 74"/>
          <p:cNvSpPr/>
          <p:nvPr/>
        </p:nvSpPr>
        <p:spPr>
          <a:xfrm>
            <a:off x="3465668" y="3042134"/>
            <a:ext cx="2282040" cy="1111756"/>
          </a:xfrm>
          <a:custGeom>
            <a:avLst/>
            <a:gdLst>
              <a:gd name="connsiteX0" fmla="*/ 0 w 2281935"/>
              <a:gd name="connsiteY0" fmla="*/ 555743 h 1111486"/>
              <a:gd name="connsiteX1" fmla="*/ 1140968 w 2281935"/>
              <a:gd name="connsiteY1" fmla="*/ 0 h 1111486"/>
              <a:gd name="connsiteX2" fmla="*/ 2281936 w 2281935"/>
              <a:gd name="connsiteY2" fmla="*/ 555743 h 1111486"/>
              <a:gd name="connsiteX3" fmla="*/ 1140968 w 2281935"/>
              <a:gd name="connsiteY3" fmla="*/ 1111486 h 1111486"/>
              <a:gd name="connsiteX4" fmla="*/ 0 w 2281935"/>
              <a:gd name="connsiteY4" fmla="*/ 555743 h 1111486"/>
              <a:gd name="connsiteX0" fmla="*/ 52 w 2281988"/>
              <a:gd name="connsiteY0" fmla="*/ 555878 h 1111756"/>
              <a:gd name="connsiteX1" fmla="*/ 1141020 w 2281988"/>
              <a:gd name="connsiteY1" fmla="*/ 135 h 1111756"/>
              <a:gd name="connsiteX2" fmla="*/ 2281988 w 2281988"/>
              <a:gd name="connsiteY2" fmla="*/ 555878 h 1111756"/>
              <a:gd name="connsiteX3" fmla="*/ 1141020 w 2281988"/>
              <a:gd name="connsiteY3" fmla="*/ 1111621 h 1111756"/>
              <a:gd name="connsiteX4" fmla="*/ 52 w 2281988"/>
              <a:gd name="connsiteY4" fmla="*/ 555878 h 1111756"/>
              <a:gd name="connsiteX0" fmla="*/ 52 w 2282040"/>
              <a:gd name="connsiteY0" fmla="*/ 555878 h 1111756"/>
              <a:gd name="connsiteX1" fmla="*/ 1141020 w 2282040"/>
              <a:gd name="connsiteY1" fmla="*/ 135 h 1111756"/>
              <a:gd name="connsiteX2" fmla="*/ 2281988 w 2282040"/>
              <a:gd name="connsiteY2" fmla="*/ 555878 h 1111756"/>
              <a:gd name="connsiteX3" fmla="*/ 1141020 w 2282040"/>
              <a:gd name="connsiteY3" fmla="*/ 1111621 h 1111756"/>
              <a:gd name="connsiteX4" fmla="*/ 52 w 2282040"/>
              <a:gd name="connsiteY4" fmla="*/ 555878 h 111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040" h="1111756">
                <a:moveTo>
                  <a:pt x="52" y="555878"/>
                </a:moveTo>
                <a:cubicBezTo>
                  <a:pt x="-6004" y="-23553"/>
                  <a:pt x="510881" y="135"/>
                  <a:pt x="1141020" y="135"/>
                </a:cubicBezTo>
                <a:cubicBezTo>
                  <a:pt x="1771159" y="135"/>
                  <a:pt x="2288043" y="37003"/>
                  <a:pt x="2281988" y="555878"/>
                </a:cubicBezTo>
                <a:cubicBezTo>
                  <a:pt x="2275933" y="1074753"/>
                  <a:pt x="1771159" y="1111621"/>
                  <a:pt x="1141020" y="1111621"/>
                </a:cubicBezTo>
                <a:cubicBezTo>
                  <a:pt x="510881" y="1111621"/>
                  <a:pt x="6108" y="1135309"/>
                  <a:pt x="52" y="555878"/>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8" name="角丸四角形 5"/>
          <p:cNvSpPr/>
          <p:nvPr/>
        </p:nvSpPr>
        <p:spPr>
          <a:xfrm>
            <a:off x="8767473" y="5456366"/>
            <a:ext cx="2149273" cy="461665"/>
          </a:xfrm>
          <a:prstGeom prst="roundRect">
            <a:avLst/>
          </a:prstGeom>
          <a:pattFill prst="pct70">
            <a:fgClr>
              <a:schemeClr val="accent6">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rPr>
              <a:t>お金をもらう権利</a:t>
            </a:r>
            <a:endParaRPr kumimoji="1" lang="en-US" altLang="ja-JP"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endParaRPr>
          </a:p>
        </p:txBody>
      </p:sp>
      <p:sp>
        <p:nvSpPr>
          <p:cNvPr id="1249" name="角丸四角形 18"/>
          <p:cNvSpPr/>
          <p:nvPr/>
        </p:nvSpPr>
        <p:spPr>
          <a:xfrm>
            <a:off x="1229257" y="5456366"/>
            <a:ext cx="2149273" cy="468320"/>
          </a:xfrm>
          <a:prstGeom prst="roundRect">
            <a:avLst/>
          </a:prstGeom>
          <a:pattFill prst="pct70">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rPr>
              <a:t>商品</a:t>
            </a:r>
            <a:r>
              <a:rPr kumimoji="1" lang="ja-JP" altLang="en-US"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rPr>
              <a:t>を</a:t>
            </a:r>
            <a:r>
              <a:rPr kumimoji="1" lang="ja-JP" altLang="en-US" b="1">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rPr>
              <a:t>もらう権利</a:t>
            </a:r>
            <a:endParaRPr kumimoji="1" lang="en-US" altLang="ja-JP"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endParaRPr>
          </a:p>
        </p:txBody>
      </p:sp>
      <p:sp>
        <p:nvSpPr>
          <p:cNvPr id="1250" name="テキスト ボックス 16"/>
          <p:cNvSpPr/>
          <p:nvPr/>
        </p:nvSpPr>
        <p:spPr>
          <a:xfrm>
            <a:off x="605579" y="1164345"/>
            <a:ext cx="10980842" cy="1647587"/>
          </a:xfrm>
          <a:prstGeom prst="roundRect">
            <a:avLst>
              <a:gd name="adj" fmla="val 22028"/>
            </a:avLst>
          </a:prstGeom>
          <a:noFill/>
        </p:spPr>
        <p:txBody>
          <a:bodyPr wrap="square">
            <a:spAutoFit/>
          </a:bodyPr>
          <a:lstStyle/>
          <a:p>
            <a:pPr marL="285750" indent="-285750">
              <a:lnSpc>
                <a:spcPct val="150000"/>
              </a:lnSpc>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rPr>
              <a:t>互いに権利と義務が発生する約束です。</a:t>
            </a:r>
            <a:endParaRPr lang="en-US" altLang="ja-JP"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endParaRPr>
          </a:p>
          <a:p>
            <a:pPr marL="285750" indent="-285750">
              <a:lnSpc>
                <a:spcPct val="150000"/>
              </a:lnSpc>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rPr>
              <a:t>当事者同士の意思が合致した時点で成立します。口約束でも契約は成立します。</a:t>
            </a:r>
            <a:endParaRPr lang="en-US" altLang="ja-JP"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endParaRPr>
          </a:p>
          <a:p>
            <a:pPr marL="285750" indent="-285750">
              <a:lnSpc>
                <a:spcPct val="150000"/>
              </a:lnSpc>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rPr>
              <a:t>両者の合意や法的な要件がないと、</a:t>
            </a:r>
            <a:r>
              <a:rPr lang="ja-JP" altLang="en-US" sz="2000" b="1" dirty="0">
                <a:solidFill>
                  <a:srgbClr val="E0546E"/>
                </a:solidFill>
                <a:latin typeface="Meiryo" panose="020B0604030504040204" pitchFamily="34" charset="-128"/>
                <a:ea typeface="Meiryo" panose="020B0604030504040204" pitchFamily="34" charset="-128"/>
                <a:cs typeface="源柔ゴシックLP Heavy" panose="020B0702020203020207" pitchFamily="50" charset="-128"/>
              </a:rPr>
              <a:t>原則一方的な都合では解約はできません</a:t>
            </a:r>
            <a:r>
              <a:rPr lang="ja-JP" altLang="en-US"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rPr>
              <a:t>。</a:t>
            </a:r>
            <a:endParaRPr lang="en-US" altLang="ja-JP" sz="2000" b="1" dirty="0">
              <a:solidFill>
                <a:sysClr val="windowText" lastClr="000000"/>
              </a:solidFill>
              <a:latin typeface="Meiryo" panose="020B0604030504040204" pitchFamily="34" charset="-128"/>
              <a:ea typeface="Meiryo" panose="020B0604030504040204" pitchFamily="34" charset="-128"/>
              <a:cs typeface="源柔ゴシックLP Heavy" panose="020B0702020203020207" pitchFamily="50" charset="-128"/>
            </a:endParaRPr>
          </a:p>
        </p:txBody>
      </p:sp>
      <p:cxnSp>
        <p:nvCxnSpPr>
          <p:cNvPr id="1251" name="直線コネクタ 19"/>
          <p:cNvCxnSpPr>
            <a:cxnSpLocks/>
          </p:cNvCxnSpPr>
          <p:nvPr/>
        </p:nvCxnSpPr>
        <p:spPr>
          <a:xfrm>
            <a:off x="852847" y="775198"/>
            <a:ext cx="1821918"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252" name="正方形/長方形 17"/>
          <p:cNvSpPr/>
          <p:nvPr/>
        </p:nvSpPr>
        <p:spPr>
          <a:xfrm>
            <a:off x="748143" y="521737"/>
            <a:ext cx="2031325" cy="707886"/>
          </a:xfrm>
          <a:prstGeom prst="rect">
            <a:avLst/>
          </a:prstGeom>
        </p:spPr>
        <p:txBody>
          <a:bodyPr wrap="none">
            <a:spAutoFit/>
          </a:bodyPr>
          <a:lstStyle/>
          <a:p>
            <a:pPr lvl="0"/>
            <a:r>
              <a:rPr lang="ja-JP" altLang="en-US" sz="4000" b="1">
                <a:solidFill>
                  <a:schemeClr val="bg1"/>
                </a:solidFill>
                <a:latin typeface="Meiryo" panose="020B0604030504040204" pitchFamily="34" charset="-128"/>
                <a:ea typeface="Meiryo" panose="020B0604030504040204" pitchFamily="34" charset="-128"/>
              </a:rPr>
              <a:t>契約</a:t>
            </a:r>
            <a:r>
              <a:rPr lang="ja-JP" altLang="en-US" sz="3200" b="1">
                <a:solidFill>
                  <a:schemeClr val="bg1"/>
                </a:solidFill>
                <a:latin typeface="Meiryo" panose="020B0604030504040204" pitchFamily="34" charset="-128"/>
                <a:ea typeface="Meiryo" panose="020B0604030504040204" pitchFamily="34" charset="-128"/>
              </a:rPr>
              <a:t>と</a:t>
            </a:r>
            <a:r>
              <a:rPr lang="ja-JP" altLang="en-US" sz="3200" b="1" dirty="0">
                <a:solidFill>
                  <a:schemeClr val="bg1"/>
                </a:solidFill>
                <a:latin typeface="Meiryo" panose="020B0604030504040204" pitchFamily="34" charset="-128"/>
                <a:ea typeface="Meiryo" panose="020B0604030504040204" pitchFamily="34" charset="-128"/>
              </a:rPr>
              <a:t>は</a:t>
            </a:r>
            <a:endParaRPr lang="en-US" altLang="ja-JP" sz="4400" b="1" dirty="0">
              <a:solidFill>
                <a:schemeClr val="bg1"/>
              </a:solidFill>
              <a:latin typeface="Meiryo" panose="020B0604030504040204" pitchFamily="34" charset="-128"/>
              <a:ea typeface="Meiryo" panose="020B0604030504040204" pitchFamily="34" charset="-128"/>
            </a:endParaRPr>
          </a:p>
        </p:txBody>
      </p:sp>
      <p:sp>
        <p:nvSpPr>
          <p:cNvPr id="1253" name="角丸四角形 5"/>
          <p:cNvSpPr/>
          <p:nvPr/>
        </p:nvSpPr>
        <p:spPr>
          <a:xfrm>
            <a:off x="8767473" y="6014298"/>
            <a:ext cx="2149273" cy="461665"/>
          </a:xfrm>
          <a:prstGeom prst="roundRect">
            <a:avLst/>
          </a:prstGeom>
          <a:pattFill prst="pct70">
            <a:fgClr>
              <a:schemeClr val="accent6">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rPr>
              <a:t>商品を渡す義務</a:t>
            </a:r>
            <a:endParaRPr kumimoji="1" lang="ja-JP" altLang="en-US"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endParaRPr>
          </a:p>
        </p:txBody>
      </p:sp>
      <p:sp>
        <p:nvSpPr>
          <p:cNvPr id="1254" name="角丸四角形 18"/>
          <p:cNvSpPr/>
          <p:nvPr/>
        </p:nvSpPr>
        <p:spPr>
          <a:xfrm>
            <a:off x="1229257" y="6007643"/>
            <a:ext cx="2149273" cy="468320"/>
          </a:xfrm>
          <a:prstGeom prst="roundRect">
            <a:avLst/>
          </a:prstGeom>
          <a:pattFill prst="pct70">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rPr>
              <a:t>お金を渡す義務</a:t>
            </a:r>
            <a:endParaRPr kumimoji="1" lang="ja-JP" altLang="en-US" b="1" dirty="0">
              <a:solidFill>
                <a:schemeClr val="tx1"/>
              </a:solidFill>
              <a:latin typeface="BIZ UDPゴシック" panose="020B0400000000000000" pitchFamily="50" charset="-128"/>
              <a:ea typeface="BIZ UDPゴシック" panose="020B0400000000000000" pitchFamily="50" charset="-128"/>
              <a:cs typeface="いろはマル Medium" panose="020B0402020203020207" pitchFamily="50" charset="-128"/>
            </a:endParaRPr>
          </a:p>
        </p:txBody>
      </p:sp>
      <p:sp>
        <p:nvSpPr>
          <p:cNvPr id="1255" name="正方形/長方形 12"/>
          <p:cNvSpPr/>
          <p:nvPr/>
        </p:nvSpPr>
        <p:spPr>
          <a:xfrm>
            <a:off x="1763806" y="4951369"/>
            <a:ext cx="1107996" cy="461665"/>
          </a:xfrm>
          <a:prstGeom prst="rect">
            <a:avLst/>
          </a:prstGeom>
        </p:spPr>
        <p:txBody>
          <a:bodyPr wrap="none">
            <a:spAutoFit/>
          </a:bodyPr>
          <a:lstStyle/>
          <a:p>
            <a:pPr algn="ctr"/>
            <a:r>
              <a:rPr lang="ja-JP" altLang="en-US" sz="24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消費者</a:t>
            </a:r>
          </a:p>
        </p:txBody>
      </p:sp>
      <p:sp>
        <p:nvSpPr>
          <p:cNvPr id="1256" name="正方形/長方形 50"/>
          <p:cNvSpPr/>
          <p:nvPr/>
        </p:nvSpPr>
        <p:spPr>
          <a:xfrm>
            <a:off x="9275663" y="4953959"/>
            <a:ext cx="1128835" cy="461665"/>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事業者</a:t>
            </a:r>
            <a:endParaRPr lang="ja-JP" altLang="en-US" sz="24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endParaRPr>
          </a:p>
        </p:txBody>
      </p:sp>
      <p:cxnSp>
        <p:nvCxnSpPr>
          <p:cNvPr id="1257" name="直線矢印コネクタ 52"/>
          <p:cNvCxnSpPr>
            <a:cxnSpLocks/>
          </p:cNvCxnSpPr>
          <p:nvPr/>
        </p:nvCxnSpPr>
        <p:spPr>
          <a:xfrm flipH="1">
            <a:off x="3645223" y="4989527"/>
            <a:ext cx="4917338" cy="0"/>
          </a:xfrm>
          <a:prstGeom prst="straightConnector1">
            <a:avLst/>
          </a:prstGeom>
          <a:ln w="101600">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58" name="直線矢印コネクタ 54"/>
          <p:cNvCxnSpPr>
            <a:cxnSpLocks/>
          </p:cNvCxnSpPr>
          <p:nvPr/>
        </p:nvCxnSpPr>
        <p:spPr>
          <a:xfrm flipH="1">
            <a:off x="3645223" y="5273699"/>
            <a:ext cx="4907592" cy="0"/>
          </a:xfrm>
          <a:prstGeom prst="straightConnector1">
            <a:avLst/>
          </a:prstGeom>
          <a:ln w="1016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59" name="円/楕円 74"/>
          <p:cNvSpPr/>
          <p:nvPr/>
        </p:nvSpPr>
        <p:spPr>
          <a:xfrm>
            <a:off x="6214075" y="2970452"/>
            <a:ext cx="2282040" cy="1111756"/>
          </a:xfrm>
          <a:custGeom>
            <a:avLst/>
            <a:gdLst>
              <a:gd name="connsiteX0" fmla="*/ 0 w 2281935"/>
              <a:gd name="connsiteY0" fmla="*/ 555743 h 1111486"/>
              <a:gd name="connsiteX1" fmla="*/ 1140968 w 2281935"/>
              <a:gd name="connsiteY1" fmla="*/ 0 h 1111486"/>
              <a:gd name="connsiteX2" fmla="*/ 2281936 w 2281935"/>
              <a:gd name="connsiteY2" fmla="*/ 555743 h 1111486"/>
              <a:gd name="connsiteX3" fmla="*/ 1140968 w 2281935"/>
              <a:gd name="connsiteY3" fmla="*/ 1111486 h 1111486"/>
              <a:gd name="connsiteX4" fmla="*/ 0 w 2281935"/>
              <a:gd name="connsiteY4" fmla="*/ 555743 h 1111486"/>
              <a:gd name="connsiteX0" fmla="*/ 52 w 2281988"/>
              <a:gd name="connsiteY0" fmla="*/ 555878 h 1111756"/>
              <a:gd name="connsiteX1" fmla="*/ 1141020 w 2281988"/>
              <a:gd name="connsiteY1" fmla="*/ 135 h 1111756"/>
              <a:gd name="connsiteX2" fmla="*/ 2281988 w 2281988"/>
              <a:gd name="connsiteY2" fmla="*/ 555878 h 1111756"/>
              <a:gd name="connsiteX3" fmla="*/ 1141020 w 2281988"/>
              <a:gd name="connsiteY3" fmla="*/ 1111621 h 1111756"/>
              <a:gd name="connsiteX4" fmla="*/ 52 w 2281988"/>
              <a:gd name="connsiteY4" fmla="*/ 555878 h 1111756"/>
              <a:gd name="connsiteX0" fmla="*/ 52 w 2282040"/>
              <a:gd name="connsiteY0" fmla="*/ 555878 h 1111756"/>
              <a:gd name="connsiteX1" fmla="*/ 1141020 w 2282040"/>
              <a:gd name="connsiteY1" fmla="*/ 135 h 1111756"/>
              <a:gd name="connsiteX2" fmla="*/ 2281988 w 2282040"/>
              <a:gd name="connsiteY2" fmla="*/ 555878 h 1111756"/>
              <a:gd name="connsiteX3" fmla="*/ 1141020 w 2282040"/>
              <a:gd name="connsiteY3" fmla="*/ 1111621 h 1111756"/>
              <a:gd name="connsiteX4" fmla="*/ 52 w 2282040"/>
              <a:gd name="connsiteY4" fmla="*/ 555878 h 111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2040" h="1111756">
                <a:moveTo>
                  <a:pt x="52" y="555878"/>
                </a:moveTo>
                <a:cubicBezTo>
                  <a:pt x="-6004" y="-23553"/>
                  <a:pt x="510881" y="135"/>
                  <a:pt x="1141020" y="135"/>
                </a:cubicBezTo>
                <a:cubicBezTo>
                  <a:pt x="1771159" y="135"/>
                  <a:pt x="2288043" y="37003"/>
                  <a:pt x="2281988" y="555878"/>
                </a:cubicBezTo>
                <a:cubicBezTo>
                  <a:pt x="2275933" y="1074753"/>
                  <a:pt x="1771159" y="1111621"/>
                  <a:pt x="1141020" y="1111621"/>
                </a:cubicBezTo>
                <a:cubicBezTo>
                  <a:pt x="510881" y="1111621"/>
                  <a:pt x="6108" y="1135309"/>
                  <a:pt x="52" y="555878"/>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0" name="正方形/長方形 44"/>
          <p:cNvSpPr/>
          <p:nvPr/>
        </p:nvSpPr>
        <p:spPr>
          <a:xfrm>
            <a:off x="6352744" y="3270683"/>
            <a:ext cx="2108269" cy="323165"/>
          </a:xfrm>
          <a:prstGeom prst="rect">
            <a:avLst/>
          </a:prstGeom>
        </p:spPr>
        <p:txBody>
          <a:bodyPr wrap="none">
            <a:spAutoFit/>
          </a:bodyPr>
          <a:lstStyle/>
          <a:p>
            <a:pPr lvl="0" algn="ctr"/>
            <a:r>
              <a:rPr lang="ja-JP" altLang="en-US" sz="1500" b="1">
                <a:solidFill>
                  <a:srgbClr val="E7E6E6">
                    <a:lumMod val="10000"/>
                  </a:srgbClr>
                </a:solidFill>
                <a:latin typeface="Meiryo" panose="020B0604030504040204" pitchFamily="34" charset="-128"/>
                <a:ea typeface="Meiryo" panose="020B0604030504040204" pitchFamily="34" charset="-128"/>
                <a:cs typeface="いろはマル Medium" panose="020B0402020203020207" pitchFamily="50" charset="-128"/>
              </a:rPr>
              <a:t>ありがとうございます</a:t>
            </a:r>
            <a:endParaRPr lang="en-US" altLang="ja-JP" sz="1500" b="1" dirty="0">
              <a:solidFill>
                <a:srgbClr val="E7E6E6">
                  <a:lumMod val="10000"/>
                </a:srgbClr>
              </a:solidFill>
              <a:latin typeface="Meiryo" panose="020B0604030504040204" pitchFamily="34" charset="-128"/>
              <a:ea typeface="Meiryo" panose="020B0604030504040204" pitchFamily="34" charset="-128"/>
              <a:cs typeface="いろはマル Medium" panose="020B0402020203020207" pitchFamily="50" charset="-128"/>
            </a:endParaRPr>
          </a:p>
        </p:txBody>
      </p:sp>
      <p:sp>
        <p:nvSpPr>
          <p:cNvPr id="1261" name="正方形/長方形 45"/>
          <p:cNvSpPr/>
          <p:nvPr/>
        </p:nvSpPr>
        <p:spPr>
          <a:xfrm>
            <a:off x="3844097" y="3300348"/>
            <a:ext cx="1390259" cy="323165"/>
          </a:xfrm>
          <a:prstGeom prst="rect">
            <a:avLst/>
          </a:prstGeom>
        </p:spPr>
        <p:txBody>
          <a:bodyPr wrap="square">
            <a:spAutoFit/>
          </a:bodyPr>
          <a:lstStyle/>
          <a:p>
            <a:pPr lvl="0" algn="ctr"/>
            <a:r>
              <a:rPr lang="ja-JP" altLang="en-US" sz="1500" b="1" dirty="0">
                <a:solidFill>
                  <a:srgbClr val="E7E6E6">
                    <a:lumMod val="10000"/>
                  </a:srgbClr>
                </a:solidFill>
                <a:latin typeface="Meiryo" panose="020B0604030504040204" pitchFamily="34" charset="-128"/>
                <a:ea typeface="Meiryo" panose="020B0604030504040204" pitchFamily="34" charset="-128"/>
                <a:cs typeface="いろはマル Medium" panose="020B0402020203020207" pitchFamily="50" charset="-128"/>
              </a:rPr>
              <a:t>▲▲ください</a:t>
            </a:r>
            <a:endParaRPr lang="en-US" altLang="ja-JP" sz="1500" b="1" dirty="0">
              <a:solidFill>
                <a:srgbClr val="E7E6E6">
                  <a:lumMod val="10000"/>
                </a:srgbClr>
              </a:solidFill>
              <a:latin typeface="Meiryo" panose="020B0604030504040204" pitchFamily="34" charset="-128"/>
              <a:ea typeface="Meiryo" panose="020B0604030504040204" pitchFamily="34" charset="-128"/>
              <a:cs typeface="いろはマル Medium" panose="020B0402020203020207" pitchFamily="50" charset="-128"/>
            </a:endParaRPr>
          </a:p>
        </p:txBody>
      </p:sp>
      <p:grpSp>
        <p:nvGrpSpPr>
          <p:cNvPr id="1262" name="グループ化 86"/>
          <p:cNvGrpSpPr/>
          <p:nvPr/>
        </p:nvGrpSpPr>
        <p:grpSpPr>
          <a:xfrm>
            <a:off x="4088305" y="3604180"/>
            <a:ext cx="965713" cy="323165"/>
            <a:chOff x="4736711" y="4727552"/>
            <a:chExt cx="965713" cy="323165"/>
          </a:xfrm>
        </p:grpSpPr>
        <p:cxnSp>
          <p:nvCxnSpPr>
            <p:cNvPr id="1263" name="直線コネクタ 83"/>
            <p:cNvCxnSpPr>
              <a:cxnSpLocks/>
            </p:cNvCxnSpPr>
            <p:nvPr/>
          </p:nvCxnSpPr>
          <p:spPr>
            <a:xfrm>
              <a:off x="4887082" y="4862267"/>
              <a:ext cx="639365" cy="0"/>
            </a:xfrm>
            <a:prstGeom prst="line">
              <a:avLst/>
            </a:prstGeom>
            <a:ln w="254000" cap="rnd">
              <a:solidFill>
                <a:schemeClr val="accent4"/>
              </a:solidFill>
              <a:round/>
            </a:ln>
          </p:spPr>
          <p:style>
            <a:lnRef idx="1">
              <a:schemeClr val="accent1"/>
            </a:lnRef>
            <a:fillRef idx="0">
              <a:schemeClr val="accent1"/>
            </a:fillRef>
            <a:effectRef idx="0">
              <a:schemeClr val="accent1"/>
            </a:effectRef>
            <a:fontRef idx="minor">
              <a:schemeClr val="tx1"/>
            </a:fontRef>
          </p:style>
        </p:cxnSp>
        <p:sp>
          <p:nvSpPr>
            <p:cNvPr id="1264" name="テキスト ボックス 73"/>
            <p:cNvSpPr txBox="1"/>
            <p:nvPr/>
          </p:nvSpPr>
          <p:spPr>
            <a:xfrm>
              <a:off x="4736711" y="4727552"/>
              <a:ext cx="965713" cy="323165"/>
            </a:xfrm>
            <a:prstGeom prst="rect">
              <a:avLst/>
            </a:prstGeom>
            <a:noFill/>
          </p:spPr>
          <p:txBody>
            <a:bodyPr wrap="square">
              <a:spAutoFit/>
            </a:bodyPr>
            <a:lstStyle/>
            <a:p>
              <a:pPr lvl="0" algn="ctr"/>
              <a:r>
                <a:rPr lang="ja-JP" altLang="en-US" sz="1500" b="1">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申込</a:t>
              </a:r>
              <a:endParaRPr lang="en-US" altLang="ja-JP" sz="15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endParaRPr>
            </a:p>
          </p:txBody>
        </p:sp>
      </p:grpSp>
      <p:grpSp>
        <p:nvGrpSpPr>
          <p:cNvPr id="1265" name="グループ化 87"/>
          <p:cNvGrpSpPr/>
          <p:nvPr/>
        </p:nvGrpSpPr>
        <p:grpSpPr>
          <a:xfrm>
            <a:off x="6925366" y="3563927"/>
            <a:ext cx="965713" cy="323165"/>
            <a:chOff x="4727595" y="4733043"/>
            <a:chExt cx="965713" cy="323165"/>
          </a:xfrm>
        </p:grpSpPr>
        <p:cxnSp>
          <p:nvCxnSpPr>
            <p:cNvPr id="1266" name="直線コネクタ 88"/>
            <p:cNvCxnSpPr>
              <a:cxnSpLocks/>
            </p:cNvCxnSpPr>
            <p:nvPr/>
          </p:nvCxnSpPr>
          <p:spPr>
            <a:xfrm>
              <a:off x="4887082" y="4862267"/>
              <a:ext cx="639365" cy="0"/>
            </a:xfrm>
            <a:prstGeom prst="line">
              <a:avLst/>
            </a:prstGeom>
            <a:ln w="254000"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1267" name="テキスト ボックス 89"/>
            <p:cNvSpPr txBox="1"/>
            <p:nvPr/>
          </p:nvSpPr>
          <p:spPr>
            <a:xfrm>
              <a:off x="4727595" y="4733043"/>
              <a:ext cx="965713" cy="323165"/>
            </a:xfrm>
            <a:prstGeom prst="rect">
              <a:avLst/>
            </a:prstGeom>
            <a:noFill/>
          </p:spPr>
          <p:txBody>
            <a:bodyPr wrap="square">
              <a:spAutoFit/>
            </a:bodyPr>
            <a:lstStyle/>
            <a:p>
              <a:pPr lvl="0" algn="ctr"/>
              <a:r>
                <a:rPr lang="ja-JP" altLang="en-US" sz="1500" b="1">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承諾</a:t>
              </a:r>
              <a:endParaRPr lang="en-US" altLang="ja-JP" sz="15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endParaRPr>
            </a:p>
          </p:txBody>
        </p:sp>
      </p:grpSp>
      <p:sp>
        <p:nvSpPr>
          <p:cNvPr id="1268" name="三角形 91"/>
          <p:cNvSpPr/>
          <p:nvPr/>
        </p:nvSpPr>
        <p:spPr>
          <a:xfrm rot="21430342">
            <a:off x="8349332" y="3713510"/>
            <a:ext cx="317870" cy="108417"/>
          </a:xfrm>
          <a:custGeom>
            <a:avLst/>
            <a:gdLst>
              <a:gd name="connsiteX0" fmla="*/ 0 w 239421"/>
              <a:gd name="connsiteY0" fmla="*/ 157756 h 157756"/>
              <a:gd name="connsiteX1" fmla="*/ 119711 w 239421"/>
              <a:gd name="connsiteY1" fmla="*/ 0 h 157756"/>
              <a:gd name="connsiteX2" fmla="*/ 239421 w 239421"/>
              <a:gd name="connsiteY2" fmla="*/ 157756 h 157756"/>
              <a:gd name="connsiteX3" fmla="*/ 0 w 239421"/>
              <a:gd name="connsiteY3" fmla="*/ 157756 h 157756"/>
              <a:gd name="connsiteX0" fmla="*/ 0 w 239421"/>
              <a:gd name="connsiteY0" fmla="*/ 157756 h 157756"/>
              <a:gd name="connsiteX1" fmla="*/ 119711 w 239421"/>
              <a:gd name="connsiteY1" fmla="*/ 0 h 157756"/>
              <a:gd name="connsiteX2" fmla="*/ 239421 w 239421"/>
              <a:gd name="connsiteY2" fmla="*/ 157756 h 157756"/>
              <a:gd name="connsiteX3" fmla="*/ 0 w 239421"/>
              <a:gd name="connsiteY3" fmla="*/ 157756 h 157756"/>
              <a:gd name="connsiteX0" fmla="*/ 0 w 239421"/>
              <a:gd name="connsiteY0" fmla="*/ 157756 h 173904"/>
              <a:gd name="connsiteX1" fmla="*/ 119711 w 239421"/>
              <a:gd name="connsiteY1" fmla="*/ 0 h 173904"/>
              <a:gd name="connsiteX2" fmla="*/ 239421 w 239421"/>
              <a:gd name="connsiteY2" fmla="*/ 157756 h 173904"/>
              <a:gd name="connsiteX3" fmla="*/ 0 w 239421"/>
              <a:gd name="connsiteY3" fmla="*/ 157756 h 173904"/>
              <a:gd name="connsiteX0" fmla="*/ 0 w 239421"/>
              <a:gd name="connsiteY0" fmla="*/ 127478 h 143626"/>
              <a:gd name="connsiteX1" fmla="*/ 83377 w 239421"/>
              <a:gd name="connsiteY1" fmla="*/ 0 h 143626"/>
              <a:gd name="connsiteX2" fmla="*/ 239421 w 239421"/>
              <a:gd name="connsiteY2" fmla="*/ 127478 h 143626"/>
              <a:gd name="connsiteX3" fmla="*/ 0 w 239421"/>
              <a:gd name="connsiteY3" fmla="*/ 127478 h 143626"/>
            </a:gdLst>
            <a:ahLst/>
            <a:cxnLst>
              <a:cxn ang="0">
                <a:pos x="connsiteX0" y="connsiteY0"/>
              </a:cxn>
              <a:cxn ang="0">
                <a:pos x="connsiteX1" y="connsiteY1"/>
              </a:cxn>
              <a:cxn ang="0">
                <a:pos x="connsiteX2" y="connsiteY2"/>
              </a:cxn>
              <a:cxn ang="0">
                <a:pos x="connsiteX3" y="connsiteY3"/>
              </a:cxn>
            </a:cxnLst>
            <a:rect l="l" t="t" r="r" b="b"/>
            <a:pathLst>
              <a:path w="239421" h="143626">
                <a:moveTo>
                  <a:pt x="0" y="127478"/>
                </a:moveTo>
                <a:lnTo>
                  <a:pt x="83377" y="0"/>
                </a:lnTo>
                <a:cubicBezTo>
                  <a:pt x="123280" y="52585"/>
                  <a:pt x="108684" y="56726"/>
                  <a:pt x="239421" y="127478"/>
                </a:cubicBezTo>
                <a:cubicBezTo>
                  <a:pt x="56669" y="163812"/>
                  <a:pt x="79807" y="127478"/>
                  <a:pt x="0" y="127478"/>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9" name="三角形 91"/>
          <p:cNvSpPr/>
          <p:nvPr/>
        </p:nvSpPr>
        <p:spPr>
          <a:xfrm rot="20665906" flipH="1">
            <a:off x="3378302" y="3814469"/>
            <a:ext cx="309465" cy="161482"/>
          </a:xfrm>
          <a:custGeom>
            <a:avLst/>
            <a:gdLst>
              <a:gd name="connsiteX0" fmla="*/ 0 w 239421"/>
              <a:gd name="connsiteY0" fmla="*/ 157756 h 157756"/>
              <a:gd name="connsiteX1" fmla="*/ 119711 w 239421"/>
              <a:gd name="connsiteY1" fmla="*/ 0 h 157756"/>
              <a:gd name="connsiteX2" fmla="*/ 239421 w 239421"/>
              <a:gd name="connsiteY2" fmla="*/ 157756 h 157756"/>
              <a:gd name="connsiteX3" fmla="*/ 0 w 239421"/>
              <a:gd name="connsiteY3" fmla="*/ 157756 h 157756"/>
              <a:gd name="connsiteX0" fmla="*/ 0 w 239421"/>
              <a:gd name="connsiteY0" fmla="*/ 157756 h 157756"/>
              <a:gd name="connsiteX1" fmla="*/ 119711 w 239421"/>
              <a:gd name="connsiteY1" fmla="*/ 0 h 157756"/>
              <a:gd name="connsiteX2" fmla="*/ 239421 w 239421"/>
              <a:gd name="connsiteY2" fmla="*/ 157756 h 157756"/>
              <a:gd name="connsiteX3" fmla="*/ 0 w 239421"/>
              <a:gd name="connsiteY3" fmla="*/ 157756 h 157756"/>
              <a:gd name="connsiteX0" fmla="*/ 0 w 239421"/>
              <a:gd name="connsiteY0" fmla="*/ 157756 h 173904"/>
              <a:gd name="connsiteX1" fmla="*/ 119711 w 239421"/>
              <a:gd name="connsiteY1" fmla="*/ 0 h 173904"/>
              <a:gd name="connsiteX2" fmla="*/ 239421 w 239421"/>
              <a:gd name="connsiteY2" fmla="*/ 157756 h 173904"/>
              <a:gd name="connsiteX3" fmla="*/ 0 w 239421"/>
              <a:gd name="connsiteY3" fmla="*/ 157756 h 173904"/>
              <a:gd name="connsiteX0" fmla="*/ 0 w 239421"/>
              <a:gd name="connsiteY0" fmla="*/ 127478 h 143626"/>
              <a:gd name="connsiteX1" fmla="*/ 83377 w 239421"/>
              <a:gd name="connsiteY1" fmla="*/ 0 h 143626"/>
              <a:gd name="connsiteX2" fmla="*/ 239421 w 239421"/>
              <a:gd name="connsiteY2" fmla="*/ 127478 h 143626"/>
              <a:gd name="connsiteX3" fmla="*/ 0 w 239421"/>
              <a:gd name="connsiteY3" fmla="*/ 127478 h 143626"/>
            </a:gdLst>
            <a:ahLst/>
            <a:cxnLst>
              <a:cxn ang="0">
                <a:pos x="connsiteX0" y="connsiteY0"/>
              </a:cxn>
              <a:cxn ang="0">
                <a:pos x="connsiteX1" y="connsiteY1"/>
              </a:cxn>
              <a:cxn ang="0">
                <a:pos x="connsiteX2" y="connsiteY2"/>
              </a:cxn>
              <a:cxn ang="0">
                <a:pos x="connsiteX3" y="connsiteY3"/>
              </a:cxn>
            </a:cxnLst>
            <a:rect l="l" t="t" r="r" b="b"/>
            <a:pathLst>
              <a:path w="239421" h="143626">
                <a:moveTo>
                  <a:pt x="0" y="127478"/>
                </a:moveTo>
                <a:lnTo>
                  <a:pt x="83377" y="0"/>
                </a:lnTo>
                <a:cubicBezTo>
                  <a:pt x="123280" y="52585"/>
                  <a:pt x="108684" y="56726"/>
                  <a:pt x="239421" y="127478"/>
                </a:cubicBezTo>
                <a:cubicBezTo>
                  <a:pt x="56669" y="163812"/>
                  <a:pt x="79807" y="127478"/>
                  <a:pt x="0" y="127478"/>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0" name="テキスト ボックス 29"/>
          <p:cNvSpPr txBox="1"/>
          <p:nvPr/>
        </p:nvSpPr>
        <p:spPr>
          <a:xfrm>
            <a:off x="4783658" y="4238987"/>
            <a:ext cx="3169095" cy="707886"/>
          </a:xfrm>
          <a:prstGeom prst="rect">
            <a:avLst/>
          </a:prstGeom>
          <a:noFill/>
        </p:spPr>
        <p:txBody>
          <a:bodyPr wrap="square">
            <a:spAutoFit/>
          </a:bodyPr>
          <a:lstStyle/>
          <a:p>
            <a:r>
              <a:rPr lang="ja-JP" altLang="en-US"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契</a:t>
            </a:r>
            <a:r>
              <a:rPr lang="en-US" altLang="ja-JP"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 </a:t>
            </a:r>
            <a:r>
              <a:rPr lang="ja-JP" altLang="en-US"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約</a:t>
            </a:r>
            <a:r>
              <a:rPr lang="en-US" altLang="ja-JP"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 </a:t>
            </a:r>
            <a:r>
              <a:rPr lang="ja-JP" altLang="en-US"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成</a:t>
            </a:r>
            <a:r>
              <a:rPr lang="en-US" altLang="ja-JP"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 </a:t>
            </a:r>
            <a:r>
              <a:rPr lang="ja-JP" altLang="en-US" sz="4000" b="1" dirty="0">
                <a:solidFill>
                  <a:schemeClr val="accent5"/>
                </a:solidFill>
                <a:latin typeface="Meiryo" panose="020B0604030504040204" pitchFamily="34" charset="-128"/>
                <a:ea typeface="Meiryo" panose="020B0604030504040204" pitchFamily="34" charset="-128"/>
                <a:cs typeface="いろはマル Medium" panose="020B0402020203020207" pitchFamily="50" charset="-128"/>
              </a:rPr>
              <a:t>立</a:t>
            </a:r>
            <a:endParaRPr lang="ja-JP" altLang="en-US" sz="4000" dirty="0">
              <a:solidFill>
                <a:schemeClr val="accent5"/>
              </a:solidFill>
            </a:endParaRPr>
          </a:p>
        </p:txBody>
      </p:sp>
      <p:sp>
        <p:nvSpPr>
          <p:cNvPr id="1271" name="スライド番号プレースホルダー 1"/>
          <p:cNvSpPr>
            <a:spLocks noGrp="1"/>
          </p:cNvSpPr>
          <p:nvPr>
            <p:ph type="sldNum" sz="quarter" idx="12"/>
          </p:nvPr>
        </p:nvSpPr>
        <p:spPr/>
        <p:txBody>
          <a:bodyPr/>
          <a:lstStyle/>
          <a:p>
            <a:fld id="{15859FEF-2C44-4C2A-86ED-B7C1161F21CE}" type="slidenum">
              <a:rPr lang="ja-JP" altLang="en-US" smtClean="0"/>
              <a:pPr/>
              <a:t>10</a:t>
            </a:fld>
            <a:endParaRPr lang="ja-JP" altLang="en-US" dirty="0"/>
          </a:p>
        </p:txBody>
      </p:sp>
    </p:spTree>
    <p:extLst>
      <p:ext uri="{BB962C8B-B14F-4D97-AF65-F5344CB8AC3E}">
        <p14:creationId xmlns:p14="http://schemas.microsoft.com/office/powerpoint/2010/main" val="75161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7" name="正方形/長方形 1"/>
          <p:cNvSpPr/>
          <p:nvPr/>
        </p:nvSpPr>
        <p:spPr>
          <a:xfrm>
            <a:off x="616345" y="1520360"/>
            <a:ext cx="10915252" cy="400110"/>
          </a:xfrm>
          <a:prstGeom prst="rect">
            <a:avLst/>
          </a:prstGeom>
        </p:spPr>
        <p:txBody>
          <a:bodyPr wrap="square">
            <a:spAutoFit/>
          </a:bodyPr>
          <a:lstStyle/>
          <a:p>
            <a:r>
              <a:rPr lang="ja-JP" altLang="en-US" sz="2000" b="1" dirty="0">
                <a:latin typeface="Meiryo" panose="020B0604030504040204" pitchFamily="34" charset="-128"/>
                <a:ea typeface="Meiryo" panose="020B0604030504040204" pitchFamily="34" charset="-128"/>
              </a:rPr>
              <a:t>意に沿わない契約を結ばないために、契約内容や必要性などを事前に確認する習慣が大切です。</a:t>
            </a:r>
            <a:endParaRPr lang="en-US" altLang="ja-JP" sz="2000" b="1" dirty="0">
              <a:latin typeface="Meiryo" panose="020B0604030504040204" pitchFamily="34" charset="-128"/>
              <a:ea typeface="Meiryo" panose="020B0604030504040204" pitchFamily="34" charset="-128"/>
            </a:endParaRPr>
          </a:p>
        </p:txBody>
      </p:sp>
      <p:sp>
        <p:nvSpPr>
          <p:cNvPr id="1278" name="テキスト ボックス 26"/>
          <p:cNvSpPr txBox="1"/>
          <p:nvPr/>
        </p:nvSpPr>
        <p:spPr>
          <a:xfrm>
            <a:off x="481031" y="2831224"/>
            <a:ext cx="1930205" cy="477054"/>
          </a:xfrm>
          <a:prstGeom prst="rect">
            <a:avLst/>
          </a:prstGeom>
          <a:noFill/>
        </p:spPr>
        <p:txBody>
          <a:bodyPr wrap="square">
            <a:spAutoFit/>
          </a:bodyPr>
          <a:lstStyle/>
          <a:p>
            <a:pPr algn="ctr"/>
            <a:r>
              <a:rPr kumimoji="1" lang="ja-JP" altLang="en-US" sz="2500" b="1" dirty="0">
                <a:solidFill>
                  <a:schemeClr val="accent5"/>
                </a:solidFill>
                <a:latin typeface="Meiryo" panose="020B0604030504040204" pitchFamily="34" charset="-128"/>
                <a:ea typeface="Meiryo" panose="020B0604030504040204" pitchFamily="34" charset="-128"/>
              </a:rPr>
              <a:t>商品の情報</a:t>
            </a:r>
            <a:endParaRPr kumimoji="1" lang="en-US" altLang="ja-JP" sz="2500" b="1" dirty="0">
              <a:solidFill>
                <a:schemeClr val="accent5"/>
              </a:solidFill>
              <a:latin typeface="Meiryo" panose="020B0604030504040204" pitchFamily="34" charset="-128"/>
              <a:ea typeface="Meiryo" panose="020B0604030504040204" pitchFamily="34" charset="-128"/>
            </a:endParaRPr>
          </a:p>
        </p:txBody>
      </p:sp>
      <p:sp>
        <p:nvSpPr>
          <p:cNvPr id="1279" name="テキスト ボックス 29"/>
          <p:cNvSpPr txBox="1"/>
          <p:nvPr/>
        </p:nvSpPr>
        <p:spPr>
          <a:xfrm>
            <a:off x="3052079" y="2455670"/>
            <a:ext cx="2836602" cy="515526"/>
          </a:xfrm>
          <a:prstGeom prst="rect">
            <a:avLst/>
          </a:prstGeom>
          <a:noFill/>
        </p:spPr>
        <p:txBody>
          <a:bodyPr wrap="square">
            <a:spAutoFit/>
          </a:bodyPr>
          <a:lstStyle/>
          <a:p>
            <a:pPr>
              <a:lnSpc>
                <a:spcPct val="150000"/>
              </a:lnSpc>
            </a:pPr>
            <a:r>
              <a:rPr kumimoji="1" lang="ja-JP" altLang="en-US" sz="2000" b="1">
                <a:solidFill>
                  <a:schemeClr val="tx1"/>
                </a:solidFill>
                <a:latin typeface="Meiryo" panose="020B0604030504040204" pitchFamily="34" charset="-128"/>
                <a:ea typeface="Meiryo" panose="020B0604030504040204" pitchFamily="34" charset="-128"/>
              </a:rPr>
              <a:t>基本情報</a:t>
            </a:r>
            <a:endParaRPr lang="en-US" altLang="ja-JP" sz="2000" b="1" dirty="0">
              <a:solidFill>
                <a:schemeClr val="tx1"/>
              </a:solidFill>
              <a:latin typeface="Meiryo" panose="020B0604030504040204" pitchFamily="34" charset="-128"/>
              <a:ea typeface="Meiryo" panose="020B0604030504040204" pitchFamily="34" charset="-128"/>
            </a:endParaRPr>
          </a:p>
        </p:txBody>
      </p:sp>
      <p:sp>
        <p:nvSpPr>
          <p:cNvPr id="1280" name="テキスト ボックス 58"/>
          <p:cNvSpPr txBox="1"/>
          <p:nvPr/>
        </p:nvSpPr>
        <p:spPr>
          <a:xfrm>
            <a:off x="3052079" y="4162277"/>
            <a:ext cx="2836602" cy="1438855"/>
          </a:xfrm>
          <a:prstGeom prst="rect">
            <a:avLst/>
          </a:prstGeom>
          <a:noFill/>
        </p:spPr>
        <p:txBody>
          <a:bodyPr wrap="square">
            <a:spAutoFit/>
          </a:bodyPr>
          <a:lstStyle/>
          <a:p>
            <a:pPr>
              <a:lnSpc>
                <a:spcPct val="150000"/>
              </a:lnSpc>
            </a:pPr>
            <a:r>
              <a:rPr kumimoji="1" lang="ja-JP" altLang="en-US" sz="2000" b="1" dirty="0">
                <a:solidFill>
                  <a:schemeClr val="tx1"/>
                </a:solidFill>
                <a:latin typeface="Meiryo" panose="020B0604030504040204" pitchFamily="34" charset="-128"/>
                <a:ea typeface="Meiryo" panose="020B0604030504040204" pitchFamily="34" charset="-128"/>
              </a:rPr>
              <a:t>価格</a:t>
            </a:r>
            <a:endParaRPr kumimoji="1" lang="en-US" altLang="ja-JP" sz="2000" b="1" dirty="0">
              <a:latin typeface="Meiryo" panose="020B0604030504040204" pitchFamily="34" charset="-128"/>
              <a:ea typeface="Meiryo" panose="020B0604030504040204" pitchFamily="34" charset="-128"/>
            </a:endParaRPr>
          </a:p>
          <a:p>
            <a:pPr>
              <a:lnSpc>
                <a:spcPct val="150000"/>
              </a:lnSpc>
            </a:pPr>
            <a:r>
              <a:rPr lang="ja-JP" altLang="en-US" sz="2000" b="1" dirty="0">
                <a:solidFill>
                  <a:schemeClr val="tx1"/>
                </a:solidFill>
                <a:latin typeface="Meiryo" panose="020B0604030504040204" pitchFamily="34" charset="-128"/>
                <a:ea typeface="Meiryo" panose="020B0604030504040204" pitchFamily="34" charset="-128"/>
              </a:rPr>
              <a:t>数量</a:t>
            </a:r>
            <a:endParaRPr lang="en-US" altLang="ja-JP" sz="2000" b="1" dirty="0">
              <a:solidFill>
                <a:schemeClr val="tx1"/>
              </a:solidFill>
              <a:latin typeface="Meiryo" panose="020B0604030504040204" pitchFamily="34" charset="-128"/>
              <a:ea typeface="Meiryo" panose="020B0604030504040204" pitchFamily="34" charset="-128"/>
            </a:endParaRPr>
          </a:p>
          <a:p>
            <a:pPr>
              <a:lnSpc>
                <a:spcPct val="150000"/>
              </a:lnSpc>
            </a:pPr>
            <a:r>
              <a:rPr kumimoji="1" lang="ja-JP" altLang="en-US" sz="2000" b="1" dirty="0">
                <a:solidFill>
                  <a:schemeClr val="tx1"/>
                </a:solidFill>
                <a:latin typeface="Meiryo" panose="020B0604030504040204" pitchFamily="34" charset="-128"/>
                <a:ea typeface="Meiryo" panose="020B0604030504040204" pitchFamily="34" charset="-128"/>
              </a:rPr>
              <a:t>解約・返品の条件</a:t>
            </a:r>
            <a:endParaRPr kumimoji="1" lang="en-US" altLang="ja-JP" sz="2000" b="1" dirty="0">
              <a:solidFill>
                <a:schemeClr val="tx1"/>
              </a:solidFill>
              <a:latin typeface="Meiryo" panose="020B0604030504040204" pitchFamily="34" charset="-128"/>
              <a:ea typeface="Meiryo" panose="020B0604030504040204" pitchFamily="34" charset="-128"/>
            </a:endParaRPr>
          </a:p>
        </p:txBody>
      </p:sp>
      <p:cxnSp>
        <p:nvCxnSpPr>
          <p:cNvPr id="1281" name="直線コネクタ 8"/>
          <p:cNvCxnSpPr>
            <a:cxnSpLocks/>
          </p:cNvCxnSpPr>
          <p:nvPr/>
        </p:nvCxnSpPr>
        <p:spPr>
          <a:xfrm>
            <a:off x="922991" y="859003"/>
            <a:ext cx="6403965"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282" name="正方形/長方形 9"/>
          <p:cNvSpPr/>
          <p:nvPr/>
        </p:nvSpPr>
        <p:spPr>
          <a:xfrm>
            <a:off x="818287" y="577876"/>
            <a:ext cx="6976029" cy="707886"/>
          </a:xfrm>
          <a:prstGeom prst="rect">
            <a:avLst/>
          </a:prstGeom>
        </p:spPr>
        <p:txBody>
          <a:bodyPr wrap="square">
            <a:spAutoFit/>
          </a:bodyPr>
          <a:lstStyle/>
          <a:p>
            <a:pPr lvl="0"/>
            <a:r>
              <a:rPr lang="ja-JP" altLang="en-US" sz="4000" b="1">
                <a:solidFill>
                  <a:schemeClr val="bg1"/>
                </a:solidFill>
                <a:latin typeface="Meiryo" panose="020B0604030504040204" pitchFamily="34" charset="-128"/>
                <a:ea typeface="Meiryo" panose="020B0604030504040204" pitchFamily="34" charset="-128"/>
              </a:rPr>
              <a:t>契約前</a:t>
            </a:r>
            <a:r>
              <a:rPr lang="ja-JP" altLang="en-US" sz="3200" b="1">
                <a:solidFill>
                  <a:schemeClr val="bg1"/>
                </a:solidFill>
                <a:latin typeface="Meiryo" panose="020B0604030504040204" pitchFamily="34" charset="-128"/>
                <a:ea typeface="Meiryo" panose="020B0604030504040204" pitchFamily="34" charset="-128"/>
              </a:rPr>
              <a:t>、どんなことを確認する？</a:t>
            </a:r>
            <a:endParaRPr lang="en-US" altLang="ja-JP" sz="4400" b="1" dirty="0">
              <a:solidFill>
                <a:schemeClr val="bg1"/>
              </a:solidFill>
              <a:latin typeface="Meiryo" panose="020B0604030504040204" pitchFamily="34" charset="-128"/>
              <a:ea typeface="Meiryo" panose="020B0604030504040204" pitchFamily="34" charset="-128"/>
            </a:endParaRPr>
          </a:p>
        </p:txBody>
      </p:sp>
      <p:cxnSp>
        <p:nvCxnSpPr>
          <p:cNvPr id="1283" name="直線コネクタ 23"/>
          <p:cNvCxnSpPr>
            <a:cxnSpLocks/>
          </p:cNvCxnSpPr>
          <p:nvPr/>
        </p:nvCxnSpPr>
        <p:spPr>
          <a:xfrm>
            <a:off x="2518558" y="2366671"/>
            <a:ext cx="0" cy="1562398"/>
          </a:xfrm>
          <a:prstGeom prst="line">
            <a:avLst/>
          </a:prstGeom>
          <a:ln w="44450">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1284" name="テキスト ボックス 89"/>
          <p:cNvSpPr txBox="1"/>
          <p:nvPr/>
        </p:nvSpPr>
        <p:spPr>
          <a:xfrm>
            <a:off x="6421272" y="2846980"/>
            <a:ext cx="1930205" cy="477054"/>
          </a:xfrm>
          <a:prstGeom prst="rect">
            <a:avLst/>
          </a:prstGeom>
          <a:noFill/>
        </p:spPr>
        <p:txBody>
          <a:bodyPr wrap="square">
            <a:spAutoFit/>
          </a:bodyPr>
          <a:lstStyle/>
          <a:p>
            <a:pPr algn="ctr"/>
            <a:r>
              <a:rPr kumimoji="1" lang="ja-JP" altLang="en-US" sz="2500" b="1">
                <a:solidFill>
                  <a:schemeClr val="accent5"/>
                </a:solidFill>
                <a:latin typeface="Meiryo" panose="020B0604030504040204" pitchFamily="34" charset="-128"/>
                <a:ea typeface="Meiryo" panose="020B0604030504040204" pitchFamily="34" charset="-128"/>
              </a:rPr>
              <a:t>契約相手</a:t>
            </a:r>
            <a:endParaRPr kumimoji="1" lang="en-US" altLang="ja-JP" sz="2500" b="1" dirty="0">
              <a:solidFill>
                <a:schemeClr val="accent5"/>
              </a:solidFill>
              <a:latin typeface="Meiryo" panose="020B0604030504040204" pitchFamily="34" charset="-128"/>
              <a:ea typeface="Meiryo" panose="020B0604030504040204" pitchFamily="34" charset="-128"/>
            </a:endParaRPr>
          </a:p>
        </p:txBody>
      </p:sp>
      <p:cxnSp>
        <p:nvCxnSpPr>
          <p:cNvPr id="1285" name="直線コネクタ 90"/>
          <p:cNvCxnSpPr>
            <a:cxnSpLocks/>
          </p:cNvCxnSpPr>
          <p:nvPr/>
        </p:nvCxnSpPr>
        <p:spPr>
          <a:xfrm>
            <a:off x="8432552" y="2366671"/>
            <a:ext cx="0" cy="1562398"/>
          </a:xfrm>
          <a:prstGeom prst="line">
            <a:avLst/>
          </a:prstGeom>
          <a:ln w="44450">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1286" name="正方形/長方形 92"/>
          <p:cNvSpPr/>
          <p:nvPr/>
        </p:nvSpPr>
        <p:spPr>
          <a:xfrm>
            <a:off x="2720762" y="2648329"/>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87" name="テキスト ボックス 96"/>
          <p:cNvSpPr txBox="1"/>
          <p:nvPr/>
        </p:nvSpPr>
        <p:spPr>
          <a:xfrm>
            <a:off x="6414957" y="4899843"/>
            <a:ext cx="1930205" cy="477054"/>
          </a:xfrm>
          <a:prstGeom prst="rect">
            <a:avLst/>
          </a:prstGeom>
          <a:noFill/>
        </p:spPr>
        <p:txBody>
          <a:bodyPr wrap="square">
            <a:spAutoFit/>
          </a:bodyPr>
          <a:lstStyle/>
          <a:p>
            <a:pPr algn="ctr"/>
            <a:r>
              <a:rPr kumimoji="1" lang="ja-JP" altLang="en-US" sz="2500" b="1">
                <a:solidFill>
                  <a:schemeClr val="accent5"/>
                </a:solidFill>
                <a:latin typeface="Meiryo" panose="020B0604030504040204" pitchFamily="34" charset="-128"/>
                <a:ea typeface="Meiryo" panose="020B0604030504040204" pitchFamily="34" charset="-128"/>
              </a:rPr>
              <a:t>自分の状況</a:t>
            </a:r>
            <a:endParaRPr kumimoji="1" lang="en-US" altLang="ja-JP" sz="2500" b="1" dirty="0">
              <a:solidFill>
                <a:schemeClr val="accent5"/>
              </a:solidFill>
              <a:latin typeface="Meiryo" panose="020B0604030504040204" pitchFamily="34" charset="-128"/>
              <a:ea typeface="Meiryo" panose="020B0604030504040204" pitchFamily="34" charset="-128"/>
            </a:endParaRPr>
          </a:p>
        </p:txBody>
      </p:sp>
      <p:cxnSp>
        <p:nvCxnSpPr>
          <p:cNvPr id="1288" name="直線コネクタ 97"/>
          <p:cNvCxnSpPr/>
          <p:nvPr/>
        </p:nvCxnSpPr>
        <p:spPr>
          <a:xfrm>
            <a:off x="8432552" y="4310709"/>
            <a:ext cx="0" cy="1562398"/>
          </a:xfrm>
          <a:prstGeom prst="line">
            <a:avLst/>
          </a:prstGeom>
          <a:ln w="44450">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1289" name="正方形/長方形 100"/>
          <p:cNvSpPr/>
          <p:nvPr/>
        </p:nvSpPr>
        <p:spPr>
          <a:xfrm>
            <a:off x="2720762" y="4343062"/>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90" name="正方形/長方形 101"/>
          <p:cNvSpPr/>
          <p:nvPr/>
        </p:nvSpPr>
        <p:spPr>
          <a:xfrm>
            <a:off x="2720762" y="4787562"/>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91" name="正方形/長方形 102"/>
          <p:cNvSpPr/>
          <p:nvPr/>
        </p:nvSpPr>
        <p:spPr>
          <a:xfrm>
            <a:off x="2720762" y="5270162"/>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92" name="テキスト ボックス 103"/>
          <p:cNvSpPr txBox="1"/>
          <p:nvPr/>
        </p:nvSpPr>
        <p:spPr>
          <a:xfrm>
            <a:off x="587384" y="4873285"/>
            <a:ext cx="1930205" cy="477054"/>
          </a:xfrm>
          <a:prstGeom prst="rect">
            <a:avLst/>
          </a:prstGeom>
          <a:noFill/>
        </p:spPr>
        <p:txBody>
          <a:bodyPr wrap="square">
            <a:spAutoFit/>
          </a:bodyPr>
          <a:lstStyle/>
          <a:p>
            <a:pPr algn="ctr"/>
            <a:r>
              <a:rPr kumimoji="1" lang="ja-JP" altLang="en-US" sz="2500" b="1">
                <a:solidFill>
                  <a:schemeClr val="accent5"/>
                </a:solidFill>
                <a:latin typeface="Meiryo" panose="020B0604030504040204" pitchFamily="34" charset="-128"/>
                <a:ea typeface="Meiryo" panose="020B0604030504040204" pitchFamily="34" charset="-128"/>
              </a:rPr>
              <a:t>契約の内容</a:t>
            </a:r>
            <a:endParaRPr kumimoji="1" lang="en-US" altLang="ja-JP" sz="2500" b="1" dirty="0">
              <a:solidFill>
                <a:schemeClr val="accent5"/>
              </a:solidFill>
              <a:latin typeface="Meiryo" panose="020B0604030504040204" pitchFamily="34" charset="-128"/>
              <a:ea typeface="Meiryo" panose="020B0604030504040204" pitchFamily="34" charset="-128"/>
            </a:endParaRPr>
          </a:p>
        </p:txBody>
      </p:sp>
      <p:cxnSp>
        <p:nvCxnSpPr>
          <p:cNvPr id="1293" name="直線コネクタ 104"/>
          <p:cNvCxnSpPr>
            <a:cxnSpLocks/>
          </p:cNvCxnSpPr>
          <p:nvPr/>
        </p:nvCxnSpPr>
        <p:spPr>
          <a:xfrm>
            <a:off x="2518558" y="4310709"/>
            <a:ext cx="0" cy="1562398"/>
          </a:xfrm>
          <a:prstGeom prst="line">
            <a:avLst/>
          </a:prstGeom>
          <a:ln w="44450">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1294" name="テキスト ボックス 30"/>
          <p:cNvSpPr txBox="1"/>
          <p:nvPr/>
        </p:nvSpPr>
        <p:spPr>
          <a:xfrm>
            <a:off x="2897510" y="2951188"/>
            <a:ext cx="3099610" cy="646331"/>
          </a:xfrm>
          <a:prstGeom prst="rect">
            <a:avLst/>
          </a:prstGeom>
          <a:noFill/>
        </p:spPr>
        <p:txBody>
          <a:bodyPr wrap="square">
            <a:spAutoFit/>
          </a:bodyPr>
          <a:lstStyle/>
          <a:p>
            <a:r>
              <a:rPr kumimoji="1" lang="ja-JP" altLang="en-US" b="1" dirty="0">
                <a:solidFill>
                  <a:schemeClr val="tx1"/>
                </a:solidFill>
                <a:latin typeface="Meiryo" panose="020B0604030504040204" pitchFamily="34" charset="-128"/>
                <a:ea typeface="Meiryo" panose="020B0604030504040204" pitchFamily="34" charset="-128"/>
              </a:rPr>
              <a:t>（例：大きさ、色、サイズ、　</a:t>
            </a:r>
            <a:endParaRPr kumimoji="1" lang="en-US" altLang="ja-JP" b="1" dirty="0">
              <a:solidFill>
                <a:schemeClr val="tx1"/>
              </a:solidFill>
              <a:latin typeface="Meiryo" panose="020B0604030504040204" pitchFamily="34" charset="-128"/>
              <a:ea typeface="Meiryo" panose="020B0604030504040204" pitchFamily="34" charset="-128"/>
            </a:endParaRPr>
          </a:p>
          <a:p>
            <a:r>
              <a:rPr lang="ja-JP" altLang="en-US" b="1" dirty="0">
                <a:latin typeface="Meiryo" panose="020B0604030504040204" pitchFamily="34" charset="-128"/>
                <a:ea typeface="Meiryo" panose="020B0604030504040204" pitchFamily="34" charset="-128"/>
              </a:rPr>
              <a:t>　　　</a:t>
            </a:r>
            <a:r>
              <a:rPr kumimoji="1" lang="ja-JP" altLang="en-US" b="1" dirty="0">
                <a:solidFill>
                  <a:schemeClr val="tx1"/>
                </a:solidFill>
                <a:latin typeface="Meiryo" panose="020B0604030504040204" pitchFamily="34" charset="-128"/>
                <a:ea typeface="Meiryo" panose="020B0604030504040204" pitchFamily="34" charset="-128"/>
              </a:rPr>
              <a:t>素材など）</a:t>
            </a:r>
            <a:endParaRPr kumimoji="1" lang="en-US" altLang="ja-JP" b="1" dirty="0">
              <a:solidFill>
                <a:schemeClr val="tx1"/>
              </a:solidFill>
              <a:latin typeface="Meiryo" panose="020B0604030504040204" pitchFamily="34" charset="-128"/>
              <a:ea typeface="Meiryo" panose="020B0604030504040204" pitchFamily="34" charset="-128"/>
            </a:endParaRPr>
          </a:p>
        </p:txBody>
      </p:sp>
      <p:sp>
        <p:nvSpPr>
          <p:cNvPr id="1295" name="正方形/長方形 31"/>
          <p:cNvSpPr/>
          <p:nvPr/>
        </p:nvSpPr>
        <p:spPr>
          <a:xfrm>
            <a:off x="2720762" y="5737431"/>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96" name="テキスト ボックス 4"/>
          <p:cNvSpPr txBox="1"/>
          <p:nvPr/>
        </p:nvSpPr>
        <p:spPr>
          <a:xfrm>
            <a:off x="3052082" y="5685322"/>
            <a:ext cx="2945038" cy="646331"/>
          </a:xfrm>
          <a:prstGeom prst="rect">
            <a:avLst/>
          </a:prstGeom>
          <a:noFill/>
        </p:spPr>
        <p:txBody>
          <a:bodyPr wrap="square" rtlCol="0">
            <a:spAutoFit/>
          </a:bodyPr>
          <a:lstStyle/>
          <a:p>
            <a:r>
              <a:rPr lang="ja-JP" altLang="en-US" b="1" dirty="0">
                <a:solidFill>
                  <a:schemeClr val="tx1"/>
                </a:solidFill>
                <a:latin typeface="Meiryo" panose="020B0604030504040204" pitchFamily="34" charset="-128"/>
                <a:ea typeface="Meiryo" panose="020B0604030504040204" pitchFamily="34" charset="-128"/>
              </a:rPr>
              <a:t>口頭で説明されたことが契約書に記載されているか</a:t>
            </a:r>
            <a:endParaRPr kumimoji="1" lang="ja-JP" altLang="en-US" b="1" dirty="0"/>
          </a:p>
        </p:txBody>
      </p:sp>
      <p:sp>
        <p:nvSpPr>
          <p:cNvPr id="1297" name="テキスト ボックス 62"/>
          <p:cNvSpPr txBox="1"/>
          <p:nvPr/>
        </p:nvSpPr>
        <p:spPr>
          <a:xfrm>
            <a:off x="9007266" y="2366671"/>
            <a:ext cx="2355692" cy="1438855"/>
          </a:xfrm>
          <a:prstGeom prst="rect">
            <a:avLst/>
          </a:prstGeom>
          <a:noFill/>
        </p:spPr>
        <p:txBody>
          <a:bodyPr wrap="square">
            <a:spAutoFit/>
          </a:bodyPr>
          <a:lstStyle/>
          <a:p>
            <a:pPr>
              <a:lnSpc>
                <a:spcPct val="150000"/>
              </a:lnSpc>
            </a:pPr>
            <a:r>
              <a:rPr kumimoji="1" lang="ja-JP" altLang="en-US" sz="2000" b="1">
                <a:solidFill>
                  <a:schemeClr val="tx1"/>
                </a:solidFill>
                <a:latin typeface="Meiryo" panose="020B0604030504040204" pitchFamily="34" charset="-128"/>
                <a:ea typeface="Meiryo" panose="020B0604030504040204" pitchFamily="34" charset="-128"/>
              </a:rPr>
              <a:t>住所</a:t>
            </a:r>
            <a:endParaRPr kumimoji="1" lang="en-US" altLang="ja-JP" sz="2000" b="1" dirty="0">
              <a:solidFill>
                <a:schemeClr val="tx1"/>
              </a:solidFill>
              <a:latin typeface="Meiryo" panose="020B0604030504040204" pitchFamily="34" charset="-128"/>
              <a:ea typeface="Meiryo" panose="020B0604030504040204" pitchFamily="34" charset="-128"/>
            </a:endParaRPr>
          </a:p>
          <a:p>
            <a:pPr>
              <a:lnSpc>
                <a:spcPct val="150000"/>
              </a:lnSpc>
            </a:pPr>
            <a:r>
              <a:rPr kumimoji="1" lang="ja-JP" altLang="en-US" sz="2000" b="1">
                <a:solidFill>
                  <a:schemeClr val="tx1"/>
                </a:solidFill>
                <a:latin typeface="Meiryo" panose="020B0604030504040204" pitchFamily="34" charset="-128"/>
                <a:ea typeface="Meiryo" panose="020B0604030504040204" pitchFamily="34" charset="-128"/>
              </a:rPr>
              <a:t>連絡先</a:t>
            </a:r>
            <a:endParaRPr kumimoji="1" lang="en-US" altLang="ja-JP" sz="2000" b="1" dirty="0">
              <a:solidFill>
                <a:schemeClr val="tx1"/>
              </a:solidFill>
              <a:latin typeface="Meiryo" panose="020B0604030504040204" pitchFamily="34" charset="-128"/>
              <a:ea typeface="Meiryo" panose="020B0604030504040204" pitchFamily="34" charset="-128"/>
            </a:endParaRPr>
          </a:p>
          <a:p>
            <a:pPr>
              <a:lnSpc>
                <a:spcPct val="150000"/>
              </a:lnSpc>
            </a:pPr>
            <a:r>
              <a:rPr lang="ja-JP" altLang="en-US" sz="2000" b="1">
                <a:solidFill>
                  <a:schemeClr val="tx1"/>
                </a:solidFill>
                <a:latin typeface="Meiryo" panose="020B0604030504040204" pitchFamily="34" charset="-128"/>
                <a:ea typeface="Meiryo" panose="020B0604030504040204" pitchFamily="34" charset="-128"/>
              </a:rPr>
              <a:t>口コミなどの評判</a:t>
            </a:r>
            <a:endParaRPr lang="en-US" altLang="ja-JP" sz="2000" b="1" dirty="0">
              <a:solidFill>
                <a:schemeClr val="tx1"/>
              </a:solidFill>
              <a:latin typeface="Meiryo" panose="020B0604030504040204" pitchFamily="34" charset="-128"/>
              <a:ea typeface="Meiryo" panose="020B0604030504040204" pitchFamily="34" charset="-128"/>
            </a:endParaRPr>
          </a:p>
        </p:txBody>
      </p:sp>
      <p:sp>
        <p:nvSpPr>
          <p:cNvPr id="1298" name="正方形/長方形 63"/>
          <p:cNvSpPr/>
          <p:nvPr/>
        </p:nvSpPr>
        <p:spPr>
          <a:xfrm>
            <a:off x="8633774" y="2537085"/>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299" name="テキスト ボックス 64"/>
          <p:cNvSpPr txBox="1"/>
          <p:nvPr/>
        </p:nvSpPr>
        <p:spPr>
          <a:xfrm>
            <a:off x="9007266" y="4590207"/>
            <a:ext cx="1974832" cy="1477328"/>
          </a:xfrm>
          <a:prstGeom prst="rect">
            <a:avLst/>
          </a:prstGeom>
          <a:noFill/>
        </p:spPr>
        <p:txBody>
          <a:bodyPr wrap="square">
            <a:spAutoFit/>
          </a:bodyPr>
          <a:lstStyle/>
          <a:p>
            <a:pPr>
              <a:lnSpc>
                <a:spcPct val="150000"/>
              </a:lnSpc>
            </a:pPr>
            <a:r>
              <a:rPr kumimoji="1" lang="ja-JP" altLang="en-US" sz="2000" b="1">
                <a:solidFill>
                  <a:schemeClr val="tx1"/>
                </a:solidFill>
                <a:latin typeface="Meiryo" panose="020B0604030504040204" pitchFamily="34" charset="-128"/>
                <a:ea typeface="Meiryo" panose="020B0604030504040204" pitchFamily="34" charset="-128"/>
              </a:rPr>
              <a:t>本当に必要か</a:t>
            </a:r>
            <a:endParaRPr kumimoji="1" lang="en-US" altLang="ja-JP" sz="2000" b="1" dirty="0">
              <a:solidFill>
                <a:schemeClr val="tx1"/>
              </a:solidFill>
              <a:latin typeface="Meiryo" panose="020B0604030504040204" pitchFamily="34" charset="-128"/>
              <a:ea typeface="Meiryo" panose="020B0604030504040204" pitchFamily="34" charset="-128"/>
            </a:endParaRPr>
          </a:p>
          <a:p>
            <a:pPr>
              <a:lnSpc>
                <a:spcPct val="200000"/>
              </a:lnSpc>
            </a:pPr>
            <a:r>
              <a:rPr lang="ja-JP" altLang="en-US" sz="2000" b="1">
                <a:solidFill>
                  <a:schemeClr val="tx1"/>
                </a:solidFill>
                <a:latin typeface="Meiryo" panose="020B0604030504040204" pitchFamily="34" charset="-128"/>
                <a:ea typeface="Meiryo" panose="020B0604030504040204" pitchFamily="34" charset="-128"/>
              </a:rPr>
              <a:t>無理なく</a:t>
            </a:r>
            <a:endParaRPr lang="en-US" altLang="ja-JP" sz="2000" b="1" dirty="0">
              <a:solidFill>
                <a:schemeClr val="tx1"/>
              </a:solidFill>
              <a:latin typeface="Meiryo" panose="020B0604030504040204" pitchFamily="34" charset="-128"/>
              <a:ea typeface="Meiryo" panose="020B0604030504040204" pitchFamily="34" charset="-128"/>
            </a:endParaRPr>
          </a:p>
          <a:p>
            <a:r>
              <a:rPr lang="ja-JP" altLang="en-US" sz="2000" b="1">
                <a:solidFill>
                  <a:schemeClr val="tx1"/>
                </a:solidFill>
                <a:latin typeface="Meiryo" panose="020B0604030504040204" pitchFamily="34" charset="-128"/>
                <a:ea typeface="Meiryo" panose="020B0604030504040204" pitchFamily="34" charset="-128"/>
              </a:rPr>
              <a:t>支払いできるか</a:t>
            </a:r>
            <a:endParaRPr lang="en-US" altLang="ja-JP" sz="2000" b="1" dirty="0">
              <a:solidFill>
                <a:schemeClr val="tx1"/>
              </a:solidFill>
              <a:latin typeface="Meiryo" panose="020B0604030504040204" pitchFamily="34" charset="-128"/>
              <a:ea typeface="Meiryo" panose="020B0604030504040204" pitchFamily="34" charset="-128"/>
            </a:endParaRPr>
          </a:p>
        </p:txBody>
      </p:sp>
      <p:sp>
        <p:nvSpPr>
          <p:cNvPr id="1300" name="正方形/長方形 65"/>
          <p:cNvSpPr/>
          <p:nvPr/>
        </p:nvSpPr>
        <p:spPr>
          <a:xfrm>
            <a:off x="8633774" y="3014470"/>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01" name="正方形/長方形 66"/>
          <p:cNvSpPr/>
          <p:nvPr/>
        </p:nvSpPr>
        <p:spPr>
          <a:xfrm>
            <a:off x="8633774" y="4744097"/>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02" name="正方形/長方形 67"/>
          <p:cNvSpPr/>
          <p:nvPr/>
        </p:nvSpPr>
        <p:spPr>
          <a:xfrm>
            <a:off x="8633774" y="5353697"/>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03" name="正方形/長方形 68"/>
          <p:cNvSpPr/>
          <p:nvPr/>
        </p:nvSpPr>
        <p:spPr>
          <a:xfrm>
            <a:off x="8633774" y="3474967"/>
            <a:ext cx="190419" cy="190419"/>
          </a:xfrm>
          <a:prstGeom prst="rect">
            <a:avLst/>
          </a:prstGeom>
          <a:solidFill>
            <a:schemeClr val="bg1"/>
          </a:solidFill>
          <a:ln w="28575">
            <a:solidFill>
              <a:srgbClr val="B6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04" name="スライド番号プレースホルダー 2"/>
          <p:cNvSpPr>
            <a:spLocks noGrp="1"/>
          </p:cNvSpPr>
          <p:nvPr>
            <p:ph type="sldNum" sz="quarter" idx="12"/>
          </p:nvPr>
        </p:nvSpPr>
        <p:spPr/>
        <p:txBody>
          <a:bodyPr/>
          <a:lstStyle/>
          <a:p>
            <a:fld id="{15859FEF-2C44-4C2A-86ED-B7C1161F21CE}" type="slidenum">
              <a:rPr lang="ja-JP" altLang="en-US" smtClean="0"/>
              <a:pPr/>
              <a:t>11</a:t>
            </a:fld>
            <a:endParaRPr lang="ja-JP" altLang="en-US" dirty="0"/>
          </a:p>
        </p:txBody>
      </p:sp>
    </p:spTree>
    <p:extLst>
      <p:ext uri="{BB962C8B-B14F-4D97-AF65-F5344CB8AC3E}">
        <p14:creationId xmlns:p14="http://schemas.microsoft.com/office/powerpoint/2010/main" val="163319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310" name="図 7"/>
          <p:cNvPicPr>
            <a:picLocks noChangeAspect="1"/>
          </p:cNvPicPr>
          <p:nvPr/>
        </p:nvPicPr>
        <p:blipFill>
          <a:blip r:embed="rId1"/>
          <a:stretch>
            <a:fillRect/>
          </a:stretch>
        </p:blipFill>
        <p:spPr>
          <a:xfrm>
            <a:off x="794767" y="2440485"/>
            <a:ext cx="2141072" cy="2891551"/>
          </a:xfrm>
          <a:prstGeom prst="rect">
            <a:avLst/>
          </a:prstGeom>
        </p:spPr>
      </p:pic>
      <p:cxnSp>
        <p:nvCxnSpPr>
          <p:cNvPr id="1311" name="直線コネクタ 1"/>
          <p:cNvCxnSpPr>
            <a:cxnSpLocks/>
          </p:cNvCxnSpPr>
          <p:nvPr/>
        </p:nvCxnSpPr>
        <p:spPr>
          <a:xfrm>
            <a:off x="884906" y="839605"/>
            <a:ext cx="5377412"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312" name="正方形/長方形 2"/>
          <p:cNvSpPr/>
          <p:nvPr/>
        </p:nvSpPr>
        <p:spPr>
          <a:xfrm>
            <a:off x="780201" y="558478"/>
            <a:ext cx="5852079" cy="707886"/>
          </a:xfrm>
          <a:prstGeom prst="rect">
            <a:avLst/>
          </a:prstGeom>
        </p:spPr>
        <p:txBody>
          <a:bodyPr wrap="square">
            <a:spAutoFit/>
          </a:bodyPr>
          <a:lstStyle/>
          <a:p>
            <a:pPr lvl="0"/>
            <a:r>
              <a:rPr lang="ja-JP" altLang="en-US" sz="4000" b="1">
                <a:solidFill>
                  <a:schemeClr val="bg1"/>
                </a:solidFill>
                <a:latin typeface="Meiryo" panose="020B0604030504040204" pitchFamily="34" charset="-128"/>
                <a:ea typeface="Meiryo" panose="020B0604030504040204" pitchFamily="34" charset="-128"/>
              </a:rPr>
              <a:t>インターネット</a:t>
            </a:r>
            <a:r>
              <a:rPr lang="ja-JP" altLang="en-US" sz="3200" b="1">
                <a:solidFill>
                  <a:schemeClr val="bg1"/>
                </a:solidFill>
                <a:latin typeface="Meiryo" panose="020B0604030504040204" pitchFamily="34" charset="-128"/>
                <a:ea typeface="Meiryo" panose="020B0604030504040204" pitchFamily="34" charset="-128"/>
              </a:rPr>
              <a:t>上の</a:t>
            </a:r>
            <a:r>
              <a:rPr lang="ja-JP" altLang="en-US" sz="4000" b="1">
                <a:solidFill>
                  <a:schemeClr val="bg1"/>
                </a:solidFill>
                <a:latin typeface="Meiryo" panose="020B0604030504040204" pitchFamily="34" charset="-128"/>
                <a:ea typeface="Meiryo" panose="020B0604030504040204" pitchFamily="34" charset="-128"/>
              </a:rPr>
              <a:t>契約</a:t>
            </a:r>
            <a:endParaRPr lang="en-US" altLang="ja-JP" sz="4400" b="1" dirty="0">
              <a:solidFill>
                <a:schemeClr val="bg1"/>
              </a:solidFill>
              <a:latin typeface="Meiryo" panose="020B0604030504040204" pitchFamily="34" charset="-128"/>
              <a:ea typeface="Meiryo" panose="020B0604030504040204" pitchFamily="34" charset="-128"/>
            </a:endParaRPr>
          </a:p>
        </p:txBody>
      </p:sp>
      <p:sp>
        <p:nvSpPr>
          <p:cNvPr id="1313" name="テキスト ボックス 6"/>
          <p:cNvSpPr txBox="1"/>
          <p:nvPr/>
        </p:nvSpPr>
        <p:spPr>
          <a:xfrm>
            <a:off x="780201" y="1438877"/>
            <a:ext cx="9823185" cy="815608"/>
          </a:xfrm>
          <a:prstGeom prst="rect">
            <a:avLst/>
          </a:prstGeom>
          <a:noFill/>
        </p:spPr>
        <p:txBody>
          <a:bodyPr wrap="square">
            <a:spAutoFit/>
          </a:bodyPr>
          <a:lstStyle/>
          <a:p>
            <a:pPr>
              <a:lnSpc>
                <a:spcPct val="12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注文前の最終確認画面の内容が契約条件となります。</a:t>
            </a:r>
            <a:endParaRPr lang="en-US" altLang="ja-JP" sz="2000" b="1" dirty="0">
              <a:solidFill>
                <a:sysClr val="windowText" lastClr="000000"/>
              </a:solidFill>
              <a:latin typeface="Meiryo" panose="020B0604030504040204" pitchFamily="34" charset="-128"/>
              <a:ea typeface="Meiryo" panose="020B0604030504040204" pitchFamily="34" charset="-128"/>
            </a:endParaRPr>
          </a:p>
          <a:p>
            <a:pPr>
              <a:lnSpc>
                <a:spcPct val="12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商品の情報に加えて、</a:t>
            </a:r>
            <a:r>
              <a:rPr lang="ja-JP" altLang="en-US" sz="2000" b="1" dirty="0">
                <a:solidFill>
                  <a:srgbClr val="E0546E"/>
                </a:solidFill>
                <a:latin typeface="Meiryo" panose="020B0604030504040204" pitchFamily="34" charset="-128"/>
                <a:ea typeface="Meiryo" panose="020B0604030504040204" pitchFamily="34" charset="-128"/>
              </a:rPr>
              <a:t>総額や解約のルール</a:t>
            </a:r>
            <a:r>
              <a:rPr lang="ja-JP" altLang="en-US" sz="2000" b="1" dirty="0">
                <a:solidFill>
                  <a:sysClr val="windowText" lastClr="000000"/>
                </a:solidFill>
                <a:latin typeface="Meiryo" panose="020B0604030504040204" pitchFamily="34" charset="-128"/>
                <a:ea typeface="Meiryo" panose="020B0604030504040204" pitchFamily="34" charset="-128"/>
              </a:rPr>
              <a:t>などをよく確認して申し込みましょう</a:t>
            </a:r>
            <a:r>
              <a:rPr lang="ja-JP" altLang="en-US" sz="1800" dirty="0">
                <a:latin typeface="BIZ UDPゴシック" panose="020B0400000000000000" pitchFamily="50" charset="-128"/>
                <a:ea typeface="BIZ UDPゴシック" panose="020B0400000000000000" pitchFamily="50" charset="-128"/>
              </a:rPr>
              <a:t>。</a:t>
            </a:r>
            <a:endParaRPr lang="en-US" altLang="ja-JP" sz="1800" dirty="0">
              <a:latin typeface="BIZ UDPゴシック" panose="020B0400000000000000" pitchFamily="50" charset="-128"/>
              <a:ea typeface="BIZ UDPゴシック" panose="020B0400000000000000" pitchFamily="50" charset="-128"/>
            </a:endParaRPr>
          </a:p>
        </p:txBody>
      </p:sp>
      <p:cxnSp>
        <p:nvCxnSpPr>
          <p:cNvPr id="1314" name="直線矢印コネクタ 8"/>
          <p:cNvCxnSpPr>
            <a:cxnSpLocks/>
          </p:cNvCxnSpPr>
          <p:nvPr/>
        </p:nvCxnSpPr>
        <p:spPr>
          <a:xfrm flipH="1">
            <a:off x="3027572" y="4993507"/>
            <a:ext cx="6186010" cy="23962"/>
          </a:xfrm>
          <a:prstGeom prst="straightConnector1">
            <a:avLst/>
          </a:prstGeom>
          <a:ln w="142875">
            <a:solidFill>
              <a:schemeClr val="accent4"/>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15" name="直線矢印コネクタ 9"/>
          <p:cNvCxnSpPr>
            <a:cxnSpLocks/>
          </p:cNvCxnSpPr>
          <p:nvPr/>
        </p:nvCxnSpPr>
        <p:spPr>
          <a:xfrm flipH="1">
            <a:off x="2942203" y="5445883"/>
            <a:ext cx="6233549" cy="0"/>
          </a:xfrm>
          <a:prstGeom prst="straightConnector1">
            <a:avLst/>
          </a:prstGeom>
          <a:ln w="1270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16" name="角丸四角形 10"/>
          <p:cNvSpPr/>
          <p:nvPr/>
        </p:nvSpPr>
        <p:spPr>
          <a:xfrm>
            <a:off x="9213580" y="4752048"/>
            <a:ext cx="2149273" cy="81559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7" name="角丸四角形 11"/>
          <p:cNvSpPr/>
          <p:nvPr/>
        </p:nvSpPr>
        <p:spPr>
          <a:xfrm>
            <a:off x="780201" y="4719930"/>
            <a:ext cx="2149273" cy="81559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8" name="正方形/長方形 12"/>
          <p:cNvSpPr/>
          <p:nvPr/>
        </p:nvSpPr>
        <p:spPr>
          <a:xfrm>
            <a:off x="1454727" y="4933111"/>
            <a:ext cx="800219" cy="461665"/>
          </a:xfrm>
          <a:prstGeom prst="rect">
            <a:avLst/>
          </a:prstGeom>
        </p:spPr>
        <p:txBody>
          <a:bodyPr wrap="none">
            <a:spAutoFit/>
          </a:bodyPr>
          <a:lstStyle/>
          <a:p>
            <a:pPr algn="ctr"/>
            <a:r>
              <a:rPr lang="ja-JP" altLang="en-US" sz="24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注文</a:t>
            </a:r>
          </a:p>
        </p:txBody>
      </p:sp>
      <p:sp>
        <p:nvSpPr>
          <p:cNvPr id="1319" name="正方形/長方形 13"/>
          <p:cNvSpPr/>
          <p:nvPr/>
        </p:nvSpPr>
        <p:spPr>
          <a:xfrm>
            <a:off x="9888107" y="4963179"/>
            <a:ext cx="800219" cy="461665"/>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承諾</a:t>
            </a:r>
            <a:endParaRPr lang="ja-JP" altLang="en-US" sz="24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endParaRPr>
          </a:p>
        </p:txBody>
      </p:sp>
      <p:pic>
        <p:nvPicPr>
          <p:cNvPr id="1320" name="図 4"/>
          <p:cNvPicPr>
            <a:picLocks noChangeAspect="1"/>
          </p:cNvPicPr>
          <p:nvPr/>
        </p:nvPicPr>
        <p:blipFill>
          <a:blip r:embed="rId2"/>
          <a:stretch>
            <a:fillRect/>
          </a:stretch>
        </p:blipFill>
        <p:spPr>
          <a:xfrm rot="19847396">
            <a:off x="8352836" y="4141824"/>
            <a:ext cx="734891" cy="505834"/>
          </a:xfrm>
          <a:prstGeom prst="rect">
            <a:avLst/>
          </a:prstGeom>
        </p:spPr>
      </p:pic>
      <p:pic>
        <p:nvPicPr>
          <p:cNvPr id="1321" name="図 5"/>
          <p:cNvPicPr>
            <a:picLocks noChangeAspect="1"/>
          </p:cNvPicPr>
          <p:nvPr/>
        </p:nvPicPr>
        <p:blipFill>
          <a:blip r:embed="rId3"/>
          <a:stretch>
            <a:fillRect/>
          </a:stretch>
        </p:blipFill>
        <p:spPr>
          <a:xfrm>
            <a:off x="9289719" y="2533615"/>
            <a:ext cx="1905000" cy="2082800"/>
          </a:xfrm>
          <a:prstGeom prst="rect">
            <a:avLst/>
          </a:prstGeom>
        </p:spPr>
      </p:pic>
      <p:pic>
        <p:nvPicPr>
          <p:cNvPr id="1322" name="図 25"/>
          <p:cNvPicPr>
            <a:picLocks noChangeAspect="1"/>
          </p:cNvPicPr>
          <p:nvPr/>
        </p:nvPicPr>
        <p:blipFill>
          <a:blip r:embed="rId4"/>
          <a:srcRect t="2" b="36526"/>
          <a:stretch>
            <a:fillRect/>
          </a:stretch>
        </p:blipFill>
        <p:spPr>
          <a:xfrm>
            <a:off x="4438344" y="2742115"/>
            <a:ext cx="3315311" cy="3783182"/>
          </a:xfrm>
          <a:prstGeom prst="rect">
            <a:avLst/>
          </a:prstGeom>
          <a:effectLst/>
        </p:spPr>
      </p:pic>
      <p:sp>
        <p:nvSpPr>
          <p:cNvPr id="1323" name="テキスト ボックス 26"/>
          <p:cNvSpPr txBox="1"/>
          <p:nvPr/>
        </p:nvSpPr>
        <p:spPr>
          <a:xfrm>
            <a:off x="4684578" y="5584733"/>
            <a:ext cx="28410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ご注文後のキャンセル・返品について</a:t>
            </a:r>
            <a:endParaRPr kumimoji="1" lang="en-US" altLang="ja-JP" sz="8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注文完了後のキャンセル・返品は、不良品の場合を除き、原則承っておりませんのでご注意ください。</a:t>
            </a:r>
            <a:endParaRPr kumimoji="1" lang="en-US" altLang="ja-JP" sz="8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graphicFrame>
        <p:nvGraphicFramePr>
          <p:cNvPr id="1324" name="表 27"/>
          <p:cNvGraphicFramePr>
            <a:graphicFrameLocks noGrp="1"/>
          </p:cNvGraphicFramePr>
          <p:nvPr>
            <p:extLst>
              <p:ext uri="{D42A27DB-BD31-4B8C-83A1-F6EECF244321}">
                <p14:modId xmlns:p14="http://schemas.microsoft.com/office/powerpoint/2010/main" val="1670181303"/>
              </p:ext>
            </p:extLst>
          </p:nvPr>
        </p:nvGraphicFramePr>
        <p:xfrm>
          <a:off x="4684578" y="3349599"/>
          <a:ext cx="2824546" cy="1402080"/>
        </p:xfrm>
        <a:graphic>
          <a:graphicData uri="http://schemas.openxmlformats.org/drawingml/2006/table">
            <a:tbl>
              <a:tblPr firstRow="1" bandRow="1">
                <a:tableStyleId>{5C22544A-7EE6-4342-B048-85BDC9FD1C3A}</a:tableStyleId>
              </a:tblPr>
              <a:tblGrid>
                <a:gridCol w="647752">
                  <a:extLst>
                    <a:ext uri="{9D8B030D-6E8A-4147-A177-3AD203B41FA5}"/>
                  </a:extLst>
                </a:gridCol>
                <a:gridCol w="959755">
                  <a:extLst>
                    <a:ext uri="{9D8B030D-6E8A-4147-A177-3AD203B41FA5}"/>
                  </a:extLst>
                </a:gridCol>
                <a:gridCol w="1217039">
                  <a:extLst>
                    <a:ext uri="{9D8B030D-6E8A-4147-A177-3AD203B41FA5}"/>
                  </a:extLst>
                </a:gridCol>
              </a:tblGrid>
              <a:tr h="196590">
                <a:tc>
                  <a:txBody>
                    <a:bodyPr/>
                    <a:lstStyle/>
                    <a:p>
                      <a:pPr algn="ctr"/>
                      <a:r>
                        <a:rPr kumimoji="1" lang="ja-JP" altLang="en-US" sz="800" b="1" i="0" dirty="0">
                          <a:solidFill>
                            <a:schemeClr val="tx1"/>
                          </a:solidFill>
                          <a:latin typeface="Meiryo" panose="020B0604030504040204" pitchFamily="34" charset="-128"/>
                          <a:ea typeface="Meiryo" panose="020B0604030504040204" pitchFamily="34" charset="-128"/>
                        </a:rPr>
                        <a:t>商品名</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ja-JP" altLang="en-US" sz="800" b="0" i="0" spc="0" dirty="0">
                          <a:solidFill>
                            <a:schemeClr val="tx1"/>
                          </a:solidFill>
                          <a:latin typeface="Meiryo" panose="020B0604030504040204" pitchFamily="34" charset="-128"/>
                          <a:ea typeface="Meiryo" panose="020B0604030504040204" pitchFamily="34" charset="-128"/>
                        </a:rPr>
                        <a:t>サプリメント（</a:t>
                      </a:r>
                      <a:r>
                        <a:rPr kumimoji="1" lang="en-US" altLang="ja-JP" sz="800" b="0" i="0" spc="0" dirty="0">
                          <a:solidFill>
                            <a:schemeClr val="tx1"/>
                          </a:solidFill>
                          <a:latin typeface="Meiryo" panose="020B0604030504040204" pitchFamily="34" charset="-128"/>
                          <a:ea typeface="Meiryo" panose="020B0604030504040204" pitchFamily="34" charset="-128"/>
                        </a:rPr>
                        <a:t> 1</a:t>
                      </a:r>
                      <a:r>
                        <a:rPr kumimoji="1" lang="ja-JP" altLang="en-US" sz="800" b="0" i="0" spc="0" dirty="0">
                          <a:solidFill>
                            <a:schemeClr val="tx1"/>
                          </a:solidFill>
                          <a:latin typeface="Meiryo" panose="020B0604030504040204" pitchFamily="34" charset="-128"/>
                          <a:ea typeface="Meiryo" panose="020B0604030504040204" pitchFamily="34" charset="-128"/>
                        </a:rPr>
                        <a:t>袋</a:t>
                      </a:r>
                      <a:r>
                        <a:rPr kumimoji="1" lang="en-US" altLang="ja-JP" sz="800" b="0" i="0" spc="0" dirty="0">
                          <a:solidFill>
                            <a:schemeClr val="tx1"/>
                          </a:solidFill>
                          <a:latin typeface="Meiryo" panose="020B0604030504040204" pitchFamily="34" charset="-128"/>
                          <a:ea typeface="Meiryo" panose="020B0604030504040204" pitchFamily="34" charset="-128"/>
                        </a:rPr>
                        <a:t> 30</a:t>
                      </a:r>
                      <a:r>
                        <a:rPr kumimoji="1" lang="ja-JP" altLang="en-US" sz="800" b="0" i="0" spc="0" dirty="0">
                          <a:solidFill>
                            <a:schemeClr val="tx1"/>
                          </a:solidFill>
                          <a:latin typeface="Meiryo" panose="020B0604030504040204" pitchFamily="34" charset="-128"/>
                          <a:ea typeface="Meiryo" panose="020B0604030504040204" pitchFamily="34" charset="-128"/>
                        </a:rPr>
                        <a:t>粒／１日１錠</a:t>
                      </a:r>
                      <a:r>
                        <a:rPr kumimoji="1" lang="en-US" altLang="ja-JP" sz="800" b="0" i="0" spc="0" dirty="0">
                          <a:solidFill>
                            <a:schemeClr val="tx1"/>
                          </a:solidFill>
                          <a:latin typeface="Meiryo" panose="020B0604030504040204" pitchFamily="34" charset="-128"/>
                          <a:ea typeface="Meiryo" panose="020B0604030504040204" pitchFamily="34" charset="-128"/>
                        </a:rPr>
                        <a:t> </a:t>
                      </a:r>
                      <a:r>
                        <a:rPr kumimoji="1" lang="ja-JP" altLang="en-US" sz="800" b="0" i="0" spc="0" dirty="0">
                          <a:solidFill>
                            <a:schemeClr val="tx1"/>
                          </a:solidFill>
                          <a:latin typeface="Meiryo" panose="020B0604030504040204" pitchFamily="34" charset="-128"/>
                          <a:ea typeface="Meiryo" panose="020B0604030504040204" pitchFamily="34" charset="-128"/>
                        </a:rPr>
                        <a:t>）</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131422">
                <a:tc rowSpan="2">
                  <a:txBody>
                    <a:bodyPr/>
                    <a:lstStyle/>
                    <a:p>
                      <a:pPr algn="ctr"/>
                      <a:r>
                        <a:rPr kumimoji="1" lang="ja-JP" altLang="en-US" sz="800" b="1" i="0" dirty="0">
                          <a:solidFill>
                            <a:schemeClr val="tx1"/>
                          </a:solidFill>
                          <a:latin typeface="Meiryo" panose="020B0604030504040204" pitchFamily="34" charset="-128"/>
                          <a:ea typeface="Meiryo" panose="020B0604030504040204" pitchFamily="34" charset="-128"/>
                        </a:rPr>
                        <a:t>コース</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ja-JP" altLang="en-US" sz="800" b="0" i="0" spc="0" dirty="0">
                          <a:solidFill>
                            <a:schemeClr val="tx1"/>
                          </a:solidFill>
                          <a:latin typeface="Meiryo" panose="020B0604030504040204" pitchFamily="34" charset="-128"/>
                          <a:ea typeface="Meiryo" panose="020B0604030504040204" pitchFamily="34" charset="-128"/>
                        </a:rPr>
                        <a:t>お試しトクトクコース</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06520">
                <a:tc v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800" b="0" i="0" spc="0" dirty="0">
                          <a:solidFill>
                            <a:schemeClr val="tx1"/>
                          </a:solidFill>
                          <a:latin typeface="Meiryo" panose="020B0604030504040204" pitchFamily="34" charset="-128"/>
                          <a:ea typeface="Meiryo" panose="020B0604030504040204" pitchFamily="34" charset="-128"/>
                        </a:rPr>
                        <a:t>本コースは、商品を毎月１回（計４袋）お届けします。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196590">
                <a:tc rowSpan="2">
                  <a:txBody>
                    <a:bodyPr/>
                    <a:lstStyle/>
                    <a:p>
                      <a:pPr algn="ctr"/>
                      <a:r>
                        <a:rPr kumimoji="1" lang="ja-JP" altLang="en-US" sz="800" b="1" i="0" dirty="0">
                          <a:solidFill>
                            <a:schemeClr val="tx1"/>
                          </a:solidFill>
                          <a:latin typeface="Meiryo" panose="020B0604030504040204" pitchFamily="34" charset="-128"/>
                          <a:ea typeface="Meiryo" panose="020B0604030504040204" pitchFamily="34" charset="-128"/>
                        </a:rPr>
                        <a:t>価格</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kumimoji="1" lang="ja-JP" altLang="en-US" sz="800" b="0" i="0" spc="0" dirty="0">
                          <a:solidFill>
                            <a:schemeClr val="tx1"/>
                          </a:solidFill>
                          <a:latin typeface="Meiryo" panose="020B0604030504040204" pitchFamily="34" charset="-128"/>
                          <a:ea typeface="Meiryo" panose="020B0604030504040204" pitchFamily="34" charset="-128"/>
                        </a:rPr>
                        <a:t>初回</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00" b="0" i="0" spc="0" dirty="0">
                          <a:solidFill>
                            <a:schemeClr val="tx1"/>
                          </a:solidFill>
                          <a:latin typeface="Meiryo" panose="020B0604030504040204" pitchFamily="34" charset="-128"/>
                          <a:ea typeface="Meiryo" panose="020B0604030504040204" pitchFamily="34" charset="-128"/>
                        </a:rPr>
                        <a:t>500</a:t>
                      </a:r>
                      <a:r>
                        <a:rPr kumimoji="1" lang="ja-JP" altLang="en-US" sz="800" b="0" i="0" spc="0" dirty="0">
                          <a:solidFill>
                            <a:schemeClr val="tx1"/>
                          </a:solidFill>
                          <a:latin typeface="Meiryo" panose="020B0604030504040204" pitchFamily="34" charset="-128"/>
                          <a:ea typeface="Meiryo" panose="020B0604030504040204" pitchFamily="34" charset="-128"/>
                        </a:rPr>
                        <a:t>円（送料のみ）</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196590">
                <a:tc vMerge="1">
                  <a:txBody>
                    <a:bodyPr/>
                    <a:lstStyle/>
                    <a:p>
                      <a:pPr algn="ct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00" b="0" i="0" spc="0" dirty="0">
                          <a:solidFill>
                            <a:schemeClr val="tx1"/>
                          </a:solidFill>
                          <a:latin typeface="Meiryo" panose="020B0604030504040204" pitchFamily="34" charset="-128"/>
                          <a:ea typeface="Meiryo" panose="020B0604030504040204" pitchFamily="34" charset="-128"/>
                        </a:rPr>
                        <a:t>２回目～４回目</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00" b="0" i="0" spc="0" dirty="0">
                          <a:solidFill>
                            <a:schemeClr val="tx1"/>
                          </a:solidFill>
                          <a:latin typeface="Meiryo" panose="020B0604030504040204" pitchFamily="34" charset="-128"/>
                          <a:ea typeface="Meiryo" panose="020B0604030504040204" pitchFamily="34" charset="-128"/>
                        </a:rPr>
                        <a:t>6,000</a:t>
                      </a:r>
                      <a:r>
                        <a:rPr kumimoji="1" lang="ja-JP" altLang="en-US" sz="800" b="0" i="0" spc="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131422">
                <a:tc>
                  <a:txBody>
                    <a:bodyPr/>
                    <a:lstStyle/>
                    <a:p>
                      <a:pPr algn="ctr"/>
                      <a:r>
                        <a:rPr kumimoji="1" lang="ja-JP" altLang="en-US" sz="800" b="1" i="0" dirty="0">
                          <a:solidFill>
                            <a:schemeClr val="tx1"/>
                          </a:solidFill>
                          <a:latin typeface="Meiryo" panose="020B0604030504040204" pitchFamily="34" charset="-128"/>
                          <a:ea typeface="Meiryo" panose="020B0604030504040204" pitchFamily="34" charset="-128"/>
                        </a:rPr>
                        <a:t>送料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en-US" altLang="ja-JP" sz="800" b="0" i="0" spc="0" dirty="0">
                          <a:solidFill>
                            <a:schemeClr val="tx1"/>
                          </a:solidFill>
                          <a:latin typeface="Meiryo" panose="020B0604030504040204" pitchFamily="34" charset="-128"/>
                          <a:ea typeface="Meiryo" panose="020B0604030504040204" pitchFamily="34" charset="-128"/>
                        </a:rPr>
                        <a:t>500</a:t>
                      </a:r>
                      <a:r>
                        <a:rPr kumimoji="1" lang="ja-JP" altLang="en-US" sz="800" b="0" i="0" spc="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bl>
          </a:graphicData>
        </a:graphic>
      </p:graphicFrame>
      <p:grpSp>
        <p:nvGrpSpPr>
          <p:cNvPr id="1325" name="グループ化 28"/>
          <p:cNvGrpSpPr/>
          <p:nvPr/>
        </p:nvGrpSpPr>
        <p:grpSpPr>
          <a:xfrm>
            <a:off x="5116889" y="6101653"/>
            <a:ext cx="1958222" cy="275280"/>
            <a:chOff x="13176537" y="6262136"/>
            <a:chExt cx="1958222" cy="275280"/>
          </a:xfrm>
        </p:grpSpPr>
        <p:sp>
          <p:nvSpPr>
            <p:cNvPr id="1326" name="角丸四角形 37"/>
            <p:cNvSpPr/>
            <p:nvPr/>
          </p:nvSpPr>
          <p:spPr>
            <a:xfrm>
              <a:off x="13342183" y="6268971"/>
              <a:ext cx="1626930" cy="2684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7" name="テキスト ボックス 30"/>
            <p:cNvSpPr txBox="1"/>
            <p:nvPr/>
          </p:nvSpPr>
          <p:spPr>
            <a:xfrm>
              <a:off x="13176537" y="6262136"/>
              <a:ext cx="195822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注文を確定する</a:t>
              </a:r>
              <a:endPar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328" name="グループ化 31"/>
          <p:cNvGrpSpPr/>
          <p:nvPr/>
        </p:nvGrpSpPr>
        <p:grpSpPr>
          <a:xfrm>
            <a:off x="4698190" y="4857488"/>
            <a:ext cx="1367507" cy="337781"/>
            <a:chOff x="7124782" y="4544783"/>
            <a:chExt cx="1403156" cy="337781"/>
          </a:xfrm>
        </p:grpSpPr>
        <p:sp>
          <p:nvSpPr>
            <p:cNvPr id="1329" name="正方形/長方形 32"/>
            <p:cNvSpPr/>
            <p:nvPr/>
          </p:nvSpPr>
          <p:spPr>
            <a:xfrm>
              <a:off x="7124782" y="4544783"/>
              <a:ext cx="1340796" cy="33778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330" name="テキスト ボックス 33"/>
            <p:cNvSpPr txBox="1"/>
            <p:nvPr/>
          </p:nvSpPr>
          <p:spPr>
            <a:xfrm>
              <a:off x="7154675" y="4605990"/>
              <a:ext cx="1373263" cy="230832"/>
            </a:xfrm>
            <a:prstGeom prst="rect">
              <a:avLst/>
            </a:prstGeom>
            <a:noFill/>
          </p:spPr>
          <p:txBody>
            <a:bodyPr wrap="square" rtlCol="0">
              <a:spAutoFit/>
            </a:bodyPr>
            <a:lstStyle/>
            <a:p>
              <a:r>
                <a:rPr kumimoji="1" lang="ja-JP" altLang="en-US" sz="900" b="1" dirty="0">
                  <a:solidFill>
                    <a:schemeClr val="bg1"/>
                  </a:solidFill>
                  <a:latin typeface="Meiryo" panose="020B0604030504040204" pitchFamily="34" charset="-128"/>
                  <a:ea typeface="Meiryo" panose="020B0604030504040204" pitchFamily="34" charset="-128"/>
                </a:rPr>
                <a:t>送料を含むお支払額</a:t>
              </a:r>
            </a:p>
          </p:txBody>
        </p:sp>
      </p:grpSp>
      <p:graphicFrame>
        <p:nvGraphicFramePr>
          <p:cNvPr id="1331" name="表 34"/>
          <p:cNvGraphicFramePr>
            <a:graphicFrameLocks noGrp="1"/>
          </p:cNvGraphicFramePr>
          <p:nvPr>
            <p:extLst>
              <p:ext uri="{D42A27DB-BD31-4B8C-83A1-F6EECF244321}">
                <p14:modId xmlns:p14="http://schemas.microsoft.com/office/powerpoint/2010/main" val="1621604453"/>
              </p:ext>
            </p:extLst>
          </p:nvPr>
        </p:nvGraphicFramePr>
        <p:xfrm>
          <a:off x="6114848" y="4857488"/>
          <a:ext cx="1410774" cy="640080"/>
        </p:xfrm>
        <a:graphic>
          <a:graphicData uri="http://schemas.openxmlformats.org/drawingml/2006/table">
            <a:tbl>
              <a:tblPr firstRow="1" bandRow="1">
                <a:tableStyleId>{5C22544A-7EE6-4342-B048-85BDC9FD1C3A}</a:tableStyleId>
              </a:tblPr>
              <a:tblGrid>
                <a:gridCol w="700150">
                  <a:extLst>
                    <a:ext uri="{9D8B030D-6E8A-4147-A177-3AD203B41FA5}"/>
                  </a:extLst>
                </a:gridCol>
                <a:gridCol w="710624">
                  <a:extLst>
                    <a:ext uri="{9D8B030D-6E8A-4147-A177-3AD203B41FA5}"/>
                  </a:extLst>
                </a:gridCol>
              </a:tblGrid>
              <a:tr h="0">
                <a:tc>
                  <a:txBody>
                    <a:bodyPr/>
                    <a:lstStyle/>
                    <a:p>
                      <a:pPr algn="ctr"/>
                      <a:r>
                        <a:rPr kumimoji="1" lang="ja-JP" altLang="en-US" sz="800" b="1" i="0" dirty="0">
                          <a:solidFill>
                            <a:schemeClr val="tx1"/>
                          </a:solidFill>
                          <a:latin typeface="Meiryo" panose="020B0604030504040204" pitchFamily="34" charset="-128"/>
                          <a:ea typeface="Meiryo" panose="020B0604030504040204" pitchFamily="34" charset="-128"/>
                        </a:rPr>
                        <a:t>初回</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kumimoji="1" lang="en-US" altLang="ja-JP" sz="800" b="1" i="0" dirty="0">
                          <a:solidFill>
                            <a:schemeClr val="tx1"/>
                          </a:solidFill>
                          <a:latin typeface="Meiryo" panose="020B0604030504040204" pitchFamily="34" charset="-128"/>
                          <a:ea typeface="Meiryo" panose="020B0604030504040204" pitchFamily="34" charset="-128"/>
                        </a:rPr>
                        <a:t>500</a:t>
                      </a:r>
                      <a:r>
                        <a:rPr kumimoji="1" lang="ja-JP" altLang="en-US" sz="800" b="1" i="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0">
                <a:tc>
                  <a:txBody>
                    <a:bodyPr/>
                    <a:lstStyle/>
                    <a:p>
                      <a:pPr algn="ctr"/>
                      <a:r>
                        <a:rPr kumimoji="1" lang="en-US" altLang="ja-JP" sz="800" b="1" i="0" dirty="0">
                          <a:solidFill>
                            <a:schemeClr val="tx1"/>
                          </a:solidFill>
                          <a:latin typeface="Meiryo" panose="020B0604030504040204" pitchFamily="34" charset="-128"/>
                          <a:ea typeface="Meiryo" panose="020B0604030504040204" pitchFamily="34" charset="-128"/>
                        </a:rPr>
                        <a:t>2</a:t>
                      </a:r>
                      <a:r>
                        <a:rPr kumimoji="1" lang="ja-JP" altLang="en-US" sz="800" b="1" i="0" dirty="0">
                          <a:solidFill>
                            <a:schemeClr val="tx1"/>
                          </a:solidFill>
                          <a:latin typeface="Meiryo" panose="020B0604030504040204" pitchFamily="34" charset="-128"/>
                          <a:ea typeface="Meiryo" panose="020B0604030504040204" pitchFamily="34" charset="-128"/>
                        </a:rPr>
                        <a:t>～</a:t>
                      </a:r>
                      <a:r>
                        <a:rPr kumimoji="1" lang="en-US" altLang="ja-JP" sz="800" b="1" i="0" dirty="0">
                          <a:solidFill>
                            <a:schemeClr val="tx1"/>
                          </a:solidFill>
                          <a:latin typeface="Meiryo" panose="020B0604030504040204" pitchFamily="34" charset="-128"/>
                          <a:ea typeface="Meiryo" panose="020B0604030504040204" pitchFamily="34" charset="-128"/>
                        </a:rPr>
                        <a:t>4</a:t>
                      </a:r>
                      <a:r>
                        <a:rPr kumimoji="1" lang="ja-JP" altLang="en-US" sz="800" b="1" i="0" dirty="0">
                          <a:solidFill>
                            <a:schemeClr val="tx1"/>
                          </a:solidFill>
                          <a:latin typeface="Meiryo" panose="020B0604030504040204" pitchFamily="34" charset="-128"/>
                          <a:ea typeface="Meiryo" panose="020B0604030504040204" pitchFamily="34" charset="-128"/>
                        </a:rPr>
                        <a:t>回目</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kumimoji="1" lang="en-US" altLang="ja-JP" sz="800" b="1" i="0" dirty="0">
                          <a:solidFill>
                            <a:schemeClr val="tx1"/>
                          </a:solidFill>
                          <a:latin typeface="Meiryo" panose="020B0604030504040204" pitchFamily="34" charset="-128"/>
                          <a:ea typeface="Meiryo" panose="020B0604030504040204" pitchFamily="34" charset="-128"/>
                        </a:rPr>
                        <a:t>6,500</a:t>
                      </a:r>
                      <a:r>
                        <a:rPr kumimoji="1" lang="ja-JP" altLang="en-US" sz="800" b="1" i="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0">
                <a:tc>
                  <a:txBody>
                    <a:bodyPr/>
                    <a:lstStyle/>
                    <a:p>
                      <a:pPr algn="ctr"/>
                      <a:r>
                        <a:rPr kumimoji="1" lang="ja-JP" altLang="en-US" sz="800" b="1" i="0" dirty="0">
                          <a:solidFill>
                            <a:schemeClr val="tx1"/>
                          </a:solidFill>
                          <a:latin typeface="Meiryo" panose="020B0604030504040204" pitchFamily="34" charset="-128"/>
                          <a:ea typeface="Meiryo" panose="020B0604030504040204" pitchFamily="34" charset="-128"/>
                        </a:rPr>
                        <a:t>総額</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kumimoji="1" lang="en-US" altLang="ja-JP" sz="800" b="1" i="0" dirty="0">
                          <a:solidFill>
                            <a:schemeClr val="tx1"/>
                          </a:solidFill>
                          <a:latin typeface="Meiryo" panose="020B0604030504040204" pitchFamily="34" charset="-128"/>
                          <a:ea typeface="Meiryo" panose="020B0604030504040204" pitchFamily="34" charset="-128"/>
                        </a:rPr>
                        <a:t>20,000</a:t>
                      </a:r>
                      <a:r>
                        <a:rPr kumimoji="1" lang="ja-JP" altLang="en-US" sz="800" b="1" i="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bl>
          </a:graphicData>
        </a:graphic>
      </p:graphicFrame>
      <p:sp>
        <p:nvSpPr>
          <p:cNvPr id="1332" name="スライド番号プレースホルダー 3"/>
          <p:cNvSpPr>
            <a:spLocks noGrp="1"/>
          </p:cNvSpPr>
          <p:nvPr>
            <p:ph type="sldNum" sz="quarter" idx="12"/>
          </p:nvPr>
        </p:nvSpPr>
        <p:spPr/>
        <p:txBody>
          <a:bodyPr/>
          <a:lstStyle/>
          <a:p>
            <a:fld id="{15859FEF-2C44-4C2A-86ED-B7C1161F21CE}" type="slidenum">
              <a:rPr lang="ja-JP" altLang="en-US" smtClean="0"/>
              <a:pPr/>
              <a:t>12</a:t>
            </a:fld>
            <a:endParaRPr lang="ja-JP" altLang="en-US" dirty="0"/>
          </a:p>
        </p:txBody>
      </p:sp>
    </p:spTree>
    <p:extLst>
      <p:ext uri="{BB962C8B-B14F-4D97-AF65-F5344CB8AC3E}">
        <p14:creationId xmlns:p14="http://schemas.microsoft.com/office/powerpoint/2010/main" val="388209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38" name="正方形/長方形 6"/>
          <p:cNvSpPr/>
          <p:nvPr/>
        </p:nvSpPr>
        <p:spPr>
          <a:xfrm>
            <a:off x="0" y="0"/>
            <a:ext cx="12192000" cy="6858000"/>
          </a:xfrm>
          <a:prstGeom prst="rect">
            <a:avLst/>
          </a:prstGeom>
          <a:solidFill>
            <a:srgbClr val="7FC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9" name="正方形/長方形 2"/>
          <p:cNvSpPr/>
          <p:nvPr/>
        </p:nvSpPr>
        <p:spPr>
          <a:xfrm>
            <a:off x="-1" y="2693504"/>
            <a:ext cx="7784889" cy="1470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0" name="タイトル 3"/>
          <p:cNvSpPr txBox="1"/>
          <p:nvPr/>
        </p:nvSpPr>
        <p:spPr>
          <a:xfrm>
            <a:off x="2265359" y="3110688"/>
            <a:ext cx="5519530" cy="841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a:latin typeface="Meiryo" panose="020B0604030504040204" pitchFamily="34" charset="-128"/>
                <a:ea typeface="Meiryo" panose="020B0604030504040204" pitchFamily="34" charset="-128"/>
              </a:rPr>
              <a:t>クレジ</a:t>
            </a:r>
            <a:r>
              <a:rPr lang="ja-JP" altLang="en-US" b="1" spc="-300">
                <a:latin typeface="Meiryo" panose="020B0604030504040204" pitchFamily="34" charset="-128"/>
                <a:ea typeface="Meiryo" panose="020B0604030504040204" pitchFamily="34" charset="-128"/>
              </a:rPr>
              <a:t>ット</a:t>
            </a:r>
            <a:r>
              <a:rPr lang="ja-JP" altLang="en-US" b="1">
                <a:latin typeface="Meiryo" panose="020B0604030504040204" pitchFamily="34" charset="-128"/>
                <a:ea typeface="Meiryo" panose="020B0604030504040204" pitchFamily="34" charset="-128"/>
              </a:rPr>
              <a:t>とローン</a:t>
            </a:r>
          </a:p>
        </p:txBody>
      </p:sp>
      <p:sp>
        <p:nvSpPr>
          <p:cNvPr id="1341" name="タイトル 3"/>
          <p:cNvSpPr txBox="1"/>
          <p:nvPr/>
        </p:nvSpPr>
        <p:spPr>
          <a:xfrm>
            <a:off x="639164" y="3137066"/>
            <a:ext cx="2570028" cy="841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000" b="1" dirty="0">
                <a:solidFill>
                  <a:schemeClr val="accent5"/>
                </a:solidFill>
                <a:latin typeface="Meiryo" panose="020B0604030504040204" pitchFamily="34" charset="-128"/>
                <a:ea typeface="Meiryo" panose="020B0604030504040204" pitchFamily="34" charset="-128"/>
              </a:rPr>
              <a:t>02</a:t>
            </a:r>
            <a:endParaRPr lang="ja-JP" altLang="en-US" sz="7000" b="1" dirty="0">
              <a:solidFill>
                <a:schemeClr val="accent5"/>
              </a:solidFill>
              <a:latin typeface="Meiryo" panose="020B0604030504040204" pitchFamily="34" charset="-128"/>
              <a:ea typeface="Meiryo" panose="020B0604030504040204" pitchFamily="34" charset="-128"/>
            </a:endParaRPr>
          </a:p>
        </p:txBody>
      </p:sp>
      <p:cxnSp>
        <p:nvCxnSpPr>
          <p:cNvPr id="1342" name="直線コネクタ 5"/>
          <p:cNvCxnSpPr/>
          <p:nvPr/>
        </p:nvCxnSpPr>
        <p:spPr>
          <a:xfrm>
            <a:off x="2142392" y="2986492"/>
            <a:ext cx="0" cy="885201"/>
          </a:xfrm>
          <a:prstGeom prst="line">
            <a:avLst/>
          </a:prstGeom>
          <a:ln w="47625" cap="rnd">
            <a:solidFill>
              <a:srgbClr val="AFC6DF"/>
            </a:solidFill>
            <a:round/>
          </a:ln>
        </p:spPr>
        <p:style>
          <a:lnRef idx="1">
            <a:schemeClr val="accent1"/>
          </a:lnRef>
          <a:fillRef idx="0">
            <a:schemeClr val="accent1"/>
          </a:fillRef>
          <a:effectRef idx="0">
            <a:schemeClr val="accent1"/>
          </a:effectRef>
          <a:fontRef idx="minor">
            <a:schemeClr val="tx1"/>
          </a:fontRef>
        </p:style>
      </p:cxnSp>
      <p:sp>
        <p:nvSpPr>
          <p:cNvPr id="1343" name="スライド番号プレースホルダー 1"/>
          <p:cNvSpPr>
            <a:spLocks noGrp="1"/>
          </p:cNvSpPr>
          <p:nvPr>
            <p:ph type="sldNum" sz="quarter" idx="12"/>
          </p:nvPr>
        </p:nvSpPr>
        <p:spPr/>
        <p:txBody>
          <a:bodyPr/>
          <a:lstStyle/>
          <a:p>
            <a:fld id="{15859FEF-2C44-4C2A-86ED-B7C1161F21CE}" type="slidenum">
              <a:rPr lang="ja-JP" altLang="en-US" smtClean="0"/>
              <a:pPr/>
              <a:t>13</a:t>
            </a:fld>
            <a:endParaRPr lang="ja-JP" altLang="en-US" dirty="0"/>
          </a:p>
        </p:txBody>
      </p:sp>
    </p:spTree>
    <p:extLst>
      <p:ext uri="{BB962C8B-B14F-4D97-AF65-F5344CB8AC3E}">
        <p14:creationId xmlns:p14="http://schemas.microsoft.com/office/powerpoint/2010/main" val="766576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49" name="テキスト ボックス 1"/>
          <p:cNvSpPr txBox="1"/>
          <p:nvPr/>
        </p:nvSpPr>
        <p:spPr>
          <a:xfrm>
            <a:off x="0" y="756201"/>
            <a:ext cx="12192000" cy="1708160"/>
          </a:xfrm>
          <a:prstGeom prst="rect">
            <a:avLst/>
          </a:prstGeom>
          <a:noFill/>
        </p:spPr>
        <p:txBody>
          <a:bodyPr wrap="square">
            <a:spAutoFit/>
          </a:bodyPr>
          <a:lstStyle/>
          <a:p>
            <a:pPr algn="ctr">
              <a:lnSpc>
                <a:spcPct val="150000"/>
              </a:lnSpc>
            </a:pPr>
            <a:r>
              <a:rPr lang="ja-JP" altLang="en-US" sz="2400" b="1" dirty="0">
                <a:latin typeface="Meiryo" panose="020B0604030504040204" pitchFamily="34" charset="-128"/>
                <a:ea typeface="Meiryo" panose="020B0604030504040204" pitchFamily="34" charset="-128"/>
              </a:rPr>
              <a:t>皆さんは、日頃の生活でクレジットカードを利用することはありますか？</a:t>
            </a:r>
            <a:endParaRPr lang="en-US" altLang="ja-JP" sz="2400" b="1" dirty="0">
              <a:latin typeface="Meiryo" panose="020B0604030504040204" pitchFamily="34" charset="-128"/>
              <a:ea typeface="Meiryo" panose="020B0604030504040204" pitchFamily="34" charset="-128"/>
            </a:endParaRPr>
          </a:p>
          <a:p>
            <a:pPr algn="ctr">
              <a:lnSpc>
                <a:spcPct val="150000"/>
              </a:lnSpc>
            </a:pPr>
            <a:r>
              <a:rPr lang="ja-JP" altLang="en-US" sz="2400" b="1" dirty="0">
                <a:latin typeface="Meiryo" panose="020B0604030504040204" pitchFamily="34" charset="-128"/>
                <a:ea typeface="Meiryo" panose="020B0604030504040204" pitchFamily="34" charset="-128"/>
              </a:rPr>
              <a:t>クレジットやローンを利用することも、「契約」の１つです。</a:t>
            </a:r>
            <a:endParaRPr lang="en-US" altLang="ja-JP" sz="2400" b="1" dirty="0">
              <a:latin typeface="Meiryo" panose="020B0604030504040204" pitchFamily="34" charset="-128"/>
              <a:ea typeface="Meiryo" panose="020B0604030504040204" pitchFamily="34" charset="-128"/>
            </a:endParaRPr>
          </a:p>
          <a:p>
            <a:pPr algn="ctr">
              <a:lnSpc>
                <a:spcPct val="150000"/>
              </a:lnSpc>
            </a:pPr>
            <a:r>
              <a:rPr lang="ja-JP" altLang="en-US" sz="2400" b="1" dirty="0">
                <a:latin typeface="Meiryo" panose="020B0604030504040204" pitchFamily="34" charset="-128"/>
                <a:ea typeface="Meiryo" panose="020B0604030504040204" pitchFamily="34" charset="-128"/>
              </a:rPr>
              <a:t>どのような注意が必要か、確認しましょう！</a:t>
            </a:r>
            <a:endParaRPr lang="en-US" altLang="ja-JP" sz="2400" b="1" dirty="0">
              <a:latin typeface="Meiryo" panose="020B0604030504040204" pitchFamily="34" charset="-128"/>
              <a:ea typeface="Meiryo" panose="020B0604030504040204" pitchFamily="34" charset="-128"/>
            </a:endParaRPr>
          </a:p>
        </p:txBody>
      </p:sp>
      <p:pic>
        <p:nvPicPr>
          <p:cNvPr id="1350" name="図 6"/>
          <p:cNvPicPr>
            <a:picLocks noChangeAspect="1"/>
          </p:cNvPicPr>
          <p:nvPr/>
        </p:nvPicPr>
        <p:blipFill>
          <a:blip r:embed="rId1"/>
          <a:stretch>
            <a:fillRect/>
          </a:stretch>
        </p:blipFill>
        <p:spPr>
          <a:xfrm>
            <a:off x="2758150" y="2883255"/>
            <a:ext cx="6675699" cy="3529890"/>
          </a:xfrm>
          <a:prstGeom prst="rect">
            <a:avLst/>
          </a:prstGeom>
        </p:spPr>
      </p:pic>
      <p:sp>
        <p:nvSpPr>
          <p:cNvPr id="1351" name="スライド番号プレースホルダー 2"/>
          <p:cNvSpPr>
            <a:spLocks noGrp="1"/>
          </p:cNvSpPr>
          <p:nvPr>
            <p:ph type="sldNum" sz="quarter" idx="12"/>
          </p:nvPr>
        </p:nvSpPr>
        <p:spPr/>
        <p:txBody>
          <a:bodyPr/>
          <a:lstStyle/>
          <a:p>
            <a:fld id="{15859FEF-2C44-4C2A-86ED-B7C1161F21CE}" type="slidenum">
              <a:rPr lang="ja-JP" altLang="en-US" smtClean="0"/>
              <a:pPr/>
              <a:t>14</a:t>
            </a:fld>
            <a:endParaRPr lang="ja-JP" altLang="en-US" dirty="0"/>
          </a:p>
        </p:txBody>
      </p:sp>
    </p:spTree>
    <p:extLst>
      <p:ext uri="{BB962C8B-B14F-4D97-AF65-F5344CB8AC3E}">
        <p14:creationId xmlns:p14="http://schemas.microsoft.com/office/powerpoint/2010/main" val="96067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357" name="直線コネクタ 1"/>
          <p:cNvCxnSpPr>
            <a:cxnSpLocks/>
          </p:cNvCxnSpPr>
          <p:nvPr/>
        </p:nvCxnSpPr>
        <p:spPr>
          <a:xfrm>
            <a:off x="964629" y="834459"/>
            <a:ext cx="4330055"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358" name="正方形/長方形 2"/>
          <p:cNvSpPr/>
          <p:nvPr/>
        </p:nvSpPr>
        <p:spPr>
          <a:xfrm>
            <a:off x="859926" y="553332"/>
            <a:ext cx="4658651" cy="707886"/>
          </a:xfrm>
          <a:prstGeom prst="rect">
            <a:avLst/>
          </a:prstGeom>
        </p:spPr>
        <p:txBody>
          <a:bodyPr wrap="square">
            <a:spAutoFit/>
          </a:bodyPr>
          <a:lstStyle/>
          <a:p>
            <a:pPr lvl="0"/>
            <a:r>
              <a:rPr lang="ja-JP" altLang="en-US" sz="4000" b="1" dirty="0">
                <a:solidFill>
                  <a:schemeClr val="bg1"/>
                </a:solidFill>
                <a:latin typeface="Meiryo" panose="020B0604030504040204" pitchFamily="34" charset="-128"/>
                <a:ea typeface="Meiryo" panose="020B0604030504040204" pitchFamily="34" charset="-128"/>
              </a:rPr>
              <a:t>クレジット</a:t>
            </a:r>
            <a:r>
              <a:rPr lang="ja-JP" altLang="en-US" sz="3200" b="1" dirty="0">
                <a:solidFill>
                  <a:schemeClr val="bg1"/>
                </a:solidFill>
                <a:latin typeface="Meiryo" panose="020B0604030504040204" pitchFamily="34" charset="-128"/>
                <a:ea typeface="Meiryo" panose="020B0604030504040204" pitchFamily="34" charset="-128"/>
              </a:rPr>
              <a:t>と</a:t>
            </a:r>
            <a:r>
              <a:rPr lang="ja-JP" altLang="en-US" sz="4000" b="1" dirty="0">
                <a:solidFill>
                  <a:schemeClr val="bg1"/>
                </a:solidFill>
                <a:latin typeface="Meiryo" panose="020B0604030504040204" pitchFamily="34" charset="-128"/>
                <a:ea typeface="Meiryo" panose="020B0604030504040204" pitchFamily="34" charset="-128"/>
              </a:rPr>
              <a:t>ローン</a:t>
            </a:r>
            <a:endParaRPr lang="en-US" altLang="ja-JP" sz="4400" b="1" dirty="0">
              <a:solidFill>
                <a:schemeClr val="bg1"/>
              </a:solidFill>
              <a:latin typeface="Meiryo" panose="020B0604030504040204" pitchFamily="34" charset="-128"/>
              <a:ea typeface="Meiryo" panose="020B0604030504040204" pitchFamily="34" charset="-128"/>
            </a:endParaRPr>
          </a:p>
        </p:txBody>
      </p:sp>
      <p:sp>
        <p:nvSpPr>
          <p:cNvPr id="1359" name="テキスト ボックス 6"/>
          <p:cNvSpPr txBox="1"/>
          <p:nvPr/>
        </p:nvSpPr>
        <p:spPr>
          <a:xfrm>
            <a:off x="635413" y="1255457"/>
            <a:ext cx="8919671" cy="515526"/>
          </a:xfrm>
          <a:prstGeom prst="rect">
            <a:avLst/>
          </a:prstGeom>
          <a:noFill/>
        </p:spPr>
        <p:txBody>
          <a:bodyPr wrap="square">
            <a:spAutoFit/>
          </a:bodyPr>
          <a:lstStyle/>
          <a:p>
            <a:pPr lvl="0">
              <a:lnSpc>
                <a:spcPct val="15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利用者の「信用」に基づき、お金を一時的に借りることができるしくみです。</a:t>
            </a:r>
            <a:endParaRPr lang="en-US" altLang="ja-JP" sz="1800" dirty="0">
              <a:latin typeface="BIZ UDPゴシック" panose="020B0400000000000000" pitchFamily="50" charset="-128"/>
              <a:ea typeface="BIZ UDPゴシック" panose="020B0400000000000000" pitchFamily="50" charset="-128"/>
            </a:endParaRPr>
          </a:p>
        </p:txBody>
      </p:sp>
      <p:cxnSp>
        <p:nvCxnSpPr>
          <p:cNvPr id="1360" name="直線コネクタ 90"/>
          <p:cNvCxnSpPr>
            <a:cxnSpLocks/>
          </p:cNvCxnSpPr>
          <p:nvPr/>
        </p:nvCxnSpPr>
        <p:spPr>
          <a:xfrm flipV="1">
            <a:off x="5942265" y="4301071"/>
            <a:ext cx="498962" cy="215"/>
          </a:xfrm>
          <a:prstGeom prst="line">
            <a:avLst/>
          </a:prstGeom>
          <a:ln w="127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361" name="図 124"/>
          <p:cNvPicPr>
            <a:picLocks noChangeAspect="1"/>
          </p:cNvPicPr>
          <p:nvPr/>
        </p:nvPicPr>
        <p:blipFill>
          <a:blip r:embed="rId1"/>
          <a:stretch>
            <a:fillRect/>
          </a:stretch>
        </p:blipFill>
        <p:spPr>
          <a:xfrm>
            <a:off x="622542" y="1928904"/>
            <a:ext cx="5267401" cy="4401693"/>
          </a:xfrm>
          <a:prstGeom prst="rect">
            <a:avLst/>
          </a:prstGeom>
        </p:spPr>
      </p:pic>
      <p:sp>
        <p:nvSpPr>
          <p:cNvPr id="1362" name="スライド番号プレースホルダー 3"/>
          <p:cNvSpPr>
            <a:spLocks noGrp="1"/>
          </p:cNvSpPr>
          <p:nvPr>
            <p:ph type="sldNum" sz="quarter" idx="12"/>
          </p:nvPr>
        </p:nvSpPr>
        <p:spPr/>
        <p:txBody>
          <a:bodyPr/>
          <a:lstStyle/>
          <a:p>
            <a:fld id="{15859FEF-2C44-4C2A-86ED-B7C1161F21CE}" type="slidenum">
              <a:rPr lang="ja-JP" altLang="en-US" smtClean="0"/>
              <a:pPr/>
              <a:t>15</a:t>
            </a:fld>
            <a:endParaRPr lang="ja-JP" altLang="en-US" dirty="0"/>
          </a:p>
        </p:txBody>
      </p:sp>
      <p:pic>
        <p:nvPicPr>
          <p:cNvPr id="1363" name="図 84"/>
          <p:cNvPicPr>
            <a:picLocks noChangeAspect="1"/>
          </p:cNvPicPr>
          <p:nvPr/>
        </p:nvPicPr>
        <p:blipFill>
          <a:blip r:embed="rId2"/>
          <a:stretch>
            <a:fillRect/>
          </a:stretch>
        </p:blipFill>
        <p:spPr>
          <a:xfrm>
            <a:off x="6096000" y="1910622"/>
            <a:ext cx="5267401" cy="4401693"/>
          </a:xfrm>
          <a:prstGeom prst="rect">
            <a:avLst/>
          </a:prstGeom>
        </p:spPr>
      </p:pic>
    </p:spTree>
    <p:extLst>
      <p:ext uri="{BB962C8B-B14F-4D97-AF65-F5344CB8AC3E}">
        <p14:creationId xmlns:p14="http://schemas.microsoft.com/office/powerpoint/2010/main" val="142586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69" name="円/楕円 67"/>
          <p:cNvSpPr/>
          <p:nvPr/>
        </p:nvSpPr>
        <p:spPr>
          <a:xfrm>
            <a:off x="5782360" y="4375127"/>
            <a:ext cx="1288274" cy="12882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70" name="円/楕円 66"/>
          <p:cNvSpPr/>
          <p:nvPr/>
        </p:nvSpPr>
        <p:spPr>
          <a:xfrm>
            <a:off x="4218677" y="3299695"/>
            <a:ext cx="1288274" cy="12882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71" name="角丸四角形 50"/>
          <p:cNvSpPr/>
          <p:nvPr/>
        </p:nvSpPr>
        <p:spPr>
          <a:xfrm>
            <a:off x="6843028" y="3598337"/>
            <a:ext cx="2149273" cy="42930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72" name="テキスト ボックス 13"/>
          <p:cNvSpPr txBox="1"/>
          <p:nvPr/>
        </p:nvSpPr>
        <p:spPr>
          <a:xfrm>
            <a:off x="677109" y="1304722"/>
            <a:ext cx="10802259" cy="1184940"/>
          </a:xfrm>
          <a:prstGeom prst="rect">
            <a:avLst/>
          </a:prstGeom>
          <a:noFill/>
        </p:spPr>
        <p:txBody>
          <a:bodyPr wrap="square">
            <a:spAutoFit/>
          </a:bodyPr>
          <a:lstStyle/>
          <a:p>
            <a:pPr lvl="0">
              <a:lnSpc>
                <a:spcPct val="12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「信用」は、利用者の支払い能力や資産、過去の利用歴などによって評価されます。</a:t>
            </a:r>
            <a:endParaRPr lang="en-US" altLang="ja-JP" sz="2000" b="1" dirty="0">
              <a:solidFill>
                <a:sysClr val="windowText" lastClr="000000"/>
              </a:solidFill>
              <a:latin typeface="Meiryo" panose="020B0604030504040204" pitchFamily="34" charset="-128"/>
              <a:ea typeface="Meiryo" panose="020B0604030504040204" pitchFamily="34" charset="-128"/>
            </a:endParaRPr>
          </a:p>
          <a:p>
            <a:pPr>
              <a:lnSpc>
                <a:spcPct val="12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利用状況は信用情報機関に記録され、金融機関やクレジット会社の審査に利用されます。</a:t>
            </a:r>
            <a:endParaRPr lang="en-US" altLang="ja-JP" sz="2000" b="1" dirty="0">
              <a:solidFill>
                <a:sysClr val="windowText" lastClr="000000"/>
              </a:solidFill>
              <a:latin typeface="Meiryo" panose="020B0604030504040204" pitchFamily="34" charset="-128"/>
              <a:ea typeface="Meiryo" panose="020B0604030504040204" pitchFamily="34" charset="-128"/>
            </a:endParaRPr>
          </a:p>
          <a:p>
            <a:pPr>
              <a:lnSpc>
                <a:spcPct val="12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返済の滞納情報が記録されると、必要なときに利用できなくなることがあります。</a:t>
            </a:r>
            <a:endParaRPr lang="en-US" altLang="ja-JP" sz="2000" b="1" dirty="0">
              <a:solidFill>
                <a:sysClr val="windowText" lastClr="000000"/>
              </a:solidFill>
              <a:latin typeface="Meiryo" panose="020B0604030504040204" pitchFamily="34" charset="-128"/>
              <a:ea typeface="Meiryo" panose="020B0604030504040204" pitchFamily="34" charset="-128"/>
            </a:endParaRPr>
          </a:p>
        </p:txBody>
      </p:sp>
      <p:sp>
        <p:nvSpPr>
          <p:cNvPr id="1373" name="正方形/長方形 11"/>
          <p:cNvSpPr/>
          <p:nvPr/>
        </p:nvSpPr>
        <p:spPr>
          <a:xfrm>
            <a:off x="758417" y="533303"/>
            <a:ext cx="5169640" cy="707886"/>
          </a:xfrm>
          <a:prstGeom prst="rect">
            <a:avLst/>
          </a:prstGeom>
        </p:spPr>
        <p:txBody>
          <a:bodyPr wrap="square">
            <a:spAutoFit/>
          </a:bodyPr>
          <a:lstStyle/>
          <a:p>
            <a:pPr lvl="0"/>
            <a:r>
              <a:rPr lang="ja-JP" altLang="en-US" sz="4000" b="1">
                <a:solidFill>
                  <a:schemeClr val="bg1"/>
                </a:solidFill>
                <a:latin typeface="Meiryo" panose="020B0604030504040204" pitchFamily="34" charset="-128"/>
                <a:ea typeface="Meiryo" panose="020B0604030504040204" pitchFamily="34" charset="-128"/>
              </a:rPr>
              <a:t>クレジットとローン</a:t>
            </a:r>
            <a:endParaRPr lang="en-US" altLang="ja-JP" sz="4400" b="1" dirty="0">
              <a:solidFill>
                <a:schemeClr val="bg1"/>
              </a:solidFill>
              <a:latin typeface="Meiryo" panose="020B0604030504040204" pitchFamily="34" charset="-128"/>
              <a:ea typeface="Meiryo" panose="020B0604030504040204" pitchFamily="34" charset="-128"/>
            </a:endParaRPr>
          </a:p>
        </p:txBody>
      </p:sp>
      <p:cxnSp>
        <p:nvCxnSpPr>
          <p:cNvPr id="1374" name="直線コネクタ 1"/>
          <p:cNvCxnSpPr>
            <a:cxnSpLocks/>
          </p:cNvCxnSpPr>
          <p:nvPr/>
        </p:nvCxnSpPr>
        <p:spPr>
          <a:xfrm>
            <a:off x="912304" y="814430"/>
            <a:ext cx="3974686"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375" name="正方形/長方形 2"/>
          <p:cNvSpPr/>
          <p:nvPr/>
        </p:nvSpPr>
        <p:spPr>
          <a:xfrm>
            <a:off x="758417" y="544783"/>
            <a:ext cx="4335922" cy="707886"/>
          </a:xfrm>
          <a:prstGeom prst="rect">
            <a:avLst/>
          </a:prstGeom>
        </p:spPr>
        <p:txBody>
          <a:bodyPr wrap="square">
            <a:spAutoFit/>
          </a:bodyPr>
          <a:lstStyle/>
          <a:p>
            <a:pPr lvl="0"/>
            <a:r>
              <a:rPr lang="ja-JP" altLang="en-US" sz="4000" b="1" dirty="0">
                <a:solidFill>
                  <a:schemeClr val="bg1"/>
                </a:solidFill>
                <a:latin typeface="Meiryo" panose="020B0604030504040204" pitchFamily="34" charset="-128"/>
                <a:ea typeface="Meiryo" panose="020B0604030504040204" pitchFamily="34" charset="-128"/>
              </a:rPr>
              <a:t>「信用」の重要性</a:t>
            </a:r>
            <a:endParaRPr lang="en-US" altLang="ja-JP" sz="4000" b="1" dirty="0">
              <a:solidFill>
                <a:schemeClr val="bg1"/>
              </a:solidFill>
              <a:latin typeface="Meiryo" panose="020B0604030504040204" pitchFamily="34" charset="-128"/>
              <a:ea typeface="Meiryo" panose="020B0604030504040204" pitchFamily="34" charset="-128"/>
            </a:endParaRPr>
          </a:p>
        </p:txBody>
      </p:sp>
      <p:sp>
        <p:nvSpPr>
          <p:cNvPr id="1376" name="テキスト ボックス 14"/>
          <p:cNvSpPr txBox="1"/>
          <p:nvPr/>
        </p:nvSpPr>
        <p:spPr>
          <a:xfrm>
            <a:off x="7110841" y="3658307"/>
            <a:ext cx="1613647" cy="369332"/>
          </a:xfrm>
          <a:prstGeom prst="rect">
            <a:avLst/>
          </a:prstGeom>
          <a:noFill/>
        </p:spPr>
        <p:txBody>
          <a:bodyPr wrap="square" rtlCol="0">
            <a:spAutoFit/>
          </a:bodyPr>
          <a:lstStyle/>
          <a:p>
            <a:r>
              <a:rPr lang="ja-JP" altLang="en-US" b="1">
                <a:solidFill>
                  <a:schemeClr val="bg1"/>
                </a:solidFill>
                <a:latin typeface="Meiryo" panose="020B0604030504040204" pitchFamily="34" charset="-128"/>
                <a:ea typeface="Meiryo" panose="020B0604030504040204" pitchFamily="34" charset="-128"/>
              </a:rPr>
              <a:t>信用情報機関</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377" name="角丸四角形 17"/>
          <p:cNvSpPr/>
          <p:nvPr/>
        </p:nvSpPr>
        <p:spPr>
          <a:xfrm>
            <a:off x="9380404" y="6010838"/>
            <a:ext cx="1758815" cy="361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78" name="正方形/長方形 18"/>
          <p:cNvSpPr/>
          <p:nvPr/>
        </p:nvSpPr>
        <p:spPr>
          <a:xfrm>
            <a:off x="9757113" y="6040309"/>
            <a:ext cx="1005403" cy="338554"/>
          </a:xfrm>
          <a:prstGeom prst="rect">
            <a:avLst/>
          </a:prstGeom>
        </p:spPr>
        <p:txBody>
          <a:bodyPr wrap="none">
            <a:spAutoFit/>
          </a:bodyPr>
          <a:lstStyle/>
          <a:p>
            <a:pPr algn="ctr"/>
            <a:r>
              <a:rPr lang="ja-JP" altLang="en-US" sz="1600" b="1" dirty="0">
                <a:solidFill>
                  <a:schemeClr val="bg1"/>
                </a:solidFill>
                <a:latin typeface="Meiryo" panose="020B0604030504040204" pitchFamily="34" charset="-128"/>
                <a:ea typeface="Meiryo" panose="020B0604030504040204" pitchFamily="34" charset="-128"/>
              </a:rPr>
              <a:t>金融機関</a:t>
            </a:r>
            <a:endParaRPr lang="en-US" altLang="ja-JP" sz="1600" b="1" dirty="0">
              <a:solidFill>
                <a:schemeClr val="bg1"/>
              </a:solidFill>
              <a:latin typeface="Meiryo" panose="020B0604030504040204" pitchFamily="34" charset="-128"/>
              <a:ea typeface="Meiryo" panose="020B0604030504040204" pitchFamily="34" charset="-128"/>
            </a:endParaRPr>
          </a:p>
        </p:txBody>
      </p:sp>
      <p:sp>
        <p:nvSpPr>
          <p:cNvPr id="1379" name="角丸四角形 19"/>
          <p:cNvSpPr/>
          <p:nvPr/>
        </p:nvSpPr>
        <p:spPr>
          <a:xfrm>
            <a:off x="7000274" y="6010838"/>
            <a:ext cx="1758815" cy="361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80" name="正方形/長方形 20"/>
          <p:cNvSpPr/>
          <p:nvPr/>
        </p:nvSpPr>
        <p:spPr>
          <a:xfrm>
            <a:off x="7000275" y="6040309"/>
            <a:ext cx="1758815" cy="338554"/>
          </a:xfrm>
          <a:prstGeom prst="rect">
            <a:avLst/>
          </a:prstGeom>
        </p:spPr>
        <p:txBody>
          <a:bodyPr wrap="none">
            <a:spAutoFit/>
          </a:bodyPr>
          <a:lstStyle/>
          <a:p>
            <a:pPr algn="ctr"/>
            <a:r>
              <a:rPr lang="ja-JP" altLang="en-US" sz="1600" b="1">
                <a:solidFill>
                  <a:schemeClr val="bg1"/>
                </a:solidFill>
                <a:latin typeface="Meiryo" panose="020B0604030504040204" pitchFamily="34" charset="-128"/>
                <a:ea typeface="Meiryo" panose="020B0604030504040204" pitchFamily="34" charset="-128"/>
              </a:rPr>
              <a:t>クレジット会社</a:t>
            </a:r>
            <a:r>
              <a:rPr lang="en-US" altLang="ja-JP" sz="1600" b="1" dirty="0">
                <a:solidFill>
                  <a:schemeClr val="bg1"/>
                </a:solidFill>
                <a:latin typeface="Meiryo" panose="020B0604030504040204" pitchFamily="34" charset="-128"/>
                <a:ea typeface="Meiryo" panose="020B0604030504040204" pitchFamily="34" charset="-128"/>
              </a:rPr>
              <a:t>B</a:t>
            </a:r>
          </a:p>
        </p:txBody>
      </p:sp>
      <p:sp>
        <p:nvSpPr>
          <p:cNvPr id="1381" name="角丸四角形 23"/>
          <p:cNvSpPr/>
          <p:nvPr/>
        </p:nvSpPr>
        <p:spPr>
          <a:xfrm>
            <a:off x="4250998" y="6010838"/>
            <a:ext cx="1758815" cy="361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82" name="正方形/長方形 24"/>
          <p:cNvSpPr/>
          <p:nvPr/>
        </p:nvSpPr>
        <p:spPr>
          <a:xfrm>
            <a:off x="4224655" y="6040309"/>
            <a:ext cx="1758815" cy="338554"/>
          </a:xfrm>
          <a:prstGeom prst="rect">
            <a:avLst/>
          </a:prstGeom>
        </p:spPr>
        <p:txBody>
          <a:bodyPr wrap="none">
            <a:spAutoFit/>
          </a:bodyPr>
          <a:lstStyle/>
          <a:p>
            <a:pPr algn="ctr"/>
            <a:r>
              <a:rPr lang="ja-JP" altLang="en-US" sz="1600" b="1" dirty="0">
                <a:solidFill>
                  <a:schemeClr val="bg1"/>
                </a:solidFill>
                <a:latin typeface="Meiryo" panose="020B0604030504040204" pitchFamily="34" charset="-128"/>
                <a:ea typeface="Meiryo" panose="020B0604030504040204" pitchFamily="34" charset="-128"/>
              </a:rPr>
              <a:t>クレジット会社</a:t>
            </a:r>
            <a:r>
              <a:rPr lang="en-US" altLang="ja-JP" sz="1600" b="1" dirty="0">
                <a:solidFill>
                  <a:schemeClr val="bg1"/>
                </a:solidFill>
                <a:latin typeface="Meiryo" panose="020B0604030504040204" pitchFamily="34" charset="-128"/>
                <a:ea typeface="Meiryo" panose="020B0604030504040204" pitchFamily="34" charset="-128"/>
              </a:rPr>
              <a:t>A</a:t>
            </a:r>
          </a:p>
        </p:txBody>
      </p:sp>
      <p:sp>
        <p:nvSpPr>
          <p:cNvPr id="1383" name="テキスト ボックス 25"/>
          <p:cNvSpPr txBox="1"/>
          <p:nvPr/>
        </p:nvSpPr>
        <p:spPr>
          <a:xfrm>
            <a:off x="4306485" y="3721742"/>
            <a:ext cx="1075765" cy="523220"/>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信用情報の</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登録・照会</a:t>
            </a:r>
            <a:endParaRPr kumimoji="1" lang="ja-JP" altLang="en-US" sz="1400" b="1">
              <a:solidFill>
                <a:schemeClr val="bg1"/>
              </a:solidFill>
              <a:latin typeface="Meiryo" panose="020B0604030504040204" pitchFamily="34" charset="-128"/>
              <a:ea typeface="Meiryo" panose="020B0604030504040204" pitchFamily="34" charset="-128"/>
            </a:endParaRPr>
          </a:p>
        </p:txBody>
      </p:sp>
      <p:cxnSp>
        <p:nvCxnSpPr>
          <p:cNvPr id="1384" name="直線矢印コネクタ 33"/>
          <p:cNvCxnSpPr>
            <a:cxnSpLocks/>
          </p:cNvCxnSpPr>
          <p:nvPr/>
        </p:nvCxnSpPr>
        <p:spPr>
          <a:xfrm flipH="1">
            <a:off x="5272755" y="3922007"/>
            <a:ext cx="1019544" cy="1198184"/>
          </a:xfrm>
          <a:prstGeom prst="straightConnector1">
            <a:avLst/>
          </a:prstGeom>
          <a:ln w="730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85" name="直線矢印コネクタ 38"/>
          <p:cNvCxnSpPr>
            <a:cxnSpLocks/>
          </p:cNvCxnSpPr>
          <p:nvPr/>
        </p:nvCxnSpPr>
        <p:spPr>
          <a:xfrm flipV="1">
            <a:off x="7774125" y="4133589"/>
            <a:ext cx="0" cy="832719"/>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386" name="直線矢印コネクタ 40"/>
          <p:cNvCxnSpPr>
            <a:cxnSpLocks/>
          </p:cNvCxnSpPr>
          <p:nvPr/>
        </p:nvCxnSpPr>
        <p:spPr>
          <a:xfrm>
            <a:off x="8012409" y="4171112"/>
            <a:ext cx="0" cy="79519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387" name="テキスト ボックス 45"/>
          <p:cNvSpPr txBox="1"/>
          <p:nvPr/>
        </p:nvSpPr>
        <p:spPr>
          <a:xfrm>
            <a:off x="5909473" y="4857820"/>
            <a:ext cx="1075766" cy="523220"/>
          </a:xfrm>
          <a:prstGeom prst="rect">
            <a:avLst/>
          </a:prstGeom>
          <a:noFill/>
        </p:spPr>
        <p:txBody>
          <a:bodyPr wrap="squar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信用情報の</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回答</a:t>
            </a:r>
            <a:endParaRPr kumimoji="1" lang="ja-JP" altLang="en-US" sz="1400" b="1">
              <a:solidFill>
                <a:schemeClr val="bg1"/>
              </a:solidFill>
              <a:latin typeface="Meiryo" panose="020B0604030504040204" pitchFamily="34" charset="-128"/>
              <a:ea typeface="Meiryo" panose="020B0604030504040204" pitchFamily="34" charset="-128"/>
            </a:endParaRPr>
          </a:p>
        </p:txBody>
      </p:sp>
      <p:cxnSp>
        <p:nvCxnSpPr>
          <p:cNvPr id="1388" name="直線矢印コネクタ 47"/>
          <p:cNvCxnSpPr>
            <a:cxnSpLocks/>
          </p:cNvCxnSpPr>
          <p:nvPr/>
        </p:nvCxnSpPr>
        <p:spPr>
          <a:xfrm flipV="1">
            <a:off x="5073707" y="3785901"/>
            <a:ext cx="1020316" cy="1130002"/>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389" name="直線コネクタ 58"/>
          <p:cNvCxnSpPr>
            <a:cxnSpLocks/>
          </p:cNvCxnSpPr>
          <p:nvPr/>
        </p:nvCxnSpPr>
        <p:spPr>
          <a:xfrm>
            <a:off x="9282520" y="3884359"/>
            <a:ext cx="737152" cy="973461"/>
          </a:xfrm>
          <a:prstGeom prst="line">
            <a:avLst/>
          </a:prstGeom>
          <a:ln w="73025">
            <a:solidFill>
              <a:schemeClr val="accent1"/>
            </a:solidFill>
            <a:headEnd type="triangle"/>
          </a:ln>
        </p:spPr>
        <p:style>
          <a:lnRef idx="1">
            <a:schemeClr val="accent1"/>
          </a:lnRef>
          <a:fillRef idx="0">
            <a:schemeClr val="accent1"/>
          </a:fillRef>
          <a:effectRef idx="0">
            <a:schemeClr val="accent1"/>
          </a:effectRef>
          <a:fontRef idx="minor">
            <a:schemeClr val="tx1"/>
          </a:fontRef>
        </p:style>
      </p:cxnSp>
      <p:cxnSp>
        <p:nvCxnSpPr>
          <p:cNvPr id="1390" name="直線矢印コネクタ 63"/>
          <p:cNvCxnSpPr>
            <a:cxnSpLocks/>
          </p:cNvCxnSpPr>
          <p:nvPr/>
        </p:nvCxnSpPr>
        <p:spPr>
          <a:xfrm>
            <a:off x="9520805" y="3799175"/>
            <a:ext cx="789086" cy="105864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1391" name="円/楕円 68"/>
          <p:cNvSpPr/>
          <p:nvPr/>
        </p:nvSpPr>
        <p:spPr>
          <a:xfrm>
            <a:off x="4281390" y="3284320"/>
            <a:ext cx="1288274" cy="12882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392" name="テキスト ボックス 69"/>
          <p:cNvSpPr txBox="1"/>
          <p:nvPr/>
        </p:nvSpPr>
        <p:spPr>
          <a:xfrm>
            <a:off x="4369198" y="3706367"/>
            <a:ext cx="1075765" cy="52322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信用情報の</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dirty="0">
                <a:solidFill>
                  <a:schemeClr val="bg1"/>
                </a:solidFill>
                <a:latin typeface="Meiryo" panose="020B0604030504040204" pitchFamily="34" charset="-128"/>
                <a:ea typeface="Meiryo" panose="020B0604030504040204" pitchFamily="34" charset="-128"/>
              </a:rPr>
              <a:t>登録・照会</a:t>
            </a:r>
            <a:endParaRPr kumimoji="1" lang="ja-JP" altLang="en-US" sz="1400" b="1" dirty="0">
              <a:solidFill>
                <a:schemeClr val="bg1"/>
              </a:solidFill>
              <a:latin typeface="Meiryo" panose="020B0604030504040204" pitchFamily="34" charset="-128"/>
              <a:ea typeface="Meiryo" panose="020B0604030504040204" pitchFamily="34" charset="-128"/>
            </a:endParaRPr>
          </a:p>
        </p:txBody>
      </p:sp>
      <p:pic>
        <p:nvPicPr>
          <p:cNvPr id="1393" name="図 10"/>
          <p:cNvPicPr>
            <a:picLocks noChangeAspect="1"/>
          </p:cNvPicPr>
          <p:nvPr/>
        </p:nvPicPr>
        <p:blipFill>
          <a:blip r:embed="rId1"/>
          <a:stretch>
            <a:fillRect/>
          </a:stretch>
        </p:blipFill>
        <p:spPr>
          <a:xfrm>
            <a:off x="4774805" y="5145254"/>
            <a:ext cx="711200" cy="825500"/>
          </a:xfrm>
          <a:prstGeom prst="rect">
            <a:avLst/>
          </a:prstGeom>
        </p:spPr>
      </p:pic>
      <p:pic>
        <p:nvPicPr>
          <p:cNvPr id="1394" name="図 12"/>
          <p:cNvPicPr>
            <a:picLocks noChangeAspect="1"/>
          </p:cNvPicPr>
          <p:nvPr/>
        </p:nvPicPr>
        <p:blipFill>
          <a:blip r:embed="rId2"/>
          <a:stretch>
            <a:fillRect/>
          </a:stretch>
        </p:blipFill>
        <p:spPr>
          <a:xfrm>
            <a:off x="9974061" y="4966308"/>
            <a:ext cx="571500" cy="1003300"/>
          </a:xfrm>
          <a:prstGeom prst="rect">
            <a:avLst/>
          </a:prstGeom>
        </p:spPr>
      </p:pic>
      <p:pic>
        <p:nvPicPr>
          <p:cNvPr id="1395" name="図 21"/>
          <p:cNvPicPr>
            <a:picLocks noChangeAspect="1"/>
          </p:cNvPicPr>
          <p:nvPr/>
        </p:nvPicPr>
        <p:blipFill>
          <a:blip r:embed="rId3"/>
          <a:stretch>
            <a:fillRect/>
          </a:stretch>
        </p:blipFill>
        <p:spPr>
          <a:xfrm>
            <a:off x="7561793" y="5043603"/>
            <a:ext cx="711200" cy="952500"/>
          </a:xfrm>
          <a:prstGeom prst="rect">
            <a:avLst/>
          </a:prstGeom>
        </p:spPr>
      </p:pic>
      <p:pic>
        <p:nvPicPr>
          <p:cNvPr id="1396" name="図 32"/>
          <p:cNvPicPr>
            <a:picLocks noChangeAspect="1"/>
          </p:cNvPicPr>
          <p:nvPr/>
        </p:nvPicPr>
        <p:blipFill>
          <a:blip r:embed="rId4"/>
          <a:stretch>
            <a:fillRect/>
          </a:stretch>
        </p:blipFill>
        <p:spPr>
          <a:xfrm>
            <a:off x="7231593" y="2518514"/>
            <a:ext cx="1371600" cy="1041400"/>
          </a:xfrm>
          <a:prstGeom prst="rect">
            <a:avLst/>
          </a:prstGeom>
        </p:spPr>
      </p:pic>
      <p:sp>
        <p:nvSpPr>
          <p:cNvPr id="1397" name="正方形/長方形 16"/>
          <p:cNvSpPr/>
          <p:nvPr/>
        </p:nvSpPr>
        <p:spPr>
          <a:xfrm>
            <a:off x="2964237" y="5238988"/>
            <a:ext cx="1107996" cy="461665"/>
          </a:xfrm>
          <a:prstGeom prst="rect">
            <a:avLst/>
          </a:prstGeom>
        </p:spPr>
        <p:txBody>
          <a:bodyPr wrap="none">
            <a:spAutoFit/>
          </a:bodyPr>
          <a:lstStyle/>
          <a:p>
            <a:pPr algn="ctr"/>
            <a:r>
              <a:rPr lang="ja-JP" altLang="en-US" sz="24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消費者</a:t>
            </a:r>
          </a:p>
        </p:txBody>
      </p:sp>
      <p:pic>
        <p:nvPicPr>
          <p:cNvPr id="1398" name="図 35"/>
          <p:cNvPicPr>
            <a:picLocks noChangeAspect="1"/>
          </p:cNvPicPr>
          <p:nvPr/>
        </p:nvPicPr>
        <p:blipFill>
          <a:blip r:embed="rId5"/>
          <a:stretch>
            <a:fillRect/>
          </a:stretch>
        </p:blipFill>
        <p:spPr>
          <a:xfrm>
            <a:off x="467074" y="3360992"/>
            <a:ext cx="2425700" cy="2349500"/>
          </a:xfrm>
          <a:prstGeom prst="rect">
            <a:avLst/>
          </a:prstGeom>
        </p:spPr>
      </p:pic>
      <p:sp>
        <p:nvSpPr>
          <p:cNvPr id="1399" name="角丸四角形 37"/>
          <p:cNvSpPr/>
          <p:nvPr/>
        </p:nvSpPr>
        <p:spPr>
          <a:xfrm>
            <a:off x="1039856" y="5609365"/>
            <a:ext cx="2149273" cy="42930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400" name="正方形/長方形 39"/>
          <p:cNvSpPr/>
          <p:nvPr/>
        </p:nvSpPr>
        <p:spPr>
          <a:xfrm>
            <a:off x="1574405" y="5631987"/>
            <a:ext cx="1107996" cy="461665"/>
          </a:xfrm>
          <a:prstGeom prst="rect">
            <a:avLst/>
          </a:prstGeom>
        </p:spPr>
        <p:txBody>
          <a:bodyPr wrap="none">
            <a:spAutoFit/>
          </a:bodyPr>
          <a:lstStyle/>
          <a:p>
            <a:pPr algn="ctr"/>
            <a:r>
              <a:rPr lang="ja-JP" altLang="en-US" sz="2400" b="1" dirty="0">
                <a:solidFill>
                  <a:schemeClr val="bg1"/>
                </a:solidFill>
                <a:latin typeface="Meiryo" panose="020B0604030504040204" pitchFamily="34" charset="-128"/>
                <a:ea typeface="Meiryo" panose="020B0604030504040204" pitchFamily="34" charset="-128"/>
                <a:cs typeface="いろはマル Medium" panose="020B0402020203020207" pitchFamily="50" charset="-128"/>
              </a:rPr>
              <a:t>消費者</a:t>
            </a:r>
          </a:p>
        </p:txBody>
      </p:sp>
      <p:cxnSp>
        <p:nvCxnSpPr>
          <p:cNvPr id="1401" name="直線矢印コネクタ 7"/>
          <p:cNvCxnSpPr>
            <a:cxnSpLocks/>
          </p:cNvCxnSpPr>
          <p:nvPr/>
        </p:nvCxnSpPr>
        <p:spPr>
          <a:xfrm>
            <a:off x="3123624" y="4966308"/>
            <a:ext cx="1245574" cy="0"/>
          </a:xfrm>
          <a:prstGeom prst="straightConnector1">
            <a:avLst/>
          </a:prstGeom>
          <a:ln w="127000">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02" name="スライド番号プレースホルダー 3"/>
          <p:cNvSpPr>
            <a:spLocks noGrp="1"/>
          </p:cNvSpPr>
          <p:nvPr>
            <p:ph type="sldNum" sz="quarter" idx="12"/>
          </p:nvPr>
        </p:nvSpPr>
        <p:spPr/>
        <p:txBody>
          <a:bodyPr/>
          <a:lstStyle/>
          <a:p>
            <a:fld id="{15859FEF-2C44-4C2A-86ED-B7C1161F21CE}" type="slidenum">
              <a:rPr lang="ja-JP" altLang="en-US" smtClean="0"/>
              <a:pPr/>
              <a:t>16</a:t>
            </a:fld>
            <a:endParaRPr lang="ja-JP" altLang="en-US" dirty="0"/>
          </a:p>
        </p:txBody>
      </p:sp>
    </p:spTree>
    <p:extLst>
      <p:ext uri="{BB962C8B-B14F-4D97-AF65-F5344CB8AC3E}">
        <p14:creationId xmlns:p14="http://schemas.microsoft.com/office/powerpoint/2010/main" val="1970637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408" name="直線コネクタ 2"/>
          <p:cNvCxnSpPr>
            <a:cxnSpLocks/>
          </p:cNvCxnSpPr>
          <p:nvPr/>
        </p:nvCxnSpPr>
        <p:spPr>
          <a:xfrm>
            <a:off x="883938" y="835221"/>
            <a:ext cx="3606501"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409" name="テキスト ボックス 5"/>
          <p:cNvSpPr txBox="1"/>
          <p:nvPr/>
        </p:nvSpPr>
        <p:spPr>
          <a:xfrm>
            <a:off x="883938" y="565574"/>
            <a:ext cx="3697941" cy="707886"/>
          </a:xfrm>
          <a:prstGeom prst="rect">
            <a:avLst/>
          </a:prstGeom>
          <a:noFill/>
        </p:spPr>
        <p:txBody>
          <a:bodyPr wrap="square" rtlCol="0">
            <a:spAutoFit/>
          </a:bodyPr>
          <a:lstStyle/>
          <a:p>
            <a:r>
              <a:rPr lang="ja-JP" altLang="en-US" sz="4000" b="1">
                <a:solidFill>
                  <a:schemeClr val="bg1"/>
                </a:solidFill>
                <a:latin typeface="Meiryo" panose="020B0604030504040204" pitchFamily="34" charset="-128"/>
                <a:ea typeface="Meiryo" panose="020B0604030504040204" pitchFamily="34" charset="-128"/>
              </a:rPr>
              <a:t>返済方法</a:t>
            </a:r>
            <a:r>
              <a:rPr lang="ja-JP" altLang="en-US" sz="3200" b="1">
                <a:solidFill>
                  <a:schemeClr val="bg1"/>
                </a:solidFill>
                <a:latin typeface="Meiryo" panose="020B0604030504040204" pitchFamily="34" charset="-128"/>
                <a:ea typeface="Meiryo" panose="020B0604030504040204" pitchFamily="34" charset="-128"/>
              </a:rPr>
              <a:t>の</a:t>
            </a:r>
            <a:r>
              <a:rPr lang="ja-JP" altLang="en-US" sz="4000" b="1">
                <a:solidFill>
                  <a:schemeClr val="bg1"/>
                </a:solidFill>
                <a:latin typeface="Meiryo" panose="020B0604030504040204" pitchFamily="34" charset="-128"/>
                <a:ea typeface="Meiryo" panose="020B0604030504040204" pitchFamily="34" charset="-128"/>
              </a:rPr>
              <a:t>種類</a:t>
            </a:r>
          </a:p>
        </p:txBody>
      </p:sp>
      <p:sp>
        <p:nvSpPr>
          <p:cNvPr id="1410" name="テキスト ボックス 7"/>
          <p:cNvSpPr txBox="1"/>
          <p:nvPr/>
        </p:nvSpPr>
        <p:spPr>
          <a:xfrm>
            <a:off x="743368" y="1415739"/>
            <a:ext cx="10602890" cy="815608"/>
          </a:xfrm>
          <a:prstGeom prst="rect">
            <a:avLst/>
          </a:prstGeom>
          <a:noFill/>
        </p:spPr>
        <p:txBody>
          <a:bodyPr wrap="square" rtlCol="0">
            <a:spAutoFit/>
          </a:bodyPr>
          <a:lstStyle/>
          <a:p>
            <a:pPr>
              <a:lnSpc>
                <a:spcPct val="120000"/>
              </a:lnSpc>
              <a:defRPr/>
            </a:pPr>
            <a:r>
              <a:rPr lang="ja-JP" altLang="en-US" sz="2000" b="1" dirty="0">
                <a:solidFill>
                  <a:sysClr val="windowText" lastClr="000000"/>
                </a:solidFill>
                <a:latin typeface="Meiryo" panose="020B0604030504040204" pitchFamily="34" charset="-128"/>
                <a:ea typeface="Meiryo" panose="020B0604030504040204" pitchFamily="34" charset="-128"/>
              </a:rPr>
              <a:t>返済方法の種類によって、かかる利息・手数料は異なります。返済期間が長くなるほど、総額も高くなります。</a:t>
            </a:r>
          </a:p>
        </p:txBody>
      </p:sp>
      <p:sp>
        <p:nvSpPr>
          <p:cNvPr id="1411" name="テキスト ボックス 8"/>
          <p:cNvSpPr txBox="1"/>
          <p:nvPr/>
        </p:nvSpPr>
        <p:spPr>
          <a:xfrm>
            <a:off x="742532" y="2415604"/>
            <a:ext cx="5181599" cy="369332"/>
          </a:xfrm>
          <a:prstGeom prst="rect">
            <a:avLst/>
          </a:prstGeom>
          <a:noFill/>
        </p:spPr>
        <p:txBody>
          <a:bodyPr wrap="square" rtlCol="0">
            <a:spAutoFit/>
          </a:bodyPr>
          <a:lstStyle/>
          <a:p>
            <a:r>
              <a:rPr lang="ja-JP" altLang="en-US" sz="1800" b="1" dirty="0">
                <a:solidFill>
                  <a:srgbClr val="ED7D31"/>
                </a:solidFill>
                <a:latin typeface="Meiryo" panose="020B0604030504040204" pitchFamily="34" charset="-128"/>
                <a:ea typeface="Meiryo" panose="020B0604030504040204" pitchFamily="34" charset="-128"/>
              </a:rPr>
              <a:t>金利</a:t>
            </a:r>
            <a:r>
              <a:rPr lang="en-US" altLang="ja-JP" sz="1800" b="1" dirty="0">
                <a:solidFill>
                  <a:srgbClr val="ED7D31"/>
                </a:solidFill>
                <a:latin typeface="Meiryo" panose="020B0604030504040204" pitchFamily="34" charset="-128"/>
                <a:ea typeface="Meiryo" panose="020B0604030504040204" pitchFamily="34" charset="-128"/>
              </a:rPr>
              <a:t>15%</a:t>
            </a:r>
            <a:r>
              <a:rPr lang="ja-JP" altLang="en-US" sz="1800" b="1" dirty="0">
                <a:solidFill>
                  <a:srgbClr val="ED7D31"/>
                </a:solidFill>
                <a:latin typeface="Meiryo" panose="020B0604030504040204" pitchFamily="34" charset="-128"/>
                <a:ea typeface="Meiryo" panose="020B0604030504040204" pitchFamily="34" charset="-128"/>
              </a:rPr>
              <a:t>で</a:t>
            </a:r>
            <a:r>
              <a:rPr lang="en-US" altLang="ja-JP" sz="1800" b="1" dirty="0">
                <a:solidFill>
                  <a:srgbClr val="ED7D31"/>
                </a:solidFill>
                <a:latin typeface="Meiryo" panose="020B0604030504040204" pitchFamily="34" charset="-128"/>
                <a:ea typeface="Meiryo" panose="020B0604030504040204" pitchFamily="34" charset="-128"/>
              </a:rPr>
              <a:t>3</a:t>
            </a:r>
            <a:r>
              <a:rPr lang="ja-JP" altLang="en-US" sz="1800" b="1" dirty="0">
                <a:solidFill>
                  <a:srgbClr val="ED7D31"/>
                </a:solidFill>
                <a:latin typeface="Meiryo" panose="020B0604030504040204" pitchFamily="34" charset="-128"/>
                <a:ea typeface="Meiryo" panose="020B0604030504040204" pitchFamily="34" charset="-128"/>
              </a:rPr>
              <a:t>万円のスニーカーを購入した場合</a:t>
            </a:r>
            <a:endParaRPr kumimoji="1" lang="ja-JP" altLang="en-US" b="1" dirty="0">
              <a:solidFill>
                <a:srgbClr val="ED7D31"/>
              </a:solidFill>
              <a:latin typeface="Meiryo" panose="020B0604030504040204" pitchFamily="34" charset="-128"/>
              <a:ea typeface="Meiryo" panose="020B0604030504040204" pitchFamily="34" charset="-128"/>
            </a:endParaRPr>
          </a:p>
        </p:txBody>
      </p:sp>
      <p:pic>
        <p:nvPicPr>
          <p:cNvPr id="1412" name="図 1"/>
          <p:cNvPicPr>
            <a:picLocks noChangeAspect="1"/>
          </p:cNvPicPr>
          <p:nvPr/>
        </p:nvPicPr>
        <p:blipFill>
          <a:blip r:embed="rId1"/>
          <a:stretch>
            <a:fillRect/>
          </a:stretch>
        </p:blipFill>
        <p:spPr>
          <a:xfrm>
            <a:off x="742950" y="2825326"/>
            <a:ext cx="10706100" cy="3467100"/>
          </a:xfrm>
          <a:prstGeom prst="rect">
            <a:avLst/>
          </a:prstGeom>
        </p:spPr>
      </p:pic>
      <p:sp>
        <p:nvSpPr>
          <p:cNvPr id="1413" name="テキスト ボックス 3"/>
          <p:cNvSpPr txBox="1"/>
          <p:nvPr/>
        </p:nvSpPr>
        <p:spPr>
          <a:xfrm>
            <a:off x="1019332" y="2887542"/>
            <a:ext cx="1004341" cy="284814"/>
          </a:xfrm>
          <a:prstGeom prst="rect">
            <a:avLst/>
          </a:prstGeom>
          <a:noFill/>
        </p:spPr>
        <p:txBody>
          <a:bodyPr wrap="square" rtlCol="0">
            <a:spAutoFit/>
          </a:bodyPr>
          <a:lstStyle/>
          <a:p>
            <a:pPr algn="ctr"/>
            <a:r>
              <a:rPr kumimoji="1" lang="ja-JP" altLang="en-US" sz="1200" b="1">
                <a:solidFill>
                  <a:srgbClr val="ED7D31"/>
                </a:solidFill>
                <a:latin typeface="Meiryo" panose="020B0604030504040204" pitchFamily="34" charset="-128"/>
                <a:ea typeface="Meiryo" panose="020B0604030504040204" pitchFamily="34" charset="-128"/>
              </a:rPr>
              <a:t>支払い方法</a:t>
            </a:r>
          </a:p>
        </p:txBody>
      </p:sp>
      <p:sp>
        <p:nvSpPr>
          <p:cNvPr id="1414" name="テキスト ボックス 18"/>
          <p:cNvSpPr txBox="1"/>
          <p:nvPr/>
        </p:nvSpPr>
        <p:spPr>
          <a:xfrm>
            <a:off x="2542308" y="2887542"/>
            <a:ext cx="1004341" cy="284814"/>
          </a:xfrm>
          <a:prstGeom prst="rect">
            <a:avLst/>
          </a:prstGeom>
          <a:noFill/>
        </p:spPr>
        <p:txBody>
          <a:bodyPr wrap="square" rtlCol="0">
            <a:spAutoFit/>
          </a:bodyPr>
          <a:lstStyle/>
          <a:p>
            <a:pPr algn="ctr"/>
            <a:r>
              <a:rPr kumimoji="1" lang="ja-JP" altLang="en-US" sz="1200" b="1">
                <a:solidFill>
                  <a:srgbClr val="ED7D31"/>
                </a:solidFill>
                <a:latin typeface="Meiryo" panose="020B0604030504040204" pitchFamily="34" charset="-128"/>
                <a:ea typeface="Meiryo" panose="020B0604030504040204" pitchFamily="34" charset="-128"/>
              </a:rPr>
              <a:t>利用月</a:t>
            </a:r>
          </a:p>
        </p:txBody>
      </p:sp>
      <p:sp>
        <p:nvSpPr>
          <p:cNvPr id="1415" name="テキスト ボックス 19"/>
          <p:cNvSpPr txBox="1"/>
          <p:nvPr/>
        </p:nvSpPr>
        <p:spPr>
          <a:xfrm>
            <a:off x="4070025" y="2887542"/>
            <a:ext cx="1004341" cy="276999"/>
          </a:xfrm>
          <a:prstGeom prst="rect">
            <a:avLst/>
          </a:prstGeom>
          <a:noFill/>
        </p:spPr>
        <p:txBody>
          <a:bodyPr wrap="square" rtlCol="0">
            <a:spAutoFit/>
          </a:bodyPr>
          <a:lstStyle/>
          <a:p>
            <a:pPr algn="ctr"/>
            <a:r>
              <a:rPr lang="ja-JP" altLang="en-US" sz="1200" b="1" dirty="0">
                <a:solidFill>
                  <a:srgbClr val="ED7D31"/>
                </a:solidFill>
                <a:latin typeface="Meiryo" panose="020B0604030504040204" pitchFamily="34" charset="-128"/>
                <a:ea typeface="Meiryo" panose="020B0604030504040204" pitchFamily="34" charset="-128"/>
              </a:rPr>
              <a:t>１か月目</a:t>
            </a:r>
            <a:endParaRPr kumimoji="1" lang="ja-JP" altLang="en-US" sz="1200" b="1" dirty="0">
              <a:solidFill>
                <a:srgbClr val="ED7D31"/>
              </a:solidFill>
              <a:latin typeface="Meiryo" panose="020B0604030504040204" pitchFamily="34" charset="-128"/>
              <a:ea typeface="Meiryo" panose="020B0604030504040204" pitchFamily="34" charset="-128"/>
            </a:endParaRPr>
          </a:p>
        </p:txBody>
      </p:sp>
      <p:sp>
        <p:nvSpPr>
          <p:cNvPr id="1416" name="テキスト ボックス 20"/>
          <p:cNvSpPr txBox="1"/>
          <p:nvPr/>
        </p:nvSpPr>
        <p:spPr>
          <a:xfrm>
            <a:off x="5608894" y="2887542"/>
            <a:ext cx="1004341" cy="276999"/>
          </a:xfrm>
          <a:prstGeom prst="rect">
            <a:avLst/>
          </a:prstGeom>
          <a:noFill/>
        </p:spPr>
        <p:txBody>
          <a:bodyPr wrap="square" rtlCol="0">
            <a:spAutoFit/>
          </a:bodyPr>
          <a:lstStyle/>
          <a:p>
            <a:pPr algn="ctr"/>
            <a:r>
              <a:rPr lang="en-US" altLang="ja-JP" sz="1200" b="1" dirty="0">
                <a:solidFill>
                  <a:srgbClr val="ED7D31"/>
                </a:solidFill>
                <a:latin typeface="Meiryo" panose="020B0604030504040204" pitchFamily="34" charset="-128"/>
                <a:ea typeface="Meiryo" panose="020B0604030504040204" pitchFamily="34" charset="-128"/>
              </a:rPr>
              <a:t>2</a:t>
            </a:r>
            <a:r>
              <a:rPr lang="ja-JP" altLang="en-US" sz="1200" b="1">
                <a:solidFill>
                  <a:srgbClr val="ED7D31"/>
                </a:solidFill>
                <a:latin typeface="Meiryo" panose="020B0604030504040204" pitchFamily="34" charset="-128"/>
                <a:ea typeface="Meiryo" panose="020B0604030504040204" pitchFamily="34" charset="-128"/>
              </a:rPr>
              <a:t>か月目</a:t>
            </a:r>
            <a:endParaRPr kumimoji="1" lang="ja-JP" altLang="en-US" sz="1200" b="1">
              <a:solidFill>
                <a:srgbClr val="ED7D31"/>
              </a:solidFill>
              <a:latin typeface="Meiryo" panose="020B0604030504040204" pitchFamily="34" charset="-128"/>
              <a:ea typeface="Meiryo" panose="020B0604030504040204" pitchFamily="34" charset="-128"/>
            </a:endParaRPr>
          </a:p>
        </p:txBody>
      </p:sp>
      <p:sp>
        <p:nvSpPr>
          <p:cNvPr id="1417" name="テキスト ボックス 22"/>
          <p:cNvSpPr txBox="1"/>
          <p:nvPr/>
        </p:nvSpPr>
        <p:spPr>
          <a:xfrm>
            <a:off x="7117636" y="2887395"/>
            <a:ext cx="1004341" cy="276999"/>
          </a:xfrm>
          <a:prstGeom prst="rect">
            <a:avLst/>
          </a:prstGeom>
          <a:noFill/>
        </p:spPr>
        <p:txBody>
          <a:bodyPr wrap="square" rtlCol="0">
            <a:spAutoFit/>
          </a:bodyPr>
          <a:lstStyle/>
          <a:p>
            <a:pPr algn="ctr"/>
            <a:r>
              <a:rPr lang="en-US" altLang="ja-JP" sz="1200" b="1" dirty="0">
                <a:solidFill>
                  <a:srgbClr val="ED7D31"/>
                </a:solidFill>
                <a:latin typeface="Meiryo" panose="020B0604030504040204" pitchFamily="34" charset="-128"/>
                <a:ea typeface="Meiryo" panose="020B0604030504040204" pitchFamily="34" charset="-128"/>
              </a:rPr>
              <a:t>3</a:t>
            </a:r>
            <a:r>
              <a:rPr lang="ja-JP" altLang="en-US" sz="1200" b="1" dirty="0">
                <a:solidFill>
                  <a:srgbClr val="ED7D31"/>
                </a:solidFill>
                <a:latin typeface="Meiryo" panose="020B0604030504040204" pitchFamily="34" charset="-128"/>
                <a:ea typeface="Meiryo" panose="020B0604030504040204" pitchFamily="34" charset="-128"/>
              </a:rPr>
              <a:t>か月目</a:t>
            </a:r>
            <a:endParaRPr kumimoji="1" lang="ja-JP" altLang="en-US" sz="1200" b="1" dirty="0">
              <a:solidFill>
                <a:srgbClr val="ED7D31"/>
              </a:solidFill>
              <a:latin typeface="Meiryo" panose="020B0604030504040204" pitchFamily="34" charset="-128"/>
              <a:ea typeface="Meiryo" panose="020B0604030504040204" pitchFamily="34" charset="-128"/>
            </a:endParaRPr>
          </a:p>
        </p:txBody>
      </p:sp>
      <p:sp>
        <p:nvSpPr>
          <p:cNvPr id="1418" name="テキスト ボックス 23"/>
          <p:cNvSpPr txBox="1"/>
          <p:nvPr/>
        </p:nvSpPr>
        <p:spPr>
          <a:xfrm>
            <a:off x="8645353" y="2887395"/>
            <a:ext cx="1004341" cy="276999"/>
          </a:xfrm>
          <a:prstGeom prst="rect">
            <a:avLst/>
          </a:prstGeom>
          <a:noFill/>
        </p:spPr>
        <p:txBody>
          <a:bodyPr wrap="square" rtlCol="0">
            <a:spAutoFit/>
          </a:bodyPr>
          <a:lstStyle/>
          <a:p>
            <a:pPr algn="ctr"/>
            <a:r>
              <a:rPr kumimoji="1" lang="ja-JP" altLang="en-US" sz="1200" b="1">
                <a:solidFill>
                  <a:srgbClr val="ED7D31"/>
                </a:solidFill>
                <a:latin typeface="Meiryo" panose="020B0604030504040204" pitchFamily="34" charset="-128"/>
                <a:ea typeface="Meiryo" panose="020B0604030504040204" pitchFamily="34" charset="-128"/>
              </a:rPr>
              <a:t>・・・</a:t>
            </a:r>
          </a:p>
        </p:txBody>
      </p:sp>
      <p:sp>
        <p:nvSpPr>
          <p:cNvPr id="1419" name="テキスト ボックス 24"/>
          <p:cNvSpPr txBox="1"/>
          <p:nvPr/>
        </p:nvSpPr>
        <p:spPr>
          <a:xfrm>
            <a:off x="10206524" y="2887395"/>
            <a:ext cx="1004341" cy="276999"/>
          </a:xfrm>
          <a:prstGeom prst="rect">
            <a:avLst/>
          </a:prstGeom>
          <a:noFill/>
        </p:spPr>
        <p:txBody>
          <a:bodyPr wrap="square" rtlCol="0">
            <a:spAutoFit/>
          </a:bodyPr>
          <a:lstStyle/>
          <a:p>
            <a:pPr algn="ctr"/>
            <a:r>
              <a:rPr lang="ja-JP" altLang="en-US" sz="1200" b="1">
                <a:solidFill>
                  <a:srgbClr val="ED7D31"/>
                </a:solidFill>
                <a:latin typeface="Meiryo" panose="020B0604030504040204" pitchFamily="34" charset="-128"/>
                <a:ea typeface="Meiryo" panose="020B0604030504040204" pitchFamily="34" charset="-128"/>
              </a:rPr>
              <a:t>支払総額</a:t>
            </a:r>
            <a:endParaRPr kumimoji="1" lang="ja-JP" altLang="en-US" sz="1200" b="1">
              <a:solidFill>
                <a:srgbClr val="ED7D31"/>
              </a:solidFill>
              <a:latin typeface="Meiryo" panose="020B0604030504040204" pitchFamily="34" charset="-128"/>
              <a:ea typeface="Meiryo" panose="020B0604030504040204" pitchFamily="34" charset="-128"/>
            </a:endParaRPr>
          </a:p>
        </p:txBody>
      </p:sp>
      <p:sp>
        <p:nvSpPr>
          <p:cNvPr id="1420" name="テキスト ボックス 6"/>
          <p:cNvSpPr txBox="1"/>
          <p:nvPr/>
        </p:nvSpPr>
        <p:spPr>
          <a:xfrm>
            <a:off x="10071130" y="3526739"/>
            <a:ext cx="1275128"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30,000</a:t>
            </a:r>
            <a:r>
              <a:rPr kumimoji="1" lang="ja-JP" altLang="en-US" b="1" dirty="0">
                <a:latin typeface="Meiryo" panose="020B0604030504040204" pitchFamily="34" charset="-128"/>
                <a:ea typeface="Meiryo" panose="020B0604030504040204" pitchFamily="34" charset="-128"/>
              </a:rPr>
              <a:t>円</a:t>
            </a:r>
          </a:p>
        </p:txBody>
      </p:sp>
      <p:sp>
        <p:nvSpPr>
          <p:cNvPr id="1421" name="テキスト ボックス 25"/>
          <p:cNvSpPr txBox="1"/>
          <p:nvPr/>
        </p:nvSpPr>
        <p:spPr>
          <a:xfrm>
            <a:off x="10071129" y="4375629"/>
            <a:ext cx="1429301"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30, 753</a:t>
            </a:r>
            <a:r>
              <a:rPr kumimoji="1" lang="ja-JP" altLang="en-US" b="1" dirty="0">
                <a:latin typeface="Meiryo" panose="020B0604030504040204" pitchFamily="34" charset="-128"/>
                <a:ea typeface="Meiryo" panose="020B0604030504040204" pitchFamily="34" charset="-128"/>
              </a:rPr>
              <a:t>円</a:t>
            </a:r>
          </a:p>
        </p:txBody>
      </p:sp>
      <p:sp>
        <p:nvSpPr>
          <p:cNvPr id="1422" name="テキスト ボックス 26"/>
          <p:cNvSpPr txBox="1"/>
          <p:nvPr/>
        </p:nvSpPr>
        <p:spPr>
          <a:xfrm>
            <a:off x="10071130" y="5376893"/>
            <a:ext cx="1642012"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31, 382</a:t>
            </a:r>
            <a:r>
              <a:rPr kumimoji="1" lang="ja-JP" altLang="en-US" b="1" dirty="0">
                <a:latin typeface="Meiryo" panose="020B0604030504040204" pitchFamily="34" charset="-128"/>
                <a:ea typeface="Meiryo" panose="020B0604030504040204" pitchFamily="34" charset="-128"/>
              </a:rPr>
              <a:t>円</a:t>
            </a:r>
          </a:p>
        </p:txBody>
      </p:sp>
      <p:sp>
        <p:nvSpPr>
          <p:cNvPr id="1423" name="テキスト ボックス 9"/>
          <p:cNvSpPr txBox="1"/>
          <p:nvPr/>
        </p:nvSpPr>
        <p:spPr>
          <a:xfrm>
            <a:off x="8586147" y="4830072"/>
            <a:ext cx="1122751" cy="523220"/>
          </a:xfrm>
          <a:prstGeom prst="rect">
            <a:avLst/>
          </a:prstGeom>
          <a:noFill/>
        </p:spPr>
        <p:txBody>
          <a:bodyPr wrap="square" rtlCol="0">
            <a:spAutoFit/>
          </a:bodyPr>
          <a:lstStyle/>
          <a:p>
            <a:pPr algn="ctr"/>
            <a:r>
              <a:rPr kumimoji="1" lang="en-US" altLang="ja-JP" sz="1400" b="1" spc="300" dirty="0">
                <a:solidFill>
                  <a:schemeClr val="bg1"/>
                </a:solidFill>
                <a:latin typeface="Meiryo" panose="020B0604030504040204" pitchFamily="34" charset="-128"/>
                <a:ea typeface="Meiryo" panose="020B0604030504040204" pitchFamily="34" charset="-128"/>
              </a:rPr>
              <a:t>7</a:t>
            </a:r>
            <a:r>
              <a:rPr kumimoji="1" lang="ja-JP" altLang="en-US" sz="1400" b="1" spc="300" dirty="0">
                <a:solidFill>
                  <a:schemeClr val="bg1"/>
                </a:solidFill>
                <a:latin typeface="Meiryo" panose="020B0604030504040204" pitchFamily="34" charset="-128"/>
                <a:ea typeface="Meiryo" panose="020B0604030504040204" pitchFamily="34" charset="-128"/>
              </a:rPr>
              <a:t>か月目</a:t>
            </a:r>
            <a:endParaRPr kumimoji="1" lang="en-US" altLang="ja-JP" sz="1400" b="1" spc="300" dirty="0">
              <a:solidFill>
                <a:schemeClr val="bg1"/>
              </a:solidFill>
              <a:latin typeface="Meiryo" panose="020B0604030504040204" pitchFamily="34" charset="-128"/>
              <a:ea typeface="Meiryo" panose="020B0604030504040204" pitchFamily="34" charset="-128"/>
            </a:endParaRPr>
          </a:p>
          <a:p>
            <a:pPr algn="ctr"/>
            <a:r>
              <a:rPr lang="ja-JP" altLang="en-US" sz="1400" b="1" spc="300" dirty="0">
                <a:solidFill>
                  <a:schemeClr val="bg1"/>
                </a:solidFill>
                <a:latin typeface="Meiryo" panose="020B0604030504040204" pitchFamily="34" charset="-128"/>
                <a:ea typeface="Meiryo" panose="020B0604030504040204" pitchFamily="34" charset="-128"/>
              </a:rPr>
              <a:t>完済</a:t>
            </a:r>
            <a:endParaRPr kumimoji="1" lang="ja-JP" altLang="en-US" sz="1400" b="1" spc="300" dirty="0">
              <a:solidFill>
                <a:schemeClr val="bg1"/>
              </a:solidFill>
              <a:latin typeface="Meiryo" panose="020B0604030504040204" pitchFamily="34" charset="-128"/>
              <a:ea typeface="Meiryo" panose="020B0604030504040204" pitchFamily="34" charset="-128"/>
            </a:endParaRPr>
          </a:p>
        </p:txBody>
      </p:sp>
      <p:sp>
        <p:nvSpPr>
          <p:cNvPr id="1424" name="テキスト ボックス 27"/>
          <p:cNvSpPr txBox="1"/>
          <p:nvPr/>
        </p:nvSpPr>
        <p:spPr>
          <a:xfrm>
            <a:off x="9913721" y="4737880"/>
            <a:ext cx="1583474" cy="261610"/>
          </a:xfrm>
          <a:prstGeom prst="rect">
            <a:avLst/>
          </a:prstGeom>
          <a:noFill/>
        </p:spPr>
        <p:txBody>
          <a:bodyPr wrap="square" rtlCol="0">
            <a:spAutoFit/>
          </a:bodyPr>
          <a:lstStyle/>
          <a:p>
            <a:pPr algn="ctr"/>
            <a:r>
              <a:rPr kumimoji="1" lang="ja-JP" altLang="en-US" sz="1050" b="1" dirty="0">
                <a:latin typeface="Meiryo" panose="020B0604030504040204" pitchFamily="34" charset="-128"/>
                <a:ea typeface="Meiryo" panose="020B0604030504040204" pitchFamily="34" charset="-128"/>
              </a:rPr>
              <a:t>（内手数料</a:t>
            </a:r>
            <a:r>
              <a:rPr kumimoji="1" lang="en-US" altLang="ja-JP" sz="1050" b="1" dirty="0">
                <a:latin typeface="Meiryo" panose="020B0604030504040204" pitchFamily="34" charset="-128"/>
                <a:ea typeface="Meiryo" panose="020B0604030504040204" pitchFamily="34" charset="-128"/>
              </a:rPr>
              <a:t>753</a:t>
            </a:r>
            <a:r>
              <a:rPr kumimoji="1" lang="ja-JP" altLang="en-US" sz="1050" b="1" dirty="0">
                <a:latin typeface="Meiryo" panose="020B0604030504040204" pitchFamily="34" charset="-128"/>
                <a:ea typeface="Meiryo" panose="020B0604030504040204" pitchFamily="34" charset="-128"/>
              </a:rPr>
              <a:t>円）</a:t>
            </a:r>
          </a:p>
        </p:txBody>
      </p:sp>
      <p:sp>
        <p:nvSpPr>
          <p:cNvPr id="1425" name="テキスト ボックス 28"/>
          <p:cNvSpPr txBox="1"/>
          <p:nvPr/>
        </p:nvSpPr>
        <p:spPr>
          <a:xfrm>
            <a:off x="9916957" y="5679090"/>
            <a:ext cx="1583474" cy="253916"/>
          </a:xfrm>
          <a:prstGeom prst="rect">
            <a:avLst/>
          </a:prstGeom>
          <a:noFill/>
        </p:spPr>
        <p:txBody>
          <a:bodyPr wrap="square" rtlCol="0">
            <a:spAutoFit/>
          </a:bodyPr>
          <a:lstStyle/>
          <a:p>
            <a:pPr algn="ctr"/>
            <a:r>
              <a:rPr kumimoji="1" lang="ja-JP" altLang="en-US" sz="1050" b="1" dirty="0">
                <a:latin typeface="Meiryo" panose="020B0604030504040204" pitchFamily="34" charset="-128"/>
                <a:ea typeface="Meiryo" panose="020B0604030504040204" pitchFamily="34" charset="-128"/>
              </a:rPr>
              <a:t>（内手数料</a:t>
            </a:r>
            <a:r>
              <a:rPr lang="en-US" altLang="ja-JP" sz="1050" b="1" dirty="0">
                <a:latin typeface="Meiryo" panose="020B0604030504040204" pitchFamily="34" charset="-128"/>
                <a:ea typeface="Meiryo" panose="020B0604030504040204" pitchFamily="34" charset="-128"/>
              </a:rPr>
              <a:t>1,382</a:t>
            </a:r>
            <a:r>
              <a:rPr kumimoji="1" lang="ja-JP" altLang="en-US" sz="1050" b="1" dirty="0">
                <a:latin typeface="Meiryo" panose="020B0604030504040204" pitchFamily="34" charset="-128"/>
                <a:ea typeface="Meiryo" panose="020B0604030504040204" pitchFamily="34" charset="-128"/>
              </a:rPr>
              <a:t>円）</a:t>
            </a:r>
            <a:endParaRPr kumimoji="1" lang="en-US" altLang="ja-JP" sz="1050" b="1" dirty="0">
              <a:latin typeface="Meiryo" panose="020B0604030504040204" pitchFamily="34" charset="-128"/>
              <a:ea typeface="Meiryo" panose="020B0604030504040204" pitchFamily="34" charset="-128"/>
            </a:endParaRPr>
          </a:p>
        </p:txBody>
      </p:sp>
      <p:sp>
        <p:nvSpPr>
          <p:cNvPr id="1426" name="テキスト ボックス 29"/>
          <p:cNvSpPr txBox="1"/>
          <p:nvPr/>
        </p:nvSpPr>
        <p:spPr>
          <a:xfrm>
            <a:off x="4048284" y="3859604"/>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30,000</a:t>
            </a:r>
            <a:r>
              <a:rPr kumimoji="1" lang="ja-JP" altLang="en-US" sz="1600" b="1" dirty="0">
                <a:latin typeface="Meiryo" panose="020B0604030504040204" pitchFamily="34" charset="-128"/>
                <a:ea typeface="Meiryo" panose="020B0604030504040204" pitchFamily="34" charset="-128"/>
              </a:rPr>
              <a:t>円</a:t>
            </a:r>
          </a:p>
        </p:txBody>
      </p:sp>
      <p:sp>
        <p:nvSpPr>
          <p:cNvPr id="1427" name="テキスト ボックス 31"/>
          <p:cNvSpPr txBox="1"/>
          <p:nvPr/>
        </p:nvSpPr>
        <p:spPr>
          <a:xfrm>
            <a:off x="4048284" y="4907819"/>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10,353</a:t>
            </a:r>
            <a:r>
              <a:rPr kumimoji="1" lang="ja-JP" altLang="en-US" sz="1600" b="1" dirty="0">
                <a:latin typeface="Meiryo" panose="020B0604030504040204" pitchFamily="34" charset="-128"/>
                <a:ea typeface="Meiryo" panose="020B0604030504040204" pitchFamily="34" charset="-128"/>
              </a:rPr>
              <a:t>円</a:t>
            </a:r>
          </a:p>
        </p:txBody>
      </p:sp>
      <p:sp>
        <p:nvSpPr>
          <p:cNvPr id="1428" name="テキスト ボックス 32"/>
          <p:cNvSpPr txBox="1"/>
          <p:nvPr/>
        </p:nvSpPr>
        <p:spPr>
          <a:xfrm>
            <a:off x="4048284" y="5967184"/>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5,000</a:t>
            </a:r>
            <a:r>
              <a:rPr kumimoji="1" lang="ja-JP" altLang="en-US" sz="1600" b="1">
                <a:latin typeface="Meiryo" panose="020B0604030504040204" pitchFamily="34" charset="-128"/>
                <a:ea typeface="Meiryo" panose="020B0604030504040204" pitchFamily="34" charset="-128"/>
              </a:rPr>
              <a:t>円</a:t>
            </a:r>
          </a:p>
        </p:txBody>
      </p:sp>
      <p:sp>
        <p:nvSpPr>
          <p:cNvPr id="1429" name="テキスト ボックス 33"/>
          <p:cNvSpPr txBox="1"/>
          <p:nvPr/>
        </p:nvSpPr>
        <p:spPr>
          <a:xfrm>
            <a:off x="5576001" y="4907819"/>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10,200</a:t>
            </a:r>
            <a:r>
              <a:rPr kumimoji="1" lang="ja-JP" altLang="en-US" sz="1600" b="1" dirty="0">
                <a:latin typeface="Meiryo" panose="020B0604030504040204" pitchFamily="34" charset="-128"/>
                <a:ea typeface="Meiryo" panose="020B0604030504040204" pitchFamily="34" charset="-128"/>
              </a:rPr>
              <a:t>円</a:t>
            </a:r>
          </a:p>
        </p:txBody>
      </p:sp>
      <p:sp>
        <p:nvSpPr>
          <p:cNvPr id="1430" name="テキスト ボックス 34"/>
          <p:cNvSpPr txBox="1"/>
          <p:nvPr/>
        </p:nvSpPr>
        <p:spPr>
          <a:xfrm>
            <a:off x="7103718" y="4907819"/>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10,200</a:t>
            </a:r>
            <a:r>
              <a:rPr kumimoji="1" lang="ja-JP" altLang="en-US" sz="1600" b="1" dirty="0">
                <a:latin typeface="Meiryo" panose="020B0604030504040204" pitchFamily="34" charset="-128"/>
                <a:ea typeface="Meiryo" panose="020B0604030504040204" pitchFamily="34" charset="-128"/>
              </a:rPr>
              <a:t>円</a:t>
            </a:r>
          </a:p>
        </p:txBody>
      </p:sp>
      <p:sp>
        <p:nvSpPr>
          <p:cNvPr id="1431" name="テキスト ボックス 35"/>
          <p:cNvSpPr txBox="1"/>
          <p:nvPr/>
        </p:nvSpPr>
        <p:spPr>
          <a:xfrm>
            <a:off x="5576001" y="5967184"/>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5,000</a:t>
            </a:r>
            <a:r>
              <a:rPr kumimoji="1" lang="ja-JP" altLang="en-US" sz="1600" b="1">
                <a:latin typeface="Meiryo" panose="020B0604030504040204" pitchFamily="34" charset="-128"/>
                <a:ea typeface="Meiryo" panose="020B0604030504040204" pitchFamily="34" charset="-128"/>
              </a:rPr>
              <a:t>円</a:t>
            </a:r>
          </a:p>
        </p:txBody>
      </p:sp>
      <p:sp>
        <p:nvSpPr>
          <p:cNvPr id="1432" name="テキスト ボックス 36"/>
          <p:cNvSpPr txBox="1"/>
          <p:nvPr/>
        </p:nvSpPr>
        <p:spPr>
          <a:xfrm>
            <a:off x="7092567" y="5967184"/>
            <a:ext cx="1191602" cy="338554"/>
          </a:xfrm>
          <a:prstGeom prst="rect">
            <a:avLst/>
          </a:prstGeom>
          <a:noFill/>
        </p:spPr>
        <p:txBody>
          <a:bodyPr wrap="square" rtlCol="0">
            <a:spAutoFit/>
          </a:bodyPr>
          <a:lstStyle/>
          <a:p>
            <a:pPr algn="ctr"/>
            <a:r>
              <a:rPr kumimoji="1" lang="en-US" altLang="ja-JP" sz="1600" b="1" dirty="0">
                <a:latin typeface="Meiryo" panose="020B0604030504040204" pitchFamily="34" charset="-128"/>
                <a:ea typeface="Meiryo" panose="020B0604030504040204" pitchFamily="34" charset="-128"/>
              </a:rPr>
              <a:t>5,000</a:t>
            </a:r>
            <a:r>
              <a:rPr kumimoji="1" lang="ja-JP" altLang="en-US" sz="1600" b="1" dirty="0">
                <a:latin typeface="Meiryo" panose="020B0604030504040204" pitchFamily="34" charset="-128"/>
                <a:ea typeface="Meiryo" panose="020B0604030504040204" pitchFamily="34" charset="-128"/>
              </a:rPr>
              <a:t>円</a:t>
            </a:r>
          </a:p>
        </p:txBody>
      </p:sp>
      <p:sp>
        <p:nvSpPr>
          <p:cNvPr id="1433" name="テキスト ボックス 37"/>
          <p:cNvSpPr txBox="1"/>
          <p:nvPr/>
        </p:nvSpPr>
        <p:spPr>
          <a:xfrm>
            <a:off x="8609133" y="5967184"/>
            <a:ext cx="1191602" cy="338554"/>
          </a:xfrm>
          <a:prstGeom prst="rect">
            <a:avLst/>
          </a:prstGeom>
          <a:noFill/>
        </p:spPr>
        <p:txBody>
          <a:bodyPr wrap="square" rtlCol="0">
            <a:spAutoFit/>
          </a:bodyPr>
          <a:lstStyle/>
          <a:p>
            <a:pPr algn="ctr"/>
            <a:r>
              <a:rPr lang="en-US" altLang="ja-JP" sz="1600" b="1" dirty="0">
                <a:latin typeface="Meiryo" panose="020B0604030504040204" pitchFamily="34" charset="-128"/>
                <a:ea typeface="Meiryo" panose="020B0604030504040204" pitchFamily="34" charset="-128"/>
              </a:rPr>
              <a:t>1</a:t>
            </a:r>
            <a:r>
              <a:rPr kumimoji="1" lang="en-US" altLang="ja-JP" sz="1600" b="1" dirty="0">
                <a:latin typeface="Meiryo" panose="020B0604030504040204" pitchFamily="34" charset="-128"/>
                <a:ea typeface="Meiryo" panose="020B0604030504040204" pitchFamily="34" charset="-128"/>
              </a:rPr>
              <a:t>,382</a:t>
            </a:r>
            <a:r>
              <a:rPr kumimoji="1" lang="ja-JP" altLang="en-US" sz="1600" b="1" dirty="0">
                <a:latin typeface="Meiryo" panose="020B0604030504040204" pitchFamily="34" charset="-128"/>
                <a:ea typeface="Meiryo" panose="020B0604030504040204" pitchFamily="34" charset="-128"/>
              </a:rPr>
              <a:t>円</a:t>
            </a:r>
          </a:p>
        </p:txBody>
      </p:sp>
      <p:sp>
        <p:nvSpPr>
          <p:cNvPr id="1434" name="テキスト ボックス 38"/>
          <p:cNvSpPr txBox="1"/>
          <p:nvPr/>
        </p:nvSpPr>
        <p:spPr>
          <a:xfrm>
            <a:off x="2482207" y="5594081"/>
            <a:ext cx="1275128" cy="369332"/>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30,000</a:t>
            </a:r>
            <a:r>
              <a:rPr kumimoji="1" lang="ja-JP" altLang="en-US" b="1">
                <a:latin typeface="Meiryo" panose="020B0604030504040204" pitchFamily="34" charset="-128"/>
                <a:ea typeface="Meiryo" panose="020B0604030504040204" pitchFamily="34" charset="-128"/>
              </a:rPr>
              <a:t>円</a:t>
            </a:r>
          </a:p>
        </p:txBody>
      </p:sp>
      <p:sp>
        <p:nvSpPr>
          <p:cNvPr id="1435" name="テキスト ボックス 39"/>
          <p:cNvSpPr txBox="1"/>
          <p:nvPr/>
        </p:nvSpPr>
        <p:spPr>
          <a:xfrm>
            <a:off x="883938" y="3494597"/>
            <a:ext cx="1275128" cy="338554"/>
          </a:xfrm>
          <a:prstGeom prst="rect">
            <a:avLst/>
          </a:prstGeom>
          <a:noFill/>
        </p:spPr>
        <p:txBody>
          <a:bodyPr wrap="square" rtlCol="0">
            <a:spAutoFit/>
          </a:bodyPr>
          <a:lstStyle/>
          <a:p>
            <a:pPr algn="ctr"/>
            <a:r>
              <a:rPr kumimoji="1" lang="ja-JP" altLang="en-US" sz="1600" b="1">
                <a:latin typeface="Meiryo" panose="020B0604030504040204" pitchFamily="34" charset="-128"/>
                <a:ea typeface="Meiryo" panose="020B0604030504040204" pitchFamily="34" charset="-128"/>
              </a:rPr>
              <a:t>一括払い</a:t>
            </a:r>
          </a:p>
        </p:txBody>
      </p:sp>
      <p:sp>
        <p:nvSpPr>
          <p:cNvPr id="1436" name="テキスト ボックス 40"/>
          <p:cNvSpPr txBox="1"/>
          <p:nvPr/>
        </p:nvSpPr>
        <p:spPr>
          <a:xfrm>
            <a:off x="883938" y="4498206"/>
            <a:ext cx="1275128" cy="523220"/>
          </a:xfrm>
          <a:prstGeom prst="rect">
            <a:avLst/>
          </a:prstGeom>
          <a:noFill/>
        </p:spPr>
        <p:txBody>
          <a:bodyPr wrap="square" rtlCol="0">
            <a:spAutoFit/>
          </a:bodyPr>
          <a:lstStyle/>
          <a:p>
            <a:pPr algn="ctr"/>
            <a:r>
              <a:rPr kumimoji="1" lang="ja-JP" altLang="en-US" sz="1600" b="1">
                <a:latin typeface="Meiryo" panose="020B0604030504040204" pitchFamily="34" charset="-128"/>
                <a:ea typeface="Meiryo" panose="020B0604030504040204" pitchFamily="34" charset="-128"/>
              </a:rPr>
              <a:t>分括払い</a:t>
            </a:r>
            <a:endParaRPr kumimoji="1" lang="en-US" altLang="ja-JP" sz="1600" b="1" dirty="0">
              <a:latin typeface="Meiryo" panose="020B0604030504040204" pitchFamily="34" charset="-128"/>
              <a:ea typeface="Meiryo" panose="020B0604030504040204" pitchFamily="34" charset="-128"/>
            </a:endParaRPr>
          </a:p>
          <a:p>
            <a:pPr algn="ctr"/>
            <a:r>
              <a:rPr lang="en-US" altLang="ja-JP" sz="1200" b="1" dirty="0">
                <a:latin typeface="Meiryo" panose="020B0604030504040204" pitchFamily="34" charset="-128"/>
                <a:ea typeface="Meiryo" panose="020B0604030504040204" pitchFamily="34" charset="-128"/>
              </a:rPr>
              <a:t>(3</a:t>
            </a:r>
            <a:r>
              <a:rPr lang="ja-JP" altLang="en-US" sz="1200" b="1">
                <a:latin typeface="Meiryo" panose="020B0604030504040204" pitchFamily="34" charset="-128"/>
                <a:ea typeface="Meiryo" panose="020B0604030504040204" pitchFamily="34" charset="-128"/>
              </a:rPr>
              <a:t>回払い）</a:t>
            </a:r>
            <a:endParaRPr kumimoji="1" lang="ja-JP" altLang="en-US" sz="1200" b="1">
              <a:latin typeface="Meiryo" panose="020B0604030504040204" pitchFamily="34" charset="-128"/>
              <a:ea typeface="Meiryo" panose="020B0604030504040204" pitchFamily="34" charset="-128"/>
            </a:endParaRPr>
          </a:p>
        </p:txBody>
      </p:sp>
      <p:sp>
        <p:nvSpPr>
          <p:cNvPr id="1437" name="テキスト ボックス 41"/>
          <p:cNvSpPr txBox="1"/>
          <p:nvPr/>
        </p:nvSpPr>
        <p:spPr>
          <a:xfrm>
            <a:off x="801999" y="5496859"/>
            <a:ext cx="1416534" cy="584775"/>
          </a:xfrm>
          <a:prstGeom prst="rect">
            <a:avLst/>
          </a:prstGeom>
          <a:noFill/>
        </p:spPr>
        <p:txBody>
          <a:bodyPr wrap="square" rtlCol="0">
            <a:spAutoFit/>
          </a:bodyPr>
          <a:lstStyle/>
          <a:p>
            <a:pPr algn="ctr"/>
            <a:r>
              <a:rPr kumimoji="1" lang="ja-JP" altLang="en-US" sz="1600" b="1">
                <a:latin typeface="Meiryo" panose="020B0604030504040204" pitchFamily="34" charset="-128"/>
                <a:ea typeface="Meiryo" panose="020B0604030504040204" pitchFamily="34" charset="-128"/>
              </a:rPr>
              <a:t>リボルビング払い</a:t>
            </a:r>
            <a:endParaRPr kumimoji="1" lang="ja-JP" altLang="en-US" sz="1200" b="1">
              <a:latin typeface="Meiryo" panose="020B0604030504040204" pitchFamily="34" charset="-128"/>
              <a:ea typeface="Meiryo" panose="020B0604030504040204" pitchFamily="34" charset="-128"/>
            </a:endParaRPr>
          </a:p>
        </p:txBody>
      </p:sp>
      <p:sp>
        <p:nvSpPr>
          <p:cNvPr id="1438" name="スライド番号プレースホルダー 4"/>
          <p:cNvSpPr>
            <a:spLocks noGrp="1"/>
          </p:cNvSpPr>
          <p:nvPr>
            <p:ph type="sldNum" sz="quarter" idx="12"/>
          </p:nvPr>
        </p:nvSpPr>
        <p:spPr/>
        <p:txBody>
          <a:bodyPr/>
          <a:lstStyle/>
          <a:p>
            <a:fld id="{15859FEF-2C44-4C2A-86ED-B7C1161F21CE}" type="slidenum">
              <a:rPr lang="ja-JP" altLang="en-US" smtClean="0"/>
              <a:pPr/>
              <a:t>17</a:t>
            </a:fld>
            <a:endParaRPr lang="ja-JP" altLang="en-US" dirty="0"/>
          </a:p>
        </p:txBody>
      </p:sp>
    </p:spTree>
    <p:extLst>
      <p:ext uri="{BB962C8B-B14F-4D97-AF65-F5344CB8AC3E}">
        <p14:creationId xmlns:p14="http://schemas.microsoft.com/office/powerpoint/2010/main" val="1703937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44" name="図 15"/>
          <p:cNvPicPr>
            <a:picLocks noChangeAspect="1"/>
          </p:cNvPicPr>
          <p:nvPr/>
        </p:nvPicPr>
        <p:blipFill>
          <a:blip r:embed="rId1"/>
          <a:stretch>
            <a:fillRect/>
          </a:stretch>
        </p:blipFill>
        <p:spPr>
          <a:xfrm>
            <a:off x="1399550" y="2433665"/>
            <a:ext cx="1892300" cy="2946400"/>
          </a:xfrm>
          <a:prstGeom prst="rect">
            <a:avLst/>
          </a:prstGeom>
        </p:spPr>
      </p:pic>
      <p:sp>
        <p:nvSpPr>
          <p:cNvPr id="1445" name="正方形/長方形 9"/>
          <p:cNvSpPr/>
          <p:nvPr/>
        </p:nvSpPr>
        <p:spPr>
          <a:xfrm>
            <a:off x="4138863" y="1411705"/>
            <a:ext cx="7098674" cy="4844716"/>
          </a:xfrm>
          <a:prstGeom prst="rect">
            <a:avLst/>
          </a:prstGeom>
          <a:noFill/>
          <a:ln w="381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46" name="直線コネクタ 2"/>
          <p:cNvCxnSpPr>
            <a:cxnSpLocks/>
          </p:cNvCxnSpPr>
          <p:nvPr/>
        </p:nvCxnSpPr>
        <p:spPr>
          <a:xfrm>
            <a:off x="861359" y="796404"/>
            <a:ext cx="7552057"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447" name="テキスト ボックス 4"/>
          <p:cNvSpPr txBox="1"/>
          <p:nvPr/>
        </p:nvSpPr>
        <p:spPr>
          <a:xfrm>
            <a:off x="4344305" y="1606530"/>
            <a:ext cx="6615795" cy="4455066"/>
          </a:xfrm>
          <a:prstGeom prst="rect">
            <a:avLst/>
          </a:prstGeom>
          <a:noFill/>
        </p:spPr>
        <p:txBody>
          <a:bodyPr wrap="square" rtlCol="0">
            <a:spAutoFit/>
          </a:bodyPr>
          <a:lstStyle/>
          <a:p>
            <a:pPr>
              <a:lnSpc>
                <a:spcPct val="200000"/>
              </a:lnSpc>
            </a:pPr>
            <a:r>
              <a:rPr lang="ja-JP" altLang="en-US" b="1" dirty="0">
                <a:solidFill>
                  <a:schemeClr val="tx1"/>
                </a:solidFill>
                <a:latin typeface="Meiryo" panose="020B0604030504040204" pitchFamily="34" charset="-128"/>
                <a:ea typeface="Meiryo" panose="020B0604030504040204" pitchFamily="34" charset="-128"/>
              </a:rPr>
              <a:t>数年前から、クレジットカードの支払いをすべて</a:t>
            </a:r>
            <a:r>
              <a:rPr lang="ja-JP" altLang="en-US" b="1" dirty="0">
                <a:solidFill>
                  <a:srgbClr val="FF5050"/>
                </a:solidFill>
                <a:latin typeface="Meiryo" panose="020B0604030504040204" pitchFamily="34" charset="-128"/>
                <a:ea typeface="Meiryo" panose="020B0604030504040204" pitchFamily="34" charset="-128"/>
              </a:rPr>
              <a:t>毎月</a:t>
            </a:r>
            <a:r>
              <a:rPr lang="en-US" altLang="ja-JP" b="1" dirty="0">
                <a:solidFill>
                  <a:srgbClr val="FF5050"/>
                </a:solidFill>
                <a:latin typeface="Meiryo" panose="020B0604030504040204" pitchFamily="34" charset="-128"/>
                <a:ea typeface="Meiryo" panose="020B0604030504040204" pitchFamily="34" charset="-128"/>
              </a:rPr>
              <a:t>1</a:t>
            </a:r>
            <a:r>
              <a:rPr lang="ja-JP" altLang="en-US" b="1" dirty="0">
                <a:solidFill>
                  <a:srgbClr val="FF5050"/>
                </a:solidFill>
                <a:latin typeface="Meiryo" panose="020B0604030504040204" pitchFamily="34" charset="-128"/>
                <a:ea typeface="Meiryo" panose="020B0604030504040204" pitchFamily="34" charset="-128"/>
              </a:rPr>
              <a:t>万円のリボルビング払い</a:t>
            </a:r>
            <a:r>
              <a:rPr lang="ja-JP" altLang="en-US" b="1" dirty="0">
                <a:solidFill>
                  <a:schemeClr val="tx1"/>
                </a:solidFill>
                <a:latin typeface="Meiryo" panose="020B0604030504040204" pitchFamily="34" charset="-128"/>
                <a:ea typeface="Meiryo" panose="020B0604030504040204" pitchFamily="34" charset="-128"/>
              </a:rPr>
              <a:t>に設定していました。</a:t>
            </a:r>
            <a:endParaRPr lang="en-US" altLang="ja-JP" b="1" dirty="0">
              <a:solidFill>
                <a:schemeClr val="tx1"/>
              </a:solidFill>
              <a:latin typeface="Meiryo" panose="020B0604030504040204" pitchFamily="34" charset="-128"/>
              <a:ea typeface="Meiryo" panose="020B0604030504040204" pitchFamily="34" charset="-128"/>
            </a:endParaRPr>
          </a:p>
          <a:p>
            <a:pPr>
              <a:lnSpc>
                <a:spcPct val="200000"/>
              </a:lnSpc>
            </a:pPr>
            <a:r>
              <a:rPr lang="ja-JP" altLang="en-US" b="1" dirty="0">
                <a:solidFill>
                  <a:schemeClr val="tx1"/>
                </a:solidFill>
                <a:latin typeface="Meiryo" panose="020B0604030504040204" pitchFamily="34" charset="-128"/>
                <a:ea typeface="Meiryo" panose="020B0604030504040204" pitchFamily="34" charset="-128"/>
              </a:rPr>
              <a:t>毎月少額の支払いで済むので、高額な買い物も気にせずしていました。</a:t>
            </a:r>
          </a:p>
          <a:p>
            <a:pPr>
              <a:lnSpc>
                <a:spcPct val="200000"/>
              </a:lnSpc>
            </a:pPr>
            <a:r>
              <a:rPr lang="ja-JP" altLang="en-US" b="1" dirty="0">
                <a:solidFill>
                  <a:schemeClr val="tx1"/>
                </a:solidFill>
                <a:latin typeface="Meiryo" panose="020B0604030504040204" pitchFamily="34" charset="-128"/>
                <a:ea typeface="Meiryo" panose="020B0604030504040204" pitchFamily="34" charset="-128"/>
              </a:rPr>
              <a:t>けれど最近、久しぶりに利用明細を確認したら、元本と手数料合わせて</a:t>
            </a:r>
            <a:r>
              <a:rPr lang="ja-JP" altLang="en-US" b="1" dirty="0">
                <a:solidFill>
                  <a:srgbClr val="FF5050"/>
                </a:solidFill>
                <a:latin typeface="Meiryo" panose="020B0604030504040204" pitchFamily="34" charset="-128"/>
                <a:ea typeface="Meiryo" panose="020B0604030504040204" pitchFamily="34" charset="-128"/>
              </a:rPr>
              <a:t>支払残高が</a:t>
            </a:r>
            <a:r>
              <a:rPr lang="en-US" altLang="ja-JP" b="1" dirty="0">
                <a:solidFill>
                  <a:srgbClr val="FF5050"/>
                </a:solidFill>
                <a:latin typeface="Meiryo" panose="020B0604030504040204" pitchFamily="34" charset="-128"/>
                <a:ea typeface="Meiryo" panose="020B0604030504040204" pitchFamily="34" charset="-128"/>
              </a:rPr>
              <a:t>100</a:t>
            </a:r>
            <a:r>
              <a:rPr lang="ja-JP" altLang="en-US" b="1" dirty="0">
                <a:solidFill>
                  <a:srgbClr val="FF5050"/>
                </a:solidFill>
                <a:latin typeface="Meiryo" panose="020B0604030504040204" pitchFamily="34" charset="-128"/>
                <a:ea typeface="Meiryo" panose="020B0604030504040204" pitchFamily="34" charset="-128"/>
              </a:rPr>
              <a:t>万円以上</a:t>
            </a:r>
            <a:r>
              <a:rPr lang="ja-JP" altLang="en-US" b="1" dirty="0">
                <a:solidFill>
                  <a:schemeClr val="tx1"/>
                </a:solidFill>
                <a:latin typeface="Meiryo" panose="020B0604030504040204" pitchFamily="34" charset="-128"/>
                <a:ea typeface="Meiryo" panose="020B0604030504040204" pitchFamily="34" charset="-128"/>
              </a:rPr>
              <a:t>の高額になっていました。</a:t>
            </a:r>
            <a:endParaRPr lang="en-US" altLang="ja-JP" b="1" dirty="0">
              <a:solidFill>
                <a:schemeClr val="tx1"/>
              </a:solidFill>
              <a:latin typeface="Meiryo" panose="020B0604030504040204" pitchFamily="34" charset="-128"/>
              <a:ea typeface="Meiryo" panose="020B0604030504040204" pitchFamily="34" charset="-128"/>
            </a:endParaRPr>
          </a:p>
          <a:p>
            <a:pPr>
              <a:lnSpc>
                <a:spcPct val="200000"/>
              </a:lnSpc>
            </a:pPr>
            <a:r>
              <a:rPr lang="ja-JP" altLang="en-US" b="1" dirty="0">
                <a:solidFill>
                  <a:schemeClr val="tx1"/>
                </a:solidFill>
                <a:latin typeface="Meiryo" panose="020B0604030504040204" pitchFamily="34" charset="-128"/>
                <a:ea typeface="Meiryo" panose="020B0604030504040204" pitchFamily="34" charset="-128"/>
              </a:rPr>
              <a:t>毎月</a:t>
            </a:r>
            <a:r>
              <a:rPr lang="en-US" altLang="ja-JP" b="1" dirty="0">
                <a:solidFill>
                  <a:schemeClr val="tx1"/>
                </a:solidFill>
                <a:latin typeface="Meiryo" panose="020B0604030504040204" pitchFamily="34" charset="-128"/>
                <a:ea typeface="Meiryo" panose="020B0604030504040204" pitchFamily="34" charset="-128"/>
              </a:rPr>
              <a:t>1</a:t>
            </a:r>
            <a:r>
              <a:rPr lang="ja-JP" altLang="en-US" b="1" dirty="0">
                <a:solidFill>
                  <a:schemeClr val="tx1"/>
                </a:solidFill>
                <a:latin typeface="Meiryo" panose="020B0604030504040204" pitchFamily="34" charset="-128"/>
                <a:ea typeface="Meiryo" panose="020B0604030504040204" pitchFamily="34" charset="-128"/>
              </a:rPr>
              <a:t>万円の返済では</a:t>
            </a:r>
            <a:r>
              <a:rPr lang="ja-JP" altLang="en-US" b="1" dirty="0">
                <a:solidFill>
                  <a:srgbClr val="FF5050"/>
                </a:solidFill>
                <a:latin typeface="Meiryo" panose="020B0604030504040204" pitchFamily="34" charset="-128"/>
                <a:ea typeface="Meiryo" panose="020B0604030504040204" pitchFamily="34" charset="-128"/>
              </a:rPr>
              <a:t>残高が減らず</a:t>
            </a:r>
            <a:r>
              <a:rPr lang="ja-JP" altLang="en-US" b="1" dirty="0">
                <a:solidFill>
                  <a:schemeClr val="tx1"/>
                </a:solidFill>
                <a:latin typeface="Meiryo" panose="020B0604030504040204" pitchFamily="34" charset="-128"/>
                <a:ea typeface="Meiryo" panose="020B0604030504040204" pitchFamily="34" charset="-128"/>
              </a:rPr>
              <a:t>、</a:t>
            </a:r>
            <a:r>
              <a:rPr lang="ja-JP" altLang="en-US" b="1" dirty="0">
                <a:solidFill>
                  <a:srgbClr val="FF5050"/>
                </a:solidFill>
                <a:latin typeface="Meiryo" panose="020B0604030504040204" pitchFamily="34" charset="-128"/>
                <a:ea typeface="Meiryo" panose="020B0604030504040204" pitchFamily="34" charset="-128"/>
              </a:rPr>
              <a:t>元本をどのくらい返済したのかもはっきりしません</a:t>
            </a:r>
            <a:r>
              <a:rPr lang="ja-JP" altLang="en-US" b="1" dirty="0">
                <a:solidFill>
                  <a:schemeClr val="tx1"/>
                </a:solidFill>
                <a:latin typeface="Meiryo" panose="020B0604030504040204" pitchFamily="34" charset="-128"/>
                <a:ea typeface="Meiryo" panose="020B0604030504040204" pitchFamily="34" charset="-128"/>
              </a:rPr>
              <a:t>。</a:t>
            </a:r>
            <a:endParaRPr lang="en-US" altLang="ja-JP" b="1" dirty="0">
              <a:solidFill>
                <a:schemeClr val="tx1"/>
              </a:solidFill>
              <a:latin typeface="Meiryo" panose="020B0604030504040204" pitchFamily="34" charset="-128"/>
              <a:ea typeface="Meiryo" panose="020B0604030504040204" pitchFamily="34" charset="-128"/>
            </a:endParaRPr>
          </a:p>
        </p:txBody>
      </p:sp>
      <p:sp>
        <p:nvSpPr>
          <p:cNvPr id="1448" name="テキスト ボックス 7"/>
          <p:cNvSpPr txBox="1"/>
          <p:nvPr/>
        </p:nvSpPr>
        <p:spPr>
          <a:xfrm>
            <a:off x="440490" y="532589"/>
            <a:ext cx="8117305" cy="707886"/>
          </a:xfrm>
          <a:prstGeom prst="rect">
            <a:avLst/>
          </a:prstGeom>
          <a:noFill/>
        </p:spPr>
        <p:txBody>
          <a:bodyPr wrap="square" rtlCol="0">
            <a:spAutoFit/>
          </a:bodyPr>
          <a:lstStyle/>
          <a:p>
            <a:r>
              <a:rPr lang="ja-JP" altLang="en-US" sz="4000" b="1" dirty="0">
                <a:solidFill>
                  <a:schemeClr val="bg1"/>
                </a:solidFill>
                <a:latin typeface="Meiryo" panose="020B0604030504040204" pitchFamily="34" charset="-128"/>
                <a:ea typeface="Meiryo" panose="020B0604030504040204" pitchFamily="34" charset="-128"/>
              </a:rPr>
              <a:t>「リボルビング払い」</a:t>
            </a:r>
            <a:r>
              <a:rPr lang="ja-JP" altLang="en-US" sz="3200" b="1" dirty="0">
                <a:solidFill>
                  <a:schemeClr val="bg1"/>
                </a:solidFill>
                <a:latin typeface="Meiryo" panose="020B0604030504040204" pitchFamily="34" charset="-128"/>
                <a:ea typeface="Meiryo" panose="020B0604030504040204" pitchFamily="34" charset="-128"/>
              </a:rPr>
              <a:t>のトラブル事例</a:t>
            </a:r>
            <a:endParaRPr kumimoji="1" lang="ja-JP" altLang="en-US" dirty="0"/>
          </a:p>
        </p:txBody>
      </p:sp>
      <p:pic>
        <p:nvPicPr>
          <p:cNvPr id="1449" name="図 14"/>
          <p:cNvPicPr>
            <a:picLocks noChangeAspect="1"/>
          </p:cNvPicPr>
          <p:nvPr/>
        </p:nvPicPr>
        <p:blipFill>
          <a:blip r:embed="rId2"/>
          <a:stretch>
            <a:fillRect/>
          </a:stretch>
        </p:blipFill>
        <p:spPr>
          <a:xfrm rot="20014557">
            <a:off x="1139200" y="1978688"/>
            <a:ext cx="520700" cy="952500"/>
          </a:xfrm>
          <a:prstGeom prst="rect">
            <a:avLst/>
          </a:prstGeom>
        </p:spPr>
      </p:pic>
      <p:grpSp>
        <p:nvGrpSpPr>
          <p:cNvPr id="1450" name="グループ化 12"/>
          <p:cNvGrpSpPr/>
          <p:nvPr/>
        </p:nvGrpSpPr>
        <p:grpSpPr>
          <a:xfrm>
            <a:off x="1573853" y="5178055"/>
            <a:ext cx="1661291" cy="446568"/>
            <a:chOff x="1531088" y="5507665"/>
            <a:chExt cx="1661291" cy="446568"/>
          </a:xfrm>
        </p:grpSpPr>
        <p:sp>
          <p:nvSpPr>
            <p:cNvPr id="1451" name="角丸四角形 3"/>
            <p:cNvSpPr/>
            <p:nvPr/>
          </p:nvSpPr>
          <p:spPr>
            <a:xfrm>
              <a:off x="1531088" y="5507665"/>
              <a:ext cx="1661291" cy="4465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2" name="テキスト ボックス 11"/>
            <p:cNvSpPr txBox="1"/>
            <p:nvPr/>
          </p:nvSpPr>
          <p:spPr>
            <a:xfrm>
              <a:off x="1916472" y="5584901"/>
              <a:ext cx="890523" cy="369332"/>
            </a:xfrm>
            <a:prstGeom prst="rect">
              <a:avLst/>
            </a:prstGeom>
            <a:noFill/>
          </p:spPr>
          <p:txBody>
            <a:bodyPr wrap="square" rtlCol="0">
              <a:spAutoFit/>
            </a:bodyPr>
            <a:lstStyle/>
            <a:p>
              <a:pPr algn="ctr"/>
              <a:r>
                <a:rPr lang="en-US" altLang="ja-JP" sz="1800" b="1" dirty="0">
                  <a:solidFill>
                    <a:schemeClr val="bg1"/>
                  </a:solidFill>
                  <a:latin typeface="Meiryo" panose="020B0604030504040204" pitchFamily="34" charset="-128"/>
                  <a:ea typeface="Meiryo" panose="020B0604030504040204" pitchFamily="34" charset="-128"/>
                </a:rPr>
                <a:t>A</a:t>
              </a:r>
              <a:r>
                <a:rPr lang="ja-JP" altLang="en-US" sz="1800" b="1">
                  <a:solidFill>
                    <a:schemeClr val="bg1"/>
                  </a:solidFill>
                  <a:latin typeface="Meiryo" panose="020B0604030504040204" pitchFamily="34" charset="-128"/>
                  <a:ea typeface="Meiryo" panose="020B0604030504040204" pitchFamily="34" charset="-128"/>
                </a:rPr>
                <a:t>さん</a:t>
              </a:r>
              <a:endParaRPr kumimoji="1" lang="ja-JP" altLang="en-US" b="1">
                <a:solidFill>
                  <a:schemeClr val="bg1"/>
                </a:solidFill>
                <a:latin typeface="Meiryo" panose="020B0604030504040204" pitchFamily="34" charset="-128"/>
                <a:ea typeface="Meiryo" panose="020B0604030504040204" pitchFamily="34" charset="-128"/>
              </a:endParaRPr>
            </a:p>
          </p:txBody>
        </p:sp>
      </p:grpSp>
      <p:sp>
        <p:nvSpPr>
          <p:cNvPr id="1453" name="スライド番号プレースホルダー 1"/>
          <p:cNvSpPr>
            <a:spLocks noGrp="1"/>
          </p:cNvSpPr>
          <p:nvPr>
            <p:ph type="sldNum" sz="quarter" idx="12"/>
          </p:nvPr>
        </p:nvSpPr>
        <p:spPr/>
        <p:txBody>
          <a:bodyPr/>
          <a:lstStyle/>
          <a:p>
            <a:fld id="{15859FEF-2C44-4C2A-86ED-B7C1161F21CE}" type="slidenum">
              <a:rPr lang="ja-JP" altLang="en-US" smtClean="0"/>
              <a:pPr/>
              <a:t>18</a:t>
            </a:fld>
            <a:endParaRPr lang="ja-JP" altLang="en-US" dirty="0"/>
          </a:p>
        </p:txBody>
      </p:sp>
    </p:spTree>
    <p:extLst>
      <p:ext uri="{BB962C8B-B14F-4D97-AF65-F5344CB8AC3E}">
        <p14:creationId xmlns:p14="http://schemas.microsoft.com/office/powerpoint/2010/main" val="1611941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459" name="直線コネクタ 68"/>
          <p:cNvCxnSpPr/>
          <p:nvPr/>
        </p:nvCxnSpPr>
        <p:spPr>
          <a:xfrm>
            <a:off x="1074180" y="2480091"/>
            <a:ext cx="2478497" cy="0"/>
          </a:xfrm>
          <a:prstGeom prst="line">
            <a:avLst/>
          </a:prstGeom>
          <a:ln w="381000" cap="rnd">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60" name="直線コネクタ 1"/>
          <p:cNvCxnSpPr>
            <a:cxnSpLocks/>
          </p:cNvCxnSpPr>
          <p:nvPr/>
        </p:nvCxnSpPr>
        <p:spPr>
          <a:xfrm>
            <a:off x="821128" y="847282"/>
            <a:ext cx="3862373"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461" name="テキスト ボックス 4"/>
          <p:cNvSpPr txBox="1"/>
          <p:nvPr/>
        </p:nvSpPr>
        <p:spPr>
          <a:xfrm>
            <a:off x="626735" y="589591"/>
            <a:ext cx="4251158" cy="707886"/>
          </a:xfrm>
          <a:prstGeom prst="rect">
            <a:avLst/>
          </a:prstGeom>
          <a:noFill/>
        </p:spPr>
        <p:txBody>
          <a:bodyPr wrap="square" rtlCol="0">
            <a:spAutoFit/>
          </a:bodyPr>
          <a:lstStyle/>
          <a:p>
            <a:r>
              <a:rPr lang="ja-JP" altLang="en-US" sz="4000" b="1" dirty="0">
                <a:solidFill>
                  <a:schemeClr val="bg1"/>
                </a:solidFill>
                <a:latin typeface="Meiryo" panose="020B0604030504040204" pitchFamily="34" charset="-128"/>
                <a:ea typeface="Meiryo" panose="020B0604030504040204" pitchFamily="34" charset="-128"/>
              </a:rPr>
              <a:t>リボルビング払い</a:t>
            </a:r>
          </a:p>
        </p:txBody>
      </p:sp>
      <p:sp>
        <p:nvSpPr>
          <p:cNvPr id="1462" name="テキスト ボックス 17"/>
          <p:cNvSpPr txBox="1"/>
          <p:nvPr/>
        </p:nvSpPr>
        <p:spPr>
          <a:xfrm>
            <a:off x="7780247" y="6629472"/>
            <a:ext cx="3698759" cy="246221"/>
          </a:xfrm>
          <a:prstGeom prst="rect">
            <a:avLst/>
          </a:prstGeom>
          <a:noFill/>
        </p:spPr>
        <p:txBody>
          <a:bodyPr wrap="square">
            <a:spAutoFit/>
          </a:bodyPr>
          <a:lstStyle/>
          <a:p>
            <a:pPr algn="r"/>
            <a:r>
              <a:rPr lang="ja-JP" altLang="en-US" sz="1000" dirty="0">
                <a:latin typeface="Meiryo" panose="020B0604030504040204" pitchFamily="34" charset="-128"/>
                <a:ea typeface="Meiryo" panose="020B0604030504040204" pitchFamily="34" charset="-128"/>
              </a:rPr>
              <a:t>出典：日本貸金業協会「返済シミュレーション」を基に作成</a:t>
            </a:r>
          </a:p>
        </p:txBody>
      </p:sp>
      <p:sp>
        <p:nvSpPr>
          <p:cNvPr id="1463" name="テキスト ボックス 18"/>
          <p:cNvSpPr txBox="1"/>
          <p:nvPr/>
        </p:nvSpPr>
        <p:spPr>
          <a:xfrm>
            <a:off x="937864" y="1280867"/>
            <a:ext cx="10592941" cy="972317"/>
          </a:xfrm>
          <a:prstGeom prst="rect">
            <a:avLst/>
          </a:prstGeom>
          <a:noFill/>
        </p:spPr>
        <p:txBody>
          <a:bodyPr wrap="square" rtlCol="0">
            <a:spAutoFit/>
          </a:bodyPr>
          <a:lstStyle/>
          <a:p>
            <a:pPr>
              <a:lnSpc>
                <a:spcPct val="150000"/>
              </a:lnSpc>
            </a:pPr>
            <a:r>
              <a:rPr lang="ja-JP" altLang="en-US" sz="2000" b="1" dirty="0">
                <a:latin typeface="Meiryo" panose="020B0604030504040204" pitchFamily="34" charset="-128"/>
                <a:ea typeface="Meiryo" panose="020B0604030504040204" pitchFamily="34" charset="-128"/>
              </a:rPr>
              <a:t>リボルビング払いは月々の支払いを一定額に抑えられますが、返済期間が長期化し、利息が高額になりやすい傾向があります。</a:t>
            </a:r>
          </a:p>
        </p:txBody>
      </p:sp>
      <p:sp>
        <p:nvSpPr>
          <p:cNvPr id="1464" name="テキスト ボックス 16"/>
          <p:cNvSpPr txBox="1"/>
          <p:nvPr/>
        </p:nvSpPr>
        <p:spPr>
          <a:xfrm>
            <a:off x="937864" y="2358726"/>
            <a:ext cx="2751128" cy="307777"/>
          </a:xfrm>
          <a:prstGeom prst="rect">
            <a:avLst/>
          </a:prstGeom>
          <a:noFill/>
        </p:spPr>
        <p:txBody>
          <a:bodyPr wrap="square">
            <a:spAutoFit/>
          </a:bodyPr>
          <a:lstStyle/>
          <a:p>
            <a:pPr algn="ctr"/>
            <a:r>
              <a:rPr lang="zh-TW" altLang="en-US" sz="1400" b="1" spc="300" dirty="0">
                <a:solidFill>
                  <a:schemeClr val="bg1"/>
                </a:solidFill>
                <a:latin typeface="Meiryo" panose="020B0604030504040204" pitchFamily="34" charset="-128"/>
                <a:ea typeface="Meiryo" panose="020B0604030504040204" pitchFamily="34" charset="-128"/>
              </a:rPr>
              <a:t>定額元利返済</a:t>
            </a:r>
            <a:r>
              <a:rPr lang="ja-JP" altLang="en-US" sz="1400" b="1" spc="300">
                <a:solidFill>
                  <a:schemeClr val="bg1"/>
                </a:solidFill>
                <a:latin typeface="Meiryo" panose="020B0604030504040204" pitchFamily="34" charset="-128"/>
                <a:ea typeface="Meiryo" panose="020B0604030504040204" pitchFamily="34" charset="-128"/>
              </a:rPr>
              <a:t>の場合</a:t>
            </a:r>
            <a:endParaRPr lang="ja-JP" altLang="en-US" sz="1400" b="1" spc="300" dirty="0">
              <a:solidFill>
                <a:schemeClr val="bg1"/>
              </a:solidFill>
              <a:latin typeface="Meiryo" panose="020B0604030504040204" pitchFamily="34" charset="-128"/>
              <a:ea typeface="Meiryo" panose="020B0604030504040204" pitchFamily="34" charset="-128"/>
            </a:endParaRPr>
          </a:p>
        </p:txBody>
      </p:sp>
      <p:pic>
        <p:nvPicPr>
          <p:cNvPr id="1465" name="図 2"/>
          <p:cNvPicPr>
            <a:picLocks noChangeAspect="1"/>
          </p:cNvPicPr>
          <p:nvPr/>
        </p:nvPicPr>
        <p:blipFill>
          <a:blip r:embed="rId1"/>
          <a:stretch>
            <a:fillRect/>
          </a:stretch>
        </p:blipFill>
        <p:spPr>
          <a:xfrm>
            <a:off x="999302" y="2758176"/>
            <a:ext cx="10193395" cy="3871296"/>
          </a:xfrm>
          <a:prstGeom prst="rect">
            <a:avLst/>
          </a:prstGeom>
        </p:spPr>
      </p:pic>
      <p:sp>
        <p:nvSpPr>
          <p:cNvPr id="1466" name="スライド番号プレースホルダー 3"/>
          <p:cNvSpPr>
            <a:spLocks noGrp="1"/>
          </p:cNvSpPr>
          <p:nvPr>
            <p:ph type="sldNum" sz="quarter" idx="12"/>
          </p:nvPr>
        </p:nvSpPr>
        <p:spPr/>
        <p:txBody>
          <a:bodyPr/>
          <a:lstStyle/>
          <a:p>
            <a:fld id="{15859FEF-2C44-4C2A-86ED-B7C1161F21CE}" type="slidenum">
              <a:rPr lang="ja-JP" altLang="en-US" smtClean="0"/>
              <a:pPr/>
              <a:t>19</a:t>
            </a:fld>
            <a:endParaRPr lang="ja-JP" altLang="en-US" dirty="0"/>
          </a:p>
        </p:txBody>
      </p:sp>
    </p:spTree>
    <p:extLst>
      <p:ext uri="{BB962C8B-B14F-4D97-AF65-F5344CB8AC3E}">
        <p14:creationId xmlns:p14="http://schemas.microsoft.com/office/powerpoint/2010/main" val="2119232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9" name="テキスト ボックス 2"/>
          <p:cNvSpPr txBox="1"/>
          <p:nvPr/>
        </p:nvSpPr>
        <p:spPr>
          <a:xfrm>
            <a:off x="1132114" y="774463"/>
            <a:ext cx="9927772" cy="1419619"/>
          </a:xfrm>
          <a:prstGeom prst="rect">
            <a:avLst/>
          </a:prstGeom>
          <a:noFill/>
        </p:spPr>
        <p:txBody>
          <a:bodyPr wrap="square">
            <a:spAutoFit/>
          </a:bodyPr>
          <a:lstStyle/>
          <a:p>
            <a:pPr marL="0" marR="0" lvl="0" indent="0" algn="ctr" defTabSz="914400" rtl="0" eaLnBrk="1" fontAlgn="auto" latinLnBrk="0" hangingPunct="1">
              <a:lnSpc>
                <a:spcPct val="150000"/>
              </a:lnSpc>
              <a:spcAft>
                <a:spcPts val="0"/>
              </a:spcAft>
              <a:buClrTx/>
              <a:buSzTx/>
              <a:buFont typeface="Arial" panose="020B0604020202020204" pitchFamily="34" charset="0"/>
              <a:buNone/>
              <a:tabLst/>
              <a:defRPr/>
            </a:pPr>
            <a:r>
              <a:rPr kumimoji="1" lang="ja-JP" altLang="en-US" sz="3000" b="1"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rPr>
              <a:t>社会人になると、自らの意思と責任で</a:t>
            </a:r>
            <a:endParaRPr kumimoji="1" lang="en-US" altLang="ja-JP" sz="3000" b="1"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0" marR="0" lvl="0" indent="0" algn="ctr" defTabSz="914400" rtl="0" eaLnBrk="1" fontAlgn="auto" latinLnBrk="0" hangingPunct="1">
              <a:lnSpc>
                <a:spcPct val="150000"/>
              </a:lnSpc>
              <a:spcAft>
                <a:spcPts val="0"/>
              </a:spcAft>
              <a:buClrTx/>
              <a:buSzTx/>
              <a:buFont typeface="Arial" panose="020B0604020202020204" pitchFamily="34" charset="0"/>
              <a:buNone/>
              <a:tabLst/>
              <a:defRPr/>
            </a:pPr>
            <a:r>
              <a:rPr kumimoji="1" lang="ja-JP" altLang="en-US" sz="3000" b="1"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rPr>
              <a:t>お金を管理し、</a:t>
            </a:r>
            <a:r>
              <a:rPr kumimoji="1" lang="ja-JP" altLang="en-US" sz="3000" b="1" u="none" strike="noStrike" kern="1200" cap="none" spc="300" normalizeH="0" baseline="0" noProof="0" dirty="0">
                <a:ln>
                  <a:noFill/>
                </a:ln>
                <a:effectLst/>
                <a:uLnTx/>
                <a:uFillTx/>
                <a:latin typeface="Meiryo" panose="020B0604030504040204" pitchFamily="34" charset="-128"/>
                <a:ea typeface="Meiryo" panose="020B0604030504040204" pitchFamily="34" charset="-128"/>
              </a:rPr>
              <a:t>契約</a:t>
            </a:r>
            <a:r>
              <a:rPr kumimoji="1" lang="ja-JP" altLang="en-US" sz="3000" b="1"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rPr>
              <a:t>を</a:t>
            </a:r>
            <a:r>
              <a:rPr lang="ja-JP" altLang="en-US" sz="3000" b="1" spc="300" dirty="0">
                <a:solidFill>
                  <a:prstClr val="black"/>
                </a:solidFill>
                <a:latin typeface="Meiryo" panose="020B0604030504040204" pitchFamily="34" charset="-128"/>
                <a:ea typeface="Meiryo" panose="020B0604030504040204" pitchFamily="34" charset="-128"/>
              </a:rPr>
              <a:t>結ぶ</a:t>
            </a:r>
            <a:r>
              <a:rPr kumimoji="1" lang="ja-JP" altLang="en-US" sz="3000" b="1" u="none" strike="noStrike" kern="1200" cap="none" spc="300" normalizeH="0" baseline="0" noProof="0" dirty="0">
                <a:ln>
                  <a:noFill/>
                </a:ln>
                <a:solidFill>
                  <a:prstClr val="black"/>
                </a:solidFill>
                <a:effectLst/>
                <a:uLnTx/>
                <a:uFillTx/>
                <a:latin typeface="Meiryo" panose="020B0604030504040204" pitchFamily="34" charset="-128"/>
                <a:ea typeface="Meiryo" panose="020B0604030504040204" pitchFamily="34" charset="-128"/>
              </a:rPr>
              <a:t>機会が増えてきます。</a:t>
            </a:r>
            <a:endParaRPr lang="ja-JP" altLang="en-US" sz="3000" b="1" spc="300" dirty="0">
              <a:latin typeface="Meiryo" panose="020B0604030504040204" pitchFamily="34" charset="-128"/>
              <a:ea typeface="Meiryo" panose="020B0604030504040204" pitchFamily="34" charset="-128"/>
            </a:endParaRPr>
          </a:p>
        </p:txBody>
      </p:sp>
      <p:pic>
        <p:nvPicPr>
          <p:cNvPr id="1120" name="図 5"/>
          <p:cNvPicPr>
            <a:picLocks noChangeAspect="1"/>
          </p:cNvPicPr>
          <p:nvPr/>
        </p:nvPicPr>
        <p:blipFill>
          <a:blip r:embed="rId1"/>
          <a:stretch>
            <a:fillRect/>
          </a:stretch>
        </p:blipFill>
        <p:spPr>
          <a:xfrm>
            <a:off x="3168650" y="2586560"/>
            <a:ext cx="5854700" cy="3835400"/>
          </a:xfrm>
          <a:prstGeom prst="rect">
            <a:avLst/>
          </a:prstGeom>
        </p:spPr>
      </p:pic>
      <p:sp>
        <p:nvSpPr>
          <p:cNvPr id="1121" name="スライド番号プレースホルダー 1"/>
          <p:cNvSpPr>
            <a:spLocks noGrp="1"/>
          </p:cNvSpPr>
          <p:nvPr>
            <p:ph type="sldNum" sz="quarter" idx="12"/>
          </p:nvPr>
        </p:nvSpPr>
        <p:spPr/>
        <p:txBody>
          <a:bodyPr/>
          <a:lstStyle/>
          <a:p>
            <a:fld id="{15859FEF-2C44-4C2A-86ED-B7C1161F21CE}" type="slidenum">
              <a:rPr lang="ja-JP" altLang="en-US" smtClean="0"/>
              <a:pPr/>
              <a:t>2</a:t>
            </a:fld>
            <a:endParaRPr lang="ja-JP" altLang="en-US" dirty="0"/>
          </a:p>
        </p:txBody>
      </p:sp>
    </p:spTree>
    <p:extLst>
      <p:ext uri="{BB962C8B-B14F-4D97-AF65-F5344CB8AC3E}">
        <p14:creationId xmlns:p14="http://schemas.microsoft.com/office/powerpoint/2010/main" val="340761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472" name="図 30"/>
          <p:cNvPicPr>
            <a:picLocks noChangeAspect="1"/>
          </p:cNvPicPr>
          <p:nvPr/>
        </p:nvPicPr>
        <p:blipFill>
          <a:blip r:embed="rId1"/>
          <a:stretch>
            <a:fillRect/>
          </a:stretch>
        </p:blipFill>
        <p:spPr>
          <a:xfrm>
            <a:off x="8385694" y="3239142"/>
            <a:ext cx="2540000" cy="1079500"/>
          </a:xfrm>
          <a:prstGeom prst="rect">
            <a:avLst/>
          </a:prstGeom>
        </p:spPr>
      </p:pic>
      <p:sp>
        <p:nvSpPr>
          <p:cNvPr id="1473" name="テキスト ボックス 6"/>
          <p:cNvSpPr txBox="1"/>
          <p:nvPr/>
        </p:nvSpPr>
        <p:spPr>
          <a:xfrm>
            <a:off x="925959" y="1427640"/>
            <a:ext cx="10620582" cy="1438855"/>
          </a:xfrm>
          <a:prstGeom prst="rect">
            <a:avLst/>
          </a:prstGeom>
          <a:noFill/>
        </p:spPr>
        <p:txBody>
          <a:bodyPr wrap="square" rtlCol="0">
            <a:spAutoFit/>
          </a:bodyPr>
          <a:lstStyle/>
          <a:p>
            <a:pPr>
              <a:lnSpc>
                <a:spcPct val="150000"/>
              </a:lnSpc>
            </a:pPr>
            <a:r>
              <a:rPr lang="ja-JP" altLang="en-US" sz="2000" b="1" dirty="0">
                <a:latin typeface="Meiryo" panose="020B0604030504040204" pitchFamily="34" charset="-128"/>
                <a:ea typeface="Meiryo" panose="020B0604030504040204" pitchFamily="34" charset="-128"/>
              </a:rPr>
              <a:t>クレジットやローンを利用する際は、返済にかかる期間や支払総額とともに、家計の収支を「見える化」することで、無理のない返済計画を立てられ、将来の生活設計も考えやすくなります。</a:t>
            </a:r>
          </a:p>
        </p:txBody>
      </p:sp>
      <p:cxnSp>
        <p:nvCxnSpPr>
          <p:cNvPr id="1474" name="直線コネクタ 1"/>
          <p:cNvCxnSpPr>
            <a:cxnSpLocks/>
          </p:cNvCxnSpPr>
          <p:nvPr/>
        </p:nvCxnSpPr>
        <p:spPr>
          <a:xfrm>
            <a:off x="856643" y="823248"/>
            <a:ext cx="5854389"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475" name="テキスト ボックス 4"/>
          <p:cNvSpPr txBox="1"/>
          <p:nvPr/>
        </p:nvSpPr>
        <p:spPr>
          <a:xfrm>
            <a:off x="856643" y="533394"/>
            <a:ext cx="5949651" cy="707886"/>
          </a:xfrm>
          <a:prstGeom prst="rect">
            <a:avLst/>
          </a:prstGeom>
          <a:noFill/>
        </p:spPr>
        <p:txBody>
          <a:bodyPr wrap="square" rtlCol="0">
            <a:spAutoFit/>
          </a:bodyPr>
          <a:lstStyle/>
          <a:p>
            <a:r>
              <a:rPr lang="ja-JP" altLang="en-US" sz="4000" b="1" dirty="0">
                <a:solidFill>
                  <a:schemeClr val="bg1"/>
                </a:solidFill>
                <a:latin typeface="Meiryo" panose="020B0604030504040204" pitchFamily="34" charset="-128"/>
                <a:ea typeface="Meiryo" panose="020B0604030504040204" pitchFamily="34" charset="-128"/>
              </a:rPr>
              <a:t>お金</a:t>
            </a:r>
            <a:r>
              <a:rPr lang="ja-JP" altLang="en-US" sz="3200" b="1" dirty="0">
                <a:solidFill>
                  <a:schemeClr val="bg1"/>
                </a:solidFill>
                <a:latin typeface="Meiryo" panose="020B0604030504040204" pitchFamily="34" charset="-128"/>
                <a:ea typeface="Meiryo" panose="020B0604030504040204" pitchFamily="34" charset="-128"/>
              </a:rPr>
              <a:t>を</a:t>
            </a:r>
            <a:r>
              <a:rPr lang="ja-JP" altLang="en-US" sz="4000" b="1" dirty="0">
                <a:solidFill>
                  <a:schemeClr val="bg1"/>
                </a:solidFill>
                <a:latin typeface="Meiryo" panose="020B0604030504040204" pitchFamily="34" charset="-128"/>
                <a:ea typeface="Meiryo" panose="020B0604030504040204" pitchFamily="34" charset="-128"/>
              </a:rPr>
              <a:t>「見える化」</a:t>
            </a:r>
            <a:r>
              <a:rPr lang="ja-JP" altLang="en-US" sz="3200" b="1" dirty="0">
                <a:solidFill>
                  <a:schemeClr val="bg1"/>
                </a:solidFill>
                <a:latin typeface="Meiryo" panose="020B0604030504040204" pitchFamily="34" charset="-128"/>
                <a:ea typeface="Meiryo" panose="020B0604030504040204" pitchFamily="34" charset="-128"/>
              </a:rPr>
              <a:t>しよう</a:t>
            </a:r>
          </a:p>
        </p:txBody>
      </p:sp>
      <p:pic>
        <p:nvPicPr>
          <p:cNvPr id="1476" name="図 10"/>
          <p:cNvPicPr>
            <a:picLocks noChangeAspect="1"/>
          </p:cNvPicPr>
          <p:nvPr/>
        </p:nvPicPr>
        <p:blipFill>
          <a:blip r:embed="rId2"/>
          <a:stretch>
            <a:fillRect/>
          </a:stretch>
        </p:blipFill>
        <p:spPr>
          <a:xfrm>
            <a:off x="925959" y="4369319"/>
            <a:ext cx="1438854" cy="1438854"/>
          </a:xfrm>
          <a:prstGeom prst="rect">
            <a:avLst/>
          </a:prstGeom>
        </p:spPr>
      </p:pic>
      <p:sp>
        <p:nvSpPr>
          <p:cNvPr id="1477" name="テキスト ボックス 12"/>
          <p:cNvSpPr txBox="1"/>
          <p:nvPr/>
        </p:nvSpPr>
        <p:spPr>
          <a:xfrm>
            <a:off x="485821" y="5788291"/>
            <a:ext cx="2319130" cy="461665"/>
          </a:xfrm>
          <a:prstGeom prst="rect">
            <a:avLst/>
          </a:prstGeom>
          <a:noFill/>
        </p:spPr>
        <p:txBody>
          <a:bodyPr wrap="square" rtlCol="0">
            <a:spAutoFit/>
          </a:bodyPr>
          <a:lstStyle/>
          <a:p>
            <a:pPr algn="ctr"/>
            <a:r>
              <a:rPr lang="ja-JP" altLang="en-US" sz="1200">
                <a:latin typeface="Meiryo" panose="020B0604030504040204" pitchFamily="34" charset="-128"/>
                <a:ea typeface="Meiryo" panose="020B0604030504040204" pitchFamily="34" charset="-128"/>
              </a:rPr>
              <a:t>日本貸金業協会</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「返済シミュレーション」</a:t>
            </a:r>
            <a:endParaRPr kumimoji="1" lang="ja-JP" altLang="en-US" sz="1200">
              <a:latin typeface="Meiryo" panose="020B0604030504040204" pitchFamily="34" charset="-128"/>
              <a:ea typeface="Meiryo" panose="020B0604030504040204" pitchFamily="34" charset="-128"/>
            </a:endParaRPr>
          </a:p>
        </p:txBody>
      </p:sp>
      <p:sp>
        <p:nvSpPr>
          <p:cNvPr id="1478" name="テキスト ボックス 27"/>
          <p:cNvSpPr txBox="1"/>
          <p:nvPr/>
        </p:nvSpPr>
        <p:spPr>
          <a:xfrm>
            <a:off x="8605596" y="3332880"/>
            <a:ext cx="2138082" cy="711733"/>
          </a:xfrm>
          <a:prstGeom prst="rect">
            <a:avLst/>
          </a:prstGeom>
          <a:noFill/>
        </p:spPr>
        <p:txBody>
          <a:bodyPr wrap="square" rtlCol="0">
            <a:spAutoFit/>
          </a:bodyPr>
          <a:lstStyle/>
          <a:p>
            <a:pPr algn="ctr">
              <a:lnSpc>
                <a:spcPct val="150000"/>
              </a:lnSpc>
            </a:pPr>
            <a:r>
              <a:rPr lang="ja-JP" altLang="en-US" sz="1400" b="1" dirty="0">
                <a:latin typeface="Meiryo" panose="020B0604030504040204" pitchFamily="34" charset="-128"/>
                <a:ea typeface="Meiryo" panose="020B0604030504040204" pitchFamily="34" charset="-128"/>
              </a:rPr>
              <a:t>返済に充てられるのは、いくらかな？</a:t>
            </a:r>
            <a:endParaRPr kumimoji="1" lang="ja-JP" altLang="en-US" sz="1400" b="1" dirty="0">
              <a:latin typeface="Meiryo" panose="020B0604030504040204" pitchFamily="34" charset="-128"/>
              <a:ea typeface="Meiryo" panose="020B0604030504040204" pitchFamily="34" charset="-128"/>
            </a:endParaRPr>
          </a:p>
        </p:txBody>
      </p:sp>
      <p:pic>
        <p:nvPicPr>
          <p:cNvPr id="1479" name="図 5"/>
          <p:cNvPicPr>
            <a:picLocks noChangeAspect="1"/>
          </p:cNvPicPr>
          <p:nvPr/>
        </p:nvPicPr>
        <p:blipFill>
          <a:blip r:embed="rId3"/>
          <a:stretch>
            <a:fillRect/>
          </a:stretch>
        </p:blipFill>
        <p:spPr>
          <a:xfrm>
            <a:off x="8385974" y="4241399"/>
            <a:ext cx="2677146" cy="2281303"/>
          </a:xfrm>
          <a:prstGeom prst="rect">
            <a:avLst/>
          </a:prstGeom>
        </p:spPr>
      </p:pic>
      <p:pic>
        <p:nvPicPr>
          <p:cNvPr id="1480" name="図 52"/>
          <p:cNvPicPr>
            <a:picLocks noChangeAspect="1"/>
          </p:cNvPicPr>
          <p:nvPr/>
        </p:nvPicPr>
        <p:blipFill>
          <a:blip r:embed="rId4"/>
          <a:stretch>
            <a:fillRect/>
          </a:stretch>
        </p:blipFill>
        <p:spPr>
          <a:xfrm>
            <a:off x="2029615" y="2272863"/>
            <a:ext cx="8132769" cy="4109060"/>
          </a:xfrm>
          <a:prstGeom prst="rect">
            <a:avLst/>
          </a:prstGeom>
        </p:spPr>
      </p:pic>
      <p:sp>
        <p:nvSpPr>
          <p:cNvPr id="1481" name="スライド番号プレースホルダー 2"/>
          <p:cNvSpPr>
            <a:spLocks noGrp="1"/>
          </p:cNvSpPr>
          <p:nvPr>
            <p:ph type="sldNum" sz="quarter" idx="12"/>
          </p:nvPr>
        </p:nvSpPr>
        <p:spPr/>
        <p:txBody>
          <a:bodyPr/>
          <a:lstStyle/>
          <a:p>
            <a:fld id="{15859FEF-2C44-4C2A-86ED-B7C1161F21CE}" type="slidenum">
              <a:rPr lang="ja-JP" altLang="en-US" smtClean="0"/>
              <a:pPr/>
              <a:t>20</a:t>
            </a:fld>
            <a:endParaRPr lang="ja-JP" altLang="en-US" dirty="0"/>
          </a:p>
        </p:txBody>
      </p:sp>
    </p:spTree>
    <p:extLst>
      <p:ext uri="{BB962C8B-B14F-4D97-AF65-F5344CB8AC3E}">
        <p14:creationId xmlns:p14="http://schemas.microsoft.com/office/powerpoint/2010/main" val="1992065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87" name="正方形/長方形 6"/>
          <p:cNvSpPr/>
          <p:nvPr/>
        </p:nvSpPr>
        <p:spPr>
          <a:xfrm>
            <a:off x="0" y="0"/>
            <a:ext cx="12192000" cy="6858000"/>
          </a:xfrm>
          <a:prstGeom prst="rect">
            <a:avLst/>
          </a:prstGeom>
          <a:solidFill>
            <a:srgbClr val="7FC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8" name="正方形/長方形 2"/>
          <p:cNvSpPr/>
          <p:nvPr/>
        </p:nvSpPr>
        <p:spPr>
          <a:xfrm>
            <a:off x="-1" y="2693504"/>
            <a:ext cx="8834719" cy="1470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9" name="タイトル 3"/>
          <p:cNvSpPr txBox="1"/>
          <p:nvPr/>
        </p:nvSpPr>
        <p:spPr>
          <a:xfrm>
            <a:off x="2265358" y="3110688"/>
            <a:ext cx="7994747" cy="841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a:latin typeface="Meiryo" panose="020B0604030504040204" pitchFamily="34" charset="-128"/>
                <a:ea typeface="Meiryo" panose="020B0604030504040204" pitchFamily="34" charset="-128"/>
              </a:rPr>
              <a:t>消費者トラブルへの対応</a:t>
            </a:r>
          </a:p>
        </p:txBody>
      </p:sp>
      <p:sp>
        <p:nvSpPr>
          <p:cNvPr id="1490" name="タイトル 3"/>
          <p:cNvSpPr txBox="1"/>
          <p:nvPr/>
        </p:nvSpPr>
        <p:spPr>
          <a:xfrm>
            <a:off x="639164" y="3137066"/>
            <a:ext cx="2570028" cy="841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000" b="1" dirty="0">
                <a:solidFill>
                  <a:schemeClr val="accent5"/>
                </a:solidFill>
                <a:latin typeface="Meiryo" panose="020B0604030504040204" pitchFamily="34" charset="-128"/>
                <a:ea typeface="Meiryo" panose="020B0604030504040204" pitchFamily="34" charset="-128"/>
              </a:rPr>
              <a:t>03</a:t>
            </a:r>
            <a:endParaRPr lang="ja-JP" altLang="en-US" sz="7000" b="1" dirty="0">
              <a:solidFill>
                <a:schemeClr val="accent5"/>
              </a:solidFill>
              <a:latin typeface="Meiryo" panose="020B0604030504040204" pitchFamily="34" charset="-128"/>
              <a:ea typeface="Meiryo" panose="020B0604030504040204" pitchFamily="34" charset="-128"/>
            </a:endParaRPr>
          </a:p>
        </p:txBody>
      </p:sp>
      <p:cxnSp>
        <p:nvCxnSpPr>
          <p:cNvPr id="1491" name="直線コネクタ 1"/>
          <p:cNvCxnSpPr/>
          <p:nvPr/>
        </p:nvCxnSpPr>
        <p:spPr>
          <a:xfrm>
            <a:off x="2142392" y="2986492"/>
            <a:ext cx="0" cy="885201"/>
          </a:xfrm>
          <a:prstGeom prst="line">
            <a:avLst/>
          </a:prstGeom>
          <a:ln w="47625" cap="rnd">
            <a:solidFill>
              <a:srgbClr val="AFC6DF"/>
            </a:solidFill>
            <a:round/>
          </a:ln>
        </p:spPr>
        <p:style>
          <a:lnRef idx="1">
            <a:schemeClr val="accent1"/>
          </a:lnRef>
          <a:fillRef idx="0">
            <a:schemeClr val="accent1"/>
          </a:fillRef>
          <a:effectRef idx="0">
            <a:schemeClr val="accent1"/>
          </a:effectRef>
          <a:fontRef idx="minor">
            <a:schemeClr val="tx1"/>
          </a:fontRef>
        </p:style>
      </p:cxnSp>
      <p:sp>
        <p:nvSpPr>
          <p:cNvPr id="1492" name="スライド番号プレースホルダー 5"/>
          <p:cNvSpPr>
            <a:spLocks noGrp="1"/>
          </p:cNvSpPr>
          <p:nvPr>
            <p:ph type="sldNum" sz="quarter" idx="12"/>
          </p:nvPr>
        </p:nvSpPr>
        <p:spPr/>
        <p:txBody>
          <a:bodyPr/>
          <a:lstStyle/>
          <a:p>
            <a:fld id="{15859FEF-2C44-4C2A-86ED-B7C1161F21CE}" type="slidenum">
              <a:rPr lang="ja-JP" altLang="en-US" smtClean="0"/>
              <a:pPr/>
              <a:t>21</a:t>
            </a:fld>
            <a:endParaRPr lang="ja-JP" altLang="en-US" dirty="0"/>
          </a:p>
        </p:txBody>
      </p:sp>
    </p:spTree>
    <p:extLst>
      <p:ext uri="{BB962C8B-B14F-4D97-AF65-F5344CB8AC3E}">
        <p14:creationId xmlns:p14="http://schemas.microsoft.com/office/powerpoint/2010/main" val="123289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498" name="テキスト ボックス 1"/>
          <p:cNvSpPr txBox="1"/>
          <p:nvPr/>
        </p:nvSpPr>
        <p:spPr>
          <a:xfrm>
            <a:off x="1128735" y="1236760"/>
            <a:ext cx="10485865" cy="1154162"/>
          </a:xfrm>
          <a:prstGeom prst="rect">
            <a:avLst/>
          </a:prstGeom>
          <a:noFill/>
        </p:spPr>
        <p:txBody>
          <a:bodyPr wrap="square">
            <a:spAutoFit/>
          </a:bodyPr>
          <a:lstStyle/>
          <a:p>
            <a:pPr>
              <a:lnSpc>
                <a:spcPct val="150000"/>
              </a:lnSpc>
            </a:pPr>
            <a:r>
              <a:rPr lang="ja-JP" altLang="en-US" sz="2400" b="1" spc="300" dirty="0">
                <a:latin typeface="Meiryo" panose="020B0604030504040204" pitchFamily="34" charset="-128"/>
                <a:ea typeface="Meiryo" panose="020B0604030504040204" pitchFamily="34" charset="-128"/>
              </a:rPr>
              <a:t>契約について注意していても、消費者トラブルに陥ってしまうことがあります。その背景や対処法について学びましょう！</a:t>
            </a:r>
            <a:endParaRPr lang="en-US" altLang="ja-JP" sz="2400" b="1" spc="300" dirty="0">
              <a:latin typeface="Meiryo" panose="020B0604030504040204" pitchFamily="34" charset="-128"/>
              <a:ea typeface="Meiryo" panose="020B0604030504040204" pitchFamily="34" charset="-128"/>
            </a:endParaRPr>
          </a:p>
        </p:txBody>
      </p:sp>
      <p:grpSp>
        <p:nvGrpSpPr>
          <p:cNvPr id="1499" name="グループ化 3"/>
          <p:cNvGrpSpPr/>
          <p:nvPr/>
        </p:nvGrpSpPr>
        <p:grpSpPr>
          <a:xfrm>
            <a:off x="617746" y="627639"/>
            <a:ext cx="10905565" cy="1590563"/>
            <a:chOff x="588682" y="638287"/>
            <a:chExt cx="10905565" cy="1590563"/>
          </a:xfrm>
        </p:grpSpPr>
        <p:cxnSp>
          <p:nvCxnSpPr>
            <p:cNvPr id="1500" name="直線コネクタ 4"/>
            <p:cNvCxnSpPr>
              <a:cxnSpLocks/>
            </p:cNvCxnSpPr>
            <p:nvPr/>
          </p:nvCxnSpPr>
          <p:spPr>
            <a:xfrm>
              <a:off x="844176" y="638287"/>
              <a:ext cx="0" cy="1590563"/>
            </a:xfrm>
            <a:prstGeom prst="line">
              <a:avLst/>
            </a:prstGeom>
            <a:ln w="6350">
              <a:solidFill>
                <a:srgbClr val="00B0F0"/>
              </a:solidFill>
              <a:headEnd type="diamond"/>
            </a:ln>
          </p:spPr>
          <p:style>
            <a:lnRef idx="1">
              <a:schemeClr val="dk1"/>
            </a:lnRef>
            <a:fillRef idx="0">
              <a:schemeClr val="dk1"/>
            </a:fillRef>
            <a:effectRef idx="0">
              <a:schemeClr val="dk1"/>
            </a:effectRef>
            <a:fontRef idx="minor">
              <a:schemeClr val="tx1"/>
            </a:fontRef>
          </p:style>
        </p:cxnSp>
        <p:cxnSp>
          <p:nvCxnSpPr>
            <p:cNvPr id="1501" name="直線コネクタ 5"/>
            <p:cNvCxnSpPr/>
            <p:nvPr/>
          </p:nvCxnSpPr>
          <p:spPr>
            <a:xfrm>
              <a:off x="588682" y="934122"/>
              <a:ext cx="10905565" cy="0"/>
            </a:xfrm>
            <a:prstGeom prst="line">
              <a:avLst/>
            </a:prstGeom>
            <a:ln w="6350">
              <a:solidFill>
                <a:srgbClr val="00B0F0"/>
              </a:solidFill>
              <a:headEnd type="diamond"/>
            </a:ln>
          </p:spPr>
          <p:style>
            <a:lnRef idx="1">
              <a:schemeClr val="accent1"/>
            </a:lnRef>
            <a:fillRef idx="0">
              <a:schemeClr val="accent1"/>
            </a:fillRef>
            <a:effectRef idx="0">
              <a:schemeClr val="accent1"/>
            </a:effectRef>
            <a:fontRef idx="minor">
              <a:schemeClr val="tx1"/>
            </a:fontRef>
          </p:style>
        </p:cxnSp>
      </p:grpSp>
      <p:grpSp>
        <p:nvGrpSpPr>
          <p:cNvPr id="1502" name="グループ化 12"/>
          <p:cNvGrpSpPr/>
          <p:nvPr/>
        </p:nvGrpSpPr>
        <p:grpSpPr>
          <a:xfrm>
            <a:off x="3547800" y="2804313"/>
            <a:ext cx="5096400" cy="3653385"/>
            <a:chOff x="3677712" y="2424473"/>
            <a:chExt cx="5096400" cy="3653385"/>
          </a:xfrm>
        </p:grpSpPr>
        <p:pic>
          <p:nvPicPr>
            <p:cNvPr id="1503" name="図 7"/>
            <p:cNvPicPr>
              <a:picLocks noChangeAspect="1"/>
            </p:cNvPicPr>
            <p:nvPr/>
          </p:nvPicPr>
          <p:blipFill>
            <a:blip r:embed="rId1"/>
            <a:stretch>
              <a:fillRect/>
            </a:stretch>
          </p:blipFill>
          <p:spPr>
            <a:xfrm>
              <a:off x="5582712" y="2424473"/>
              <a:ext cx="1447800" cy="2641600"/>
            </a:xfrm>
            <a:prstGeom prst="rect">
              <a:avLst/>
            </a:prstGeom>
          </p:spPr>
        </p:pic>
        <p:pic>
          <p:nvPicPr>
            <p:cNvPr id="1504" name="図 2"/>
            <p:cNvPicPr>
              <a:picLocks noChangeAspect="1"/>
            </p:cNvPicPr>
            <p:nvPr/>
          </p:nvPicPr>
          <p:blipFill>
            <a:blip r:embed="rId2"/>
            <a:stretch>
              <a:fillRect/>
            </a:stretch>
          </p:blipFill>
          <p:spPr>
            <a:xfrm>
              <a:off x="3677712" y="2979058"/>
              <a:ext cx="2235200" cy="3098800"/>
            </a:xfrm>
            <a:prstGeom prst="rect">
              <a:avLst/>
            </a:prstGeom>
          </p:spPr>
        </p:pic>
        <p:pic>
          <p:nvPicPr>
            <p:cNvPr id="1505" name="図 6"/>
            <p:cNvPicPr>
              <a:picLocks noChangeAspect="1"/>
            </p:cNvPicPr>
            <p:nvPr/>
          </p:nvPicPr>
          <p:blipFill>
            <a:blip r:embed="rId3"/>
            <a:stretch>
              <a:fillRect/>
            </a:stretch>
          </p:blipFill>
          <p:spPr>
            <a:xfrm>
              <a:off x="6538912" y="2737758"/>
              <a:ext cx="2235200" cy="3340100"/>
            </a:xfrm>
            <a:prstGeom prst="rect">
              <a:avLst/>
            </a:prstGeom>
          </p:spPr>
        </p:pic>
      </p:grpSp>
      <p:sp>
        <p:nvSpPr>
          <p:cNvPr id="1506" name="スライド番号プレースホルダー 8"/>
          <p:cNvSpPr>
            <a:spLocks noGrp="1"/>
          </p:cNvSpPr>
          <p:nvPr>
            <p:ph type="sldNum" sz="quarter" idx="12"/>
          </p:nvPr>
        </p:nvSpPr>
        <p:spPr/>
        <p:txBody>
          <a:bodyPr/>
          <a:lstStyle/>
          <a:p>
            <a:fld id="{15859FEF-2C44-4C2A-86ED-B7C1161F21CE}" type="slidenum">
              <a:rPr lang="ja-JP" altLang="en-US" smtClean="0"/>
              <a:pPr/>
              <a:t>22</a:t>
            </a:fld>
            <a:endParaRPr lang="ja-JP" altLang="en-US" dirty="0"/>
          </a:p>
        </p:txBody>
      </p:sp>
    </p:spTree>
    <p:extLst>
      <p:ext uri="{BB962C8B-B14F-4D97-AF65-F5344CB8AC3E}">
        <p14:creationId xmlns:p14="http://schemas.microsoft.com/office/powerpoint/2010/main" val="283238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12" name="図 5"/>
          <p:cNvPicPr>
            <a:picLocks noChangeAspect="1"/>
          </p:cNvPicPr>
          <p:nvPr/>
        </p:nvPicPr>
        <p:blipFill>
          <a:blip r:embed="rId1"/>
          <a:stretch>
            <a:fillRect/>
          </a:stretch>
        </p:blipFill>
        <p:spPr>
          <a:xfrm>
            <a:off x="1141349" y="2077576"/>
            <a:ext cx="2108200" cy="3009900"/>
          </a:xfrm>
          <a:prstGeom prst="rect">
            <a:avLst/>
          </a:prstGeom>
        </p:spPr>
      </p:pic>
      <p:sp>
        <p:nvSpPr>
          <p:cNvPr id="1513" name="角丸四角形 14"/>
          <p:cNvSpPr/>
          <p:nvPr/>
        </p:nvSpPr>
        <p:spPr>
          <a:xfrm>
            <a:off x="1057836" y="4929197"/>
            <a:ext cx="2312894" cy="4175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14" name="直線コネクタ 1"/>
          <p:cNvCxnSpPr>
            <a:cxnSpLocks/>
          </p:cNvCxnSpPr>
          <p:nvPr/>
        </p:nvCxnSpPr>
        <p:spPr>
          <a:xfrm>
            <a:off x="810559" y="834252"/>
            <a:ext cx="9480176"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515" name="テキスト ボックス 3"/>
          <p:cNvSpPr txBox="1"/>
          <p:nvPr/>
        </p:nvSpPr>
        <p:spPr>
          <a:xfrm>
            <a:off x="810559" y="582378"/>
            <a:ext cx="9473335" cy="707886"/>
          </a:xfrm>
          <a:prstGeom prst="rect">
            <a:avLst/>
          </a:prstGeom>
          <a:noFill/>
        </p:spPr>
        <p:txBody>
          <a:bodyPr wrap="square" rtlCol="0">
            <a:spAutoFit/>
          </a:bodyPr>
          <a:lstStyle/>
          <a:p>
            <a:r>
              <a:rPr lang="ja-JP" altLang="en-US" sz="4000" b="1" dirty="0">
                <a:solidFill>
                  <a:schemeClr val="bg1"/>
                </a:solidFill>
                <a:latin typeface="Meiryo" panose="020B0604030504040204" pitchFamily="34" charset="-128"/>
                <a:ea typeface="Meiryo" panose="020B0604030504040204" pitchFamily="34" charset="-128"/>
              </a:rPr>
              <a:t>ワーク：消費者トラブル</a:t>
            </a:r>
            <a:r>
              <a:rPr lang="ja-JP" altLang="en-US" sz="3200" b="1" dirty="0">
                <a:solidFill>
                  <a:schemeClr val="bg1"/>
                </a:solidFill>
                <a:latin typeface="Meiryo" panose="020B0604030504040204" pitchFamily="34" charset="-128"/>
                <a:ea typeface="Meiryo" panose="020B0604030504040204" pitchFamily="34" charset="-128"/>
              </a:rPr>
              <a:t>の</a:t>
            </a:r>
            <a:r>
              <a:rPr lang="ja-JP" altLang="en-US" sz="4000" b="1" dirty="0">
                <a:solidFill>
                  <a:schemeClr val="bg1"/>
                </a:solidFill>
                <a:latin typeface="Meiryo" panose="020B0604030504040204" pitchFamily="34" charset="-128"/>
                <a:ea typeface="Meiryo" panose="020B0604030504040204" pitchFamily="34" charset="-128"/>
              </a:rPr>
              <a:t>原因</a:t>
            </a:r>
            <a:r>
              <a:rPr lang="ja-JP" altLang="en-US" sz="3200" b="1" dirty="0">
                <a:solidFill>
                  <a:schemeClr val="bg1"/>
                </a:solidFill>
                <a:latin typeface="Meiryo" panose="020B0604030504040204" pitchFamily="34" charset="-128"/>
                <a:ea typeface="Meiryo" panose="020B0604030504040204" pitchFamily="34" charset="-128"/>
              </a:rPr>
              <a:t>を</a:t>
            </a:r>
            <a:r>
              <a:rPr lang="ja-JP" altLang="en-US" sz="4000" b="1" dirty="0">
                <a:solidFill>
                  <a:schemeClr val="bg1"/>
                </a:solidFill>
                <a:latin typeface="Meiryo" panose="020B0604030504040204" pitchFamily="34" charset="-128"/>
                <a:ea typeface="Meiryo" panose="020B0604030504040204" pitchFamily="34" charset="-128"/>
              </a:rPr>
              <a:t>考える</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516" name="正方形/長方形 8"/>
          <p:cNvSpPr/>
          <p:nvPr/>
        </p:nvSpPr>
        <p:spPr>
          <a:xfrm>
            <a:off x="4055350" y="1527567"/>
            <a:ext cx="7381907" cy="3797212"/>
          </a:xfrm>
          <a:prstGeom prst="rect">
            <a:avLst/>
          </a:prstGeom>
          <a:noFill/>
          <a:ln w="381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7" name="テキスト ボックス 9"/>
          <p:cNvSpPr txBox="1"/>
          <p:nvPr/>
        </p:nvSpPr>
        <p:spPr>
          <a:xfrm>
            <a:off x="4305535" y="1740406"/>
            <a:ext cx="6940553" cy="3347070"/>
          </a:xfrm>
          <a:prstGeom prst="rect">
            <a:avLst/>
          </a:prstGeom>
          <a:noFill/>
        </p:spPr>
        <p:txBody>
          <a:bodyPr wrap="square" rtlCol="0">
            <a:spAutoFit/>
          </a:bodyPr>
          <a:lstStyle/>
          <a:p>
            <a:pPr>
              <a:lnSpc>
                <a:spcPct val="200000"/>
              </a:lnSpc>
            </a:pPr>
            <a:r>
              <a:rPr lang="ja-JP" altLang="en-US" sz="1800" b="1" dirty="0">
                <a:solidFill>
                  <a:schemeClr val="tx1"/>
                </a:solidFill>
                <a:latin typeface="BIZ UDPゴシック" panose="020B0400000000000000" pitchFamily="50" charset="-128"/>
                <a:ea typeface="BIZ UDPゴシック" panose="020B0400000000000000" pitchFamily="50" charset="-128"/>
              </a:rPr>
              <a:t>無料体験を受けに行った</a:t>
            </a:r>
            <a:r>
              <a:rPr kumimoji="1" lang="ja-JP" altLang="en-US" sz="1800" b="1" dirty="0">
                <a:solidFill>
                  <a:schemeClr val="tx1"/>
                </a:solidFill>
                <a:latin typeface="BIZ UDPゴシック" panose="020B0400000000000000" pitchFamily="50" charset="-128"/>
                <a:ea typeface="BIZ UDPゴシック" panose="020B0400000000000000" pitchFamily="50" charset="-128"/>
              </a:rPr>
              <a:t>脱毛</a:t>
            </a:r>
            <a:r>
              <a:rPr lang="ja-JP" altLang="en-US" sz="1800" b="1" dirty="0">
                <a:solidFill>
                  <a:schemeClr val="tx1"/>
                </a:solidFill>
                <a:latin typeface="BIZ UDPゴシック" panose="020B0400000000000000" pitchFamily="50" charset="-128"/>
                <a:ea typeface="BIZ UDPゴシック" panose="020B0400000000000000" pitchFamily="50" charset="-128"/>
              </a:rPr>
              <a:t>エステサロンで、</a:t>
            </a:r>
            <a:r>
              <a:rPr kumimoji="1" lang="ja-JP" altLang="en-US" sz="1800" b="1" dirty="0">
                <a:solidFill>
                  <a:schemeClr val="tx1"/>
                </a:solidFill>
                <a:latin typeface="BIZ UDPゴシック" panose="020B0400000000000000" pitchFamily="50" charset="-128"/>
                <a:ea typeface="BIZ UDPゴシック" panose="020B0400000000000000" pitchFamily="50" charset="-128"/>
              </a:rPr>
              <a:t>店員から</a:t>
            </a:r>
            <a:r>
              <a:rPr kumimoji="1" lang="en-US" altLang="ja-JP" sz="1800" b="1" dirty="0">
                <a:solidFill>
                  <a:srgbClr val="E6857E"/>
                </a:solidFill>
                <a:latin typeface="BIZ UDPゴシック" panose="020B0400000000000000" pitchFamily="50" charset="-128"/>
                <a:ea typeface="BIZ UDPゴシック" panose="020B0400000000000000" pitchFamily="50" charset="-128"/>
              </a:rPr>
              <a:t>12</a:t>
            </a:r>
            <a:r>
              <a:rPr kumimoji="1" lang="ja-JP" altLang="en-US" sz="1800" b="1" dirty="0">
                <a:solidFill>
                  <a:srgbClr val="E6857E"/>
                </a:solidFill>
                <a:latin typeface="BIZ UDPゴシック" panose="020B0400000000000000" pitchFamily="50" charset="-128"/>
                <a:ea typeface="BIZ UDPゴシック" panose="020B0400000000000000" pitchFamily="50" charset="-128"/>
              </a:rPr>
              <a:t>回の</a:t>
            </a:r>
            <a:r>
              <a:rPr lang="ja-JP" altLang="en-US" sz="1800" b="1" dirty="0">
                <a:solidFill>
                  <a:srgbClr val="E6857E"/>
                </a:solidFill>
                <a:latin typeface="BIZ UDPゴシック" panose="020B0400000000000000" pitchFamily="50" charset="-128"/>
                <a:ea typeface="BIZ UDPゴシック" panose="020B0400000000000000" pitchFamily="50" charset="-128"/>
              </a:rPr>
              <a:t>脱毛プランと化粧品</a:t>
            </a:r>
            <a:r>
              <a:rPr lang="ja-JP" altLang="en-US" sz="1800" b="1" dirty="0">
                <a:solidFill>
                  <a:schemeClr val="tx1"/>
                </a:solidFill>
                <a:latin typeface="BIZ UDPゴシック" panose="020B0400000000000000" pitchFamily="50" charset="-128"/>
                <a:ea typeface="BIZ UDPゴシック" panose="020B0400000000000000" pitchFamily="50" charset="-128"/>
              </a:rPr>
              <a:t>を勧められました。</a:t>
            </a:r>
            <a:endParaRPr lang="en-US" altLang="ja-JP" sz="1800" b="1"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kumimoji="1" lang="ja-JP" altLang="en-US" sz="1800" b="1" dirty="0">
                <a:solidFill>
                  <a:schemeClr val="tx1"/>
                </a:solidFill>
                <a:latin typeface="BIZ UDPゴシック" panose="020B0400000000000000" pitchFamily="50" charset="-128"/>
                <a:ea typeface="BIZ UDPゴシック" panose="020B0400000000000000" pitchFamily="50" charset="-128"/>
              </a:rPr>
              <a:t>とても高額だったので支払えるか不安</a:t>
            </a:r>
            <a:r>
              <a:rPr lang="ja-JP" altLang="en-US" sz="1800" b="1" dirty="0">
                <a:solidFill>
                  <a:schemeClr val="tx1"/>
                </a:solidFill>
                <a:latin typeface="BIZ UDPゴシック" panose="020B0400000000000000" pitchFamily="50" charset="-128"/>
                <a:ea typeface="BIZ UDPゴシック" panose="020B0400000000000000" pitchFamily="50" charset="-128"/>
              </a:rPr>
              <a:t>だ</a:t>
            </a:r>
            <a:r>
              <a:rPr kumimoji="1" lang="ja-JP" altLang="en-US" sz="1800" b="1" dirty="0">
                <a:solidFill>
                  <a:schemeClr val="tx1"/>
                </a:solidFill>
                <a:latin typeface="BIZ UDPゴシック" panose="020B0400000000000000" pitchFamily="50" charset="-128"/>
                <a:ea typeface="BIZ UDPゴシック" panose="020B0400000000000000" pitchFamily="50" charset="-128"/>
              </a:rPr>
              <a:t>と伝えました</a:t>
            </a:r>
            <a:r>
              <a:rPr lang="ja-JP" altLang="en-US" sz="1800" b="1" dirty="0">
                <a:solidFill>
                  <a:schemeClr val="tx1"/>
                </a:solidFill>
                <a:latin typeface="BIZ UDPゴシック" panose="020B0400000000000000" pitchFamily="50" charset="-128"/>
                <a:ea typeface="BIZ UDPゴシック" panose="020B0400000000000000" pitchFamily="50" charset="-128"/>
              </a:rPr>
              <a:t>が</a:t>
            </a:r>
            <a:r>
              <a:rPr kumimoji="1" lang="ja-JP" altLang="en-US" sz="1800" b="1" dirty="0">
                <a:solidFill>
                  <a:schemeClr val="tx1"/>
                </a:solidFill>
                <a:latin typeface="BIZ UDPゴシック" panose="020B0400000000000000" pitchFamily="50" charset="-128"/>
                <a:ea typeface="BIZ UDPゴシック" panose="020B0400000000000000" pitchFamily="50" charset="-128"/>
              </a:rPr>
              <a:t>、店員から</a:t>
            </a:r>
            <a:r>
              <a:rPr kumimoji="1" lang="ja-JP" altLang="en-US" sz="1800" b="1" dirty="0">
                <a:solidFill>
                  <a:srgbClr val="DE5E54"/>
                </a:solidFill>
                <a:latin typeface="BIZ UDPゴシック" panose="020B0400000000000000" pitchFamily="50" charset="-128"/>
                <a:ea typeface="BIZ UDPゴシック" panose="020B0400000000000000" pitchFamily="50" charset="-128"/>
              </a:rPr>
              <a:t>「しっかりケアしないと</a:t>
            </a:r>
            <a:r>
              <a:rPr lang="ja-JP" altLang="en-US" sz="1800" b="1" dirty="0">
                <a:solidFill>
                  <a:srgbClr val="DE5E54"/>
                </a:solidFill>
                <a:latin typeface="BIZ UDPゴシック" panose="020B0400000000000000" pitchFamily="50" charset="-128"/>
                <a:ea typeface="BIZ UDPゴシック" panose="020B0400000000000000" pitchFamily="50" charset="-128"/>
              </a:rPr>
              <a:t>肌が汚くなる</a:t>
            </a:r>
            <a:r>
              <a:rPr kumimoji="1" lang="ja-JP" altLang="en-US" sz="1800" b="1" dirty="0">
                <a:solidFill>
                  <a:srgbClr val="DE5E54"/>
                </a:solidFill>
                <a:latin typeface="BIZ UDPゴシック" panose="020B0400000000000000" pitchFamily="50" charset="-128"/>
                <a:ea typeface="BIZ UDPゴシック" panose="020B0400000000000000" pitchFamily="50" charset="-128"/>
              </a:rPr>
              <a:t>」「今日契約すれば割引になるから大丈夫」</a:t>
            </a:r>
            <a:r>
              <a:rPr lang="ja-JP" altLang="en-US" sz="1800" b="1" dirty="0">
                <a:solidFill>
                  <a:schemeClr val="tx1"/>
                </a:solidFill>
                <a:latin typeface="BIZ UDPゴシック" panose="020B0400000000000000" pitchFamily="50" charset="-128"/>
                <a:ea typeface="BIZ UDPゴシック" panose="020B0400000000000000" pitchFamily="50" charset="-128"/>
              </a:rPr>
              <a:t>と長時間勧められて、つい契約してしまいました。</a:t>
            </a:r>
            <a:endParaRPr lang="en-US" altLang="ja-JP" sz="1800" b="1" dirty="0">
              <a:solidFill>
                <a:schemeClr val="tx1"/>
              </a:solidFill>
              <a:latin typeface="BIZ UDPゴシック" panose="020B0400000000000000" pitchFamily="50" charset="-128"/>
              <a:ea typeface="BIZ UDPゴシック" panose="020B0400000000000000" pitchFamily="50" charset="-128"/>
            </a:endParaRPr>
          </a:p>
          <a:p>
            <a:pPr>
              <a:lnSpc>
                <a:spcPct val="200000"/>
              </a:lnSpc>
            </a:pPr>
            <a:r>
              <a:rPr lang="ja-JP" altLang="en-US" sz="1800" b="1" dirty="0">
                <a:solidFill>
                  <a:schemeClr val="tx1"/>
                </a:solidFill>
                <a:latin typeface="BIZ UDPゴシック" panose="020B0400000000000000" pitchFamily="50" charset="-128"/>
                <a:ea typeface="BIZ UDPゴシック" panose="020B0400000000000000" pitchFamily="50" charset="-128"/>
              </a:rPr>
              <a:t>でも、思った効果は感じられないし、支払いもすごく負担です。</a:t>
            </a:r>
            <a:endParaRPr lang="en-US" altLang="ja-JP" b="1" dirty="0">
              <a:solidFill>
                <a:schemeClr val="tx1"/>
              </a:solidFill>
              <a:latin typeface="Meiryo" panose="020B0604030504040204" pitchFamily="34" charset="-128"/>
              <a:ea typeface="Meiryo" panose="020B0604030504040204" pitchFamily="34" charset="-128"/>
            </a:endParaRPr>
          </a:p>
        </p:txBody>
      </p:sp>
      <p:sp>
        <p:nvSpPr>
          <p:cNvPr id="1518" name="テキスト ボックス 11"/>
          <p:cNvSpPr txBox="1"/>
          <p:nvPr/>
        </p:nvSpPr>
        <p:spPr>
          <a:xfrm>
            <a:off x="1750199" y="5764540"/>
            <a:ext cx="8691602" cy="461665"/>
          </a:xfrm>
          <a:prstGeom prst="rect">
            <a:avLst/>
          </a:prstGeom>
          <a:noFill/>
        </p:spPr>
        <p:txBody>
          <a:bodyPr wrap="square" rtlCol="0">
            <a:spAutoFit/>
          </a:bodyPr>
          <a:lstStyle/>
          <a:p>
            <a:r>
              <a:rPr lang="en-US" altLang="ja-JP" sz="2400" b="1" dirty="0">
                <a:latin typeface="Meiryo" panose="020B0604030504040204" pitchFamily="34" charset="-128"/>
                <a:ea typeface="Meiryo" panose="020B0604030504040204" pitchFamily="34" charset="-128"/>
              </a:rPr>
              <a:t>B</a:t>
            </a:r>
            <a:r>
              <a:rPr lang="ja-JP" altLang="en-US" sz="2400" b="1" dirty="0">
                <a:latin typeface="Meiryo" panose="020B0604030504040204" pitchFamily="34" charset="-128"/>
                <a:ea typeface="Meiryo" panose="020B0604030504040204" pitchFamily="34" charset="-128"/>
              </a:rPr>
              <a:t>さんは、どうしてトラブルに陥ってしまったと思いますか？</a:t>
            </a:r>
            <a:endParaRPr lang="en-US" altLang="ja-JP" sz="2400" b="1" dirty="0">
              <a:latin typeface="Meiryo" panose="020B0604030504040204" pitchFamily="34" charset="-128"/>
              <a:ea typeface="Meiryo" panose="020B0604030504040204" pitchFamily="34" charset="-128"/>
            </a:endParaRPr>
          </a:p>
        </p:txBody>
      </p:sp>
      <p:sp>
        <p:nvSpPr>
          <p:cNvPr id="1519" name="テキスト ボックス 13"/>
          <p:cNvSpPr txBox="1"/>
          <p:nvPr/>
        </p:nvSpPr>
        <p:spPr>
          <a:xfrm>
            <a:off x="1365437" y="5008836"/>
            <a:ext cx="1697691" cy="369332"/>
          </a:xfrm>
          <a:prstGeom prst="rect">
            <a:avLst/>
          </a:prstGeom>
          <a:noFill/>
        </p:spPr>
        <p:txBody>
          <a:bodyPr wrap="square">
            <a:spAutoFit/>
          </a:bodyPr>
          <a:lstStyle/>
          <a:p>
            <a:pPr algn="ctr"/>
            <a:r>
              <a:rPr lang="en-US" altLang="ja-JP" sz="1800" b="1" dirty="0">
                <a:solidFill>
                  <a:schemeClr val="bg1"/>
                </a:solidFill>
                <a:latin typeface="Meiryo" panose="020B0604030504040204" pitchFamily="34" charset="-128"/>
                <a:ea typeface="Meiryo" panose="020B0604030504040204" pitchFamily="34" charset="-128"/>
              </a:rPr>
              <a:t>B</a:t>
            </a:r>
            <a:r>
              <a:rPr lang="ja-JP" altLang="en-US" sz="1800" b="1" dirty="0">
                <a:solidFill>
                  <a:schemeClr val="bg1"/>
                </a:solidFill>
                <a:latin typeface="Meiryo" panose="020B0604030504040204" pitchFamily="34" charset="-128"/>
                <a:ea typeface="Meiryo" panose="020B0604030504040204" pitchFamily="34" charset="-128"/>
              </a:rPr>
              <a:t>さん</a:t>
            </a:r>
            <a:endParaRPr lang="en-US" altLang="ja-JP" sz="1800" b="1" dirty="0">
              <a:solidFill>
                <a:schemeClr val="bg1"/>
              </a:solidFill>
              <a:latin typeface="Meiryo" panose="020B0604030504040204" pitchFamily="34" charset="-128"/>
              <a:ea typeface="Meiryo" panose="020B0604030504040204" pitchFamily="34" charset="-128"/>
            </a:endParaRPr>
          </a:p>
        </p:txBody>
      </p:sp>
      <p:grpSp>
        <p:nvGrpSpPr>
          <p:cNvPr id="1520" name="グループ化 7"/>
          <p:cNvGrpSpPr/>
          <p:nvPr/>
        </p:nvGrpSpPr>
        <p:grpSpPr>
          <a:xfrm>
            <a:off x="940586" y="5641429"/>
            <a:ext cx="699643" cy="584776"/>
            <a:chOff x="1001183" y="5417904"/>
            <a:chExt cx="924346" cy="736600"/>
          </a:xfrm>
        </p:grpSpPr>
        <p:pic>
          <p:nvPicPr>
            <p:cNvPr id="1521" name="図 2"/>
            <p:cNvPicPr>
              <a:picLocks noChangeAspect="1"/>
            </p:cNvPicPr>
            <p:nvPr/>
          </p:nvPicPr>
          <p:blipFill>
            <a:blip r:embed="rId2"/>
            <a:stretch>
              <a:fillRect/>
            </a:stretch>
          </p:blipFill>
          <p:spPr>
            <a:xfrm>
              <a:off x="1023829" y="5417904"/>
              <a:ext cx="901700" cy="736600"/>
            </a:xfrm>
            <a:prstGeom prst="rect">
              <a:avLst/>
            </a:prstGeom>
          </p:spPr>
        </p:pic>
        <p:sp>
          <p:nvSpPr>
            <p:cNvPr id="1522" name="テキスト ボックス 6"/>
            <p:cNvSpPr txBox="1"/>
            <p:nvPr/>
          </p:nvSpPr>
          <p:spPr>
            <a:xfrm>
              <a:off x="1001183" y="5587096"/>
              <a:ext cx="771663" cy="369332"/>
            </a:xfrm>
            <a:prstGeom prst="rect">
              <a:avLst/>
            </a:prstGeom>
            <a:noFill/>
          </p:spPr>
          <p:txBody>
            <a:bodyPr wrap="square" rtlCol="0">
              <a:spAutoFit/>
            </a:bodyPr>
            <a:lstStyle/>
            <a:p>
              <a:pPr algn="ctr"/>
              <a:r>
                <a:rPr kumimoji="1" lang="en-US" altLang="ja-JP" b="1" dirty="0">
                  <a:solidFill>
                    <a:srgbClr val="FFC000"/>
                  </a:solidFill>
                  <a:latin typeface="Meiryo" panose="020B0604030504040204" pitchFamily="34" charset="-128"/>
                  <a:ea typeface="Meiryo" panose="020B0604030504040204" pitchFamily="34" charset="-128"/>
                </a:rPr>
                <a:t>Q</a:t>
              </a:r>
              <a:endParaRPr kumimoji="1" lang="ja-JP" altLang="en-US" b="1" dirty="0">
                <a:solidFill>
                  <a:srgbClr val="FFC000"/>
                </a:solidFill>
                <a:latin typeface="Meiryo" panose="020B0604030504040204" pitchFamily="34" charset="-128"/>
                <a:ea typeface="Meiryo" panose="020B0604030504040204" pitchFamily="34" charset="-128"/>
              </a:endParaRPr>
            </a:p>
          </p:txBody>
        </p:sp>
      </p:grpSp>
      <p:sp>
        <p:nvSpPr>
          <p:cNvPr id="1523" name="スライド番号プレースホルダー 4"/>
          <p:cNvSpPr>
            <a:spLocks noGrp="1"/>
          </p:cNvSpPr>
          <p:nvPr>
            <p:ph type="sldNum" sz="quarter" idx="12"/>
          </p:nvPr>
        </p:nvSpPr>
        <p:spPr/>
        <p:txBody>
          <a:bodyPr/>
          <a:lstStyle/>
          <a:p>
            <a:fld id="{15859FEF-2C44-4C2A-86ED-B7C1161F21CE}" type="slidenum">
              <a:rPr lang="ja-JP" altLang="en-US" smtClean="0"/>
              <a:pPr/>
              <a:t>23</a:t>
            </a:fld>
            <a:endParaRPr lang="ja-JP" altLang="en-US" dirty="0"/>
          </a:p>
        </p:txBody>
      </p:sp>
    </p:spTree>
    <p:extLst>
      <p:ext uri="{BB962C8B-B14F-4D97-AF65-F5344CB8AC3E}">
        <p14:creationId xmlns:p14="http://schemas.microsoft.com/office/powerpoint/2010/main" val="250888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29" name="図 1"/>
          <p:cNvPicPr>
            <a:picLocks noChangeAspect="1"/>
          </p:cNvPicPr>
          <p:nvPr/>
        </p:nvPicPr>
        <p:blipFill>
          <a:blip r:embed="rId1"/>
          <a:stretch>
            <a:fillRect/>
          </a:stretch>
        </p:blipFill>
        <p:spPr>
          <a:xfrm>
            <a:off x="3187822" y="672353"/>
            <a:ext cx="71097" cy="1009584"/>
          </a:xfrm>
          <a:prstGeom prst="rect">
            <a:avLst/>
          </a:prstGeom>
        </p:spPr>
      </p:pic>
      <p:sp>
        <p:nvSpPr>
          <p:cNvPr id="1530" name="テキスト ボックス 4"/>
          <p:cNvSpPr txBox="1"/>
          <p:nvPr/>
        </p:nvSpPr>
        <p:spPr>
          <a:xfrm>
            <a:off x="482598" y="672353"/>
            <a:ext cx="2494803" cy="369332"/>
          </a:xfrm>
          <a:prstGeom prst="rect">
            <a:avLst/>
          </a:prstGeom>
          <a:noFill/>
        </p:spPr>
        <p:txBody>
          <a:bodyPr wrap="square">
            <a:spAutoFit/>
          </a:bodyPr>
          <a:lstStyle/>
          <a:p>
            <a:r>
              <a:rPr lang="ja-JP" altLang="en-US" sz="1800" b="1" dirty="0">
                <a:latin typeface="Meiryo" panose="020B0604030504040204" pitchFamily="34" charset="-128"/>
                <a:ea typeface="Meiryo" panose="020B0604030504040204" pitchFamily="34" charset="-128"/>
              </a:rPr>
              <a:t>トラブルが起きる背景</a:t>
            </a:r>
            <a:endParaRPr lang="ja-JP" altLang="en-US" b="1" dirty="0">
              <a:latin typeface="Meiryo" panose="020B0604030504040204" pitchFamily="34" charset="-128"/>
              <a:ea typeface="Meiryo" panose="020B0604030504040204" pitchFamily="34" charset="-128"/>
            </a:endParaRPr>
          </a:p>
        </p:txBody>
      </p:sp>
      <p:sp>
        <p:nvSpPr>
          <p:cNvPr id="1531" name="テキスト ボックス 3"/>
          <p:cNvSpPr txBox="1"/>
          <p:nvPr/>
        </p:nvSpPr>
        <p:spPr>
          <a:xfrm>
            <a:off x="1391370" y="1016297"/>
            <a:ext cx="677258" cy="769441"/>
          </a:xfrm>
          <a:prstGeom prst="rect">
            <a:avLst/>
          </a:prstGeom>
          <a:noFill/>
        </p:spPr>
        <p:txBody>
          <a:bodyPr wrap="square" rtlCol="0">
            <a:spAutoFit/>
          </a:bodyPr>
          <a:lstStyle/>
          <a:p>
            <a:r>
              <a:rPr lang="en-US" altLang="ja-JP" sz="4400" b="1" dirty="0">
                <a:latin typeface="Meiryo" panose="020B0604030504040204" pitchFamily="34" charset="-128"/>
                <a:ea typeface="Meiryo" panose="020B0604030504040204" pitchFamily="34" charset="-128"/>
              </a:rPr>
              <a:t>1</a:t>
            </a:r>
            <a:endParaRPr kumimoji="1" lang="ja-JP" altLang="en-US" sz="4400" b="1">
              <a:latin typeface="Meiryo" panose="020B0604030504040204" pitchFamily="34" charset="-128"/>
              <a:ea typeface="Meiryo" panose="020B0604030504040204" pitchFamily="34" charset="-128"/>
            </a:endParaRPr>
          </a:p>
        </p:txBody>
      </p:sp>
      <p:sp>
        <p:nvSpPr>
          <p:cNvPr id="1532" name="テキスト ボックス 5"/>
          <p:cNvSpPr txBox="1"/>
          <p:nvPr/>
        </p:nvSpPr>
        <p:spPr>
          <a:xfrm>
            <a:off x="3258919" y="823202"/>
            <a:ext cx="8050926" cy="707886"/>
          </a:xfrm>
          <a:prstGeom prst="rect">
            <a:avLst/>
          </a:prstGeom>
          <a:noFill/>
        </p:spPr>
        <p:txBody>
          <a:bodyPr wrap="square" rtlCol="0">
            <a:spAutoFit/>
          </a:bodyPr>
          <a:lstStyle/>
          <a:p>
            <a:r>
              <a:rPr lang="ja-JP" altLang="en-US" sz="4000" b="1" dirty="0">
                <a:solidFill>
                  <a:srgbClr val="5285BB"/>
                </a:solidFill>
                <a:latin typeface="Meiryo" panose="020B0604030504040204" pitchFamily="34" charset="-128"/>
                <a:ea typeface="Meiryo" panose="020B0604030504040204" pitchFamily="34" charset="-128"/>
              </a:rPr>
              <a:t>「</a:t>
            </a:r>
            <a:r>
              <a:rPr lang="ja-JP" altLang="en-US" sz="4000" b="1" spc="300" dirty="0">
                <a:solidFill>
                  <a:srgbClr val="5285BB"/>
                </a:solidFill>
                <a:latin typeface="Meiryo" panose="020B0604030504040204" pitchFamily="34" charset="-128"/>
                <a:ea typeface="Meiryo" panose="020B0604030504040204" pitchFamily="34" charset="-128"/>
              </a:rPr>
              <a:t>消費者と事業者の間の格差」</a:t>
            </a:r>
            <a:endParaRPr kumimoji="1" lang="ja-JP" altLang="en-US" sz="4000" b="1" spc="300" dirty="0">
              <a:solidFill>
                <a:srgbClr val="5285BB"/>
              </a:solidFill>
              <a:latin typeface="Meiryo" panose="020B0604030504040204" pitchFamily="34" charset="-128"/>
              <a:ea typeface="Meiryo" panose="020B0604030504040204" pitchFamily="34" charset="-128"/>
            </a:endParaRPr>
          </a:p>
        </p:txBody>
      </p:sp>
      <p:sp>
        <p:nvSpPr>
          <p:cNvPr id="1533" name="テキスト ボックス 9"/>
          <p:cNvSpPr txBox="1"/>
          <p:nvPr/>
        </p:nvSpPr>
        <p:spPr>
          <a:xfrm>
            <a:off x="3469340" y="1490630"/>
            <a:ext cx="7771450" cy="1304203"/>
          </a:xfrm>
          <a:prstGeom prst="rect">
            <a:avLst/>
          </a:prstGeom>
          <a:noFill/>
        </p:spPr>
        <p:txBody>
          <a:bodyPr wrap="square" rtlCol="0">
            <a:spAutoFit/>
          </a:bodyPr>
          <a:lstStyle/>
          <a:p>
            <a:pPr>
              <a:lnSpc>
                <a:spcPct val="150000"/>
              </a:lnSpc>
            </a:pPr>
            <a:r>
              <a:rPr lang="ja-JP" altLang="en-US" b="1" spc="300" dirty="0">
                <a:latin typeface="Meiryo" panose="020B0604030504040204" pitchFamily="34" charset="-128"/>
                <a:ea typeface="Meiryo" panose="020B0604030504040204" pitchFamily="34" charset="-128"/>
              </a:rPr>
              <a:t>事業者は消費者に比べて取引についての知識や経験が豊富で、交渉力も格差があるため、不利な契約を結んでしまうリスクがあります。</a:t>
            </a:r>
            <a:endParaRPr lang="en-US" altLang="ja-JP" b="1" spc="300" dirty="0">
              <a:latin typeface="Meiryo" panose="020B0604030504040204" pitchFamily="34" charset="-128"/>
              <a:ea typeface="Meiryo" panose="020B0604030504040204" pitchFamily="34" charset="-128"/>
            </a:endParaRPr>
          </a:p>
        </p:txBody>
      </p:sp>
      <p:pic>
        <p:nvPicPr>
          <p:cNvPr id="1534" name="図 7"/>
          <p:cNvPicPr>
            <a:picLocks noChangeAspect="1"/>
          </p:cNvPicPr>
          <p:nvPr/>
        </p:nvPicPr>
        <p:blipFill>
          <a:blip r:embed="rId2"/>
          <a:stretch>
            <a:fillRect/>
          </a:stretch>
        </p:blipFill>
        <p:spPr>
          <a:xfrm>
            <a:off x="2870200" y="2718633"/>
            <a:ext cx="6565900" cy="3810000"/>
          </a:xfrm>
          <a:prstGeom prst="rect">
            <a:avLst/>
          </a:prstGeom>
        </p:spPr>
      </p:pic>
      <p:sp>
        <p:nvSpPr>
          <p:cNvPr id="1535" name="テキスト ボックス 8"/>
          <p:cNvSpPr txBox="1"/>
          <p:nvPr/>
        </p:nvSpPr>
        <p:spPr>
          <a:xfrm>
            <a:off x="3348722" y="5092338"/>
            <a:ext cx="921200" cy="338554"/>
          </a:xfrm>
          <a:prstGeom prst="rect">
            <a:avLst/>
          </a:prstGeom>
          <a:noFill/>
        </p:spPr>
        <p:txBody>
          <a:bodyPr wrap="square" rtlCol="0">
            <a:spAutoFit/>
          </a:bodyPr>
          <a:lstStyle/>
          <a:p>
            <a:pPr algn="ctr"/>
            <a:r>
              <a:rPr kumimoji="1" lang="ja-JP" altLang="en-US" sz="1600" b="1" dirty="0">
                <a:solidFill>
                  <a:schemeClr val="accent5">
                    <a:lumMod val="50000"/>
                  </a:schemeClr>
                </a:solidFill>
                <a:latin typeface="Meiryo" panose="020B0604030504040204" pitchFamily="34" charset="-128"/>
                <a:ea typeface="Meiryo" panose="020B0604030504040204" pitchFamily="34" charset="-128"/>
              </a:rPr>
              <a:t>消費者</a:t>
            </a:r>
          </a:p>
        </p:txBody>
      </p:sp>
      <p:sp>
        <p:nvSpPr>
          <p:cNvPr id="1536" name="テキスト ボックス 10"/>
          <p:cNvSpPr txBox="1"/>
          <p:nvPr/>
        </p:nvSpPr>
        <p:spPr>
          <a:xfrm>
            <a:off x="7953379" y="5647509"/>
            <a:ext cx="921200" cy="338554"/>
          </a:xfrm>
          <a:prstGeom prst="rect">
            <a:avLst/>
          </a:prstGeom>
          <a:noFill/>
        </p:spPr>
        <p:txBody>
          <a:bodyPr wrap="square" rtlCol="0">
            <a:spAutoFit/>
          </a:bodyPr>
          <a:lstStyle/>
          <a:p>
            <a:pPr algn="ctr"/>
            <a:r>
              <a:rPr lang="ja-JP" altLang="en-US" sz="1600" b="1" dirty="0">
                <a:solidFill>
                  <a:schemeClr val="bg1"/>
                </a:solidFill>
                <a:latin typeface="Meiryo" panose="020B0604030504040204" pitchFamily="34" charset="-128"/>
                <a:ea typeface="Meiryo" panose="020B0604030504040204" pitchFamily="34" charset="-128"/>
              </a:rPr>
              <a:t>事業者</a:t>
            </a:r>
            <a:endParaRPr kumimoji="1" lang="ja-JP" altLang="en-US" sz="1600" b="1" dirty="0">
              <a:solidFill>
                <a:schemeClr val="bg1"/>
              </a:solidFill>
              <a:latin typeface="Meiryo" panose="020B0604030504040204" pitchFamily="34" charset="-128"/>
              <a:ea typeface="Meiryo" panose="020B0604030504040204" pitchFamily="34" charset="-128"/>
            </a:endParaRPr>
          </a:p>
        </p:txBody>
      </p:sp>
      <p:sp>
        <p:nvSpPr>
          <p:cNvPr id="1537" name="テキスト ボックス 11"/>
          <p:cNvSpPr txBox="1"/>
          <p:nvPr/>
        </p:nvSpPr>
        <p:spPr>
          <a:xfrm>
            <a:off x="3261636" y="3572064"/>
            <a:ext cx="638171" cy="261610"/>
          </a:xfrm>
          <a:prstGeom prst="rect">
            <a:avLst/>
          </a:prstGeom>
          <a:noFill/>
        </p:spPr>
        <p:txBody>
          <a:bodyPr wrap="square" rtlCol="0">
            <a:spAutoFit/>
          </a:bodyPr>
          <a:lstStyle/>
          <a:p>
            <a:pPr algn="ctr"/>
            <a:r>
              <a:rPr lang="ja-JP" altLang="en-US" sz="1100" b="1" dirty="0">
                <a:solidFill>
                  <a:schemeClr val="tx2">
                    <a:lumMod val="75000"/>
                  </a:schemeClr>
                </a:solidFill>
                <a:latin typeface="Meiryo" panose="020B0604030504040204" pitchFamily="34" charset="-128"/>
                <a:ea typeface="Meiryo" panose="020B0604030504040204" pitchFamily="34" charset="-128"/>
              </a:rPr>
              <a:t>情報量</a:t>
            </a:r>
            <a:endParaRPr kumimoji="1" lang="ja-JP" altLang="en-US" sz="1100" b="1" dirty="0">
              <a:solidFill>
                <a:schemeClr val="tx2">
                  <a:lumMod val="75000"/>
                </a:schemeClr>
              </a:solidFill>
              <a:latin typeface="Meiryo" panose="020B0604030504040204" pitchFamily="34" charset="-128"/>
              <a:ea typeface="Meiryo" panose="020B0604030504040204" pitchFamily="34" charset="-128"/>
            </a:endParaRPr>
          </a:p>
        </p:txBody>
      </p:sp>
      <p:sp>
        <p:nvSpPr>
          <p:cNvPr id="1538" name="テキスト ボックス 12"/>
          <p:cNvSpPr txBox="1"/>
          <p:nvPr/>
        </p:nvSpPr>
        <p:spPr>
          <a:xfrm>
            <a:off x="3784150" y="3615607"/>
            <a:ext cx="638171" cy="261610"/>
          </a:xfrm>
          <a:prstGeom prst="rect">
            <a:avLst/>
          </a:prstGeom>
          <a:noFill/>
        </p:spPr>
        <p:txBody>
          <a:bodyPr wrap="square" rtlCol="0">
            <a:spAutoFit/>
          </a:bodyPr>
          <a:lstStyle/>
          <a:p>
            <a:pPr algn="ctr"/>
            <a:r>
              <a:rPr lang="ja-JP" altLang="en-US" sz="1100" b="1">
                <a:solidFill>
                  <a:schemeClr val="tx2">
                    <a:lumMod val="75000"/>
                  </a:schemeClr>
                </a:solidFill>
                <a:latin typeface="Meiryo" panose="020B0604030504040204" pitchFamily="34" charset="-128"/>
                <a:ea typeface="Meiryo" panose="020B0604030504040204" pitchFamily="34" charset="-128"/>
              </a:rPr>
              <a:t>交渉力</a:t>
            </a:r>
            <a:endParaRPr kumimoji="1" lang="ja-JP" altLang="en-US" sz="1100" b="1">
              <a:solidFill>
                <a:schemeClr val="tx2">
                  <a:lumMod val="75000"/>
                </a:schemeClr>
              </a:solidFill>
              <a:latin typeface="Meiryo" panose="020B0604030504040204" pitchFamily="34" charset="-128"/>
              <a:ea typeface="Meiryo" panose="020B0604030504040204" pitchFamily="34" charset="-128"/>
            </a:endParaRPr>
          </a:p>
        </p:txBody>
      </p:sp>
      <p:sp>
        <p:nvSpPr>
          <p:cNvPr id="1539" name="テキスト ボックス 13"/>
          <p:cNvSpPr txBox="1"/>
          <p:nvPr/>
        </p:nvSpPr>
        <p:spPr>
          <a:xfrm>
            <a:off x="6886578" y="4117211"/>
            <a:ext cx="1258658" cy="400110"/>
          </a:xfrm>
          <a:prstGeom prst="rect">
            <a:avLst/>
          </a:prstGeom>
          <a:noFill/>
        </p:spPr>
        <p:txBody>
          <a:bodyPr wrap="square" rtlCol="0">
            <a:spAutoFit/>
          </a:bodyPr>
          <a:lstStyle/>
          <a:p>
            <a:pPr algn="ctr"/>
            <a:r>
              <a:rPr lang="ja-JP" altLang="en-US" sz="2000" b="1" dirty="0">
                <a:solidFill>
                  <a:schemeClr val="tx2">
                    <a:lumMod val="75000"/>
                  </a:schemeClr>
                </a:solidFill>
                <a:latin typeface="Meiryo" panose="020B0604030504040204" pitchFamily="34" charset="-128"/>
                <a:ea typeface="Meiryo" panose="020B0604030504040204" pitchFamily="34" charset="-128"/>
              </a:rPr>
              <a:t>情報量</a:t>
            </a:r>
            <a:endParaRPr kumimoji="1" lang="ja-JP" altLang="en-US" sz="2000" b="1" dirty="0">
              <a:solidFill>
                <a:schemeClr val="tx2">
                  <a:lumMod val="75000"/>
                </a:schemeClr>
              </a:solidFill>
              <a:latin typeface="Meiryo" panose="020B0604030504040204" pitchFamily="34" charset="-128"/>
              <a:ea typeface="Meiryo" panose="020B0604030504040204" pitchFamily="34" charset="-128"/>
            </a:endParaRPr>
          </a:p>
        </p:txBody>
      </p:sp>
      <p:sp>
        <p:nvSpPr>
          <p:cNvPr id="1540" name="テキスト ボックス 14"/>
          <p:cNvSpPr txBox="1"/>
          <p:nvPr/>
        </p:nvSpPr>
        <p:spPr>
          <a:xfrm>
            <a:off x="8051793" y="3117526"/>
            <a:ext cx="1460507" cy="400110"/>
          </a:xfrm>
          <a:prstGeom prst="rect">
            <a:avLst/>
          </a:prstGeom>
          <a:noFill/>
        </p:spPr>
        <p:txBody>
          <a:bodyPr wrap="square" rtlCol="0">
            <a:spAutoFit/>
          </a:bodyPr>
          <a:lstStyle/>
          <a:p>
            <a:pPr algn="ctr"/>
            <a:r>
              <a:rPr lang="ja-JP" altLang="en-US" sz="2000" b="1">
                <a:solidFill>
                  <a:schemeClr val="tx2">
                    <a:lumMod val="75000"/>
                  </a:schemeClr>
                </a:solidFill>
                <a:latin typeface="Meiryo" panose="020B0604030504040204" pitchFamily="34" charset="-128"/>
                <a:ea typeface="Meiryo" panose="020B0604030504040204" pitchFamily="34" charset="-128"/>
              </a:rPr>
              <a:t>交渉力</a:t>
            </a:r>
            <a:endParaRPr kumimoji="1" lang="ja-JP" altLang="en-US" sz="2000" b="1">
              <a:solidFill>
                <a:schemeClr val="tx2">
                  <a:lumMod val="75000"/>
                </a:schemeClr>
              </a:solidFill>
              <a:latin typeface="Meiryo" panose="020B0604030504040204" pitchFamily="34" charset="-128"/>
              <a:ea typeface="Meiryo" panose="020B0604030504040204" pitchFamily="34" charset="-128"/>
            </a:endParaRPr>
          </a:p>
        </p:txBody>
      </p:sp>
      <p:sp>
        <p:nvSpPr>
          <p:cNvPr id="1541" name="スライド番号プレースホルダー 2"/>
          <p:cNvSpPr>
            <a:spLocks noGrp="1"/>
          </p:cNvSpPr>
          <p:nvPr>
            <p:ph type="sldNum" sz="quarter" idx="12"/>
          </p:nvPr>
        </p:nvSpPr>
        <p:spPr/>
        <p:txBody>
          <a:bodyPr/>
          <a:lstStyle/>
          <a:p>
            <a:fld id="{15859FEF-2C44-4C2A-86ED-B7C1161F21CE}" type="slidenum">
              <a:rPr lang="ja-JP" altLang="en-US" smtClean="0"/>
              <a:pPr/>
              <a:t>24</a:t>
            </a:fld>
            <a:endParaRPr lang="ja-JP" altLang="en-US" dirty="0"/>
          </a:p>
        </p:txBody>
      </p:sp>
    </p:spTree>
    <p:extLst>
      <p:ext uri="{BB962C8B-B14F-4D97-AF65-F5344CB8AC3E}">
        <p14:creationId xmlns:p14="http://schemas.microsoft.com/office/powerpoint/2010/main" val="2640400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547" name="図 49"/>
          <p:cNvPicPr>
            <a:picLocks noChangeAspect="1"/>
          </p:cNvPicPr>
          <p:nvPr/>
        </p:nvPicPr>
        <p:blipFill>
          <a:blip r:embed="rId1"/>
          <a:stretch>
            <a:fillRect/>
          </a:stretch>
        </p:blipFill>
        <p:spPr>
          <a:xfrm>
            <a:off x="3325177" y="4376466"/>
            <a:ext cx="1828800" cy="1358900"/>
          </a:xfrm>
          <a:prstGeom prst="rect">
            <a:avLst/>
          </a:prstGeom>
        </p:spPr>
      </p:pic>
      <p:pic>
        <p:nvPicPr>
          <p:cNvPr id="1548" name="図 46"/>
          <p:cNvPicPr>
            <a:picLocks noChangeAspect="1"/>
          </p:cNvPicPr>
          <p:nvPr/>
        </p:nvPicPr>
        <p:blipFill>
          <a:blip r:embed="rId2"/>
          <a:stretch>
            <a:fillRect/>
          </a:stretch>
        </p:blipFill>
        <p:spPr>
          <a:xfrm>
            <a:off x="9038161" y="4302278"/>
            <a:ext cx="1473200" cy="1320800"/>
          </a:xfrm>
          <a:prstGeom prst="rect">
            <a:avLst/>
          </a:prstGeom>
        </p:spPr>
      </p:pic>
      <p:pic>
        <p:nvPicPr>
          <p:cNvPr id="1549" name="図 43"/>
          <p:cNvPicPr>
            <a:picLocks noChangeAspect="1"/>
          </p:cNvPicPr>
          <p:nvPr/>
        </p:nvPicPr>
        <p:blipFill>
          <a:blip r:embed="rId3"/>
          <a:stretch>
            <a:fillRect/>
          </a:stretch>
        </p:blipFill>
        <p:spPr>
          <a:xfrm>
            <a:off x="718227" y="2520013"/>
            <a:ext cx="1841500" cy="1320800"/>
          </a:xfrm>
          <a:prstGeom prst="rect">
            <a:avLst/>
          </a:prstGeom>
        </p:spPr>
      </p:pic>
      <p:pic>
        <p:nvPicPr>
          <p:cNvPr id="1550" name="図 45"/>
          <p:cNvPicPr>
            <a:picLocks noChangeAspect="1"/>
          </p:cNvPicPr>
          <p:nvPr/>
        </p:nvPicPr>
        <p:blipFill>
          <a:blip r:embed="rId4"/>
          <a:stretch>
            <a:fillRect/>
          </a:stretch>
        </p:blipFill>
        <p:spPr>
          <a:xfrm>
            <a:off x="5757196" y="2520013"/>
            <a:ext cx="1841500" cy="1371600"/>
          </a:xfrm>
          <a:prstGeom prst="rect">
            <a:avLst/>
          </a:prstGeom>
        </p:spPr>
      </p:pic>
      <p:pic>
        <p:nvPicPr>
          <p:cNvPr id="1551" name="図 50"/>
          <p:cNvPicPr>
            <a:picLocks noChangeAspect="1"/>
          </p:cNvPicPr>
          <p:nvPr/>
        </p:nvPicPr>
        <p:blipFill>
          <a:blip r:embed="rId5"/>
          <a:stretch>
            <a:fillRect/>
          </a:stretch>
        </p:blipFill>
        <p:spPr>
          <a:xfrm>
            <a:off x="757911" y="4376466"/>
            <a:ext cx="1828800" cy="1600200"/>
          </a:xfrm>
          <a:prstGeom prst="rect">
            <a:avLst/>
          </a:prstGeom>
        </p:spPr>
      </p:pic>
      <p:pic>
        <p:nvPicPr>
          <p:cNvPr id="1552" name="図 47"/>
          <p:cNvPicPr>
            <a:picLocks noChangeAspect="1"/>
          </p:cNvPicPr>
          <p:nvPr/>
        </p:nvPicPr>
        <p:blipFill>
          <a:blip r:embed="rId6"/>
          <a:stretch>
            <a:fillRect/>
          </a:stretch>
        </p:blipFill>
        <p:spPr>
          <a:xfrm>
            <a:off x="8791897" y="2534210"/>
            <a:ext cx="2197100" cy="1536700"/>
          </a:xfrm>
          <a:prstGeom prst="rect">
            <a:avLst/>
          </a:prstGeom>
        </p:spPr>
      </p:pic>
      <p:pic>
        <p:nvPicPr>
          <p:cNvPr id="1553" name="図 2"/>
          <p:cNvPicPr>
            <a:picLocks noChangeAspect="1"/>
          </p:cNvPicPr>
          <p:nvPr/>
        </p:nvPicPr>
        <p:blipFill>
          <a:blip r:embed="rId7"/>
          <a:stretch>
            <a:fillRect/>
          </a:stretch>
        </p:blipFill>
        <p:spPr>
          <a:xfrm>
            <a:off x="3469342" y="672353"/>
            <a:ext cx="71097" cy="1009584"/>
          </a:xfrm>
          <a:prstGeom prst="rect">
            <a:avLst/>
          </a:prstGeom>
        </p:spPr>
      </p:pic>
      <p:sp>
        <p:nvSpPr>
          <p:cNvPr id="1554" name="テキスト ボックス 3"/>
          <p:cNvSpPr txBox="1"/>
          <p:nvPr/>
        </p:nvSpPr>
        <p:spPr>
          <a:xfrm>
            <a:off x="812798" y="813663"/>
            <a:ext cx="2494803" cy="369332"/>
          </a:xfrm>
          <a:prstGeom prst="rect">
            <a:avLst/>
          </a:prstGeom>
          <a:noFill/>
        </p:spPr>
        <p:txBody>
          <a:bodyPr wrap="square">
            <a:spAutoFit/>
          </a:bodyPr>
          <a:lstStyle/>
          <a:p>
            <a:r>
              <a:rPr lang="ja-JP" altLang="en-US" sz="1800" b="1">
                <a:latin typeface="Meiryo" panose="020B0604030504040204" pitchFamily="34" charset="-128"/>
                <a:ea typeface="Meiryo" panose="020B0604030504040204" pitchFamily="34" charset="-128"/>
              </a:rPr>
              <a:t>トラブルが起きる背景</a:t>
            </a:r>
            <a:endParaRPr lang="ja-JP" altLang="en-US" b="1">
              <a:latin typeface="Meiryo" panose="020B0604030504040204" pitchFamily="34" charset="-128"/>
              <a:ea typeface="Meiryo" panose="020B0604030504040204" pitchFamily="34" charset="-128"/>
            </a:endParaRPr>
          </a:p>
        </p:txBody>
      </p:sp>
      <p:sp>
        <p:nvSpPr>
          <p:cNvPr id="1555" name="テキスト ボックス 4"/>
          <p:cNvSpPr txBox="1"/>
          <p:nvPr/>
        </p:nvSpPr>
        <p:spPr>
          <a:xfrm>
            <a:off x="1829146" y="1163352"/>
            <a:ext cx="677258" cy="769441"/>
          </a:xfrm>
          <a:prstGeom prst="rect">
            <a:avLst/>
          </a:prstGeom>
          <a:noFill/>
        </p:spPr>
        <p:txBody>
          <a:bodyPr wrap="square" rtlCol="0">
            <a:spAutoFit/>
          </a:bodyPr>
          <a:lstStyle/>
          <a:p>
            <a:r>
              <a:rPr lang="en-US" altLang="ja-JP" sz="4400" b="1" dirty="0">
                <a:latin typeface="Meiryo" panose="020B0604030504040204" pitchFamily="34" charset="-128"/>
                <a:ea typeface="Meiryo" panose="020B0604030504040204" pitchFamily="34" charset="-128"/>
              </a:rPr>
              <a:t>2</a:t>
            </a:r>
            <a:endParaRPr kumimoji="1" lang="ja-JP" altLang="en-US" sz="4400" b="1">
              <a:latin typeface="Meiryo" panose="020B0604030504040204" pitchFamily="34" charset="-128"/>
              <a:ea typeface="Meiryo" panose="020B0604030504040204" pitchFamily="34" charset="-128"/>
            </a:endParaRPr>
          </a:p>
        </p:txBody>
      </p:sp>
      <p:sp>
        <p:nvSpPr>
          <p:cNvPr id="1556" name="テキスト ボックス 5"/>
          <p:cNvSpPr txBox="1"/>
          <p:nvPr/>
        </p:nvSpPr>
        <p:spPr>
          <a:xfrm>
            <a:off x="3540439" y="756282"/>
            <a:ext cx="8050926" cy="707886"/>
          </a:xfrm>
          <a:prstGeom prst="rect">
            <a:avLst/>
          </a:prstGeom>
          <a:noFill/>
        </p:spPr>
        <p:txBody>
          <a:bodyPr wrap="square" rtlCol="0">
            <a:spAutoFit/>
          </a:bodyPr>
          <a:lstStyle/>
          <a:p>
            <a:r>
              <a:rPr lang="ja-JP" altLang="en-US" sz="4000" b="1" dirty="0">
                <a:solidFill>
                  <a:srgbClr val="5285BB"/>
                </a:solidFill>
                <a:latin typeface="Meiryo" panose="020B0604030504040204" pitchFamily="34" charset="-128"/>
                <a:ea typeface="Meiryo" panose="020B0604030504040204" pitchFamily="34" charset="-128"/>
              </a:rPr>
              <a:t>「</a:t>
            </a:r>
            <a:r>
              <a:rPr lang="ja-JP" altLang="en-US" sz="4000" b="1" spc="300" dirty="0">
                <a:solidFill>
                  <a:srgbClr val="5285BB"/>
                </a:solidFill>
                <a:latin typeface="Meiryo" panose="020B0604030504040204" pitchFamily="34" charset="-128"/>
                <a:ea typeface="Meiryo" panose="020B0604030504040204" pitchFamily="34" charset="-128"/>
              </a:rPr>
              <a:t>心理的要因・状況的要因」</a:t>
            </a:r>
          </a:p>
        </p:txBody>
      </p:sp>
      <p:sp>
        <p:nvSpPr>
          <p:cNvPr id="1557" name="テキスト ボックス 6"/>
          <p:cNvSpPr txBox="1"/>
          <p:nvPr/>
        </p:nvSpPr>
        <p:spPr>
          <a:xfrm>
            <a:off x="3860256" y="1357609"/>
            <a:ext cx="8050926" cy="430887"/>
          </a:xfrm>
          <a:prstGeom prst="rect">
            <a:avLst/>
          </a:prstGeom>
          <a:noFill/>
        </p:spPr>
        <p:txBody>
          <a:bodyPr wrap="square" rtlCol="0">
            <a:spAutoFit/>
          </a:bodyPr>
          <a:lstStyle/>
          <a:p>
            <a:pPr>
              <a:lnSpc>
                <a:spcPct val="150000"/>
              </a:lnSpc>
            </a:pPr>
            <a:r>
              <a:rPr lang="ja-JP" altLang="en-US" sz="1600" b="1" dirty="0">
                <a:latin typeface="Meiryo" panose="020B0604030504040204" pitchFamily="34" charset="-128"/>
                <a:ea typeface="Meiryo" panose="020B0604030504040204" pitchFamily="34" charset="-128"/>
              </a:rPr>
              <a:t>以下のような要因で、契約の際に冷静な判断ができなくなる場合があります。</a:t>
            </a:r>
            <a:endParaRPr lang="en-US" altLang="ja-JP" sz="1600" b="1" dirty="0">
              <a:latin typeface="Meiryo" panose="020B0604030504040204" pitchFamily="34" charset="-128"/>
              <a:ea typeface="Meiryo" panose="020B0604030504040204" pitchFamily="34" charset="-128"/>
            </a:endParaRPr>
          </a:p>
        </p:txBody>
      </p:sp>
      <p:sp>
        <p:nvSpPr>
          <p:cNvPr id="1558" name="テキスト ボックス 7"/>
          <p:cNvSpPr txBox="1"/>
          <p:nvPr/>
        </p:nvSpPr>
        <p:spPr>
          <a:xfrm>
            <a:off x="755993" y="3773684"/>
            <a:ext cx="1830718" cy="523220"/>
          </a:xfrm>
          <a:prstGeom prst="rect">
            <a:avLst/>
          </a:prstGeom>
          <a:noFill/>
        </p:spPr>
        <p:txBody>
          <a:bodyPr wrap="square" rtlCol="0">
            <a:spAutoFit/>
          </a:bodyPr>
          <a:lstStyle/>
          <a:p>
            <a:pPr algn="ctr"/>
            <a:r>
              <a:rPr lang="ja-JP" altLang="en-US" sz="1400" b="1" dirty="0">
                <a:latin typeface="Meiryo" panose="020B0604030504040204" pitchFamily="34" charset="-128"/>
                <a:ea typeface="Meiryo" panose="020B0604030504040204" pitchFamily="34" charset="-128"/>
              </a:rPr>
              <a:t>マスコミや芸能人の評価を信じやすい</a:t>
            </a:r>
          </a:p>
        </p:txBody>
      </p:sp>
      <p:sp>
        <p:nvSpPr>
          <p:cNvPr id="1559" name="角丸四角形 14"/>
          <p:cNvSpPr/>
          <p:nvPr/>
        </p:nvSpPr>
        <p:spPr>
          <a:xfrm>
            <a:off x="675686" y="1958760"/>
            <a:ext cx="7016032" cy="433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60" name="テキスト ボックス 15"/>
          <p:cNvSpPr txBox="1"/>
          <p:nvPr/>
        </p:nvSpPr>
        <p:spPr>
          <a:xfrm>
            <a:off x="1359820" y="2029390"/>
            <a:ext cx="5647764" cy="369332"/>
          </a:xfrm>
          <a:prstGeom prst="rect">
            <a:avLst/>
          </a:prstGeom>
          <a:noFill/>
        </p:spPr>
        <p:txBody>
          <a:bodyPr wrap="square" rtlCol="0">
            <a:spAutoFit/>
          </a:bodyPr>
          <a:lstStyle/>
          <a:p>
            <a:pPr algn="ctr"/>
            <a:r>
              <a:rPr lang="ja-JP" altLang="en-US" b="1" spc="300">
                <a:solidFill>
                  <a:schemeClr val="bg1"/>
                </a:solidFill>
                <a:latin typeface="Meiryo" panose="020B0604030504040204" pitchFamily="34" charset="-128"/>
                <a:ea typeface="Meiryo" panose="020B0604030504040204" pitchFamily="34" charset="-128"/>
              </a:rPr>
              <a:t>消費者の心理的要因</a:t>
            </a:r>
            <a:r>
              <a:rPr lang="ja-JP" altLang="en-US" b="1" spc="-150">
                <a:solidFill>
                  <a:schemeClr val="bg1"/>
                </a:solidFill>
                <a:latin typeface="Meiryo" panose="020B0604030504040204" pitchFamily="34" charset="-128"/>
                <a:ea typeface="Meiryo" panose="020B0604030504040204" pitchFamily="34" charset="-128"/>
              </a:rPr>
              <a:t>（性格・悩み・不安など）</a:t>
            </a:r>
            <a:endParaRPr kumimoji="1" lang="ja-JP" altLang="en-US" b="1" spc="-150">
              <a:solidFill>
                <a:schemeClr val="bg1"/>
              </a:solidFill>
              <a:latin typeface="Meiryo" panose="020B0604030504040204" pitchFamily="34" charset="-128"/>
              <a:ea typeface="Meiryo" panose="020B0604030504040204" pitchFamily="34" charset="-128"/>
            </a:endParaRPr>
          </a:p>
        </p:txBody>
      </p:sp>
      <p:sp>
        <p:nvSpPr>
          <p:cNvPr id="1561" name="角丸四角形 16"/>
          <p:cNvSpPr/>
          <p:nvPr/>
        </p:nvSpPr>
        <p:spPr>
          <a:xfrm>
            <a:off x="8131750" y="1958760"/>
            <a:ext cx="3384564" cy="43388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62" name="テキスト ボックス 17"/>
          <p:cNvSpPr txBox="1"/>
          <p:nvPr/>
        </p:nvSpPr>
        <p:spPr>
          <a:xfrm>
            <a:off x="8304515" y="2042782"/>
            <a:ext cx="3039035" cy="369332"/>
          </a:xfrm>
          <a:prstGeom prst="rect">
            <a:avLst/>
          </a:prstGeom>
          <a:noFill/>
        </p:spPr>
        <p:txBody>
          <a:bodyPr wrap="square" rtlCol="0">
            <a:spAutoFit/>
          </a:bodyPr>
          <a:lstStyle/>
          <a:p>
            <a:pPr algn="ctr"/>
            <a:r>
              <a:rPr lang="ja-JP" altLang="en-US" b="1" spc="300">
                <a:solidFill>
                  <a:schemeClr val="bg1"/>
                </a:solidFill>
                <a:latin typeface="Meiryo" panose="020B0604030504040204" pitchFamily="34" charset="-128"/>
                <a:ea typeface="Meiryo" panose="020B0604030504040204" pitchFamily="34" charset="-128"/>
              </a:rPr>
              <a:t>状況的要因</a:t>
            </a:r>
            <a:endParaRPr lang="ja-JP" altLang="en-US" b="1" spc="300" dirty="0">
              <a:solidFill>
                <a:schemeClr val="bg1"/>
              </a:solidFill>
              <a:latin typeface="Meiryo" panose="020B0604030504040204" pitchFamily="34" charset="-128"/>
              <a:ea typeface="Meiryo" panose="020B0604030504040204" pitchFamily="34" charset="-128"/>
            </a:endParaRPr>
          </a:p>
        </p:txBody>
      </p:sp>
      <p:sp>
        <p:nvSpPr>
          <p:cNvPr id="1563" name="テキスト ボックス 18"/>
          <p:cNvSpPr txBox="1"/>
          <p:nvPr/>
        </p:nvSpPr>
        <p:spPr>
          <a:xfrm>
            <a:off x="5734910" y="3773684"/>
            <a:ext cx="1830718" cy="523220"/>
          </a:xfrm>
          <a:prstGeom prst="rect">
            <a:avLst/>
          </a:prstGeom>
          <a:noFill/>
        </p:spPr>
        <p:txBody>
          <a:bodyPr wrap="square" rtlCol="0">
            <a:spAutoFit/>
          </a:bodyPr>
          <a:lstStyle/>
          <a:p>
            <a:pPr algn="ctr">
              <a:spcBef>
                <a:spcPts val="600"/>
              </a:spcBef>
              <a:defRPr sz="2400" spc="-35"/>
            </a:pPr>
            <a:r>
              <a:rPr lang="ja-JP" altLang="en-US" sz="1400" b="1">
                <a:latin typeface="Meiryo" panose="020B0604030504040204" pitchFamily="34" charset="-128"/>
                <a:ea typeface="Meiryo" panose="020B0604030504040204" pitchFamily="34" charset="-128"/>
              </a:rPr>
              <a:t>人の勧めやお願いを断れない</a:t>
            </a:r>
            <a:endParaRPr lang="ja-JP" altLang="en-US" sz="1400" b="1" dirty="0">
              <a:latin typeface="Meiryo" panose="020B0604030504040204" pitchFamily="34" charset="-128"/>
              <a:ea typeface="Meiryo" panose="020B0604030504040204" pitchFamily="34" charset="-128"/>
            </a:endParaRPr>
          </a:p>
        </p:txBody>
      </p:sp>
      <p:sp>
        <p:nvSpPr>
          <p:cNvPr id="1564" name="テキスト ボックス 19"/>
          <p:cNvSpPr txBox="1"/>
          <p:nvPr/>
        </p:nvSpPr>
        <p:spPr>
          <a:xfrm>
            <a:off x="3268343" y="3773684"/>
            <a:ext cx="1830718" cy="523220"/>
          </a:xfrm>
          <a:prstGeom prst="rect">
            <a:avLst/>
          </a:prstGeom>
          <a:noFill/>
        </p:spPr>
        <p:txBody>
          <a:bodyPr wrap="square" rtlCol="0">
            <a:spAutoFit/>
          </a:bodyPr>
          <a:lstStyle/>
          <a:p>
            <a:pPr marL="17145" indent="-5081" algn="ctr">
              <a:lnSpc>
                <a:spcPct val="100000"/>
              </a:lnSpc>
              <a:defRPr sz="2400" spc="-35"/>
            </a:pPr>
            <a:r>
              <a:rPr lang="ja-JP" altLang="en-US" sz="1400" b="1">
                <a:latin typeface="Meiryo" panose="020B0604030504040204" pitchFamily="34" charset="-128"/>
                <a:ea typeface="Meiryo" panose="020B0604030504040204" pitchFamily="34" charset="-128"/>
              </a:rPr>
              <a:t>無料や〇〇</a:t>
            </a:r>
            <a:r>
              <a:rPr lang="ja-JP" altLang="en-US" sz="1400" b="1" spc="-20">
                <a:latin typeface="Meiryo" panose="020B0604030504040204" pitchFamily="34" charset="-128"/>
                <a:ea typeface="Meiryo" panose="020B0604030504040204" pitchFamily="34" charset="-128"/>
              </a:rPr>
              <a:t>％</a:t>
            </a:r>
            <a:r>
              <a:rPr lang="en" altLang="ja-JP" sz="1400" b="1" spc="-20" dirty="0">
                <a:latin typeface="Meiryo" panose="020B0604030504040204" pitchFamily="34" charset="-128"/>
                <a:ea typeface="Meiryo" panose="020B0604030504040204" pitchFamily="34" charset="-128"/>
              </a:rPr>
              <a:t>OFF</a:t>
            </a:r>
            <a:r>
              <a:rPr lang="ja-JP" altLang="en-US" sz="1400" b="1">
                <a:latin typeface="Meiryo" panose="020B0604030504040204" pitchFamily="34" charset="-128"/>
                <a:ea typeface="Meiryo" panose="020B0604030504040204" pitchFamily="34" charset="-128"/>
              </a:rPr>
              <a:t>という言葉に弱い</a:t>
            </a:r>
            <a:endParaRPr lang="ja-JP" altLang="en-US" sz="1400" b="1" dirty="0">
              <a:latin typeface="Meiryo" panose="020B0604030504040204" pitchFamily="34" charset="-128"/>
              <a:ea typeface="Meiryo" panose="020B0604030504040204" pitchFamily="34" charset="-128"/>
            </a:endParaRPr>
          </a:p>
        </p:txBody>
      </p:sp>
      <p:sp>
        <p:nvSpPr>
          <p:cNvPr id="1565" name="テキスト ボックス 20"/>
          <p:cNvSpPr txBox="1"/>
          <p:nvPr/>
        </p:nvSpPr>
        <p:spPr>
          <a:xfrm>
            <a:off x="675686" y="5759643"/>
            <a:ext cx="1830718" cy="307777"/>
          </a:xfrm>
          <a:prstGeom prst="rect">
            <a:avLst/>
          </a:prstGeom>
          <a:noFill/>
        </p:spPr>
        <p:txBody>
          <a:bodyPr wrap="square" rtlCol="0">
            <a:spAutoFit/>
          </a:bodyPr>
          <a:lstStyle/>
          <a:p>
            <a:pPr algn="ctr"/>
            <a:r>
              <a:rPr lang="ja-JP" altLang="en-US" sz="1400" b="1">
                <a:latin typeface="Meiryo" panose="020B0604030504040204" pitchFamily="34" charset="-128"/>
                <a:ea typeface="Meiryo" panose="020B0604030504040204" pitchFamily="34" charset="-128"/>
              </a:rPr>
              <a:t>お金の不安</a:t>
            </a:r>
            <a:endParaRPr lang="ja-JP" altLang="en-US" sz="1400" b="1" dirty="0">
              <a:latin typeface="Meiryo" panose="020B0604030504040204" pitchFamily="34" charset="-128"/>
              <a:ea typeface="Meiryo" panose="020B0604030504040204" pitchFamily="34" charset="-128"/>
            </a:endParaRPr>
          </a:p>
        </p:txBody>
      </p:sp>
      <p:sp>
        <p:nvSpPr>
          <p:cNvPr id="1566" name="テキスト ボックス 21"/>
          <p:cNvSpPr txBox="1"/>
          <p:nvPr/>
        </p:nvSpPr>
        <p:spPr>
          <a:xfrm>
            <a:off x="5780693" y="5759643"/>
            <a:ext cx="1830718" cy="569387"/>
          </a:xfrm>
          <a:prstGeom prst="rect">
            <a:avLst/>
          </a:prstGeom>
          <a:noFill/>
        </p:spPr>
        <p:txBody>
          <a:bodyPr wrap="square" rtlCol="0">
            <a:spAutoFit/>
          </a:bodyPr>
          <a:lstStyle/>
          <a:p>
            <a:pPr algn="ctr">
              <a:spcBef>
                <a:spcPts val="600"/>
              </a:spcBef>
              <a:defRPr sz="2400" spc="-35"/>
            </a:pPr>
            <a:r>
              <a:rPr lang="ja-JP" altLang="en-US" sz="1400" b="1">
                <a:latin typeface="Meiryo" panose="020B0604030504040204" pitchFamily="34" charset="-128"/>
                <a:ea typeface="Meiryo" panose="020B0604030504040204" pitchFamily="34" charset="-128"/>
              </a:rPr>
              <a:t>年齢特有の悩み</a:t>
            </a:r>
            <a:endParaRPr lang="en-US" altLang="ja-JP" sz="1200" b="1" dirty="0">
              <a:latin typeface="Meiryo" panose="020B0604030504040204" pitchFamily="34" charset="-128"/>
              <a:ea typeface="Meiryo" panose="020B0604030504040204" pitchFamily="34" charset="-128"/>
            </a:endParaRPr>
          </a:p>
          <a:p>
            <a:pPr algn="ctr">
              <a:spcBef>
                <a:spcPts val="600"/>
              </a:spcBef>
              <a:defRPr sz="2400" spc="-35"/>
            </a:pPr>
            <a:r>
              <a:rPr lang="ja-JP" altLang="en-US" sz="1200" b="1">
                <a:latin typeface="Meiryo" panose="020B0604030504040204" pitchFamily="34" charset="-128"/>
                <a:ea typeface="Meiryo" panose="020B0604030504040204" pitchFamily="34" charset="-128"/>
              </a:rPr>
              <a:t>（健康・孤独など）</a:t>
            </a:r>
            <a:endParaRPr lang="ja-JP" altLang="en-US" sz="1200" b="1" dirty="0">
              <a:latin typeface="Meiryo" panose="020B0604030504040204" pitchFamily="34" charset="-128"/>
              <a:ea typeface="Meiryo" panose="020B0604030504040204" pitchFamily="34" charset="-128"/>
            </a:endParaRPr>
          </a:p>
        </p:txBody>
      </p:sp>
      <p:sp>
        <p:nvSpPr>
          <p:cNvPr id="1567" name="テキスト ボックス 22"/>
          <p:cNvSpPr txBox="1"/>
          <p:nvPr/>
        </p:nvSpPr>
        <p:spPr>
          <a:xfrm>
            <a:off x="3268343" y="5759643"/>
            <a:ext cx="1830718" cy="307777"/>
          </a:xfrm>
          <a:prstGeom prst="rect">
            <a:avLst/>
          </a:prstGeom>
          <a:noFill/>
        </p:spPr>
        <p:txBody>
          <a:bodyPr wrap="square" rtlCol="0">
            <a:spAutoFit/>
          </a:bodyPr>
          <a:lstStyle/>
          <a:p>
            <a:pPr algn="ctr"/>
            <a:r>
              <a:rPr lang="ja-JP" altLang="en-US" sz="1400" b="1" dirty="0">
                <a:latin typeface="Meiryo" panose="020B0604030504040204" pitchFamily="34" charset="-128"/>
                <a:ea typeface="Meiryo" panose="020B0604030504040204" pitchFamily="34" charset="-128"/>
              </a:rPr>
              <a:t>容姿や能力の悩み</a:t>
            </a:r>
          </a:p>
        </p:txBody>
      </p:sp>
      <p:sp>
        <p:nvSpPr>
          <p:cNvPr id="1568" name="テキスト ボックス 24"/>
          <p:cNvSpPr txBox="1"/>
          <p:nvPr/>
        </p:nvSpPr>
        <p:spPr>
          <a:xfrm>
            <a:off x="8908673" y="3868068"/>
            <a:ext cx="1830718" cy="307777"/>
          </a:xfrm>
          <a:prstGeom prst="rect">
            <a:avLst/>
          </a:prstGeom>
          <a:noFill/>
        </p:spPr>
        <p:txBody>
          <a:bodyPr wrap="square" rtlCol="0">
            <a:spAutoFit/>
          </a:bodyPr>
          <a:lstStyle/>
          <a:p>
            <a:pPr algn="ctr"/>
            <a:r>
              <a:rPr lang="ja-JP" altLang="en-US" sz="1400" b="1">
                <a:latin typeface="Meiryo" panose="020B0604030504040204" pitchFamily="34" charset="-128"/>
                <a:ea typeface="Meiryo" panose="020B0604030504040204" pitchFamily="34" charset="-128"/>
              </a:rPr>
              <a:t>断りづらい雰囲気</a:t>
            </a:r>
            <a:endParaRPr lang="en-US" altLang="ja-JP" sz="1400" b="1" dirty="0">
              <a:latin typeface="Meiryo" panose="020B0604030504040204" pitchFamily="34" charset="-128"/>
              <a:ea typeface="Meiryo" panose="020B0604030504040204" pitchFamily="34" charset="-128"/>
            </a:endParaRPr>
          </a:p>
        </p:txBody>
      </p:sp>
      <p:sp>
        <p:nvSpPr>
          <p:cNvPr id="1569" name="テキスト ボックス 25"/>
          <p:cNvSpPr txBox="1"/>
          <p:nvPr/>
        </p:nvSpPr>
        <p:spPr>
          <a:xfrm>
            <a:off x="8131750" y="5759643"/>
            <a:ext cx="3384564" cy="523220"/>
          </a:xfrm>
          <a:prstGeom prst="rect">
            <a:avLst/>
          </a:prstGeom>
          <a:noFill/>
        </p:spPr>
        <p:txBody>
          <a:bodyPr wrap="square" rtlCol="0">
            <a:spAutoFit/>
          </a:bodyPr>
          <a:lstStyle/>
          <a:p>
            <a:pPr algn="ctr"/>
            <a:r>
              <a:rPr lang="ja-JP" altLang="en-US" sz="1400" b="1">
                <a:latin typeface="Meiryo" panose="020B0604030504040204" pitchFamily="34" charset="-128"/>
                <a:ea typeface="Meiryo" panose="020B0604030504040204" pitchFamily="34" charset="-128"/>
              </a:rPr>
              <a:t>不意打ち</a:t>
            </a:r>
          </a:p>
          <a:p>
            <a:pPr algn="ctr"/>
            <a:r>
              <a:rPr lang="ja-JP" altLang="en-US" sz="1400" b="1">
                <a:latin typeface="BIZ UDPゴシック" panose="020B0400000000000000" pitchFamily="50" charset="-128"/>
                <a:ea typeface="BIZ UDPゴシック" panose="020B0400000000000000" pitchFamily="50" charset="-128"/>
              </a:rPr>
              <a:t>（</a:t>
            </a:r>
            <a:r>
              <a:rPr lang="ja-JP" altLang="en-US" sz="1200" b="1">
                <a:latin typeface="BIZ UDPゴシック" panose="020B0400000000000000" pitchFamily="50" charset="-128"/>
                <a:ea typeface="BIZ UDPゴシック" panose="020B0400000000000000" pitchFamily="50" charset="-128"/>
              </a:rPr>
              <a:t>訪問販売・キャッチセールスなど）</a:t>
            </a:r>
            <a:endParaRPr lang="ja-JP" altLang="en-US" sz="1200" b="1" dirty="0">
              <a:latin typeface="BIZ UDPゴシック" panose="020B0400000000000000" pitchFamily="50" charset="-128"/>
              <a:ea typeface="BIZ UDPゴシック" panose="020B0400000000000000" pitchFamily="50" charset="-128"/>
            </a:endParaRPr>
          </a:p>
        </p:txBody>
      </p:sp>
      <p:cxnSp>
        <p:nvCxnSpPr>
          <p:cNvPr id="1570" name="直線コネクタ 9"/>
          <p:cNvCxnSpPr/>
          <p:nvPr/>
        </p:nvCxnSpPr>
        <p:spPr>
          <a:xfrm>
            <a:off x="7918704" y="2688336"/>
            <a:ext cx="0" cy="3594527"/>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71" name="正方形/長方形 11"/>
          <p:cNvSpPr/>
          <p:nvPr/>
        </p:nvSpPr>
        <p:spPr>
          <a:xfrm>
            <a:off x="755993" y="3761757"/>
            <a:ext cx="1830718" cy="36000"/>
          </a:xfrm>
          <a:prstGeom prst="rect">
            <a:avLst/>
          </a:prstGeom>
          <a:solidFill>
            <a:srgbClr val="FFC000">
              <a:alpha val="54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2" name="正方形/長方形 23"/>
          <p:cNvSpPr/>
          <p:nvPr/>
        </p:nvSpPr>
        <p:spPr>
          <a:xfrm>
            <a:off x="3245805" y="3761757"/>
            <a:ext cx="1830718" cy="36000"/>
          </a:xfrm>
          <a:prstGeom prst="rect">
            <a:avLst/>
          </a:prstGeom>
          <a:solidFill>
            <a:srgbClr val="FFC000">
              <a:alpha val="54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3" name="正方形/長方形 26"/>
          <p:cNvSpPr/>
          <p:nvPr/>
        </p:nvSpPr>
        <p:spPr>
          <a:xfrm>
            <a:off x="5758155" y="3761757"/>
            <a:ext cx="1830718" cy="36000"/>
          </a:xfrm>
          <a:prstGeom prst="rect">
            <a:avLst/>
          </a:prstGeom>
          <a:solidFill>
            <a:srgbClr val="FFC000">
              <a:alpha val="54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4" name="正方形/長方形 27"/>
          <p:cNvSpPr/>
          <p:nvPr/>
        </p:nvSpPr>
        <p:spPr>
          <a:xfrm>
            <a:off x="755993" y="5711742"/>
            <a:ext cx="1830718" cy="36000"/>
          </a:xfrm>
          <a:prstGeom prst="rect">
            <a:avLst/>
          </a:prstGeom>
          <a:solidFill>
            <a:srgbClr val="FFC000">
              <a:alpha val="54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5" name="正方形/長方形 28"/>
          <p:cNvSpPr/>
          <p:nvPr/>
        </p:nvSpPr>
        <p:spPr>
          <a:xfrm>
            <a:off x="3245805" y="5711742"/>
            <a:ext cx="1830718" cy="36000"/>
          </a:xfrm>
          <a:prstGeom prst="rect">
            <a:avLst/>
          </a:prstGeom>
          <a:solidFill>
            <a:srgbClr val="FFC000">
              <a:alpha val="54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6" name="正方形/長方形 29"/>
          <p:cNvSpPr/>
          <p:nvPr/>
        </p:nvSpPr>
        <p:spPr>
          <a:xfrm>
            <a:off x="5758155" y="5711742"/>
            <a:ext cx="1830718" cy="36000"/>
          </a:xfrm>
          <a:prstGeom prst="rect">
            <a:avLst/>
          </a:prstGeom>
          <a:solidFill>
            <a:srgbClr val="FFC000">
              <a:alpha val="541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7" name="正方形/長方形 32"/>
          <p:cNvSpPr/>
          <p:nvPr/>
        </p:nvSpPr>
        <p:spPr>
          <a:xfrm>
            <a:off x="8522883" y="3761757"/>
            <a:ext cx="2560073" cy="50342"/>
          </a:xfrm>
          <a:prstGeom prst="rect">
            <a:avLst/>
          </a:prstGeom>
          <a:solidFill>
            <a:schemeClr val="bg1">
              <a:lumMod val="65000"/>
              <a:alpha val="54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8" name="正方形/長方形 33"/>
          <p:cNvSpPr/>
          <p:nvPr/>
        </p:nvSpPr>
        <p:spPr>
          <a:xfrm>
            <a:off x="8522883" y="5711742"/>
            <a:ext cx="2560073" cy="50342"/>
          </a:xfrm>
          <a:prstGeom prst="rect">
            <a:avLst/>
          </a:prstGeom>
          <a:solidFill>
            <a:schemeClr val="bg1">
              <a:lumMod val="65000"/>
              <a:alpha val="541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79" name="正方形/長方形 30"/>
          <p:cNvSpPr/>
          <p:nvPr/>
        </p:nvSpPr>
        <p:spPr>
          <a:xfrm>
            <a:off x="5761617" y="2537850"/>
            <a:ext cx="1849787"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80" name="正方形/長方形 35"/>
          <p:cNvSpPr/>
          <p:nvPr/>
        </p:nvSpPr>
        <p:spPr>
          <a:xfrm>
            <a:off x="747153" y="2549160"/>
            <a:ext cx="1830718"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81" name="正方形/長方形 36"/>
          <p:cNvSpPr/>
          <p:nvPr/>
        </p:nvSpPr>
        <p:spPr>
          <a:xfrm>
            <a:off x="5761617" y="4504874"/>
            <a:ext cx="1849787"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82" name="正方形/長方形 37"/>
          <p:cNvSpPr/>
          <p:nvPr/>
        </p:nvSpPr>
        <p:spPr>
          <a:xfrm>
            <a:off x="3245805" y="4516184"/>
            <a:ext cx="1830718"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83" name="正方形/長方形 38"/>
          <p:cNvSpPr/>
          <p:nvPr/>
        </p:nvSpPr>
        <p:spPr>
          <a:xfrm>
            <a:off x="747153" y="4516184"/>
            <a:ext cx="1830718"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84" name="正方形/長方形 39"/>
          <p:cNvSpPr/>
          <p:nvPr/>
        </p:nvSpPr>
        <p:spPr>
          <a:xfrm>
            <a:off x="8791897" y="2537850"/>
            <a:ext cx="1849787"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585" name="正方形/長方形 40"/>
          <p:cNvSpPr/>
          <p:nvPr/>
        </p:nvSpPr>
        <p:spPr>
          <a:xfrm>
            <a:off x="8791897" y="4504874"/>
            <a:ext cx="1849787" cy="1137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1586" name="図 44"/>
          <p:cNvPicPr>
            <a:picLocks noChangeAspect="1"/>
          </p:cNvPicPr>
          <p:nvPr/>
        </p:nvPicPr>
        <p:blipFill>
          <a:blip r:embed="rId8"/>
          <a:stretch>
            <a:fillRect/>
          </a:stretch>
        </p:blipFill>
        <p:spPr>
          <a:xfrm>
            <a:off x="3246764" y="2562913"/>
            <a:ext cx="1828800" cy="1130300"/>
          </a:xfrm>
          <a:prstGeom prst="rect">
            <a:avLst/>
          </a:prstGeom>
        </p:spPr>
      </p:pic>
      <p:pic>
        <p:nvPicPr>
          <p:cNvPr id="1587" name="図 48"/>
          <p:cNvPicPr>
            <a:picLocks noChangeAspect="1"/>
          </p:cNvPicPr>
          <p:nvPr/>
        </p:nvPicPr>
        <p:blipFill>
          <a:blip r:embed="rId9"/>
          <a:stretch>
            <a:fillRect/>
          </a:stretch>
        </p:blipFill>
        <p:spPr>
          <a:xfrm>
            <a:off x="5797124" y="4376466"/>
            <a:ext cx="1841500" cy="1295400"/>
          </a:xfrm>
          <a:prstGeom prst="rect">
            <a:avLst/>
          </a:prstGeom>
        </p:spPr>
      </p:pic>
      <p:sp>
        <p:nvSpPr>
          <p:cNvPr id="1588" name="スライド番号プレースホルダー 1"/>
          <p:cNvSpPr>
            <a:spLocks noGrp="1"/>
          </p:cNvSpPr>
          <p:nvPr>
            <p:ph type="sldNum" sz="quarter" idx="12"/>
          </p:nvPr>
        </p:nvSpPr>
        <p:spPr/>
        <p:txBody>
          <a:bodyPr/>
          <a:lstStyle/>
          <a:p>
            <a:fld id="{15859FEF-2C44-4C2A-86ED-B7C1161F21CE}" type="slidenum">
              <a:rPr lang="ja-JP" altLang="en-US" smtClean="0"/>
              <a:pPr/>
              <a:t>25</a:t>
            </a:fld>
            <a:endParaRPr lang="ja-JP" altLang="en-US" dirty="0"/>
          </a:p>
        </p:txBody>
      </p:sp>
    </p:spTree>
    <p:extLst>
      <p:ext uri="{BB962C8B-B14F-4D97-AF65-F5344CB8AC3E}">
        <p14:creationId xmlns:p14="http://schemas.microsoft.com/office/powerpoint/2010/main" val="24475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594" name="直線コネクタ 2"/>
          <p:cNvCxnSpPr>
            <a:cxnSpLocks/>
          </p:cNvCxnSpPr>
          <p:nvPr/>
        </p:nvCxnSpPr>
        <p:spPr>
          <a:xfrm flipH="1">
            <a:off x="835960" y="878438"/>
            <a:ext cx="7629860"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595" name="テキスト ボックス 3"/>
          <p:cNvSpPr txBox="1"/>
          <p:nvPr/>
        </p:nvSpPr>
        <p:spPr>
          <a:xfrm>
            <a:off x="835959" y="588584"/>
            <a:ext cx="7629861" cy="707886"/>
          </a:xfrm>
          <a:prstGeom prst="rect">
            <a:avLst/>
          </a:prstGeom>
          <a:noFill/>
        </p:spPr>
        <p:txBody>
          <a:bodyPr wrap="square" rtlCol="0">
            <a:spAutoFit/>
          </a:bodyPr>
          <a:lstStyle/>
          <a:p>
            <a:r>
              <a:rPr lang="ja-JP" altLang="en-US" sz="4000" b="1" spc="300" dirty="0">
                <a:solidFill>
                  <a:schemeClr val="bg1"/>
                </a:solidFill>
                <a:latin typeface="Meiryo" panose="020B0604030504040204" pitchFamily="34" charset="-128"/>
                <a:ea typeface="Meiryo" panose="020B0604030504040204" pitchFamily="34" charset="-128"/>
              </a:rPr>
              <a:t>トラブル</a:t>
            </a:r>
            <a:r>
              <a:rPr lang="ja-JP" altLang="en-US" sz="3200" b="1" spc="300" dirty="0">
                <a:solidFill>
                  <a:schemeClr val="bg1"/>
                </a:solidFill>
                <a:latin typeface="Meiryo" panose="020B0604030504040204" pitchFamily="34" charset="-128"/>
                <a:ea typeface="Meiryo" panose="020B0604030504040204" pitchFamily="34" charset="-128"/>
              </a:rPr>
              <a:t>を</a:t>
            </a:r>
            <a:r>
              <a:rPr lang="ja-JP" altLang="en-US" sz="4000" b="1" spc="300" dirty="0">
                <a:solidFill>
                  <a:schemeClr val="bg1"/>
                </a:solidFill>
                <a:latin typeface="Meiryo" panose="020B0604030504040204" pitchFamily="34" charset="-128"/>
                <a:ea typeface="Meiryo" panose="020B0604030504040204" pitchFamily="34" charset="-128"/>
              </a:rPr>
              <a:t>防ぐため</a:t>
            </a:r>
            <a:r>
              <a:rPr lang="ja-JP" altLang="en-US" sz="3200" b="1" spc="300" dirty="0">
                <a:solidFill>
                  <a:schemeClr val="bg1"/>
                </a:solidFill>
                <a:latin typeface="Meiryo" panose="020B0604030504040204" pitchFamily="34" charset="-128"/>
                <a:ea typeface="Meiryo" panose="020B0604030504040204" pitchFamily="34" charset="-128"/>
              </a:rPr>
              <a:t>の</a:t>
            </a:r>
            <a:r>
              <a:rPr lang="ja-JP" altLang="en-US" sz="4000" b="1" spc="300" dirty="0">
                <a:solidFill>
                  <a:schemeClr val="bg1"/>
                </a:solidFill>
                <a:latin typeface="Meiryo" panose="020B0604030504040204" pitchFamily="34" charset="-128"/>
                <a:ea typeface="Meiryo" panose="020B0604030504040204" pitchFamily="34" charset="-128"/>
              </a:rPr>
              <a:t>ポイント</a:t>
            </a:r>
          </a:p>
        </p:txBody>
      </p:sp>
      <p:sp>
        <p:nvSpPr>
          <p:cNvPr id="1596" name="角丸四角形 34"/>
          <p:cNvSpPr/>
          <p:nvPr/>
        </p:nvSpPr>
        <p:spPr>
          <a:xfrm>
            <a:off x="1035143" y="5295465"/>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300" dirty="0">
                <a:solidFill>
                  <a:schemeClr val="accent2"/>
                </a:solidFill>
                <a:latin typeface="Meiryo" panose="020B0604030504040204" pitchFamily="34" charset="-128"/>
                <a:ea typeface="Meiryo" panose="020B0604030504040204" pitchFamily="34" charset="-128"/>
              </a:rPr>
              <a:t>きっぱり断る</a:t>
            </a:r>
            <a:endParaRPr lang="en-US" altLang="ja-JP" b="1" spc="300" dirty="0">
              <a:solidFill>
                <a:schemeClr val="accent2"/>
              </a:solidFill>
              <a:latin typeface="Meiryo" panose="020B0604030504040204" pitchFamily="34" charset="-128"/>
              <a:ea typeface="Meiryo" panose="020B0604030504040204" pitchFamily="34" charset="-128"/>
            </a:endParaRPr>
          </a:p>
        </p:txBody>
      </p:sp>
      <p:sp>
        <p:nvSpPr>
          <p:cNvPr id="1597" name="角丸四角形 33"/>
          <p:cNvSpPr/>
          <p:nvPr/>
        </p:nvSpPr>
        <p:spPr>
          <a:xfrm>
            <a:off x="1035143" y="4045385"/>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300" dirty="0">
                <a:solidFill>
                  <a:schemeClr val="accent2"/>
                </a:solidFill>
                <a:latin typeface="Meiryo" panose="020B0604030504040204" pitchFamily="34" charset="-128"/>
                <a:ea typeface="Meiryo" panose="020B0604030504040204" pitchFamily="34" charset="-128"/>
              </a:rPr>
              <a:t>不明な点は質問・確認する</a:t>
            </a:r>
            <a:endParaRPr lang="en-US" altLang="ja-JP" b="1" spc="300" dirty="0">
              <a:solidFill>
                <a:schemeClr val="accent2"/>
              </a:solidFill>
              <a:latin typeface="Meiryo" panose="020B0604030504040204" pitchFamily="34" charset="-128"/>
              <a:ea typeface="Meiryo" panose="020B0604030504040204" pitchFamily="34" charset="-128"/>
            </a:endParaRPr>
          </a:p>
        </p:txBody>
      </p:sp>
      <p:sp>
        <p:nvSpPr>
          <p:cNvPr id="1598" name="角丸四角形 32"/>
          <p:cNvSpPr/>
          <p:nvPr/>
        </p:nvSpPr>
        <p:spPr>
          <a:xfrm>
            <a:off x="1035143" y="1562535"/>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300" dirty="0">
                <a:solidFill>
                  <a:schemeClr val="accent2"/>
                </a:solidFill>
                <a:latin typeface="Meiryo" panose="020B0604030504040204" pitchFamily="34" charset="-128"/>
                <a:ea typeface="Meiryo" panose="020B0604030504040204" pitchFamily="34" charset="-128"/>
              </a:rPr>
              <a:t>契約内容を十分に確認する</a:t>
            </a:r>
            <a:endParaRPr lang="en-US" altLang="ja-JP" b="1" spc="300" dirty="0">
              <a:solidFill>
                <a:schemeClr val="accent2"/>
              </a:solidFill>
              <a:latin typeface="Meiryo" panose="020B0604030504040204" pitchFamily="34" charset="-128"/>
              <a:ea typeface="Meiryo" panose="020B0604030504040204" pitchFamily="34" charset="-128"/>
            </a:endParaRPr>
          </a:p>
        </p:txBody>
      </p:sp>
      <p:sp>
        <p:nvSpPr>
          <p:cNvPr id="1599" name="角丸四角形 31"/>
          <p:cNvSpPr/>
          <p:nvPr/>
        </p:nvSpPr>
        <p:spPr>
          <a:xfrm>
            <a:off x="1035143" y="2812615"/>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300" dirty="0">
                <a:solidFill>
                  <a:schemeClr val="accent2"/>
                </a:solidFill>
                <a:latin typeface="Meiryo" panose="020B0604030504040204" pitchFamily="34" charset="-128"/>
                <a:ea typeface="Meiryo" panose="020B0604030504040204" pitchFamily="34" charset="-128"/>
              </a:rPr>
              <a:t>自分の心理傾向を把握する</a:t>
            </a:r>
            <a:endParaRPr lang="en-US" altLang="ja-JP" b="1" spc="300" dirty="0">
              <a:solidFill>
                <a:schemeClr val="accent2"/>
              </a:solidFill>
              <a:latin typeface="Meiryo" panose="020B0604030504040204" pitchFamily="34" charset="-128"/>
              <a:ea typeface="Meiryo" panose="020B0604030504040204" pitchFamily="34" charset="-128"/>
            </a:endParaRPr>
          </a:p>
        </p:txBody>
      </p:sp>
      <p:sp>
        <p:nvSpPr>
          <p:cNvPr id="1600" name="テキスト ボックス 10"/>
          <p:cNvSpPr txBox="1"/>
          <p:nvPr/>
        </p:nvSpPr>
        <p:spPr>
          <a:xfrm>
            <a:off x="5383257" y="2939359"/>
            <a:ext cx="5796000" cy="711733"/>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自分の心理的な弱みを自覚しておくと、衝動的な契約を防ぐことができます。</a:t>
            </a:r>
            <a:endParaRPr lang="en-US" altLang="ja-JP" sz="1400" b="1" dirty="0">
              <a:latin typeface="Meiryo" panose="020B0604030504040204" pitchFamily="34" charset="-128"/>
              <a:ea typeface="Meiryo" panose="020B0604030504040204" pitchFamily="34" charset="-128"/>
            </a:endParaRPr>
          </a:p>
        </p:txBody>
      </p:sp>
      <p:sp>
        <p:nvSpPr>
          <p:cNvPr id="1601" name="テキスト ボックス 13"/>
          <p:cNvSpPr txBox="1"/>
          <p:nvPr/>
        </p:nvSpPr>
        <p:spPr>
          <a:xfrm>
            <a:off x="5383257" y="1529179"/>
            <a:ext cx="5796000" cy="1034899"/>
          </a:xfrm>
          <a:prstGeom prst="rect">
            <a:avLst/>
          </a:prstGeom>
          <a:noFill/>
        </p:spPr>
        <p:txBody>
          <a:bodyPr wrap="square" rtlCol="0">
            <a:spAutoFit/>
          </a:bodyPr>
          <a:lstStyle/>
          <a:p>
            <a:pPr marL="0" lvl="1">
              <a:lnSpc>
                <a:spcPct val="150000"/>
              </a:lnSpc>
            </a:pPr>
            <a:r>
              <a:rPr lang="ja-JP" altLang="en-US" sz="1400" b="1" dirty="0">
                <a:latin typeface="Meiryo" panose="020B0604030504040204" pitchFamily="34" charset="-128"/>
                <a:ea typeface="Meiryo" panose="020B0604030504040204" pitchFamily="34" charset="-128"/>
              </a:rPr>
              <a:t>冷静に判断するために、契約を検討する時間をつくることが大切です。誰かに相談する、他社との比較・相見積を行うなど、情報を複数から集めるのも有効です。</a:t>
            </a:r>
            <a:endParaRPr kumimoji="1" lang="ja-JP" altLang="en-US" sz="1400" b="1" dirty="0">
              <a:latin typeface="Meiryo" panose="020B0604030504040204" pitchFamily="34" charset="-128"/>
              <a:ea typeface="Meiryo" panose="020B0604030504040204" pitchFamily="34" charset="-128"/>
            </a:endParaRPr>
          </a:p>
        </p:txBody>
      </p:sp>
      <p:sp>
        <p:nvSpPr>
          <p:cNvPr id="1602" name="テキスト ボックス 16"/>
          <p:cNvSpPr txBox="1"/>
          <p:nvPr/>
        </p:nvSpPr>
        <p:spPr>
          <a:xfrm>
            <a:off x="5383257" y="4173612"/>
            <a:ext cx="5796000" cy="711733"/>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分からない点は、事前に明らかにしておくと、後の契約トラブルを防ぐことができます。</a:t>
            </a:r>
            <a:endParaRPr lang="en-US" altLang="ja-JP" sz="1400" b="1" dirty="0">
              <a:latin typeface="Meiryo" panose="020B0604030504040204" pitchFamily="34" charset="-128"/>
              <a:ea typeface="Meiryo" panose="020B0604030504040204" pitchFamily="34" charset="-128"/>
            </a:endParaRPr>
          </a:p>
        </p:txBody>
      </p:sp>
      <p:sp>
        <p:nvSpPr>
          <p:cNvPr id="1603" name="テキスト ボックス 18"/>
          <p:cNvSpPr txBox="1"/>
          <p:nvPr/>
        </p:nvSpPr>
        <p:spPr>
          <a:xfrm>
            <a:off x="5383257" y="5423692"/>
            <a:ext cx="5796000" cy="711733"/>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不要な場合や悩んでいる場合は、相手に断る意思をはっきり伝えましょう。</a:t>
            </a:r>
            <a:endParaRPr lang="en-US" altLang="ja-JP" sz="1400" b="1" dirty="0">
              <a:latin typeface="Meiryo" panose="020B0604030504040204" pitchFamily="34" charset="-128"/>
              <a:ea typeface="Meiryo" panose="020B0604030504040204" pitchFamily="34" charset="-128"/>
            </a:endParaRPr>
          </a:p>
        </p:txBody>
      </p:sp>
      <p:sp>
        <p:nvSpPr>
          <p:cNvPr id="1604" name="スライド番号プレースホルダー 1"/>
          <p:cNvSpPr>
            <a:spLocks noGrp="1"/>
          </p:cNvSpPr>
          <p:nvPr>
            <p:ph type="sldNum" sz="quarter" idx="12"/>
          </p:nvPr>
        </p:nvSpPr>
        <p:spPr/>
        <p:txBody>
          <a:bodyPr/>
          <a:lstStyle/>
          <a:p>
            <a:fld id="{15859FEF-2C44-4C2A-86ED-B7C1161F21CE}" type="slidenum">
              <a:rPr lang="ja-JP" altLang="en-US" smtClean="0"/>
              <a:pPr/>
              <a:t>26</a:t>
            </a:fld>
            <a:endParaRPr lang="ja-JP" altLang="en-US" dirty="0"/>
          </a:p>
        </p:txBody>
      </p:sp>
    </p:spTree>
    <p:extLst>
      <p:ext uri="{BB962C8B-B14F-4D97-AF65-F5344CB8AC3E}">
        <p14:creationId xmlns:p14="http://schemas.microsoft.com/office/powerpoint/2010/main" val="2470137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10" name="スライド番号プレースホルダー 1"/>
          <p:cNvSpPr>
            <a:spLocks noGrp="1"/>
          </p:cNvSpPr>
          <p:nvPr>
            <p:ph type="sldNum" sz="quarter" idx="12"/>
          </p:nvPr>
        </p:nvSpPr>
        <p:spPr/>
        <p:txBody>
          <a:bodyPr/>
          <a:lstStyle/>
          <a:p>
            <a:fld id="{15859FEF-2C44-4C2A-86ED-B7C1161F21CE}" type="slidenum">
              <a:rPr lang="ja-JP" altLang="en-US" smtClean="0"/>
              <a:pPr/>
              <a:t>27</a:t>
            </a:fld>
            <a:endParaRPr lang="ja-JP" altLang="en-US" dirty="0"/>
          </a:p>
        </p:txBody>
      </p:sp>
      <p:pic>
        <p:nvPicPr>
          <p:cNvPr id="1611" name="図 651">
            <a:hlinkClick r:id="rId1" action="" tooltip=""/>
          </p:cNvPr>
          <p:cNvPicPr>
            <a:picLocks noChangeAspect="1"/>
          </p:cNvPicPr>
          <p:nvPr/>
        </p:nvPicPr>
        <p:blipFill>
          <a:blip r:embed="rId2"/>
          <a:stretch>
            <a:fillRect/>
          </a:stretch>
        </p:blipFill>
        <p:spPr>
          <a:xfrm>
            <a:off x="633676" y="347069"/>
            <a:ext cx="10942170" cy="6155690"/>
          </a:xfrm>
          <a:prstGeom prst="rect">
            <a:avLst/>
          </a:prstGeom>
          <a:ln>
            <a:solidFill>
              <a:schemeClr val="tx1"/>
            </a:solidFill>
          </a:ln>
          <a:effectLst/>
        </p:spPr>
      </p:pic>
    </p:spTree>
    <p:extLst>
      <p:ext uri="{BB962C8B-B14F-4D97-AF65-F5344CB8AC3E}">
        <p14:creationId xmlns:p14="http://schemas.microsoft.com/office/powerpoint/2010/main" val="2502500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617" name="直線コネクタ 1"/>
          <p:cNvCxnSpPr>
            <a:cxnSpLocks/>
          </p:cNvCxnSpPr>
          <p:nvPr/>
        </p:nvCxnSpPr>
        <p:spPr>
          <a:xfrm>
            <a:off x="849897" y="871138"/>
            <a:ext cx="9480176"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618" name="テキスト ボックス 2"/>
          <p:cNvSpPr txBox="1"/>
          <p:nvPr/>
        </p:nvSpPr>
        <p:spPr>
          <a:xfrm>
            <a:off x="849897" y="619264"/>
            <a:ext cx="9473335" cy="707886"/>
          </a:xfrm>
          <a:prstGeom prst="rect">
            <a:avLst/>
          </a:prstGeom>
          <a:noFill/>
        </p:spPr>
        <p:txBody>
          <a:bodyPr wrap="square" rtlCol="0">
            <a:spAutoFit/>
          </a:bodyPr>
          <a:lstStyle/>
          <a:p>
            <a:r>
              <a:rPr lang="ja-JP" altLang="en-US" sz="4000" b="1">
                <a:solidFill>
                  <a:schemeClr val="bg1"/>
                </a:solidFill>
                <a:latin typeface="Meiryo" panose="020B0604030504040204" pitchFamily="34" charset="-128"/>
                <a:ea typeface="Meiryo" panose="020B0604030504040204" pitchFamily="34" charset="-128"/>
              </a:rPr>
              <a:t>ワーク：</a:t>
            </a:r>
            <a:r>
              <a:rPr lang="ja-JP" altLang="en-US" sz="4000" b="1" spc="300">
                <a:solidFill>
                  <a:schemeClr val="bg1"/>
                </a:solidFill>
                <a:latin typeface="Meiryo" panose="020B0604030504040204" pitchFamily="34" charset="-128"/>
                <a:ea typeface="Meiryo" panose="020B0604030504040204" pitchFamily="34" charset="-128"/>
              </a:rPr>
              <a:t>トラブルの対処方法を考える</a:t>
            </a:r>
            <a:endParaRPr kumimoji="1" lang="ja-JP" altLang="en-US" b="1" spc="300">
              <a:solidFill>
                <a:schemeClr val="bg1"/>
              </a:solidFill>
              <a:latin typeface="Meiryo" panose="020B0604030504040204" pitchFamily="34" charset="-128"/>
              <a:ea typeface="Meiryo" panose="020B0604030504040204" pitchFamily="34" charset="-128"/>
            </a:endParaRPr>
          </a:p>
        </p:txBody>
      </p:sp>
      <p:sp>
        <p:nvSpPr>
          <p:cNvPr id="1619" name="テキスト ボックス 3"/>
          <p:cNvSpPr txBox="1"/>
          <p:nvPr/>
        </p:nvSpPr>
        <p:spPr>
          <a:xfrm>
            <a:off x="849897" y="1661542"/>
            <a:ext cx="8444753" cy="461665"/>
          </a:xfrm>
          <a:prstGeom prst="rect">
            <a:avLst/>
          </a:prstGeom>
          <a:noFill/>
        </p:spPr>
        <p:txBody>
          <a:bodyPr wrap="square" rtlCol="0">
            <a:spAutoFit/>
          </a:bodyPr>
          <a:lstStyle/>
          <a:p>
            <a:r>
              <a:rPr lang="ja-JP" altLang="en-US" sz="2400" b="1" dirty="0">
                <a:latin typeface="Meiryo" panose="020B0604030504040204" pitchFamily="34" charset="-128"/>
                <a:ea typeface="Meiryo" panose="020B0604030504040204" pitchFamily="34" charset="-128"/>
              </a:rPr>
              <a:t>動画について、以下のことを考えましょう</a:t>
            </a:r>
            <a:endParaRPr kumimoji="1" lang="ja-JP" altLang="en-US" sz="2400" b="1" dirty="0">
              <a:latin typeface="Meiryo" panose="020B0604030504040204" pitchFamily="34" charset="-128"/>
              <a:ea typeface="Meiryo" panose="020B0604030504040204" pitchFamily="34" charset="-128"/>
            </a:endParaRPr>
          </a:p>
        </p:txBody>
      </p:sp>
      <p:sp>
        <p:nvSpPr>
          <p:cNvPr id="1620" name="テキスト ボックス 5"/>
          <p:cNvSpPr txBox="1"/>
          <p:nvPr/>
        </p:nvSpPr>
        <p:spPr>
          <a:xfrm>
            <a:off x="2622176" y="2696190"/>
            <a:ext cx="8198224" cy="1154162"/>
          </a:xfrm>
          <a:prstGeom prst="rect">
            <a:avLst/>
          </a:prstGeom>
          <a:noFill/>
        </p:spPr>
        <p:txBody>
          <a:bodyPr wrap="square" rtlCol="0">
            <a:spAutoFit/>
          </a:bodyPr>
          <a:lstStyle/>
          <a:p>
            <a:pPr>
              <a:lnSpc>
                <a:spcPct val="150000"/>
              </a:lnSpc>
            </a:pPr>
            <a:r>
              <a:rPr lang="ja-JP" altLang="en-US" sz="2400" b="1" dirty="0">
                <a:latin typeface="Meiryo" panose="020B0604030504040204" pitchFamily="34" charset="-128"/>
                <a:ea typeface="Meiryo" panose="020B0604030504040204" pitchFamily="34" charset="-128"/>
              </a:rPr>
              <a:t>トラブルを防ぐために、シズオカさんはどのように行動するとよかったでしょうか？</a:t>
            </a:r>
            <a:endParaRPr lang="en-US" altLang="ja-JP" sz="2400" b="1" dirty="0">
              <a:latin typeface="Meiryo" panose="020B0604030504040204" pitchFamily="34" charset="-128"/>
              <a:ea typeface="Meiryo" panose="020B0604030504040204" pitchFamily="34" charset="-128"/>
            </a:endParaRPr>
          </a:p>
        </p:txBody>
      </p:sp>
      <p:sp>
        <p:nvSpPr>
          <p:cNvPr id="1621" name="テキスト ボックス 7"/>
          <p:cNvSpPr txBox="1"/>
          <p:nvPr/>
        </p:nvSpPr>
        <p:spPr>
          <a:xfrm>
            <a:off x="2622176" y="4164637"/>
            <a:ext cx="8198224" cy="1154162"/>
          </a:xfrm>
          <a:prstGeom prst="rect">
            <a:avLst/>
          </a:prstGeom>
          <a:noFill/>
        </p:spPr>
        <p:txBody>
          <a:bodyPr wrap="square" rtlCol="0">
            <a:spAutoFit/>
          </a:bodyPr>
          <a:lstStyle/>
          <a:p>
            <a:pPr>
              <a:lnSpc>
                <a:spcPct val="150000"/>
              </a:lnSpc>
            </a:pPr>
            <a:r>
              <a:rPr lang="ja-JP" altLang="en-US" sz="2400" b="1" dirty="0">
                <a:latin typeface="Meiryo" panose="020B0604030504040204" pitchFamily="34" charset="-128"/>
                <a:ea typeface="Meiryo" panose="020B0604030504040204" pitchFamily="34" charset="-128"/>
              </a:rPr>
              <a:t>シズオカさんは法律上、契約をやめてお金を返してもらうことはできるでしょうか？</a:t>
            </a:r>
            <a:endParaRPr kumimoji="1" lang="ja-JP" altLang="en-US" sz="2400" b="1" dirty="0">
              <a:latin typeface="Meiryo" panose="020B0604030504040204" pitchFamily="34" charset="-128"/>
              <a:ea typeface="Meiryo" panose="020B0604030504040204" pitchFamily="34" charset="-128"/>
            </a:endParaRPr>
          </a:p>
        </p:txBody>
      </p:sp>
      <p:sp>
        <p:nvSpPr>
          <p:cNvPr id="1622" name="テキスト ボックス 4"/>
          <p:cNvSpPr txBox="1"/>
          <p:nvPr/>
        </p:nvSpPr>
        <p:spPr>
          <a:xfrm>
            <a:off x="966203" y="2891402"/>
            <a:ext cx="995082" cy="646331"/>
          </a:xfrm>
          <a:prstGeom prst="rect">
            <a:avLst/>
          </a:prstGeom>
          <a:noFill/>
        </p:spPr>
        <p:txBody>
          <a:bodyPr wrap="square" rtlCol="0">
            <a:spAutoFit/>
          </a:bodyPr>
          <a:lstStyle/>
          <a:p>
            <a:r>
              <a:rPr lang="en-US" altLang="ja-JP" sz="3600" b="1" dirty="0">
                <a:latin typeface="Meiryo" panose="020B0604030504040204" pitchFamily="34" charset="-128"/>
                <a:ea typeface="Meiryo" panose="020B0604030504040204" pitchFamily="34" charset="-128"/>
              </a:rPr>
              <a:t>Q1.</a:t>
            </a:r>
            <a:endParaRPr kumimoji="1" lang="ja-JP" altLang="en-US" sz="3600" b="1">
              <a:latin typeface="Meiryo" panose="020B0604030504040204" pitchFamily="34" charset="-128"/>
              <a:ea typeface="Meiryo" panose="020B0604030504040204" pitchFamily="34" charset="-128"/>
            </a:endParaRPr>
          </a:p>
        </p:txBody>
      </p:sp>
      <p:grpSp>
        <p:nvGrpSpPr>
          <p:cNvPr id="1623" name="グループ化 8"/>
          <p:cNvGrpSpPr/>
          <p:nvPr/>
        </p:nvGrpSpPr>
        <p:grpSpPr>
          <a:xfrm>
            <a:off x="966203" y="2781220"/>
            <a:ext cx="1204675" cy="984101"/>
            <a:chOff x="1640542" y="2444899"/>
            <a:chExt cx="1204675" cy="984101"/>
          </a:xfrm>
        </p:grpSpPr>
        <p:pic>
          <p:nvPicPr>
            <p:cNvPr id="1624" name="図 13"/>
            <p:cNvPicPr>
              <a:picLocks noChangeAspect="1"/>
            </p:cNvPicPr>
            <p:nvPr/>
          </p:nvPicPr>
          <p:blipFill>
            <a:blip r:embed="rId1"/>
            <a:stretch>
              <a:fillRect/>
            </a:stretch>
          </p:blipFill>
          <p:spPr>
            <a:xfrm>
              <a:off x="1640542" y="2444899"/>
              <a:ext cx="1204675" cy="984101"/>
            </a:xfrm>
            <a:prstGeom prst="rect">
              <a:avLst/>
            </a:prstGeom>
          </p:spPr>
        </p:pic>
        <p:sp>
          <p:nvSpPr>
            <p:cNvPr id="1625" name="テキスト ボックス 16"/>
            <p:cNvSpPr txBox="1"/>
            <p:nvPr/>
          </p:nvSpPr>
          <p:spPr>
            <a:xfrm>
              <a:off x="1732327" y="2753586"/>
              <a:ext cx="1030945" cy="400110"/>
            </a:xfrm>
            <a:prstGeom prst="rect">
              <a:avLst/>
            </a:prstGeom>
            <a:noFill/>
          </p:spPr>
          <p:txBody>
            <a:bodyPr wrap="square" rtlCol="0">
              <a:spAutoFit/>
            </a:bodyPr>
            <a:lstStyle/>
            <a:p>
              <a:pPr algn="ctr"/>
              <a:r>
                <a:rPr lang="en-US" altLang="ja-JP" sz="2000" b="1" dirty="0">
                  <a:solidFill>
                    <a:srgbClr val="FFC000"/>
                  </a:solidFill>
                  <a:latin typeface="Meiryo" panose="020B0604030504040204" pitchFamily="34" charset="-128"/>
                  <a:ea typeface="Meiryo" panose="020B0604030504040204" pitchFamily="34" charset="-128"/>
                </a:rPr>
                <a:t>Q</a:t>
              </a:r>
              <a:r>
                <a:rPr lang="ja-JP" altLang="en-US" sz="2000" b="1">
                  <a:solidFill>
                    <a:srgbClr val="FFC000"/>
                  </a:solidFill>
                  <a:latin typeface="Meiryo" panose="020B0604030504040204" pitchFamily="34" charset="-128"/>
                  <a:ea typeface="Meiryo" panose="020B0604030504040204" pitchFamily="34" charset="-128"/>
                </a:rPr>
                <a:t>１．</a:t>
              </a:r>
              <a:endParaRPr kumimoji="1" lang="ja-JP" altLang="en-US" sz="2000" b="1">
                <a:solidFill>
                  <a:srgbClr val="FFC000"/>
                </a:solidFill>
                <a:latin typeface="Meiryo" panose="020B0604030504040204" pitchFamily="34" charset="-128"/>
                <a:ea typeface="Meiryo" panose="020B0604030504040204" pitchFamily="34" charset="-128"/>
              </a:endParaRPr>
            </a:p>
          </p:txBody>
        </p:sp>
      </p:grpSp>
      <p:grpSp>
        <p:nvGrpSpPr>
          <p:cNvPr id="1626" name="グループ化 11"/>
          <p:cNvGrpSpPr/>
          <p:nvPr/>
        </p:nvGrpSpPr>
        <p:grpSpPr>
          <a:xfrm>
            <a:off x="966203" y="4212357"/>
            <a:ext cx="1204675" cy="984101"/>
            <a:chOff x="1640542" y="4559449"/>
            <a:chExt cx="1204675" cy="984101"/>
          </a:xfrm>
        </p:grpSpPr>
        <p:pic>
          <p:nvPicPr>
            <p:cNvPr id="1627" name="図 19"/>
            <p:cNvPicPr>
              <a:picLocks noChangeAspect="1"/>
            </p:cNvPicPr>
            <p:nvPr/>
          </p:nvPicPr>
          <p:blipFill>
            <a:blip r:embed="rId1"/>
            <a:stretch>
              <a:fillRect/>
            </a:stretch>
          </p:blipFill>
          <p:spPr>
            <a:xfrm>
              <a:off x="1640542" y="4559449"/>
              <a:ext cx="1204675" cy="984101"/>
            </a:xfrm>
            <a:prstGeom prst="rect">
              <a:avLst/>
            </a:prstGeom>
          </p:spPr>
        </p:pic>
        <p:sp>
          <p:nvSpPr>
            <p:cNvPr id="1628" name="テキスト ボックス 20"/>
            <p:cNvSpPr txBox="1"/>
            <p:nvPr/>
          </p:nvSpPr>
          <p:spPr>
            <a:xfrm>
              <a:off x="1732327" y="4868136"/>
              <a:ext cx="1030945" cy="400110"/>
            </a:xfrm>
            <a:prstGeom prst="rect">
              <a:avLst/>
            </a:prstGeom>
            <a:noFill/>
          </p:spPr>
          <p:txBody>
            <a:bodyPr wrap="square" rtlCol="0">
              <a:spAutoFit/>
            </a:bodyPr>
            <a:lstStyle/>
            <a:p>
              <a:pPr algn="ctr"/>
              <a:r>
                <a:rPr lang="en-US" altLang="ja-JP" sz="2000" b="1" dirty="0">
                  <a:solidFill>
                    <a:srgbClr val="FFC000"/>
                  </a:solidFill>
                  <a:latin typeface="Meiryo" panose="020B0604030504040204" pitchFamily="34" charset="-128"/>
                  <a:ea typeface="Meiryo" panose="020B0604030504040204" pitchFamily="34" charset="-128"/>
                </a:rPr>
                <a:t>Q2</a:t>
              </a:r>
              <a:r>
                <a:rPr lang="ja-JP" altLang="en-US" sz="2000" b="1">
                  <a:solidFill>
                    <a:srgbClr val="FFC000"/>
                  </a:solidFill>
                  <a:latin typeface="Meiryo" panose="020B0604030504040204" pitchFamily="34" charset="-128"/>
                  <a:ea typeface="Meiryo" panose="020B0604030504040204" pitchFamily="34" charset="-128"/>
                </a:rPr>
                <a:t>．</a:t>
              </a:r>
              <a:endParaRPr kumimoji="1" lang="ja-JP" altLang="en-US" sz="2000" b="1">
                <a:solidFill>
                  <a:srgbClr val="FFC000"/>
                </a:solidFill>
                <a:latin typeface="Meiryo" panose="020B0604030504040204" pitchFamily="34" charset="-128"/>
                <a:ea typeface="Meiryo" panose="020B0604030504040204" pitchFamily="34" charset="-128"/>
              </a:endParaRPr>
            </a:p>
          </p:txBody>
        </p:sp>
      </p:grpSp>
      <p:sp>
        <p:nvSpPr>
          <p:cNvPr id="1629" name="スライド番号プレースホルダー 6"/>
          <p:cNvSpPr>
            <a:spLocks noGrp="1"/>
          </p:cNvSpPr>
          <p:nvPr>
            <p:ph type="sldNum" sz="quarter" idx="12"/>
          </p:nvPr>
        </p:nvSpPr>
        <p:spPr/>
        <p:txBody>
          <a:bodyPr/>
          <a:lstStyle/>
          <a:p>
            <a:fld id="{15859FEF-2C44-4C2A-86ED-B7C1161F21CE}" type="slidenum">
              <a:rPr lang="ja-JP" altLang="en-US" smtClean="0"/>
              <a:pPr/>
              <a:t>28</a:t>
            </a:fld>
            <a:endParaRPr lang="ja-JP" altLang="en-US" dirty="0"/>
          </a:p>
        </p:txBody>
      </p:sp>
    </p:spTree>
    <p:extLst>
      <p:ext uri="{BB962C8B-B14F-4D97-AF65-F5344CB8AC3E}">
        <p14:creationId xmlns:p14="http://schemas.microsoft.com/office/powerpoint/2010/main" val="4269960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35" name="角丸四角形 1"/>
          <p:cNvSpPr/>
          <p:nvPr/>
        </p:nvSpPr>
        <p:spPr>
          <a:xfrm>
            <a:off x="732865" y="5317755"/>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300" dirty="0">
                <a:solidFill>
                  <a:schemeClr val="accent2"/>
                </a:solidFill>
                <a:latin typeface="Meiryo" panose="020B0604030504040204" pitchFamily="34" charset="-128"/>
                <a:ea typeface="Meiryo" panose="020B0604030504040204" pitchFamily="34" charset="-128"/>
              </a:rPr>
              <a:t>相談窓口・専門家に相談する</a:t>
            </a:r>
          </a:p>
        </p:txBody>
      </p:sp>
      <p:sp>
        <p:nvSpPr>
          <p:cNvPr id="1636" name="角丸四角形 2"/>
          <p:cNvSpPr/>
          <p:nvPr/>
        </p:nvSpPr>
        <p:spPr>
          <a:xfrm>
            <a:off x="732865" y="4120606"/>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2"/>
                </a:solidFill>
                <a:latin typeface="Meiryo" panose="020B0604030504040204" pitchFamily="34" charset="-128"/>
                <a:ea typeface="Meiryo" panose="020B0604030504040204" pitchFamily="34" charset="-128"/>
              </a:rPr>
              <a:t>個人名義の口座に振り込まない</a:t>
            </a:r>
          </a:p>
        </p:txBody>
      </p:sp>
      <p:sp>
        <p:nvSpPr>
          <p:cNvPr id="1637" name="角丸四角形 3"/>
          <p:cNvSpPr/>
          <p:nvPr/>
        </p:nvSpPr>
        <p:spPr>
          <a:xfrm>
            <a:off x="732865" y="2923457"/>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spc="300" dirty="0">
                <a:solidFill>
                  <a:schemeClr val="accent2"/>
                </a:solidFill>
                <a:latin typeface="Meiryo" panose="020B0604030504040204" pitchFamily="34" charset="-128"/>
                <a:ea typeface="Meiryo" panose="020B0604030504040204" pitchFamily="34" charset="-128"/>
              </a:rPr>
              <a:t>業者の登録をチェックする</a:t>
            </a:r>
          </a:p>
        </p:txBody>
      </p:sp>
      <p:sp>
        <p:nvSpPr>
          <p:cNvPr id="1638" name="角丸四角形 4"/>
          <p:cNvSpPr/>
          <p:nvPr/>
        </p:nvSpPr>
        <p:spPr>
          <a:xfrm>
            <a:off x="732865" y="1562733"/>
            <a:ext cx="3993777"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2"/>
                </a:solidFill>
                <a:latin typeface="Meiryo" panose="020B0604030504040204" pitchFamily="34" charset="-128"/>
                <a:ea typeface="Meiryo" panose="020B0604030504040204" pitchFamily="34" charset="-128"/>
              </a:rPr>
              <a:t>「うまい話」をうのみにしない</a:t>
            </a:r>
          </a:p>
        </p:txBody>
      </p:sp>
      <p:cxnSp>
        <p:nvCxnSpPr>
          <p:cNvPr id="1639" name="直線コネクタ 5"/>
          <p:cNvCxnSpPr>
            <a:cxnSpLocks/>
          </p:cNvCxnSpPr>
          <p:nvPr/>
        </p:nvCxnSpPr>
        <p:spPr>
          <a:xfrm flipH="1">
            <a:off x="861360" y="821492"/>
            <a:ext cx="9442801"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640" name="テキスト ボックス 6"/>
          <p:cNvSpPr txBox="1"/>
          <p:nvPr/>
        </p:nvSpPr>
        <p:spPr>
          <a:xfrm>
            <a:off x="861359" y="531638"/>
            <a:ext cx="9776012" cy="707886"/>
          </a:xfrm>
          <a:prstGeom prst="rect">
            <a:avLst/>
          </a:prstGeom>
          <a:noFill/>
        </p:spPr>
        <p:txBody>
          <a:bodyPr wrap="square" rtlCol="0">
            <a:spAutoFit/>
          </a:bodyPr>
          <a:lstStyle/>
          <a:p>
            <a:r>
              <a:rPr lang="ja-JP" altLang="en-US" sz="4000" b="1" spc="300" dirty="0">
                <a:solidFill>
                  <a:schemeClr val="bg1"/>
                </a:solidFill>
                <a:latin typeface="Meiryo" panose="020B0604030504040204" pitchFamily="34" charset="-128"/>
                <a:ea typeface="Meiryo" panose="020B0604030504040204" pitchFamily="34" charset="-128"/>
              </a:rPr>
              <a:t>投資のトラブルを防ぐためのポイント</a:t>
            </a:r>
          </a:p>
        </p:txBody>
      </p:sp>
      <p:sp>
        <p:nvSpPr>
          <p:cNvPr id="1641" name="テキスト ボックス 7"/>
          <p:cNvSpPr txBox="1"/>
          <p:nvPr/>
        </p:nvSpPr>
        <p:spPr>
          <a:xfrm>
            <a:off x="4861592" y="1529378"/>
            <a:ext cx="5364000" cy="1034899"/>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投資のリスクとリターン（収益）は比例するのが基本です。</a:t>
            </a:r>
            <a:endParaRPr lang="en-US" altLang="ja-JP" sz="1400" b="1" dirty="0">
              <a:latin typeface="Meiryo" panose="020B0604030504040204" pitchFamily="34" charset="-128"/>
              <a:ea typeface="Meiryo" panose="020B0604030504040204" pitchFamily="34" charset="-128"/>
            </a:endParaRPr>
          </a:p>
          <a:p>
            <a:pPr>
              <a:lnSpc>
                <a:spcPct val="150000"/>
              </a:lnSpc>
            </a:pPr>
            <a:r>
              <a:rPr lang="ja-JP" altLang="en-US" sz="1400" b="1" dirty="0">
                <a:latin typeface="Meiryo" panose="020B0604030504040204" pitchFamily="34" charset="-128"/>
                <a:ea typeface="Meiryo" panose="020B0604030504040204" pitchFamily="34" charset="-128"/>
              </a:rPr>
              <a:t>「必ずもうかる」「元本割れはない」と勧誘されても、実際に利益を得られる保証はありません。</a:t>
            </a:r>
            <a:endParaRPr lang="en-US" altLang="ja-JP" sz="1400" b="1" spc="300" dirty="0">
              <a:latin typeface="Meiryo" panose="020B0604030504040204" pitchFamily="34" charset="-128"/>
              <a:ea typeface="Meiryo" panose="020B0604030504040204" pitchFamily="34" charset="-128"/>
            </a:endParaRPr>
          </a:p>
        </p:txBody>
      </p:sp>
      <p:sp>
        <p:nvSpPr>
          <p:cNvPr id="1642" name="テキスト ボックス 8"/>
          <p:cNvSpPr txBox="1"/>
          <p:nvPr/>
        </p:nvSpPr>
        <p:spPr>
          <a:xfrm>
            <a:off x="4861592" y="2890102"/>
            <a:ext cx="5364000" cy="1034899"/>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金融商品を扱う業者には、金融商品取引法に基づく登録が義務付けられています。取引前に金融庁のホームページ（➡）で確認しましょう。</a:t>
            </a:r>
          </a:p>
        </p:txBody>
      </p:sp>
      <p:sp>
        <p:nvSpPr>
          <p:cNvPr id="1643" name="テキスト ボックス 9"/>
          <p:cNvSpPr txBox="1"/>
          <p:nvPr/>
        </p:nvSpPr>
        <p:spPr>
          <a:xfrm>
            <a:off x="4861592" y="4248834"/>
            <a:ext cx="5364000" cy="711733"/>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通常の投資の取引では、個人名義の口座を使って入金させること</a:t>
            </a:r>
            <a:r>
              <a:rPr lang="ja-JP" altLang="en-US" sz="1400" b="1">
                <a:latin typeface="Meiryo" panose="020B0604030504040204" pitchFamily="34" charset="-128"/>
                <a:ea typeface="Meiryo" panose="020B0604030504040204" pitchFamily="34" charset="-128"/>
              </a:rPr>
              <a:t>はありません。</a:t>
            </a:r>
            <a:endParaRPr lang="en-US" altLang="ja-JP" sz="1400" b="1" dirty="0">
              <a:latin typeface="Meiryo" panose="020B0604030504040204" pitchFamily="34" charset="-128"/>
              <a:ea typeface="Meiryo" panose="020B0604030504040204" pitchFamily="34" charset="-128"/>
            </a:endParaRPr>
          </a:p>
        </p:txBody>
      </p:sp>
      <p:sp>
        <p:nvSpPr>
          <p:cNvPr id="1644" name="テキスト ボックス 10"/>
          <p:cNvSpPr txBox="1"/>
          <p:nvPr/>
        </p:nvSpPr>
        <p:spPr>
          <a:xfrm>
            <a:off x="4861593" y="5284400"/>
            <a:ext cx="5364000" cy="1034899"/>
          </a:xfrm>
          <a:prstGeom prst="rect">
            <a:avLst/>
          </a:prstGeom>
          <a:noFill/>
        </p:spPr>
        <p:txBody>
          <a:bodyPr wrap="square" rtlCol="0">
            <a:spAutoFit/>
          </a:bodyPr>
          <a:lstStyle/>
          <a:p>
            <a:pPr>
              <a:lnSpc>
                <a:spcPct val="150000"/>
              </a:lnSpc>
            </a:pPr>
            <a:r>
              <a:rPr lang="ja-JP" altLang="en-US" sz="1400" b="1" dirty="0">
                <a:latin typeface="Meiryo" panose="020B0604030504040204" pitchFamily="34" charset="-128"/>
                <a:ea typeface="Meiryo" panose="020B0604030504040204" pitchFamily="34" charset="-128"/>
              </a:rPr>
              <a:t>消費生活センターや金融庁の相談窓口など、第三者に相談しましょう。日頃の家計管理や資産形成の疑問は、金融経済教育推進機構で専門家の相談を受けることもできます。</a:t>
            </a:r>
          </a:p>
        </p:txBody>
      </p:sp>
      <p:pic>
        <p:nvPicPr>
          <p:cNvPr id="1645" name="図 16" descr="QR コード_x000a__x000a_AI 生成コンテンツは誤りを含む可能性があります。"/>
          <p:cNvPicPr>
            <a:picLocks noChangeAspect="1"/>
          </p:cNvPicPr>
          <p:nvPr/>
        </p:nvPicPr>
        <p:blipFill>
          <a:blip r:embed="rId1"/>
          <a:stretch>
            <a:fillRect/>
          </a:stretch>
        </p:blipFill>
        <p:spPr>
          <a:xfrm>
            <a:off x="10336225" y="2666377"/>
            <a:ext cx="1197377" cy="1197377"/>
          </a:xfrm>
          <a:prstGeom prst="rect">
            <a:avLst/>
          </a:prstGeom>
        </p:spPr>
      </p:pic>
      <p:sp>
        <p:nvSpPr>
          <p:cNvPr id="1646" name="スライド番号プレースホルダー 11"/>
          <p:cNvSpPr>
            <a:spLocks noGrp="1"/>
          </p:cNvSpPr>
          <p:nvPr>
            <p:ph type="sldNum" sz="quarter" idx="12"/>
          </p:nvPr>
        </p:nvSpPr>
        <p:spPr/>
        <p:txBody>
          <a:bodyPr/>
          <a:lstStyle/>
          <a:p>
            <a:fld id="{15859FEF-2C44-4C2A-86ED-B7C1161F21CE}" type="slidenum">
              <a:rPr lang="ja-JP" altLang="en-US" smtClean="0"/>
              <a:pPr/>
              <a:t>29</a:t>
            </a:fld>
            <a:endParaRPr lang="ja-JP" altLang="en-US" dirty="0"/>
          </a:p>
        </p:txBody>
      </p:sp>
    </p:spTree>
    <p:extLst>
      <p:ext uri="{BB962C8B-B14F-4D97-AF65-F5344CB8AC3E}">
        <p14:creationId xmlns:p14="http://schemas.microsoft.com/office/powerpoint/2010/main" val="1307132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7" name="四角形: 角を丸くする 13"/>
          <p:cNvSpPr/>
          <p:nvPr/>
        </p:nvSpPr>
        <p:spPr>
          <a:xfrm>
            <a:off x="979385" y="1505569"/>
            <a:ext cx="10124868" cy="508000"/>
          </a:xfrm>
          <a:prstGeom prst="roundRect">
            <a:avLst>
              <a:gd name="adj" fmla="val 50000"/>
            </a:avLst>
          </a:prstGeom>
          <a:solidFill>
            <a:srgbClr val="5D92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8" name="テキスト ボックス 1"/>
          <p:cNvSpPr txBox="1"/>
          <p:nvPr/>
        </p:nvSpPr>
        <p:spPr>
          <a:xfrm>
            <a:off x="949830" y="814440"/>
            <a:ext cx="10628993" cy="515526"/>
          </a:xfrm>
          <a:prstGeom prst="rect">
            <a:avLst/>
          </a:prstGeom>
          <a:noFill/>
        </p:spPr>
        <p:txBody>
          <a:bodyPr wrap="square">
            <a:spAutoFit/>
          </a:bodyPr>
          <a:lstStyle/>
          <a:p>
            <a:pPr marL="0" marR="0" lvl="0" indent="0" algn="ctr" defTabSz="914400" rtl="0" eaLnBrk="1" fontAlgn="auto" latinLnBrk="0" hangingPunct="1">
              <a:lnSpc>
                <a:spcPct val="150000"/>
              </a:lnSpc>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しかし契約を結ぶ際、事業者との間で思わぬ</a:t>
            </a:r>
            <a:r>
              <a:rPr kumimoji="1" lang="ja-JP" altLang="en-US" sz="2000" b="1" i="0" u="none" strike="noStrike" kern="1200" cap="none" spc="0" normalizeH="0" baseline="0" noProof="0" dirty="0">
                <a:ln>
                  <a:noFill/>
                </a:ln>
                <a:solidFill>
                  <a:srgbClr val="E0546E"/>
                </a:solidFill>
                <a:effectLst/>
                <a:uLnTx/>
                <a:uFillTx/>
                <a:latin typeface="Meiryo" panose="020B0604030504040204" pitchFamily="34" charset="-128"/>
                <a:ea typeface="Meiryo" panose="020B0604030504040204" pitchFamily="34" charset="-128"/>
              </a:rPr>
              <a:t>「消費者トラブル」</a:t>
            </a:r>
            <a:r>
              <a:rPr kumimoji="1" lang="ja-JP" altLang="en-US" sz="2000"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が生じることがあります。</a:t>
            </a:r>
            <a:endParaRPr lang="ja-JP" altLang="en-US" sz="1400" b="1" dirty="0">
              <a:latin typeface="Meiryo" panose="020B0604030504040204" pitchFamily="34" charset="-128"/>
              <a:ea typeface="Meiryo" panose="020B0604030504040204" pitchFamily="34" charset="-128"/>
            </a:endParaRPr>
          </a:p>
        </p:txBody>
      </p:sp>
      <p:sp>
        <p:nvSpPr>
          <p:cNvPr id="1129" name="テキスト ボックス 4"/>
          <p:cNvSpPr txBox="1"/>
          <p:nvPr/>
        </p:nvSpPr>
        <p:spPr>
          <a:xfrm>
            <a:off x="1667041" y="1600380"/>
            <a:ext cx="8502732" cy="400110"/>
          </a:xfrm>
          <a:prstGeom prst="rect">
            <a:avLst/>
          </a:prstGeom>
          <a:noFill/>
        </p:spPr>
        <p:txBody>
          <a:bodyPr wrap="square" rtlCol="0">
            <a:spAutoFit/>
          </a:bodyPr>
          <a:lstStyle/>
          <a:p>
            <a:pPr algn="ctr"/>
            <a:r>
              <a:rPr lang="ja-JP" altLang="en-US" sz="2000" b="1" dirty="0">
                <a:solidFill>
                  <a:schemeClr val="bg1"/>
                </a:solidFill>
                <a:latin typeface="Meiryo" panose="020B0604030504040204" pitchFamily="34" charset="-128"/>
                <a:ea typeface="Meiryo" panose="020B0604030504040204" pitchFamily="34" charset="-128"/>
              </a:rPr>
              <a:t>静岡県内における消費者トラブルの状況</a:t>
            </a:r>
          </a:p>
        </p:txBody>
      </p:sp>
      <p:pic>
        <p:nvPicPr>
          <p:cNvPr id="1130" name="図 3" descr="アイコン_x000a__x000a_AI 生成コンテンツは誤りを含む可能性があります。"/>
          <p:cNvPicPr>
            <a:picLocks noChangeAspect="1"/>
          </p:cNvPicPr>
          <p:nvPr/>
        </p:nvPicPr>
        <p:blipFill>
          <a:blip r:embed="rId1"/>
          <a:stretch>
            <a:fillRect/>
          </a:stretch>
        </p:blipFill>
        <p:spPr>
          <a:xfrm>
            <a:off x="12557344" y="5904668"/>
            <a:ext cx="953332" cy="953332"/>
          </a:xfrm>
          <a:prstGeom prst="rect">
            <a:avLst/>
          </a:prstGeom>
        </p:spPr>
      </p:pic>
      <p:graphicFrame>
        <p:nvGraphicFramePr>
          <p:cNvPr id="1131" name="グラフ 2"/>
          <p:cNvGraphicFramePr/>
          <p:nvPr>
            <p:extLst>
              <p:ext uri="{D42A27DB-BD31-4B8C-83A1-F6EECF244321}">
                <p14:modId xmlns:p14="http://schemas.microsoft.com/office/powerpoint/2010/main" val="2959370957"/>
              </p:ext>
            </p:extLst>
          </p:nvPr>
        </p:nvGraphicFramePr>
        <p:xfrm>
          <a:off x="979385" y="2108380"/>
          <a:ext cx="5430939" cy="4410212"/>
        </p:xfrm>
        <a:graphic>
          <a:graphicData uri="http://schemas.openxmlformats.org/drawingml/2006/chart">
            <c:chart xmlns:c="http://schemas.openxmlformats.org/drawingml/2006/chart" xmlns:r="http://schemas.openxmlformats.org/officeDocument/2006/relationships" r:id="rId2"/>
          </a:graphicData>
        </a:graphic>
      </p:graphicFrame>
      <p:sp>
        <p:nvSpPr>
          <p:cNvPr id="1132" name="テキスト ボックス 10"/>
          <p:cNvSpPr txBox="1"/>
          <p:nvPr/>
        </p:nvSpPr>
        <p:spPr>
          <a:xfrm>
            <a:off x="7899400" y="6135113"/>
            <a:ext cx="2978055" cy="246221"/>
          </a:xfrm>
          <a:prstGeom prst="rect">
            <a:avLst/>
          </a:prstGeom>
          <a:noFill/>
        </p:spPr>
        <p:txBody>
          <a:bodyPr wrap="square" rtlCol="0">
            <a:spAutoFit/>
          </a:bodyPr>
          <a:lstStyle/>
          <a:p>
            <a:r>
              <a:rPr lang="ja-JP" altLang="en-US" sz="1000" dirty="0">
                <a:latin typeface="Meiryo" panose="020B0604030504040204" pitchFamily="34" charset="-128"/>
                <a:ea typeface="Meiryo" panose="020B0604030504040204" pitchFamily="34" charset="-128"/>
              </a:rPr>
              <a:t>出典：静岡県「令和６年度消費生活相談の概要」</a:t>
            </a:r>
            <a:endParaRPr kumimoji="1" lang="ja-JP" altLang="en-US" dirty="0"/>
          </a:p>
        </p:txBody>
      </p:sp>
      <p:graphicFrame>
        <p:nvGraphicFramePr>
          <p:cNvPr id="1133" name="表 18"/>
          <p:cNvGraphicFramePr>
            <a:graphicFrameLocks noGrp="1"/>
          </p:cNvGraphicFramePr>
          <p:nvPr>
            <p:extLst>
              <p:ext uri="{D42A27DB-BD31-4B8C-83A1-F6EECF244321}">
                <p14:modId xmlns:p14="http://schemas.microsoft.com/office/powerpoint/2010/main" val="1661205658"/>
              </p:ext>
            </p:extLst>
          </p:nvPr>
        </p:nvGraphicFramePr>
        <p:xfrm>
          <a:off x="6915150" y="2675603"/>
          <a:ext cx="3962305" cy="3275766"/>
        </p:xfrm>
        <a:graphic>
          <a:graphicData uri="http://schemas.openxmlformats.org/drawingml/2006/table">
            <a:tbl>
              <a:tblPr firstRow="1" bandRow="1">
                <a:tableStyleId>{7DF18680-E054-41AD-8BC1-D1AEF772440D}</a:tableStyleId>
              </a:tblPr>
              <a:tblGrid>
                <a:gridCol w="2991121">
                  <a:extLst>
                    <a:ext uri="{9D8B030D-6E8A-4147-A177-3AD203B41FA5}"/>
                  </a:extLst>
                </a:gridCol>
                <a:gridCol w="971184">
                  <a:extLst>
                    <a:ext uri="{9D8B030D-6E8A-4147-A177-3AD203B41FA5}"/>
                  </a:extLst>
                </a:gridCol>
              </a:tblGrid>
              <a:tr h="545961">
                <a:tc>
                  <a:txBody>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商品・サービス</a:t>
                      </a:r>
                    </a:p>
                  </a:txBody>
                  <a:tcPr anchor="ctr">
                    <a:lnR w="19050" cap="flat" cmpd="sng" algn="ctr">
                      <a:solidFill>
                        <a:schemeClr val="accent5"/>
                      </a:solidFill>
                      <a:prstDash val="sysDash"/>
                      <a:round/>
                      <a:headEnd type="none" w="med" len="med"/>
                      <a:tailEnd type="none" w="med" len="med"/>
                    </a:lnR>
                    <a:solidFill>
                      <a:srgbClr val="5D92C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kern="1200" dirty="0">
                          <a:solidFill>
                            <a:schemeClr val="bg1"/>
                          </a:solidFill>
                          <a:latin typeface="Meiryo" panose="020B0604030504040204" pitchFamily="34" charset="-128"/>
                          <a:ea typeface="Meiryo" panose="020B0604030504040204" pitchFamily="34" charset="-128"/>
                          <a:cs typeface="+mn-cs"/>
                        </a:rPr>
                        <a:t>件数</a:t>
                      </a:r>
                      <a:endParaRPr kumimoji="1" lang="ja-JP" altLang="en-US" b="1" dirty="0">
                        <a:solidFill>
                          <a:schemeClr val="bg1"/>
                        </a:solidFill>
                      </a:endParaRPr>
                    </a:p>
                  </a:txBody>
                  <a:tcPr anchor="ctr">
                    <a:lnL w="19050" cap="flat" cmpd="sng" algn="ctr">
                      <a:solidFill>
                        <a:schemeClr val="accent5"/>
                      </a:solidFill>
                      <a:prstDash val="sysDash"/>
                      <a:round/>
                      <a:headEnd type="none" w="med" len="med"/>
                      <a:tailEnd type="none" w="med" len="med"/>
                    </a:lnL>
                    <a:solidFill>
                      <a:srgbClr val="5D92CB"/>
                    </a:solidFill>
                  </a:tcPr>
                </a:tc>
                <a:extLst>
                  <a:ext uri="{0D108BD9-81ED-4DB2-BD59-A6C34878D82A}"/>
                </a:extLst>
              </a:tr>
              <a:tr h="54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u="none" strike="noStrike" kern="1200" spc="300" dirty="0">
                          <a:solidFill>
                            <a:srgbClr val="000000"/>
                          </a:solidFill>
                          <a:effectLst/>
                          <a:latin typeface="Meiryo" panose="020B0604030504040204" pitchFamily="34" charset="-128"/>
                          <a:ea typeface="Meiryo" panose="020B0604030504040204" pitchFamily="34" charset="-128"/>
                        </a:rPr>
                        <a:t>脱毛エステ</a:t>
                      </a:r>
                      <a:endParaRPr lang="ja-JP" altLang="ja-JP" sz="1400" b="1" u="none" strike="noStrike" spc="300" dirty="0">
                        <a:effectLst/>
                        <a:latin typeface="Meiryo" panose="020B0604030504040204" pitchFamily="34" charset="-128"/>
                        <a:ea typeface="Meiryo" panose="020B0604030504040204" pitchFamily="34" charset="-128"/>
                      </a:endParaRPr>
                    </a:p>
                  </a:txBody>
                  <a:tcPr anchor="ctr">
                    <a:lnR w="19050" cap="flat" cmpd="sng" algn="ctr">
                      <a:solidFill>
                        <a:schemeClr val="accent5"/>
                      </a:solidFill>
                      <a:prstDash val="sysDash"/>
                      <a:round/>
                      <a:headEnd type="none" w="med" len="med"/>
                      <a:tailEnd type="none" w="med" len="med"/>
                    </a:ln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latin typeface="Meiryo" panose="020B0604030504040204" pitchFamily="34" charset="-128"/>
                          <a:ea typeface="Meiryo" panose="020B0604030504040204" pitchFamily="34" charset="-128"/>
                        </a:rPr>
                        <a:t>176</a:t>
                      </a:r>
                      <a:endParaRPr kumimoji="1" lang="ja-JP" altLang="en-US" sz="1400" b="1" dirty="0">
                        <a:latin typeface="Meiryo" panose="020B0604030504040204" pitchFamily="34" charset="-128"/>
                        <a:ea typeface="Meiryo" panose="020B0604030504040204" pitchFamily="34" charset="-128"/>
                      </a:endParaRPr>
                    </a:p>
                  </a:txBody>
                  <a:tcPr anchor="ctr">
                    <a:lnL w="19050" cap="flat" cmpd="sng" algn="ctr">
                      <a:solidFill>
                        <a:schemeClr val="accent5"/>
                      </a:solidFill>
                      <a:prstDash val="sysDash"/>
                      <a:round/>
                      <a:headEnd type="none" w="med" len="med"/>
                      <a:tailEnd type="none" w="med" len="med"/>
                    </a:lnL>
                    <a:solidFill>
                      <a:schemeClr val="accent5">
                        <a:lumMod val="20000"/>
                        <a:lumOff val="80000"/>
                      </a:schemeClr>
                    </a:solidFill>
                  </a:tcPr>
                </a:tc>
                <a:extLst>
                  <a:ext uri="{0D108BD9-81ED-4DB2-BD59-A6C34878D82A}"/>
                </a:extLst>
              </a:tr>
              <a:tr h="54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u="none" strike="noStrike" kern="1200" spc="300" dirty="0">
                          <a:solidFill>
                            <a:srgbClr val="000000"/>
                          </a:solidFill>
                          <a:effectLst/>
                          <a:latin typeface="Meiryo" panose="020B0604030504040204" pitchFamily="34" charset="-128"/>
                          <a:ea typeface="Meiryo" panose="020B0604030504040204" pitchFamily="34" charset="-128"/>
                        </a:rPr>
                        <a:t>商品一般</a:t>
                      </a:r>
                      <a:endParaRPr kumimoji="1" lang="ja-JP" altLang="en-US" sz="1400" b="1" dirty="0"/>
                    </a:p>
                  </a:txBody>
                  <a:tcPr anchor="ctr">
                    <a:lnR w="19050" cap="flat" cmpd="sng" algn="ctr">
                      <a:solidFill>
                        <a:schemeClr val="accent5"/>
                      </a:solidFill>
                      <a:prstDash val="sysDash"/>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a:latin typeface="Meiryo" panose="020B0604030504040204" pitchFamily="34" charset="-128"/>
                          <a:ea typeface="Meiryo" panose="020B0604030504040204" pitchFamily="34" charset="-128"/>
                        </a:rPr>
                        <a:t>114</a:t>
                      </a:r>
                      <a:endParaRPr kumimoji="1" lang="ja-JP" altLang="en-US" sz="1400" b="1">
                        <a:latin typeface="Meiryo" panose="020B0604030504040204" pitchFamily="34" charset="-128"/>
                        <a:ea typeface="Meiryo" panose="020B0604030504040204" pitchFamily="34" charset="-128"/>
                      </a:endParaRPr>
                    </a:p>
                  </a:txBody>
                  <a:tcPr anchor="ctr">
                    <a:lnL w="19050" cap="flat" cmpd="sng" algn="ctr">
                      <a:solidFill>
                        <a:schemeClr val="accent5"/>
                      </a:solidFill>
                      <a:prstDash val="sysDash"/>
                      <a:round/>
                      <a:headEnd type="none" w="med" len="med"/>
                      <a:tailEnd type="none" w="med" len="med"/>
                    </a:lnL>
                    <a:solidFill>
                      <a:schemeClr val="bg1"/>
                    </a:solidFill>
                  </a:tcPr>
                </a:tc>
                <a:extLst>
                  <a:ext uri="{0D108BD9-81ED-4DB2-BD59-A6C34878D82A}"/>
                </a:extLst>
              </a:tr>
              <a:tr h="54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u="none" strike="noStrike" kern="1200" dirty="0">
                          <a:solidFill>
                            <a:srgbClr val="000000"/>
                          </a:solidFill>
                          <a:effectLst/>
                          <a:latin typeface="Meiryo" panose="020B0604030504040204" pitchFamily="34" charset="-128"/>
                          <a:ea typeface="Meiryo" panose="020B0604030504040204" pitchFamily="34" charset="-128"/>
                        </a:rPr>
                        <a:t>フリーローン・サラ金</a:t>
                      </a:r>
                      <a:endParaRPr kumimoji="1" lang="ja-JP" altLang="en-US" sz="1400" b="1" dirty="0"/>
                    </a:p>
                  </a:txBody>
                  <a:tcPr anchor="ctr">
                    <a:lnR w="19050" cap="flat" cmpd="sng" algn="ctr">
                      <a:solidFill>
                        <a:schemeClr val="accent5"/>
                      </a:solidFill>
                      <a:prstDash val="sysDash"/>
                      <a:round/>
                      <a:headEnd type="none" w="med" len="med"/>
                      <a:tailEnd type="none" w="med" len="med"/>
                    </a:ln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a:latin typeface="Meiryo" panose="020B0604030504040204" pitchFamily="34" charset="-128"/>
                          <a:ea typeface="Meiryo" panose="020B0604030504040204" pitchFamily="34" charset="-128"/>
                        </a:rPr>
                        <a:t>112</a:t>
                      </a:r>
                      <a:endParaRPr kumimoji="1" lang="ja-JP" altLang="en-US" sz="1400" b="1">
                        <a:latin typeface="Meiryo" panose="020B0604030504040204" pitchFamily="34" charset="-128"/>
                        <a:ea typeface="Meiryo" panose="020B0604030504040204" pitchFamily="34" charset="-128"/>
                      </a:endParaRPr>
                    </a:p>
                  </a:txBody>
                  <a:tcPr anchor="ctr">
                    <a:lnL w="19050" cap="flat" cmpd="sng" algn="ctr">
                      <a:solidFill>
                        <a:schemeClr val="accent5"/>
                      </a:solidFill>
                      <a:prstDash val="sysDash"/>
                      <a:round/>
                      <a:headEnd type="none" w="med" len="med"/>
                      <a:tailEnd type="none" w="med" len="med"/>
                    </a:lnL>
                    <a:solidFill>
                      <a:schemeClr val="accent5">
                        <a:lumMod val="20000"/>
                        <a:lumOff val="80000"/>
                      </a:schemeClr>
                    </a:solidFill>
                  </a:tcPr>
                </a:tc>
                <a:extLst>
                  <a:ext uri="{0D108BD9-81ED-4DB2-BD59-A6C34878D82A}"/>
                </a:extLst>
              </a:tr>
              <a:tr h="54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u="none" strike="noStrike" kern="1200" spc="300">
                          <a:solidFill>
                            <a:srgbClr val="000000"/>
                          </a:solidFill>
                          <a:effectLst/>
                          <a:latin typeface="Meiryo" panose="020B0604030504040204" pitchFamily="34" charset="-128"/>
                          <a:ea typeface="Meiryo" panose="020B0604030504040204" pitchFamily="34" charset="-128"/>
                        </a:rPr>
                        <a:t>賃貸アパート</a:t>
                      </a:r>
                      <a:endParaRPr kumimoji="1" lang="ja-JP" altLang="en-US" sz="1400" b="1"/>
                    </a:p>
                  </a:txBody>
                  <a:tcPr anchor="ctr">
                    <a:lnR w="19050" cap="flat" cmpd="sng" algn="ctr">
                      <a:solidFill>
                        <a:schemeClr val="accent5"/>
                      </a:solidFill>
                      <a:prstDash val="sysDash"/>
                      <a:round/>
                      <a:headEnd type="none" w="med" len="med"/>
                      <a:tailEnd type="none" w="med" len="med"/>
                    </a:lnR>
                    <a:solidFill>
                      <a:schemeClr val="bg1"/>
                    </a:solidFill>
                  </a:tcPr>
                </a:tc>
                <a:tc>
                  <a:txBody>
                    <a:bodyPr/>
                    <a:lstStyle/>
                    <a:p>
                      <a:pPr algn="ctr"/>
                      <a:r>
                        <a:rPr kumimoji="1" lang="en-US" altLang="ja-JP" sz="1400" b="1" dirty="0">
                          <a:latin typeface="Meiryo" panose="020B0604030504040204" pitchFamily="34" charset="-128"/>
                          <a:ea typeface="Meiryo" panose="020B0604030504040204" pitchFamily="34" charset="-128"/>
                        </a:rPr>
                        <a:t>76</a:t>
                      </a:r>
                      <a:endParaRPr kumimoji="1" lang="ja-JP" altLang="en-US" sz="1400" b="1">
                        <a:latin typeface="Meiryo" panose="020B0604030504040204" pitchFamily="34" charset="-128"/>
                        <a:ea typeface="Meiryo" panose="020B0604030504040204" pitchFamily="34" charset="-128"/>
                      </a:endParaRPr>
                    </a:p>
                  </a:txBody>
                  <a:tcPr anchor="ctr">
                    <a:lnL w="19050" cap="flat" cmpd="sng" algn="ctr">
                      <a:solidFill>
                        <a:schemeClr val="accent5"/>
                      </a:solidFill>
                      <a:prstDash val="sysDash"/>
                      <a:round/>
                      <a:headEnd type="none" w="med" len="med"/>
                      <a:tailEnd type="none" w="med" len="med"/>
                    </a:lnL>
                    <a:solidFill>
                      <a:schemeClr val="bg1"/>
                    </a:solidFill>
                  </a:tcPr>
                </a:tc>
                <a:extLst>
                  <a:ext uri="{0D108BD9-81ED-4DB2-BD59-A6C34878D82A}"/>
                </a:extLst>
              </a:tr>
              <a:tr h="545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400" b="1" u="none" strike="noStrike" kern="1200" spc="300">
                          <a:solidFill>
                            <a:srgbClr val="000000"/>
                          </a:solidFill>
                          <a:effectLst/>
                          <a:latin typeface="Meiryo" panose="020B0604030504040204" pitchFamily="34" charset="-128"/>
                          <a:ea typeface="Meiryo" panose="020B0604030504040204" pitchFamily="34" charset="-128"/>
                        </a:rPr>
                        <a:t>他の内職・副業</a:t>
                      </a:r>
                      <a:endParaRPr kumimoji="1" lang="ja-JP" altLang="en-US" sz="1400" b="1"/>
                    </a:p>
                  </a:txBody>
                  <a:tcPr anchor="ctr">
                    <a:lnR w="19050" cap="flat" cmpd="sng" algn="ctr">
                      <a:solidFill>
                        <a:schemeClr val="accent5"/>
                      </a:solidFill>
                      <a:prstDash val="sysDash"/>
                      <a:round/>
                      <a:headEnd type="none" w="med" len="med"/>
                      <a:tailEnd type="none" w="med" len="med"/>
                    </a:lnR>
                    <a:solidFill>
                      <a:schemeClr val="accent5">
                        <a:lumMod val="20000"/>
                        <a:lumOff val="80000"/>
                      </a:schemeClr>
                    </a:solidFill>
                  </a:tcPr>
                </a:tc>
                <a:tc>
                  <a:txBody>
                    <a:bodyPr/>
                    <a:lstStyle/>
                    <a:p>
                      <a:pPr algn="ctr"/>
                      <a:r>
                        <a:rPr kumimoji="1" lang="en-US" altLang="ja-JP" sz="1400" b="1" dirty="0">
                          <a:latin typeface="Meiryo" panose="020B0604030504040204" pitchFamily="34" charset="-128"/>
                          <a:ea typeface="Meiryo" panose="020B0604030504040204" pitchFamily="34" charset="-128"/>
                        </a:rPr>
                        <a:t>73</a:t>
                      </a:r>
                      <a:endParaRPr kumimoji="1" lang="ja-JP" altLang="en-US" sz="1400" b="1" dirty="0">
                        <a:latin typeface="Meiryo" panose="020B0604030504040204" pitchFamily="34" charset="-128"/>
                        <a:ea typeface="Meiryo" panose="020B0604030504040204" pitchFamily="34" charset="-128"/>
                      </a:endParaRPr>
                    </a:p>
                  </a:txBody>
                  <a:tcPr anchor="ctr">
                    <a:lnL w="19050" cap="flat" cmpd="sng" algn="ctr">
                      <a:solidFill>
                        <a:schemeClr val="accent5"/>
                      </a:solidFill>
                      <a:prstDash val="sysDash"/>
                      <a:round/>
                      <a:headEnd type="none" w="med" len="med"/>
                      <a:tailEnd type="none" w="med" len="med"/>
                    </a:lnL>
                    <a:solidFill>
                      <a:schemeClr val="accent5">
                        <a:lumMod val="20000"/>
                        <a:lumOff val="80000"/>
                      </a:schemeClr>
                    </a:solidFill>
                  </a:tcPr>
                </a:tc>
                <a:extLst>
                  <a:ext uri="{0D108BD9-81ED-4DB2-BD59-A6C34878D82A}"/>
                </a:extLst>
              </a:tr>
            </a:tbl>
          </a:graphicData>
        </a:graphic>
      </p:graphicFrame>
      <p:sp>
        <p:nvSpPr>
          <p:cNvPr id="1134" name="テキスト ボックス 18"/>
          <p:cNvSpPr txBox="1"/>
          <p:nvPr/>
        </p:nvSpPr>
        <p:spPr>
          <a:xfrm>
            <a:off x="6915150" y="2197313"/>
            <a:ext cx="39623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u="none" strike="noStrike" kern="1200" cap="none" spc="0" normalizeH="0" baseline="0" noProof="0" dirty="0">
                <a:ln>
                  <a:noFill/>
                </a:ln>
                <a:solidFill>
                  <a:srgbClr val="5285BB"/>
                </a:solidFill>
                <a:effectLst/>
                <a:uLnTx/>
                <a:uFillTx/>
                <a:latin typeface="メイリオ" panose="020B0604030504040204" pitchFamily="50" charset="-128"/>
                <a:ea typeface="メイリオ" panose="020B0604030504040204" pitchFamily="50" charset="-128"/>
              </a:rPr>
              <a:t>２０歳代に多い消費者トラブル</a:t>
            </a:r>
            <a:endParaRPr kumimoji="1" lang="ja-JP" altLang="en-US" sz="1800" b="1" dirty="0">
              <a:solidFill>
                <a:srgbClr val="5285BB"/>
              </a:solidFill>
              <a:latin typeface="メイリオ" panose="020B0604030504040204" pitchFamily="50" charset="-128"/>
              <a:ea typeface="メイリオ" panose="020B0604030504040204" pitchFamily="50" charset="-128"/>
            </a:endParaRPr>
          </a:p>
        </p:txBody>
      </p:sp>
      <p:sp>
        <p:nvSpPr>
          <p:cNvPr id="1135" name="テキスト ボックス 5"/>
          <p:cNvSpPr txBox="1"/>
          <p:nvPr/>
        </p:nvSpPr>
        <p:spPr>
          <a:xfrm>
            <a:off x="979385" y="2429382"/>
            <a:ext cx="986642" cy="246221"/>
          </a:xfrm>
          <a:prstGeom prst="rect">
            <a:avLst/>
          </a:prstGeom>
          <a:noFill/>
        </p:spPr>
        <p:txBody>
          <a:bodyPr wrap="square" rtlCol="0">
            <a:spAutoFit/>
          </a:bodyPr>
          <a:lstStyle/>
          <a:p>
            <a:r>
              <a:rPr kumimoji="1" lang="ja-JP" altLang="en-US" sz="10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（件）</a:t>
            </a:r>
            <a:endParaRPr kumimoji="1" lang="ja-JP" altLang="en-US" dirty="0"/>
          </a:p>
        </p:txBody>
      </p:sp>
      <p:sp>
        <p:nvSpPr>
          <p:cNvPr id="1136" name="スライド番号プレースホルダー 6"/>
          <p:cNvSpPr>
            <a:spLocks noGrp="1"/>
          </p:cNvSpPr>
          <p:nvPr>
            <p:ph type="sldNum" sz="quarter" idx="12"/>
          </p:nvPr>
        </p:nvSpPr>
        <p:spPr/>
        <p:txBody>
          <a:bodyPr/>
          <a:lstStyle/>
          <a:p>
            <a:fld id="{15859FEF-2C44-4C2A-86ED-B7C1161F21CE}" type="slidenum">
              <a:rPr lang="ja-JP" altLang="en-US" smtClean="0"/>
              <a:pPr/>
              <a:t>3</a:t>
            </a:fld>
            <a:endParaRPr lang="ja-JP" altLang="en-US" dirty="0"/>
          </a:p>
        </p:txBody>
      </p:sp>
    </p:spTree>
    <p:extLst>
      <p:ext uri="{BB962C8B-B14F-4D97-AF65-F5344CB8AC3E}">
        <p14:creationId xmlns:p14="http://schemas.microsoft.com/office/powerpoint/2010/main" val="359796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652" name="直線コネクタ 2"/>
          <p:cNvCxnSpPr>
            <a:cxnSpLocks/>
          </p:cNvCxnSpPr>
          <p:nvPr/>
        </p:nvCxnSpPr>
        <p:spPr>
          <a:xfrm flipH="1">
            <a:off x="912076" y="811511"/>
            <a:ext cx="5943598"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653" name="テキスト ボックス 3"/>
          <p:cNvSpPr txBox="1"/>
          <p:nvPr/>
        </p:nvSpPr>
        <p:spPr>
          <a:xfrm>
            <a:off x="912074" y="521657"/>
            <a:ext cx="6252882" cy="707886"/>
          </a:xfrm>
          <a:prstGeom prst="rect">
            <a:avLst/>
          </a:prstGeom>
          <a:noFill/>
        </p:spPr>
        <p:txBody>
          <a:bodyPr wrap="square" rtlCol="0">
            <a:spAutoFit/>
          </a:bodyPr>
          <a:lstStyle/>
          <a:p>
            <a:r>
              <a:rPr lang="ja-JP" altLang="en-US" sz="4000" b="1" spc="300" dirty="0">
                <a:solidFill>
                  <a:schemeClr val="bg1"/>
                </a:solidFill>
                <a:latin typeface="Meiryo" panose="020B0604030504040204" pitchFamily="34" charset="-128"/>
                <a:ea typeface="Meiryo" panose="020B0604030504040204" pitchFamily="34" charset="-128"/>
              </a:rPr>
              <a:t>トラブルは解決できる？</a:t>
            </a:r>
          </a:p>
        </p:txBody>
      </p:sp>
      <p:sp>
        <p:nvSpPr>
          <p:cNvPr id="1654" name="テキスト ボックス 7"/>
          <p:cNvSpPr txBox="1"/>
          <p:nvPr/>
        </p:nvSpPr>
        <p:spPr>
          <a:xfrm>
            <a:off x="653957" y="1319746"/>
            <a:ext cx="10986246" cy="977191"/>
          </a:xfrm>
          <a:prstGeom prst="rect">
            <a:avLst/>
          </a:prstGeom>
          <a:noFill/>
        </p:spPr>
        <p:txBody>
          <a:bodyPr wrap="square">
            <a:spAutoFit/>
          </a:bodyPr>
          <a:lstStyle/>
          <a:p>
            <a:pPr>
              <a:lnSpc>
                <a:spcPct val="150000"/>
              </a:lnSpc>
            </a:pPr>
            <a:r>
              <a:rPr lang="ja-JP" altLang="en-US" sz="2000" b="1" spc="300" dirty="0">
                <a:latin typeface="Meiryo" panose="020B0604030504040204" pitchFamily="34" charset="-128"/>
                <a:ea typeface="Meiryo" panose="020B0604030504040204" pitchFamily="34" charset="-128"/>
              </a:rPr>
              <a:t>消費者と事業者との間の格差を踏まえ、消費者を守る法律によって契約を取り消すことができる場合があります。</a:t>
            </a:r>
          </a:p>
        </p:txBody>
      </p:sp>
      <p:sp>
        <p:nvSpPr>
          <p:cNvPr id="1655" name="テキスト ボックス 11"/>
          <p:cNvSpPr txBox="1"/>
          <p:nvPr/>
        </p:nvSpPr>
        <p:spPr>
          <a:xfrm>
            <a:off x="8985250" y="6067355"/>
            <a:ext cx="2392455" cy="400110"/>
          </a:xfrm>
          <a:prstGeom prst="rect">
            <a:avLst/>
          </a:prstGeom>
          <a:noFill/>
        </p:spPr>
        <p:txBody>
          <a:bodyPr wrap="square" rtlCol="0">
            <a:spAutoFit/>
          </a:bodyPr>
          <a:lstStyle/>
          <a:p>
            <a:r>
              <a:rPr lang="ja-JP" altLang="en-US" sz="1000" dirty="0">
                <a:latin typeface="Meiryo" panose="020B0604030504040204" pitchFamily="34" charset="-128"/>
                <a:ea typeface="Meiryo" panose="020B0604030504040204" pitchFamily="34" charset="-128"/>
              </a:rPr>
              <a:t>出典：国民生活センター「くらしの豆知識（</a:t>
            </a:r>
            <a:r>
              <a:rPr lang="en-US" altLang="ja-JP" sz="1000" dirty="0">
                <a:latin typeface="Meiryo" panose="020B0604030504040204" pitchFamily="34" charset="-128"/>
                <a:ea typeface="Meiryo" panose="020B0604030504040204" pitchFamily="34" charset="-128"/>
              </a:rPr>
              <a:t>2025</a:t>
            </a:r>
            <a:r>
              <a:rPr lang="ja-JP" altLang="en-US" sz="1000" dirty="0">
                <a:latin typeface="Meiryo" panose="020B0604030504040204" pitchFamily="34" charset="-128"/>
                <a:ea typeface="Meiryo" panose="020B0604030504040204" pitchFamily="34" charset="-128"/>
              </a:rPr>
              <a:t>年度）」を基に作成</a:t>
            </a:r>
          </a:p>
        </p:txBody>
      </p:sp>
      <p:sp>
        <p:nvSpPr>
          <p:cNvPr id="1656" name="角丸四角形 31"/>
          <p:cNvSpPr/>
          <p:nvPr/>
        </p:nvSpPr>
        <p:spPr>
          <a:xfrm>
            <a:off x="8069729" y="2637859"/>
            <a:ext cx="3307976" cy="96818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57" name="テキスト ボックス 4"/>
          <p:cNvSpPr txBox="1"/>
          <p:nvPr/>
        </p:nvSpPr>
        <p:spPr>
          <a:xfrm>
            <a:off x="8183763" y="2779116"/>
            <a:ext cx="3119070" cy="743280"/>
          </a:xfrm>
          <a:prstGeom prst="rect">
            <a:avLst/>
          </a:prstGeom>
          <a:noFill/>
        </p:spPr>
        <p:txBody>
          <a:bodyPr wrap="square">
            <a:spAutoFit/>
          </a:bodyPr>
          <a:lstStyle/>
          <a:p>
            <a:pPr algn="ctr">
              <a:lnSpc>
                <a:spcPct val="120000"/>
              </a:lnSpc>
            </a:pPr>
            <a:r>
              <a:rPr lang="ja-JP" altLang="en-US" sz="1800" b="1" spc="300" dirty="0">
                <a:solidFill>
                  <a:schemeClr val="accent2"/>
                </a:solidFill>
                <a:latin typeface="Meiryo" panose="020B0604030504040204" pitchFamily="34" charset="-128"/>
                <a:ea typeface="Meiryo" panose="020B0604030504040204" pitchFamily="34" charset="-128"/>
              </a:rPr>
              <a:t>消費者保護に関する</a:t>
            </a:r>
          </a:p>
          <a:p>
            <a:pPr algn="ctr">
              <a:lnSpc>
                <a:spcPct val="120000"/>
              </a:lnSpc>
            </a:pPr>
            <a:r>
              <a:rPr lang="ja-JP" altLang="en-US" sz="1800" b="1" spc="300" dirty="0">
                <a:solidFill>
                  <a:schemeClr val="accent2"/>
                </a:solidFill>
                <a:latin typeface="Meiryo" panose="020B0604030504040204" pitchFamily="34" charset="-128"/>
                <a:ea typeface="Meiryo" panose="020B0604030504040204" pitchFamily="34" charset="-128"/>
              </a:rPr>
              <a:t>法律の全体像</a:t>
            </a:r>
            <a:r>
              <a:rPr lang="ja-JP" altLang="en-US" sz="1200" b="1" spc="300" dirty="0">
                <a:solidFill>
                  <a:schemeClr val="accent2"/>
                </a:solidFill>
                <a:latin typeface="Meiryo" panose="020B0604030504040204" pitchFamily="34" charset="-128"/>
                <a:ea typeface="Meiryo" panose="020B0604030504040204" pitchFamily="34" charset="-128"/>
              </a:rPr>
              <a:t>（イメージ）</a:t>
            </a:r>
            <a:endParaRPr lang="ja-JP" altLang="en-US" sz="1800" b="1" spc="300" dirty="0">
              <a:solidFill>
                <a:schemeClr val="accent2"/>
              </a:solidFill>
              <a:latin typeface="Meiryo" panose="020B0604030504040204" pitchFamily="34" charset="-128"/>
              <a:ea typeface="Meiryo" panose="020B0604030504040204" pitchFamily="34" charset="-128"/>
            </a:endParaRPr>
          </a:p>
        </p:txBody>
      </p:sp>
      <p:pic>
        <p:nvPicPr>
          <p:cNvPr id="1658" name="図 5"/>
          <p:cNvPicPr>
            <a:picLocks noChangeAspect="1"/>
          </p:cNvPicPr>
          <p:nvPr/>
        </p:nvPicPr>
        <p:blipFill>
          <a:blip r:embed="rId1"/>
          <a:stretch>
            <a:fillRect/>
          </a:stretch>
        </p:blipFill>
        <p:spPr>
          <a:xfrm>
            <a:off x="2995311" y="2291343"/>
            <a:ext cx="5377138" cy="4176122"/>
          </a:xfrm>
          <a:prstGeom prst="rect">
            <a:avLst/>
          </a:prstGeom>
        </p:spPr>
      </p:pic>
      <p:sp>
        <p:nvSpPr>
          <p:cNvPr id="1659" name="スライド番号プレースホルダー 6"/>
          <p:cNvSpPr>
            <a:spLocks noGrp="1"/>
          </p:cNvSpPr>
          <p:nvPr>
            <p:ph type="sldNum" sz="quarter" idx="12"/>
          </p:nvPr>
        </p:nvSpPr>
        <p:spPr/>
        <p:txBody>
          <a:bodyPr/>
          <a:lstStyle/>
          <a:p>
            <a:fld id="{15859FEF-2C44-4C2A-86ED-B7C1161F21CE}" type="slidenum">
              <a:rPr lang="ja-JP" altLang="en-US" smtClean="0"/>
              <a:pPr/>
              <a:t>30</a:t>
            </a:fld>
            <a:endParaRPr lang="ja-JP" altLang="en-US" dirty="0"/>
          </a:p>
        </p:txBody>
      </p:sp>
    </p:spTree>
    <p:extLst>
      <p:ext uri="{BB962C8B-B14F-4D97-AF65-F5344CB8AC3E}">
        <p14:creationId xmlns:p14="http://schemas.microsoft.com/office/powerpoint/2010/main" val="82944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65" name="正方形/長方形 40"/>
          <p:cNvSpPr/>
          <p:nvPr/>
        </p:nvSpPr>
        <p:spPr>
          <a:xfrm>
            <a:off x="1023507" y="3111697"/>
            <a:ext cx="5414382" cy="1372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66" name="正方形/長方形 32"/>
          <p:cNvSpPr/>
          <p:nvPr/>
        </p:nvSpPr>
        <p:spPr>
          <a:xfrm>
            <a:off x="6982240" y="3105707"/>
            <a:ext cx="4471324" cy="32850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67" name="テキスト ボックス 2"/>
          <p:cNvSpPr txBox="1"/>
          <p:nvPr/>
        </p:nvSpPr>
        <p:spPr>
          <a:xfrm>
            <a:off x="862046" y="1196335"/>
            <a:ext cx="2494803" cy="369332"/>
          </a:xfrm>
          <a:prstGeom prst="rect">
            <a:avLst/>
          </a:prstGeom>
          <a:noFill/>
        </p:spPr>
        <p:txBody>
          <a:bodyPr wrap="square">
            <a:spAutoFit/>
          </a:bodyPr>
          <a:lstStyle/>
          <a:p>
            <a:pPr algn="ctr"/>
            <a:r>
              <a:rPr lang="ja-JP" altLang="en-US">
                <a:latin typeface="Meiryo" panose="020B0604030504040204" pitchFamily="34" charset="-128"/>
                <a:ea typeface="Meiryo" panose="020B0604030504040204" pitchFamily="34" charset="-128"/>
              </a:rPr>
              <a:t>消費者を守る法律</a:t>
            </a:r>
          </a:p>
        </p:txBody>
      </p:sp>
      <p:sp>
        <p:nvSpPr>
          <p:cNvPr id="1668" name="テキスト ボックス 3"/>
          <p:cNvSpPr txBox="1"/>
          <p:nvPr/>
        </p:nvSpPr>
        <p:spPr>
          <a:xfrm>
            <a:off x="1826153" y="1544825"/>
            <a:ext cx="566589" cy="769441"/>
          </a:xfrm>
          <a:prstGeom prst="rect">
            <a:avLst/>
          </a:prstGeom>
          <a:noFill/>
        </p:spPr>
        <p:txBody>
          <a:bodyPr wrap="square" rtlCol="0">
            <a:spAutoFit/>
          </a:bodyPr>
          <a:lstStyle/>
          <a:p>
            <a:r>
              <a:rPr lang="en-US" altLang="ja-JP" sz="4400" dirty="0">
                <a:latin typeface="Meiryo" panose="020B0604030504040204" pitchFamily="34" charset="-128"/>
                <a:ea typeface="Meiryo" panose="020B0604030504040204" pitchFamily="34" charset="-128"/>
              </a:rPr>
              <a:t>1</a:t>
            </a:r>
            <a:endParaRPr kumimoji="1" lang="ja-JP" altLang="en-US" sz="4400">
              <a:latin typeface="Meiryo" panose="020B0604030504040204" pitchFamily="34" charset="-128"/>
              <a:ea typeface="Meiryo" panose="020B0604030504040204" pitchFamily="34" charset="-128"/>
            </a:endParaRPr>
          </a:p>
        </p:txBody>
      </p:sp>
      <p:sp>
        <p:nvSpPr>
          <p:cNvPr id="1669" name="テキスト ボックス 4"/>
          <p:cNvSpPr txBox="1"/>
          <p:nvPr/>
        </p:nvSpPr>
        <p:spPr>
          <a:xfrm>
            <a:off x="3504890" y="623145"/>
            <a:ext cx="8050926" cy="707886"/>
          </a:xfrm>
          <a:prstGeom prst="rect">
            <a:avLst/>
          </a:prstGeom>
          <a:noFill/>
        </p:spPr>
        <p:txBody>
          <a:bodyPr wrap="square" rtlCol="0">
            <a:spAutoFit/>
          </a:bodyPr>
          <a:lstStyle/>
          <a:p>
            <a:r>
              <a:rPr lang="ja-JP" altLang="en-US" sz="4000" b="1" dirty="0">
                <a:solidFill>
                  <a:srgbClr val="5285BB"/>
                </a:solidFill>
                <a:latin typeface="Meiryo" panose="020B0604030504040204" pitchFamily="34" charset="-128"/>
                <a:ea typeface="Meiryo" panose="020B0604030504040204" pitchFamily="34" charset="-128"/>
              </a:rPr>
              <a:t>「</a:t>
            </a:r>
            <a:r>
              <a:rPr lang="ja-JP" altLang="en-US" sz="4000" b="1" spc="300" dirty="0">
                <a:solidFill>
                  <a:srgbClr val="5285BB"/>
                </a:solidFill>
                <a:latin typeface="Meiryo" panose="020B0604030504040204" pitchFamily="34" charset="-128"/>
                <a:ea typeface="Meiryo" panose="020B0604030504040204" pitchFamily="34" charset="-128"/>
              </a:rPr>
              <a:t>消費者契約法」</a:t>
            </a:r>
            <a:endParaRPr kumimoji="1" lang="ja-JP" altLang="en-US" sz="4000" dirty="0">
              <a:solidFill>
                <a:srgbClr val="5285BB"/>
              </a:solidFill>
            </a:endParaRPr>
          </a:p>
        </p:txBody>
      </p:sp>
      <p:sp>
        <p:nvSpPr>
          <p:cNvPr id="1670" name="テキスト ボックス 17"/>
          <p:cNvSpPr txBox="1"/>
          <p:nvPr/>
        </p:nvSpPr>
        <p:spPr>
          <a:xfrm>
            <a:off x="3835757" y="1189397"/>
            <a:ext cx="7720059" cy="1304203"/>
          </a:xfrm>
          <a:prstGeom prst="rect">
            <a:avLst/>
          </a:prstGeom>
          <a:noFill/>
        </p:spPr>
        <p:txBody>
          <a:bodyPr wrap="square">
            <a:spAutoFit/>
          </a:bodyPr>
          <a:lstStyle/>
          <a:p>
            <a:pPr>
              <a:lnSpc>
                <a:spcPct val="150000"/>
              </a:lnSpc>
            </a:pPr>
            <a:r>
              <a:rPr lang="ja-JP" altLang="en-US" sz="1800" b="1" dirty="0">
                <a:latin typeface="Meiryo" panose="020B0604030504040204" pitchFamily="34" charset="-128"/>
                <a:ea typeface="Meiryo" panose="020B0604030504040204" pitchFamily="34" charset="-128"/>
              </a:rPr>
              <a:t>消費者と事業者との間で結んだ契約に適用される。消費者と事業者の間の格差を考慮し、不当な勧誘による契約の取消しや、不当な契約条項の無効が認められます。</a:t>
            </a:r>
          </a:p>
        </p:txBody>
      </p:sp>
      <p:sp>
        <p:nvSpPr>
          <p:cNvPr id="1671" name="角丸四角形 19"/>
          <p:cNvSpPr/>
          <p:nvPr/>
        </p:nvSpPr>
        <p:spPr>
          <a:xfrm>
            <a:off x="1048361" y="2617053"/>
            <a:ext cx="5389528" cy="428885"/>
          </a:xfrm>
          <a:prstGeom prst="roundRect">
            <a:avLst/>
          </a:prstGeom>
          <a:solidFill>
            <a:srgbClr val="36B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72" name="テキスト ボックス 20"/>
          <p:cNvSpPr txBox="1"/>
          <p:nvPr/>
        </p:nvSpPr>
        <p:spPr>
          <a:xfrm>
            <a:off x="1424066" y="2692026"/>
            <a:ext cx="4603212" cy="369332"/>
          </a:xfrm>
          <a:prstGeom prst="rect">
            <a:avLst/>
          </a:prstGeom>
          <a:noFill/>
        </p:spPr>
        <p:txBody>
          <a:bodyPr wrap="square" rtlCol="0">
            <a:spAutoFit/>
          </a:bodyPr>
          <a:lstStyle/>
          <a:p>
            <a:pPr algn="ctr"/>
            <a:r>
              <a:rPr lang="ja-JP" altLang="en-US" b="1" spc="300">
                <a:solidFill>
                  <a:schemeClr val="bg1"/>
                </a:solidFill>
                <a:latin typeface="Meiryo" panose="020B0604030504040204" pitchFamily="34" charset="-128"/>
                <a:ea typeface="Meiryo" panose="020B0604030504040204" pitchFamily="34" charset="-128"/>
              </a:rPr>
              <a:t>取消し</a:t>
            </a:r>
            <a:endParaRPr kumimoji="1" lang="ja-JP" altLang="en-US" b="1" spc="-150">
              <a:solidFill>
                <a:schemeClr val="bg1"/>
              </a:solidFill>
              <a:latin typeface="Meiryo" panose="020B0604030504040204" pitchFamily="34" charset="-128"/>
              <a:ea typeface="Meiryo" panose="020B0604030504040204" pitchFamily="34" charset="-128"/>
            </a:endParaRPr>
          </a:p>
        </p:txBody>
      </p:sp>
      <p:sp>
        <p:nvSpPr>
          <p:cNvPr id="1673" name="正方形/長方形 22"/>
          <p:cNvSpPr/>
          <p:nvPr/>
        </p:nvSpPr>
        <p:spPr>
          <a:xfrm>
            <a:off x="1023506" y="4547861"/>
            <a:ext cx="5414382" cy="17830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74" name="テキスト ボックス 27"/>
          <p:cNvSpPr txBox="1"/>
          <p:nvPr/>
        </p:nvSpPr>
        <p:spPr>
          <a:xfrm>
            <a:off x="6959643" y="3318311"/>
            <a:ext cx="4471324" cy="2627642"/>
          </a:xfrm>
          <a:prstGeom prst="rect">
            <a:avLst/>
          </a:prstGeom>
          <a:noFill/>
        </p:spPr>
        <p:txBody>
          <a:bodyPr wrap="square">
            <a:spAutoFit/>
          </a:bodyPr>
          <a:lstStyle/>
          <a:p>
            <a:pPr algn="ctr">
              <a:lnSpc>
                <a:spcPct val="150000"/>
              </a:lnSpc>
            </a:pPr>
            <a:r>
              <a:rPr lang="ja-JP" altLang="en-US" b="1" u="sng" spc="300" dirty="0">
                <a:latin typeface="Meiryo" panose="020B0604030504040204" pitchFamily="34" charset="-128"/>
                <a:ea typeface="Meiryo" panose="020B0604030504040204" pitchFamily="34" charset="-128"/>
              </a:rPr>
              <a:t>消費者の利益を</a:t>
            </a:r>
            <a:endParaRPr lang="en-US" altLang="ja-JP" b="1" u="sng" spc="300" dirty="0">
              <a:latin typeface="Meiryo" panose="020B0604030504040204" pitchFamily="34" charset="-128"/>
              <a:ea typeface="Meiryo" panose="020B0604030504040204" pitchFamily="34" charset="-128"/>
            </a:endParaRPr>
          </a:p>
          <a:p>
            <a:pPr algn="ctr">
              <a:lnSpc>
                <a:spcPct val="150000"/>
              </a:lnSpc>
            </a:pPr>
            <a:r>
              <a:rPr lang="ja-JP" altLang="en-US" b="1" u="sng" spc="300" dirty="0">
                <a:latin typeface="Meiryo" panose="020B0604030504040204" pitchFamily="34" charset="-128"/>
                <a:ea typeface="Meiryo" panose="020B0604030504040204" pitchFamily="34" charset="-128"/>
              </a:rPr>
              <a:t>不当に害する契約条項の無効</a:t>
            </a:r>
            <a:endParaRPr lang="en-US" altLang="ja-JP" sz="1200" b="1" spc="300" dirty="0">
              <a:latin typeface="Meiryo" panose="020B0604030504040204" pitchFamily="34" charset="-128"/>
              <a:ea typeface="Meiryo" panose="020B0604030504040204" pitchFamily="34" charset="-128"/>
            </a:endParaRPr>
          </a:p>
          <a:p>
            <a:endParaRPr lang="en-US" altLang="ja-JP" sz="1050" b="1" dirty="0">
              <a:latin typeface="Meiryo" panose="020B0604030504040204" pitchFamily="34" charset="-128"/>
              <a:ea typeface="Meiryo" panose="020B0604030504040204" pitchFamily="34" charset="-128"/>
            </a:endParaRPr>
          </a:p>
          <a:p>
            <a:pPr>
              <a:lnSpc>
                <a:spcPct val="150000"/>
              </a:lnSpc>
            </a:pPr>
            <a:r>
              <a:rPr lang="ja-JP" altLang="en-US" b="1" dirty="0">
                <a:latin typeface="Meiryo" panose="020B0604030504040204" pitchFamily="34" charset="-128"/>
                <a:ea typeface="Meiryo" panose="020B0604030504040204" pitchFamily="34" charset="-128"/>
              </a:rPr>
              <a:t>　・ 事業者の賠償責任などを</a:t>
            </a:r>
            <a:endParaRPr lang="en-US" altLang="ja-JP" b="1" dirty="0">
              <a:latin typeface="Meiryo" panose="020B0604030504040204" pitchFamily="34" charset="-128"/>
              <a:ea typeface="Meiryo" panose="020B0604030504040204" pitchFamily="34" charset="-128"/>
            </a:endParaRPr>
          </a:p>
          <a:p>
            <a:pPr>
              <a:lnSpc>
                <a:spcPct val="150000"/>
              </a:lnSpc>
            </a:pPr>
            <a:r>
              <a:rPr lang="en-US" altLang="ja-JP" b="1" dirty="0">
                <a:latin typeface="Meiryo" panose="020B0604030504040204" pitchFamily="34" charset="-128"/>
                <a:ea typeface="Meiryo" panose="020B0604030504040204" pitchFamily="34" charset="-128"/>
              </a:rPr>
              <a:t>       </a:t>
            </a:r>
            <a:r>
              <a:rPr lang="ja-JP" altLang="en-US" b="1" dirty="0">
                <a:latin typeface="Meiryo" panose="020B0604030504040204" pitchFamily="34" charset="-128"/>
                <a:ea typeface="Meiryo" panose="020B0604030504040204" pitchFamily="34" charset="-128"/>
              </a:rPr>
              <a:t>全部免除するといった条項</a:t>
            </a:r>
            <a:endParaRPr lang="en-US" altLang="ja-JP" b="1" dirty="0">
              <a:latin typeface="Meiryo" panose="020B0604030504040204" pitchFamily="34" charset="-128"/>
              <a:ea typeface="Meiryo" panose="020B0604030504040204" pitchFamily="34" charset="-128"/>
            </a:endParaRPr>
          </a:p>
          <a:p>
            <a:pPr>
              <a:lnSpc>
                <a:spcPct val="150000"/>
              </a:lnSpc>
            </a:pPr>
            <a:r>
              <a:rPr lang="ja-JP" altLang="en-US" b="1" dirty="0">
                <a:latin typeface="Meiryo" panose="020B0604030504040204" pitchFamily="34" charset="-128"/>
                <a:ea typeface="Meiryo" panose="020B0604030504040204" pitchFamily="34" charset="-128"/>
              </a:rPr>
              <a:t>　・ 平均的損害額を超えるキャンセル料</a:t>
            </a:r>
            <a:r>
              <a:rPr lang="en-US" altLang="ja-JP" b="1" dirty="0">
                <a:latin typeface="Meiryo" panose="020B0604030504040204" pitchFamily="34" charset="-128"/>
                <a:ea typeface="Meiryo" panose="020B0604030504040204" pitchFamily="34" charset="-128"/>
              </a:rPr>
              <a:t>   </a:t>
            </a:r>
          </a:p>
          <a:p>
            <a:pPr>
              <a:lnSpc>
                <a:spcPct val="150000"/>
              </a:lnSpc>
            </a:pPr>
            <a:r>
              <a:rPr lang="ja-JP" altLang="en-US" sz="1400" b="1" dirty="0">
                <a:latin typeface="Meiryo" panose="020B0604030504040204" pitchFamily="34" charset="-128"/>
                <a:ea typeface="Meiryo" panose="020B0604030504040204" pitchFamily="34" charset="-128"/>
              </a:rPr>
              <a:t>　　　など</a:t>
            </a:r>
            <a:endParaRPr lang="en-US" altLang="ja-JP" sz="1400" b="1" dirty="0">
              <a:latin typeface="Meiryo" panose="020B0604030504040204" pitchFamily="34" charset="-128"/>
              <a:ea typeface="Meiryo" panose="020B0604030504040204" pitchFamily="34" charset="-128"/>
            </a:endParaRPr>
          </a:p>
        </p:txBody>
      </p:sp>
      <p:sp>
        <p:nvSpPr>
          <p:cNvPr id="1675" name="テキスト ボックス 31"/>
          <p:cNvSpPr txBox="1"/>
          <p:nvPr/>
        </p:nvSpPr>
        <p:spPr>
          <a:xfrm>
            <a:off x="1048361" y="3506573"/>
            <a:ext cx="4934348" cy="888705"/>
          </a:xfrm>
          <a:prstGeom prst="rect">
            <a:avLst/>
          </a:prstGeom>
          <a:noFill/>
        </p:spPr>
        <p:txBody>
          <a:bodyPr wrap="square">
            <a:spAutoFit/>
          </a:bodyPr>
          <a:lstStyle/>
          <a:p>
            <a:pPr>
              <a:lnSpc>
                <a:spcPct val="150000"/>
              </a:lnSpc>
            </a:pPr>
            <a:r>
              <a:rPr lang="ja-JP" altLang="en-US" b="1" dirty="0">
                <a:latin typeface="Meiryo" panose="020B0604030504040204" pitchFamily="34" charset="-128"/>
                <a:ea typeface="Meiryo" panose="020B0604030504040204" pitchFamily="34" charset="-128"/>
              </a:rPr>
              <a:t>　・　うそを言われた</a:t>
            </a:r>
            <a:endParaRPr lang="en-US" altLang="ja-JP" b="1" dirty="0">
              <a:latin typeface="Meiryo" panose="020B0604030504040204" pitchFamily="34" charset="-128"/>
              <a:ea typeface="Meiryo" panose="020B0604030504040204" pitchFamily="34" charset="-128"/>
            </a:endParaRPr>
          </a:p>
          <a:p>
            <a:pPr>
              <a:lnSpc>
                <a:spcPct val="150000"/>
              </a:lnSpc>
            </a:pPr>
            <a:r>
              <a:rPr lang="ja-JP" altLang="en-US" b="1" dirty="0">
                <a:latin typeface="Meiryo" panose="020B0604030504040204" pitchFamily="34" charset="-128"/>
                <a:ea typeface="Meiryo" panose="020B0604030504040204" pitchFamily="34" charset="-128"/>
              </a:rPr>
              <a:t>　・　不利になることを言われなかった　</a:t>
            </a:r>
            <a:r>
              <a:rPr lang="ja-JP" altLang="en-US" sz="1400" b="1" dirty="0">
                <a:latin typeface="Meiryo" panose="020B0604030504040204" pitchFamily="34" charset="-128"/>
                <a:ea typeface="Meiryo" panose="020B0604030504040204" pitchFamily="34" charset="-128"/>
              </a:rPr>
              <a:t>など</a:t>
            </a:r>
            <a:endParaRPr lang="en-US" altLang="ja-JP" sz="1400" b="1" dirty="0">
              <a:latin typeface="Meiryo" panose="020B0604030504040204" pitchFamily="34" charset="-128"/>
              <a:ea typeface="Meiryo" panose="020B0604030504040204" pitchFamily="34" charset="-128"/>
            </a:endParaRPr>
          </a:p>
        </p:txBody>
      </p:sp>
      <p:sp>
        <p:nvSpPr>
          <p:cNvPr id="1676" name="テキスト ボックス 33"/>
          <p:cNvSpPr txBox="1"/>
          <p:nvPr/>
        </p:nvSpPr>
        <p:spPr>
          <a:xfrm>
            <a:off x="1328074" y="3175014"/>
            <a:ext cx="4629244" cy="369332"/>
          </a:xfrm>
          <a:prstGeom prst="rect">
            <a:avLst/>
          </a:prstGeom>
          <a:noFill/>
        </p:spPr>
        <p:txBody>
          <a:bodyPr wrap="square">
            <a:spAutoFit/>
          </a:bodyPr>
          <a:lstStyle/>
          <a:p>
            <a:r>
              <a:rPr lang="ja-JP" altLang="en-US" sz="1800" b="1" u="sng" spc="300" dirty="0">
                <a:latin typeface="Meiryo" panose="020B0604030504040204" pitchFamily="34" charset="-128"/>
                <a:ea typeface="Meiryo" panose="020B0604030504040204" pitchFamily="34" charset="-128"/>
              </a:rPr>
              <a:t>消費者を誤認させる勧誘があった</a:t>
            </a:r>
            <a:endParaRPr lang="en-US" altLang="ja-JP" sz="900" b="1" spc="300" dirty="0">
              <a:latin typeface="Meiryo" panose="020B0604030504040204" pitchFamily="34" charset="-128"/>
              <a:ea typeface="Meiryo" panose="020B0604030504040204" pitchFamily="34" charset="-128"/>
            </a:endParaRPr>
          </a:p>
        </p:txBody>
      </p:sp>
      <p:sp>
        <p:nvSpPr>
          <p:cNvPr id="1677" name="角丸四角形 35"/>
          <p:cNvSpPr/>
          <p:nvPr/>
        </p:nvSpPr>
        <p:spPr>
          <a:xfrm>
            <a:off x="6982238" y="2617053"/>
            <a:ext cx="4496963" cy="428885"/>
          </a:xfrm>
          <a:prstGeom prst="roundRect">
            <a:avLst/>
          </a:prstGeom>
          <a:solidFill>
            <a:srgbClr val="36B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1678" name="テキスト ボックス 25"/>
          <p:cNvSpPr txBox="1"/>
          <p:nvPr/>
        </p:nvSpPr>
        <p:spPr>
          <a:xfrm>
            <a:off x="1002641" y="4969967"/>
            <a:ext cx="5238674" cy="1350370"/>
          </a:xfrm>
          <a:prstGeom prst="rect">
            <a:avLst/>
          </a:prstGeom>
          <a:noFill/>
        </p:spPr>
        <p:txBody>
          <a:bodyPr wrap="square">
            <a:spAutoFit/>
          </a:bodyPr>
          <a:lstStyle/>
          <a:p>
            <a:pPr>
              <a:lnSpc>
                <a:spcPct val="150000"/>
              </a:lnSpc>
            </a:pPr>
            <a:r>
              <a:rPr lang="ja-JP" altLang="en-US" sz="2000" b="1">
                <a:latin typeface="Meiryo" panose="020B0604030504040204" pitchFamily="34" charset="-128"/>
                <a:ea typeface="Meiryo" panose="020B0604030504040204" pitchFamily="34" charset="-128"/>
              </a:rPr>
              <a:t>　</a:t>
            </a:r>
            <a:r>
              <a:rPr lang="ja-JP" altLang="en-US" b="1" dirty="0">
                <a:latin typeface="Meiryo" panose="020B0604030504040204" pitchFamily="34" charset="-128"/>
                <a:ea typeface="Meiryo" panose="020B0604030504040204" pitchFamily="34" charset="-128"/>
              </a:rPr>
              <a:t>・　契約するまで帰らない又は帰してくれない</a:t>
            </a:r>
            <a:endParaRPr lang="en-US" altLang="ja-JP" b="1" dirty="0">
              <a:latin typeface="Meiryo" panose="020B0604030504040204" pitchFamily="34" charset="-128"/>
              <a:ea typeface="Meiryo" panose="020B0604030504040204" pitchFamily="34" charset="-128"/>
            </a:endParaRPr>
          </a:p>
          <a:p>
            <a:pPr>
              <a:lnSpc>
                <a:spcPct val="150000"/>
              </a:lnSpc>
            </a:pPr>
            <a:r>
              <a:rPr lang="ja-JP" altLang="en-US" b="1" dirty="0">
                <a:latin typeface="Meiryo" panose="020B0604030504040204" pitchFamily="34" charset="-128"/>
                <a:ea typeface="Meiryo" panose="020B0604030504040204" pitchFamily="34" charset="-128"/>
              </a:rPr>
              <a:t>　・　不安をあおる告知</a:t>
            </a:r>
            <a:endParaRPr lang="en-US" altLang="ja-JP" b="1" dirty="0">
              <a:latin typeface="Meiryo" panose="020B0604030504040204" pitchFamily="34" charset="-128"/>
              <a:ea typeface="Meiryo" panose="020B0604030504040204" pitchFamily="34" charset="-128"/>
            </a:endParaRPr>
          </a:p>
          <a:p>
            <a:pPr>
              <a:lnSpc>
                <a:spcPct val="150000"/>
              </a:lnSpc>
            </a:pPr>
            <a:r>
              <a:rPr lang="ja-JP" altLang="en-US" b="1" dirty="0">
                <a:latin typeface="Meiryo" panose="020B0604030504040204" pitchFamily="34" charset="-128"/>
                <a:ea typeface="Meiryo" panose="020B0604030504040204" pitchFamily="34" charset="-128"/>
              </a:rPr>
              <a:t>　・　好意の感情の</a:t>
            </a:r>
            <a:r>
              <a:rPr lang="ja-JP" altLang="en-US" b="1">
                <a:latin typeface="Meiryo" panose="020B0604030504040204" pitchFamily="34" charset="-128"/>
                <a:ea typeface="Meiryo" panose="020B0604030504040204" pitchFamily="34" charset="-128"/>
              </a:rPr>
              <a:t>不当な利用</a:t>
            </a:r>
            <a:endParaRPr lang="en-US" altLang="ja-JP" b="1" dirty="0">
              <a:latin typeface="Meiryo" panose="020B0604030504040204" pitchFamily="34" charset="-128"/>
              <a:ea typeface="Meiryo" panose="020B0604030504040204" pitchFamily="34" charset="-128"/>
            </a:endParaRPr>
          </a:p>
        </p:txBody>
      </p:sp>
      <p:sp>
        <p:nvSpPr>
          <p:cNvPr id="1679" name="テキスト ボックス 28"/>
          <p:cNvSpPr txBox="1"/>
          <p:nvPr/>
        </p:nvSpPr>
        <p:spPr>
          <a:xfrm>
            <a:off x="1038496" y="4677737"/>
            <a:ext cx="4712907" cy="369332"/>
          </a:xfrm>
          <a:prstGeom prst="rect">
            <a:avLst/>
          </a:prstGeom>
          <a:noFill/>
        </p:spPr>
        <p:txBody>
          <a:bodyPr wrap="square">
            <a:spAutoFit/>
          </a:bodyPr>
          <a:lstStyle/>
          <a:p>
            <a:pPr algn="ctr"/>
            <a:r>
              <a:rPr lang="ja-JP" altLang="en-US" b="1" u="sng" spc="300">
                <a:latin typeface="Meiryo" panose="020B0604030504040204" pitchFamily="34" charset="-128"/>
                <a:ea typeface="Meiryo" panose="020B0604030504040204" pitchFamily="34" charset="-128"/>
              </a:rPr>
              <a:t>消費者を困惑させる勧誘があった</a:t>
            </a:r>
            <a:endParaRPr lang="en-US" altLang="ja-JP" b="1" u="sng" spc="300" dirty="0">
              <a:latin typeface="Meiryo" panose="020B0604030504040204" pitchFamily="34" charset="-128"/>
              <a:ea typeface="Meiryo" panose="020B0604030504040204" pitchFamily="34" charset="-128"/>
            </a:endParaRPr>
          </a:p>
        </p:txBody>
      </p:sp>
      <p:sp>
        <p:nvSpPr>
          <p:cNvPr id="1680" name="テキスト ボックス 41"/>
          <p:cNvSpPr txBox="1"/>
          <p:nvPr/>
        </p:nvSpPr>
        <p:spPr>
          <a:xfrm>
            <a:off x="7385340" y="2690520"/>
            <a:ext cx="3690758" cy="369332"/>
          </a:xfrm>
          <a:prstGeom prst="rect">
            <a:avLst/>
          </a:prstGeom>
          <a:noFill/>
        </p:spPr>
        <p:txBody>
          <a:bodyPr wrap="square" rtlCol="0">
            <a:spAutoFit/>
          </a:bodyPr>
          <a:lstStyle/>
          <a:p>
            <a:pPr algn="ctr"/>
            <a:r>
              <a:rPr lang="ja-JP" altLang="en-US" b="1" spc="300">
                <a:solidFill>
                  <a:schemeClr val="bg1"/>
                </a:solidFill>
                <a:latin typeface="Meiryo" panose="020B0604030504040204" pitchFamily="34" charset="-128"/>
                <a:ea typeface="Meiryo" panose="020B0604030504040204" pitchFamily="34" charset="-128"/>
              </a:rPr>
              <a:t>無効</a:t>
            </a:r>
            <a:endParaRPr kumimoji="1" lang="ja-JP" altLang="en-US" b="1" spc="-150">
              <a:solidFill>
                <a:schemeClr val="bg1"/>
              </a:solidFill>
              <a:latin typeface="Meiryo" panose="020B0604030504040204" pitchFamily="34" charset="-128"/>
              <a:ea typeface="Meiryo" panose="020B0604030504040204" pitchFamily="34" charset="-128"/>
            </a:endParaRPr>
          </a:p>
        </p:txBody>
      </p:sp>
      <p:pic>
        <p:nvPicPr>
          <p:cNvPr id="1681" name="図 18"/>
          <p:cNvPicPr>
            <a:picLocks noChangeAspect="1"/>
          </p:cNvPicPr>
          <p:nvPr/>
        </p:nvPicPr>
        <p:blipFill>
          <a:blip r:embed="rId1"/>
          <a:stretch>
            <a:fillRect/>
          </a:stretch>
        </p:blipFill>
        <p:spPr>
          <a:xfrm>
            <a:off x="3356849" y="601373"/>
            <a:ext cx="76200" cy="1879600"/>
          </a:xfrm>
          <a:prstGeom prst="rect">
            <a:avLst/>
          </a:prstGeom>
        </p:spPr>
      </p:pic>
      <p:sp>
        <p:nvSpPr>
          <p:cNvPr id="1682" name="スライド番号プレースホルダー 1"/>
          <p:cNvSpPr>
            <a:spLocks noGrp="1"/>
          </p:cNvSpPr>
          <p:nvPr>
            <p:ph type="sldNum" sz="quarter" idx="12"/>
          </p:nvPr>
        </p:nvSpPr>
        <p:spPr/>
        <p:txBody>
          <a:bodyPr/>
          <a:lstStyle/>
          <a:p>
            <a:fld id="{15859FEF-2C44-4C2A-86ED-B7C1161F21CE}" type="slidenum">
              <a:rPr lang="ja-JP" altLang="en-US" smtClean="0"/>
              <a:pPr/>
              <a:t>31</a:t>
            </a:fld>
            <a:endParaRPr lang="ja-JP" altLang="en-US" dirty="0"/>
          </a:p>
        </p:txBody>
      </p:sp>
    </p:spTree>
    <p:extLst>
      <p:ext uri="{BB962C8B-B14F-4D97-AF65-F5344CB8AC3E}">
        <p14:creationId xmlns:p14="http://schemas.microsoft.com/office/powerpoint/2010/main" val="118076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688" name="テキスト ボックス 2"/>
          <p:cNvSpPr txBox="1"/>
          <p:nvPr/>
        </p:nvSpPr>
        <p:spPr>
          <a:xfrm>
            <a:off x="723440" y="903084"/>
            <a:ext cx="2494803" cy="369332"/>
          </a:xfrm>
          <a:prstGeom prst="rect">
            <a:avLst/>
          </a:prstGeom>
          <a:noFill/>
        </p:spPr>
        <p:txBody>
          <a:bodyPr wrap="square">
            <a:spAutoFit/>
          </a:bodyPr>
          <a:lstStyle/>
          <a:p>
            <a:pPr algn="ctr"/>
            <a:r>
              <a:rPr lang="ja-JP" altLang="en-US" b="1" dirty="0">
                <a:latin typeface="Meiryo" panose="020B0604030504040204" pitchFamily="34" charset="-128"/>
                <a:ea typeface="Meiryo" panose="020B0604030504040204" pitchFamily="34" charset="-128"/>
              </a:rPr>
              <a:t>消費者を守る法律</a:t>
            </a:r>
          </a:p>
        </p:txBody>
      </p:sp>
      <p:sp>
        <p:nvSpPr>
          <p:cNvPr id="1689" name="テキスト ボックス 3"/>
          <p:cNvSpPr txBox="1"/>
          <p:nvPr/>
        </p:nvSpPr>
        <p:spPr>
          <a:xfrm>
            <a:off x="1687548" y="1251574"/>
            <a:ext cx="566589" cy="769441"/>
          </a:xfrm>
          <a:prstGeom prst="rect">
            <a:avLst/>
          </a:prstGeom>
          <a:noFill/>
        </p:spPr>
        <p:txBody>
          <a:bodyPr wrap="square" rtlCol="0">
            <a:spAutoFit/>
          </a:bodyPr>
          <a:lstStyle/>
          <a:p>
            <a:r>
              <a:rPr lang="en-US" altLang="ja-JP" sz="4400" b="1" dirty="0">
                <a:latin typeface="Meiryo" panose="020B0604030504040204" pitchFamily="34" charset="-128"/>
                <a:ea typeface="Meiryo" panose="020B0604030504040204" pitchFamily="34" charset="-128"/>
              </a:rPr>
              <a:t>2</a:t>
            </a:r>
            <a:endParaRPr kumimoji="1" lang="ja-JP" altLang="en-US" sz="4400" b="1">
              <a:latin typeface="Meiryo" panose="020B0604030504040204" pitchFamily="34" charset="-128"/>
              <a:ea typeface="Meiryo" panose="020B0604030504040204" pitchFamily="34" charset="-128"/>
            </a:endParaRPr>
          </a:p>
        </p:txBody>
      </p:sp>
      <p:pic>
        <p:nvPicPr>
          <p:cNvPr id="1690" name="図 10"/>
          <p:cNvPicPr>
            <a:picLocks noChangeAspect="1"/>
          </p:cNvPicPr>
          <p:nvPr/>
        </p:nvPicPr>
        <p:blipFill>
          <a:blip r:embed="rId1"/>
          <a:stretch>
            <a:fillRect/>
          </a:stretch>
        </p:blipFill>
        <p:spPr>
          <a:xfrm>
            <a:off x="3284160" y="512539"/>
            <a:ext cx="88900" cy="1409700"/>
          </a:xfrm>
          <a:prstGeom prst="rect">
            <a:avLst/>
          </a:prstGeom>
        </p:spPr>
      </p:pic>
      <p:sp>
        <p:nvSpPr>
          <p:cNvPr id="1691" name="テキスト ボックス 11"/>
          <p:cNvSpPr txBox="1"/>
          <p:nvPr/>
        </p:nvSpPr>
        <p:spPr>
          <a:xfrm>
            <a:off x="3373060" y="521087"/>
            <a:ext cx="7720059" cy="707886"/>
          </a:xfrm>
          <a:prstGeom prst="rect">
            <a:avLst/>
          </a:prstGeom>
          <a:noFill/>
        </p:spPr>
        <p:txBody>
          <a:bodyPr wrap="square" rtlCol="0">
            <a:spAutoFit/>
          </a:bodyPr>
          <a:lstStyle/>
          <a:p>
            <a:r>
              <a:rPr lang="ja-JP" altLang="en-US" sz="4000" b="1" dirty="0">
                <a:solidFill>
                  <a:srgbClr val="5285BB"/>
                </a:solidFill>
                <a:latin typeface="Meiryo" panose="020B0604030504040204" pitchFamily="34" charset="-128"/>
                <a:ea typeface="Meiryo" panose="020B0604030504040204" pitchFamily="34" charset="-128"/>
              </a:rPr>
              <a:t>「特定商取引法」</a:t>
            </a:r>
          </a:p>
        </p:txBody>
      </p:sp>
      <p:sp>
        <p:nvSpPr>
          <p:cNvPr id="1692" name="テキスト ボックス 12"/>
          <p:cNvSpPr txBox="1"/>
          <p:nvPr/>
        </p:nvSpPr>
        <p:spPr>
          <a:xfrm>
            <a:off x="3694534" y="1132310"/>
            <a:ext cx="7720059" cy="888705"/>
          </a:xfrm>
          <a:prstGeom prst="rect">
            <a:avLst/>
          </a:prstGeom>
          <a:noFill/>
        </p:spPr>
        <p:txBody>
          <a:bodyPr wrap="square">
            <a:spAutoFit/>
          </a:bodyPr>
          <a:lstStyle/>
          <a:p>
            <a:pPr>
              <a:lnSpc>
                <a:spcPct val="150000"/>
              </a:lnSpc>
            </a:pPr>
            <a:r>
              <a:rPr lang="ja-JP" altLang="en-US" sz="1800" b="1" dirty="0">
                <a:latin typeface="Meiryo" panose="020B0604030504040204" pitchFamily="34" charset="-128"/>
                <a:ea typeface="Meiryo" panose="020B0604030504040204" pitchFamily="34" charset="-128"/>
              </a:rPr>
              <a:t>トラブルを生じやすい取引を対象</a:t>
            </a:r>
            <a:r>
              <a:rPr lang="ja-JP" altLang="en-US" b="1" dirty="0">
                <a:latin typeface="Meiryo" panose="020B0604030504040204" pitchFamily="34" charset="-128"/>
                <a:ea typeface="Meiryo" panose="020B0604030504040204" pitchFamily="34" charset="-128"/>
              </a:rPr>
              <a:t>に、契約書の交付から一定の期間であれば契約を解除できる</a:t>
            </a:r>
            <a:r>
              <a:rPr lang="ja-JP" altLang="en-US" sz="1800" b="1" dirty="0">
                <a:solidFill>
                  <a:srgbClr val="DE5E54"/>
                </a:solidFill>
                <a:latin typeface="Meiryo" panose="020B0604030504040204" pitchFamily="34" charset="-128"/>
                <a:ea typeface="Meiryo" panose="020B0604030504040204" pitchFamily="34" charset="-128"/>
              </a:rPr>
              <a:t>クーリング・オフ</a:t>
            </a:r>
            <a:r>
              <a:rPr lang="ja-JP" altLang="en-US" sz="1800" b="1" dirty="0">
                <a:latin typeface="Meiryo" panose="020B0604030504040204" pitchFamily="34" charset="-128"/>
                <a:ea typeface="Meiryo" panose="020B0604030504040204" pitchFamily="34" charset="-128"/>
              </a:rPr>
              <a:t>のルールなどを定めています。</a:t>
            </a:r>
          </a:p>
        </p:txBody>
      </p:sp>
      <p:sp>
        <p:nvSpPr>
          <p:cNvPr id="1693" name="テキスト ボックス 4"/>
          <p:cNvSpPr txBox="1"/>
          <p:nvPr/>
        </p:nvSpPr>
        <p:spPr>
          <a:xfrm>
            <a:off x="3876141" y="6357637"/>
            <a:ext cx="7538452" cy="246221"/>
          </a:xfrm>
          <a:prstGeom prst="rect">
            <a:avLst/>
          </a:prstGeom>
          <a:noFill/>
        </p:spPr>
        <p:txBody>
          <a:bodyPr wrap="square">
            <a:spAutoFit/>
          </a:bodyPr>
          <a:lstStyle/>
          <a:p>
            <a:pPr algn="r"/>
            <a:r>
              <a:rPr kumimoji="1" lang="en-US" altLang="ja-JP" sz="1000" dirty="0">
                <a:latin typeface="Meiryo" panose="020B0604030504040204" pitchFamily="34" charset="-128"/>
                <a:ea typeface="Meiryo" panose="020B0604030504040204" pitchFamily="34" charset="-128"/>
              </a:rPr>
              <a:t>※</a:t>
            </a:r>
            <a:r>
              <a:rPr kumimoji="1" lang="ja-JP" altLang="en-US" sz="1000" dirty="0">
                <a:latin typeface="Meiryo" panose="020B0604030504040204" pitchFamily="34" charset="-128"/>
                <a:ea typeface="Meiryo" panose="020B0604030504040204" pitchFamily="34" charset="-128"/>
              </a:rPr>
              <a:t>美容医療</a:t>
            </a:r>
            <a:r>
              <a:rPr kumimoji="1" lang="en-US" altLang="ja-JP" sz="1000" dirty="0">
                <a:latin typeface="Meiryo" panose="020B0604030504040204" pitchFamily="34" charset="-128"/>
                <a:ea typeface="Meiryo" panose="020B0604030504040204" pitchFamily="34" charset="-128"/>
              </a:rPr>
              <a:t>…</a:t>
            </a:r>
            <a:r>
              <a:rPr kumimoji="1" lang="ja-JP" altLang="en-US" sz="1000" dirty="0">
                <a:latin typeface="Meiryo" panose="020B0604030504040204" pitchFamily="34" charset="-128"/>
                <a:ea typeface="Meiryo" panose="020B0604030504040204" pitchFamily="34" charset="-128"/>
              </a:rPr>
              <a:t>脱毛、にきび・しみ等の除去又は皮膚の活性化、皮膚のしわ又はたるみの症状の軽減・脂肪の減少、歯牙の漂白</a:t>
            </a:r>
            <a:endParaRPr lang="ja-JP" altLang="en-US" sz="1000" dirty="0">
              <a:latin typeface="Meiryo" panose="020B0604030504040204" pitchFamily="34" charset="-128"/>
              <a:ea typeface="Meiryo" panose="020B0604030504040204" pitchFamily="34" charset="-128"/>
            </a:endParaRPr>
          </a:p>
        </p:txBody>
      </p:sp>
      <p:graphicFrame>
        <p:nvGraphicFramePr>
          <p:cNvPr id="1694" name="表 4"/>
          <p:cNvGraphicFramePr>
            <a:graphicFrameLocks noGrp="1"/>
          </p:cNvGraphicFramePr>
          <p:nvPr>
            <p:extLst>
              <p:ext uri="{D42A27DB-BD31-4B8C-83A1-F6EECF244321}">
                <p14:modId xmlns:p14="http://schemas.microsoft.com/office/powerpoint/2010/main" val="2290652653"/>
              </p:ext>
            </p:extLst>
          </p:nvPr>
        </p:nvGraphicFramePr>
        <p:xfrm>
          <a:off x="723440" y="2140527"/>
          <a:ext cx="10889098" cy="4175030"/>
        </p:xfrm>
        <a:graphic>
          <a:graphicData uri="http://schemas.openxmlformats.org/drawingml/2006/table">
            <a:tbl>
              <a:tblPr firstCol="1" bandRow="1">
                <a:solidFill>
                  <a:srgbClr val="57773E"/>
                </a:solidFill>
                <a:tableStyleId>{5C22544A-7EE6-4342-B048-85BDC9FD1C3A}</a:tableStyleId>
              </a:tblPr>
              <a:tblGrid>
                <a:gridCol w="723856">
                  <a:extLst>
                    <a:ext uri="{9D8B030D-6E8A-4147-A177-3AD203B41FA5}"/>
                  </a:extLst>
                </a:gridCol>
                <a:gridCol w="1694207">
                  <a:extLst>
                    <a:ext uri="{9D8B030D-6E8A-4147-A177-3AD203B41FA5}"/>
                  </a:extLst>
                </a:gridCol>
                <a:gridCol w="1694207">
                  <a:extLst>
                    <a:ext uri="{9D8B030D-6E8A-4147-A177-3AD203B41FA5}"/>
                  </a:extLst>
                </a:gridCol>
                <a:gridCol w="1694207">
                  <a:extLst>
                    <a:ext uri="{9D8B030D-6E8A-4147-A177-3AD203B41FA5}"/>
                  </a:extLst>
                </a:gridCol>
                <a:gridCol w="1694207">
                  <a:extLst>
                    <a:ext uri="{9D8B030D-6E8A-4147-A177-3AD203B41FA5}"/>
                  </a:extLst>
                </a:gridCol>
                <a:gridCol w="1694207">
                  <a:extLst>
                    <a:ext uri="{9D8B030D-6E8A-4147-A177-3AD203B41FA5}"/>
                  </a:extLst>
                </a:gridCol>
                <a:gridCol w="1694207">
                  <a:extLst>
                    <a:ext uri="{9D8B030D-6E8A-4147-A177-3AD203B41FA5}"/>
                  </a:extLst>
                </a:gridCol>
              </a:tblGrid>
              <a:tr h="148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spc="300" dirty="0">
                          <a:solidFill>
                            <a:schemeClr val="bg1"/>
                          </a:solidFill>
                          <a:latin typeface="メイリオ" panose="020B0604030504040204" pitchFamily="50" charset="-128"/>
                          <a:ea typeface="メイリオ" panose="020B0604030504040204" pitchFamily="50" charset="-128"/>
                        </a:rPr>
                        <a:t>対象取引</a:t>
                      </a:r>
                      <a:endParaRPr kumimoji="1" lang="ja-JP" altLang="en-US" sz="1200" b="1" i="0" spc="300" dirty="0">
                        <a:latin typeface="メイリオ" panose="020B0604030504040204" pitchFamily="50" charset="-128"/>
                        <a:ea typeface="メイリオ" panose="020B0604030504040204" pitchFamily="50" charset="-128"/>
                      </a:endParaRPr>
                    </a:p>
                  </a:txBody>
                  <a:tcPr vert="eaVert"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E9E73"/>
                    </a:solid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endParaRPr kumimoji="1" lang="ja-JP" altLang="en-US"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extLst>
                  <a:ext uri="{0D108BD9-81ED-4DB2-BD59-A6C34878D82A}"/>
                </a:extLst>
              </a:tr>
              <a:tr h="5120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dirty="0">
                          <a:latin typeface="メイリオ" panose="020B0604030504040204" pitchFamily="50" charset="-128"/>
                          <a:ea typeface="メイリオ" panose="020B0604030504040204" pitchFamily="50" charset="-128"/>
                        </a:rPr>
                        <a:t>取引</a:t>
                      </a:r>
                      <a:endParaRPr kumimoji="1" lang="en-US" altLang="ja-JP" sz="1050" b="1" i="0" dirty="0">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dirty="0">
                          <a:latin typeface="メイリオ" panose="020B0604030504040204" pitchFamily="50" charset="-128"/>
                          <a:ea typeface="メイリオ" panose="020B0604030504040204" pitchFamily="50" charset="-128"/>
                        </a:rPr>
                        <a:t>類型</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E9E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訪問販売</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訪問購入</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電話勧誘販売</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特定継続的</a:t>
                      </a:r>
                      <a:endParaRPr kumimoji="1" lang="en-US" altLang="ja-JP" sz="1400" b="1" dirty="0">
                        <a:solidFill>
                          <a:schemeClr val="accent6">
                            <a:lumMod val="5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役務提供</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連鎖販売取引</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業務提供誘引</a:t>
                      </a:r>
                      <a:endParaRPr kumimoji="1" lang="en-US" altLang="ja-JP" sz="1400" b="1" dirty="0">
                        <a:solidFill>
                          <a:schemeClr val="accent6">
                            <a:lumMod val="50000"/>
                          </a:schemeClr>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6">
                              <a:lumMod val="50000"/>
                            </a:schemeClr>
                          </a:solidFill>
                          <a:latin typeface="メイリオ" panose="020B0604030504040204" pitchFamily="50" charset="-128"/>
                          <a:ea typeface="メイリオ" panose="020B0604030504040204" pitchFamily="50" charset="-128"/>
                        </a:rPr>
                        <a:t>販売取引</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extLst>
              </a:tr>
              <a:tr h="564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spc="-150" dirty="0">
                          <a:solidFill>
                            <a:schemeClr val="bg1"/>
                          </a:solidFill>
                          <a:latin typeface="メイリオ" panose="020B0604030504040204" pitchFamily="50" charset="-128"/>
                          <a:ea typeface="メイリオ" panose="020B0604030504040204" pitchFamily="50" charset="-128"/>
                        </a:rPr>
                        <a:t>クーリング・オフ期間</a:t>
                      </a:r>
                      <a:endParaRPr kumimoji="1" lang="ja-JP" altLang="en-US" sz="1050" b="1" i="0" dirty="0">
                        <a:latin typeface="メイリオ" panose="020B0604030504040204" pitchFamily="50" charset="-128"/>
                        <a:ea typeface="メイリオ" panose="020B0604030504040204" pitchFamily="50" charset="-128"/>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E9E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tx1"/>
                          </a:solidFill>
                          <a:latin typeface="メイリオ" panose="020B0604030504040204" pitchFamily="50" charset="-128"/>
                          <a:ea typeface="メイリオ" panose="020B0604030504040204" pitchFamily="50" charset="-128"/>
                        </a:rPr>
                        <a:t>8</a:t>
                      </a:r>
                      <a:r>
                        <a:rPr kumimoji="1" lang="ja-JP" altLang="en-US" b="1" dirty="0">
                          <a:solidFill>
                            <a:schemeClr val="tx1"/>
                          </a:solidFill>
                          <a:latin typeface="メイリオ" panose="020B0604030504040204" pitchFamily="50" charset="-128"/>
                          <a:ea typeface="メイリオ" panose="020B0604030504040204" pitchFamily="50" charset="-128"/>
                        </a:rPr>
                        <a:t>日間</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tx1"/>
                          </a:solidFill>
                          <a:latin typeface="メイリオ" panose="020B0604030504040204" pitchFamily="50" charset="-128"/>
                          <a:ea typeface="メイリオ" panose="020B0604030504040204" pitchFamily="50" charset="-128"/>
                        </a:rPr>
                        <a:t>8</a:t>
                      </a:r>
                      <a:r>
                        <a:rPr kumimoji="1" lang="ja-JP" altLang="en-US" b="1" dirty="0">
                          <a:solidFill>
                            <a:schemeClr val="tx1"/>
                          </a:solidFill>
                          <a:latin typeface="メイリオ" panose="020B0604030504040204" pitchFamily="50" charset="-128"/>
                          <a:ea typeface="メイリオ" panose="020B0604030504040204" pitchFamily="50" charset="-128"/>
                        </a:rPr>
                        <a:t>日間</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tx1"/>
                          </a:solidFill>
                          <a:latin typeface="メイリオ" panose="020B0604030504040204" pitchFamily="50" charset="-128"/>
                          <a:ea typeface="メイリオ" panose="020B0604030504040204" pitchFamily="50" charset="-128"/>
                        </a:rPr>
                        <a:t>8</a:t>
                      </a:r>
                      <a:r>
                        <a:rPr kumimoji="1" lang="ja-JP" altLang="en-US" b="1" dirty="0">
                          <a:solidFill>
                            <a:schemeClr val="tx1"/>
                          </a:solidFill>
                          <a:latin typeface="メイリオ" panose="020B0604030504040204" pitchFamily="50" charset="-128"/>
                          <a:ea typeface="メイリオ" panose="020B0604030504040204" pitchFamily="50" charset="-128"/>
                        </a:rPr>
                        <a:t>日間</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tx1"/>
                          </a:solidFill>
                          <a:latin typeface="メイリオ" panose="020B0604030504040204" pitchFamily="50" charset="-128"/>
                          <a:ea typeface="メイリオ" panose="020B0604030504040204" pitchFamily="50" charset="-128"/>
                        </a:rPr>
                        <a:t>8</a:t>
                      </a:r>
                      <a:r>
                        <a:rPr kumimoji="1" lang="ja-JP" altLang="en-US" b="1" dirty="0">
                          <a:solidFill>
                            <a:schemeClr val="tx1"/>
                          </a:solidFill>
                          <a:latin typeface="メイリオ" panose="020B0604030504040204" pitchFamily="50" charset="-128"/>
                          <a:ea typeface="メイリオ" panose="020B0604030504040204" pitchFamily="50" charset="-128"/>
                        </a:rPr>
                        <a:t>日間</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tx1"/>
                          </a:solidFill>
                          <a:latin typeface="メイリオ" panose="020B0604030504040204" pitchFamily="50" charset="-128"/>
                          <a:ea typeface="メイリオ" panose="020B0604030504040204" pitchFamily="50" charset="-128"/>
                        </a:rPr>
                        <a:t>20</a:t>
                      </a:r>
                      <a:r>
                        <a:rPr kumimoji="1" lang="ja-JP" altLang="en-US" b="1" dirty="0">
                          <a:solidFill>
                            <a:schemeClr val="tx1"/>
                          </a:solidFill>
                          <a:latin typeface="メイリオ" panose="020B0604030504040204" pitchFamily="50" charset="-128"/>
                          <a:ea typeface="メイリオ" panose="020B0604030504040204" pitchFamily="50" charset="-128"/>
                        </a:rPr>
                        <a:t>日間</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b="1" dirty="0">
                          <a:solidFill>
                            <a:schemeClr val="tx1"/>
                          </a:solidFill>
                          <a:latin typeface="メイリオ" panose="020B0604030504040204" pitchFamily="50" charset="-128"/>
                          <a:ea typeface="メイリオ" panose="020B0604030504040204" pitchFamily="50" charset="-128"/>
                        </a:rPr>
                        <a:t>20</a:t>
                      </a:r>
                      <a:r>
                        <a:rPr kumimoji="1" lang="ja-JP" altLang="en-US" b="1" dirty="0">
                          <a:solidFill>
                            <a:schemeClr val="tx1"/>
                          </a:solidFill>
                          <a:latin typeface="メイリオ" panose="020B0604030504040204" pitchFamily="50" charset="-128"/>
                          <a:ea typeface="メイリオ" panose="020B0604030504040204" pitchFamily="50" charset="-128"/>
                        </a:rPr>
                        <a:t>日間</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extLst>
              </a:tr>
              <a:tr h="1560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spc="300" dirty="0">
                          <a:solidFill>
                            <a:schemeClr val="bg1"/>
                          </a:solidFill>
                          <a:latin typeface="メイリオ" panose="020B0604030504040204" pitchFamily="50" charset="-128"/>
                          <a:ea typeface="メイリオ" panose="020B0604030504040204" pitchFamily="50" charset="-128"/>
                        </a:rPr>
                        <a:t>ポイン</a:t>
                      </a:r>
                      <a:r>
                        <a:rPr kumimoji="1" lang="ja-JP" altLang="en-US" sz="1050" b="1" i="0" spc="300" dirty="0">
                          <a:solidFill>
                            <a:schemeClr val="bg1"/>
                          </a:solidFill>
                          <a:latin typeface="メイリオ" panose="020B0604030504040204" pitchFamily="50" charset="-128"/>
                          <a:ea typeface="メイリオ" panose="020B0604030504040204" pitchFamily="50" charset="-128"/>
                        </a:rPr>
                        <a:t>ト</a:t>
                      </a:r>
                      <a:endParaRPr kumimoji="1" lang="ja-JP" altLang="en-US" sz="1050" b="1" i="0" spc="300" dirty="0">
                        <a:latin typeface="メイリオ" panose="020B0604030504040204" pitchFamily="50" charset="-128"/>
                        <a:ea typeface="メイリオ" panose="020B0604030504040204" pitchFamily="50" charset="-128"/>
                      </a:endParaRPr>
                    </a:p>
                  </a:txBody>
                  <a:tcPr vert="eaVert"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E9E73"/>
                    </a:solidFill>
                  </a:tcPr>
                </a:tc>
                <a:tc>
                  <a:txBody>
                    <a:bodyPr/>
                    <a:lstStyle/>
                    <a:p>
                      <a:pPr algn="l">
                        <a:lnSpc>
                          <a:spcPct val="150000"/>
                        </a:lnSpc>
                      </a:pPr>
                      <a:r>
                        <a:rPr kumimoji="1" lang="ja-JP" altLang="en-US" sz="1100" b="0" i="0" spc="300" dirty="0">
                          <a:solidFill>
                            <a:schemeClr val="tx1"/>
                          </a:solidFill>
                          <a:latin typeface="メイリオ" panose="020B0604030504040204" pitchFamily="50" charset="-128"/>
                          <a:ea typeface="メイリオ" panose="020B0604030504040204" pitchFamily="50" charset="-128"/>
                        </a:rPr>
                        <a:t>キャッチセールス、</a:t>
                      </a:r>
                      <a:endParaRPr kumimoji="1" lang="en-US" altLang="ja-JP" sz="1100" b="0" i="0" spc="300" dirty="0">
                        <a:solidFill>
                          <a:schemeClr val="tx1"/>
                        </a:solidFill>
                        <a:latin typeface="メイリオ" panose="020B0604030504040204" pitchFamily="50" charset="-128"/>
                        <a:ea typeface="メイリオ" panose="020B0604030504040204" pitchFamily="50" charset="-128"/>
                      </a:endParaRPr>
                    </a:p>
                    <a:p>
                      <a:pPr algn="l">
                        <a:lnSpc>
                          <a:spcPct val="150000"/>
                        </a:lnSpc>
                      </a:pPr>
                      <a:r>
                        <a:rPr kumimoji="1" lang="ja-JP" altLang="en-US" sz="1100" b="0" i="0" spc="300" dirty="0">
                          <a:solidFill>
                            <a:schemeClr val="tx1"/>
                          </a:solidFill>
                          <a:latin typeface="メイリオ" panose="020B0604030504040204" pitchFamily="50" charset="-128"/>
                          <a:ea typeface="メイリオ" panose="020B0604030504040204" pitchFamily="50" charset="-128"/>
                        </a:rPr>
                        <a:t>アポイントメントセールス、</a:t>
                      </a:r>
                      <a:r>
                        <a:rPr kumimoji="1" lang="en-US" altLang="ja-JP" sz="1100" b="0" i="0" spc="300" dirty="0">
                          <a:solidFill>
                            <a:schemeClr val="tx1"/>
                          </a:solidFill>
                          <a:latin typeface="メイリオ" panose="020B0604030504040204" pitchFamily="50" charset="-128"/>
                          <a:ea typeface="メイリオ" panose="020B0604030504040204" pitchFamily="50" charset="-128"/>
                        </a:rPr>
                        <a:t>SF</a:t>
                      </a:r>
                      <a:r>
                        <a:rPr kumimoji="1" lang="ja-JP" altLang="en-US" sz="1100" b="0" i="0" spc="300" dirty="0">
                          <a:solidFill>
                            <a:schemeClr val="tx1"/>
                          </a:solidFill>
                          <a:latin typeface="メイリオ" panose="020B0604030504040204" pitchFamily="50" charset="-128"/>
                          <a:ea typeface="メイリオ" panose="020B0604030504040204" pitchFamily="50" charset="-128"/>
                        </a:rPr>
                        <a:t>商法も対象。</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b="0" spc="300" dirty="0">
                          <a:solidFill>
                            <a:schemeClr val="tx1"/>
                          </a:solidFill>
                          <a:latin typeface="メイリオ" panose="020B0604030504040204" pitchFamily="50" charset="-128"/>
                          <a:ea typeface="メイリオ" panose="020B0604030504040204" pitchFamily="50" charset="-128"/>
                        </a:rPr>
                        <a:t>業者が消費者の自宅等を訪問して、物品の購入を行う取引。</a:t>
                      </a:r>
                      <a:endParaRPr kumimoji="1" lang="ja-JP" altLang="en-US" sz="1100" b="0" i="0" spc="300"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spc="300" dirty="0">
                          <a:solidFill>
                            <a:schemeClr val="tx1"/>
                          </a:solidFill>
                          <a:latin typeface="メイリオ" panose="020B0604030504040204" pitchFamily="50" charset="-128"/>
                          <a:ea typeface="メイリオ" panose="020B0604030504040204" pitchFamily="50" charset="-128"/>
                        </a:rPr>
                        <a:t>電話をいったん切った後、消費者が郵便や電話等によって申込みを行う場合も該当。</a:t>
                      </a:r>
                      <a:endParaRPr kumimoji="1" lang="ja-JP" altLang="en-US" sz="1100" spc="300"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spc="0" dirty="0">
                          <a:solidFill>
                            <a:schemeClr val="tx1"/>
                          </a:solidFill>
                          <a:latin typeface="メイリオ" panose="020B0604030504040204" pitchFamily="50" charset="-128"/>
                          <a:ea typeface="メイリオ" panose="020B0604030504040204" pitchFamily="50" charset="-128"/>
                        </a:rPr>
                        <a:t>エステ、語学教室、学習塾、家庭教師、パソコン教室、結婚相手紹介サービス、一定の美容医療</a:t>
                      </a:r>
                      <a:r>
                        <a:rPr kumimoji="1" lang="en-US" altLang="ja-JP" sz="1100" spc="0" dirty="0">
                          <a:solidFill>
                            <a:schemeClr val="tx1"/>
                          </a:solidFill>
                          <a:latin typeface="メイリオ" panose="020B0604030504040204" pitchFamily="50" charset="-128"/>
                          <a:ea typeface="メイリオ" panose="020B0604030504040204" pitchFamily="50" charset="-128"/>
                        </a:rPr>
                        <a:t>※</a:t>
                      </a:r>
                      <a:r>
                        <a:rPr kumimoji="1" lang="ja-JP" altLang="en-US" sz="1100" spc="0" dirty="0">
                          <a:solidFill>
                            <a:schemeClr val="tx1"/>
                          </a:solidFill>
                          <a:latin typeface="メイリオ" panose="020B0604030504040204" pitchFamily="50" charset="-128"/>
                          <a:ea typeface="メイリオ" panose="020B0604030504040204" pitchFamily="50" charset="-128"/>
                        </a:rPr>
                        <a:t>が対象。中途解約権もある</a:t>
                      </a:r>
                      <a:r>
                        <a:rPr kumimoji="1" lang="ja-JP" altLang="en-US" sz="1100" spc="300" dirty="0">
                          <a:solidFill>
                            <a:schemeClr val="tx1"/>
                          </a:solidFill>
                          <a:latin typeface="メイリオ" panose="020B0604030504040204" pitchFamily="50" charset="-128"/>
                          <a:ea typeface="メイリオ" panose="020B0604030504040204" pitchFamily="50" charset="-128"/>
                        </a:rPr>
                        <a:t>。</a:t>
                      </a:r>
                      <a:endParaRPr kumimoji="1" lang="ja-JP" altLang="en-US" sz="1100" spc="300"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a:lnSpc>
                          <a:spcPct val="150000"/>
                        </a:lnSpc>
                      </a:pPr>
                      <a:r>
                        <a:rPr kumimoji="1" lang="ja-JP" altLang="en-US" sz="1100" spc="300" dirty="0">
                          <a:solidFill>
                            <a:schemeClr val="tx1"/>
                          </a:solidFill>
                          <a:latin typeface="メイリオ" panose="020B0604030504040204" pitchFamily="50" charset="-128"/>
                          <a:ea typeface="メイリオ" panose="020B0604030504040204" pitchFamily="50" charset="-128"/>
                        </a:rPr>
                        <a:t>通称マルチ商法、ネットワークビジネス。</a:t>
                      </a:r>
                      <a:endParaRPr kumimoji="1" lang="en-US" altLang="ja-JP" sz="1100" spc="300" dirty="0">
                        <a:solidFill>
                          <a:schemeClr val="tx1"/>
                        </a:solidFill>
                        <a:latin typeface="メイリオ" panose="020B0604030504040204" pitchFamily="50" charset="-128"/>
                        <a:ea typeface="メイリオ" panose="020B0604030504040204" pitchFamily="50" charset="-128"/>
                      </a:endParaRPr>
                    </a:p>
                    <a:p>
                      <a:pPr algn="l">
                        <a:lnSpc>
                          <a:spcPct val="150000"/>
                        </a:lnSpc>
                      </a:pPr>
                      <a:r>
                        <a:rPr kumimoji="1" lang="ja-JP" altLang="en-US" sz="1100" spc="300" dirty="0">
                          <a:solidFill>
                            <a:schemeClr val="tx1"/>
                          </a:solidFill>
                          <a:latin typeface="メイリオ" panose="020B0604030504040204" pitchFamily="50" charset="-128"/>
                          <a:ea typeface="メイリオ" panose="020B0604030504040204" pitchFamily="50" charset="-128"/>
                        </a:rPr>
                        <a:t>中途解約権もある。</a:t>
                      </a:r>
                    </a:p>
                    <a:p>
                      <a:pPr>
                        <a:lnSpc>
                          <a:spcPct val="150000"/>
                        </a:lnSpc>
                      </a:pPr>
                      <a:endParaRPr kumimoji="1" lang="ja-JP" altLang="en-US" sz="1100" spc="300"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spc="0" dirty="0">
                          <a:solidFill>
                            <a:schemeClr val="tx1"/>
                          </a:solidFill>
                          <a:latin typeface="メイリオ" panose="020B0604030504040204" pitchFamily="50" charset="-128"/>
                          <a:ea typeface="メイリオ" panose="020B0604030504040204" pitchFamily="50" charset="-128"/>
                        </a:rPr>
                        <a:t>通称、内職商法。</a:t>
                      </a:r>
                      <a:endParaRPr kumimoji="1" lang="en-US" altLang="ja-JP" sz="1100" spc="0" dirty="0">
                        <a:solidFill>
                          <a:schemeClr val="tx1"/>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spc="0" dirty="0">
                          <a:solidFill>
                            <a:schemeClr val="tx1"/>
                          </a:solidFill>
                          <a:latin typeface="メイリオ" panose="020B0604030504040204" pitchFamily="50" charset="-128"/>
                          <a:ea typeface="メイリオ" panose="020B0604030504040204" pitchFamily="50" charset="-128"/>
                        </a:rPr>
                        <a:t>「仕事を提供する」と誘い、仕事に必要だとして、商品等を契約させる。</a:t>
                      </a:r>
                      <a:endParaRPr kumimoji="1" lang="ja-JP" altLang="en-US" sz="1100" spc="0" dirty="0">
                        <a:latin typeface="メイリオ" panose="020B0604030504040204" pitchFamily="50" charset="-128"/>
                        <a:ea typeface="メイリオ" panose="020B0604030504040204" pitchFamily="50" charset="-128"/>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extLst>
              </a:tr>
            </a:tbl>
          </a:graphicData>
        </a:graphic>
      </p:graphicFrame>
      <p:sp>
        <p:nvSpPr>
          <p:cNvPr id="1695" name="正方形/長方形 6"/>
          <p:cNvSpPr/>
          <p:nvPr/>
        </p:nvSpPr>
        <p:spPr>
          <a:xfrm>
            <a:off x="1464692" y="2159577"/>
            <a:ext cx="1640458" cy="1434388"/>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96" name="図 9"/>
          <p:cNvPicPr>
            <a:picLocks noChangeAspect="1"/>
          </p:cNvPicPr>
          <p:nvPr/>
        </p:nvPicPr>
        <p:blipFill>
          <a:blip r:embed="rId2"/>
          <a:stretch>
            <a:fillRect/>
          </a:stretch>
        </p:blipFill>
        <p:spPr>
          <a:xfrm>
            <a:off x="1519062" y="2140527"/>
            <a:ext cx="1470149" cy="1470149"/>
          </a:xfrm>
          <a:prstGeom prst="rect">
            <a:avLst/>
          </a:prstGeom>
        </p:spPr>
      </p:pic>
      <p:pic>
        <p:nvPicPr>
          <p:cNvPr id="1697" name="図 22"/>
          <p:cNvPicPr>
            <a:picLocks noChangeAspect="1"/>
          </p:cNvPicPr>
          <p:nvPr/>
        </p:nvPicPr>
        <p:blipFill>
          <a:blip r:embed="rId3"/>
          <a:stretch>
            <a:fillRect/>
          </a:stretch>
        </p:blipFill>
        <p:spPr>
          <a:xfrm>
            <a:off x="3218243" y="2126802"/>
            <a:ext cx="1516443" cy="1516443"/>
          </a:xfrm>
          <a:prstGeom prst="rect">
            <a:avLst/>
          </a:prstGeom>
        </p:spPr>
      </p:pic>
      <p:pic>
        <p:nvPicPr>
          <p:cNvPr id="1698" name="図 23"/>
          <p:cNvPicPr>
            <a:picLocks noChangeAspect="1"/>
          </p:cNvPicPr>
          <p:nvPr/>
        </p:nvPicPr>
        <p:blipFill>
          <a:blip r:embed="rId4"/>
          <a:stretch>
            <a:fillRect/>
          </a:stretch>
        </p:blipFill>
        <p:spPr>
          <a:xfrm>
            <a:off x="4925176" y="2140527"/>
            <a:ext cx="1573443" cy="1573443"/>
          </a:xfrm>
          <a:prstGeom prst="rect">
            <a:avLst/>
          </a:prstGeom>
        </p:spPr>
      </p:pic>
      <p:pic>
        <p:nvPicPr>
          <p:cNvPr id="1699" name="図 35"/>
          <p:cNvPicPr>
            <a:picLocks noChangeAspect="1"/>
          </p:cNvPicPr>
          <p:nvPr/>
        </p:nvPicPr>
        <p:blipFill>
          <a:blip r:embed="rId5"/>
          <a:stretch>
            <a:fillRect/>
          </a:stretch>
        </p:blipFill>
        <p:spPr>
          <a:xfrm>
            <a:off x="6547150" y="2062801"/>
            <a:ext cx="1625600" cy="1625600"/>
          </a:xfrm>
          <a:prstGeom prst="rect">
            <a:avLst/>
          </a:prstGeom>
        </p:spPr>
      </p:pic>
      <p:pic>
        <p:nvPicPr>
          <p:cNvPr id="1700" name="図 36"/>
          <p:cNvPicPr>
            <a:picLocks noChangeAspect="1"/>
          </p:cNvPicPr>
          <p:nvPr/>
        </p:nvPicPr>
        <p:blipFill>
          <a:blip r:embed="rId6"/>
          <a:stretch>
            <a:fillRect/>
          </a:stretch>
        </p:blipFill>
        <p:spPr>
          <a:xfrm>
            <a:off x="8268921" y="2126802"/>
            <a:ext cx="1516443" cy="1516443"/>
          </a:xfrm>
          <a:prstGeom prst="rect">
            <a:avLst/>
          </a:prstGeom>
        </p:spPr>
      </p:pic>
      <p:sp>
        <p:nvSpPr>
          <p:cNvPr id="1701" name="正方形/長方形 39"/>
          <p:cNvSpPr/>
          <p:nvPr/>
        </p:nvSpPr>
        <p:spPr>
          <a:xfrm>
            <a:off x="3154743" y="2159577"/>
            <a:ext cx="1640458" cy="1434388"/>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2" name="正方形/長方形 40"/>
          <p:cNvSpPr/>
          <p:nvPr/>
        </p:nvSpPr>
        <p:spPr>
          <a:xfrm>
            <a:off x="4844794" y="2159577"/>
            <a:ext cx="1640458" cy="1434388"/>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3" name="正方形/長方形 41"/>
          <p:cNvSpPr/>
          <p:nvPr/>
        </p:nvSpPr>
        <p:spPr>
          <a:xfrm>
            <a:off x="6554089" y="2159577"/>
            <a:ext cx="1640458" cy="1434388"/>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4" name="正方形/長方形 42"/>
          <p:cNvSpPr/>
          <p:nvPr/>
        </p:nvSpPr>
        <p:spPr>
          <a:xfrm>
            <a:off x="8248016" y="2159577"/>
            <a:ext cx="1640458" cy="1434388"/>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5" name="正方形/長方形 43"/>
          <p:cNvSpPr/>
          <p:nvPr/>
        </p:nvSpPr>
        <p:spPr>
          <a:xfrm>
            <a:off x="9972082" y="2159577"/>
            <a:ext cx="1640458" cy="1434388"/>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06" name="図 1" descr="アイコン_x000a__x000a_低い精度で自動的に生成された説明"/>
          <p:cNvPicPr>
            <a:picLocks noChangeAspect="1"/>
          </p:cNvPicPr>
          <p:nvPr/>
        </p:nvPicPr>
        <p:blipFill>
          <a:blip r:embed="rId7"/>
          <a:stretch>
            <a:fillRect/>
          </a:stretch>
        </p:blipFill>
        <p:spPr>
          <a:xfrm>
            <a:off x="10040411" y="2173709"/>
            <a:ext cx="1523300" cy="1469536"/>
          </a:xfrm>
          <a:prstGeom prst="rect">
            <a:avLst/>
          </a:prstGeom>
        </p:spPr>
      </p:pic>
      <p:sp>
        <p:nvSpPr>
          <p:cNvPr id="1707" name="スライド番号プレースホルダー 7"/>
          <p:cNvSpPr>
            <a:spLocks noGrp="1"/>
          </p:cNvSpPr>
          <p:nvPr>
            <p:ph type="sldNum" sz="quarter" idx="12"/>
          </p:nvPr>
        </p:nvSpPr>
        <p:spPr/>
        <p:txBody>
          <a:bodyPr/>
          <a:lstStyle/>
          <a:p>
            <a:fld id="{15859FEF-2C44-4C2A-86ED-B7C1161F21CE}" type="slidenum">
              <a:rPr lang="ja-JP" altLang="en-US" smtClean="0"/>
              <a:pPr/>
              <a:t>32</a:t>
            </a:fld>
            <a:endParaRPr lang="ja-JP" altLang="en-US" dirty="0"/>
          </a:p>
        </p:txBody>
      </p:sp>
    </p:spTree>
    <p:extLst>
      <p:ext uri="{BB962C8B-B14F-4D97-AF65-F5344CB8AC3E}">
        <p14:creationId xmlns:p14="http://schemas.microsoft.com/office/powerpoint/2010/main" val="4179896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13" name="角丸四角形 15"/>
          <p:cNvSpPr/>
          <p:nvPr/>
        </p:nvSpPr>
        <p:spPr>
          <a:xfrm>
            <a:off x="898358" y="2478736"/>
            <a:ext cx="10411326" cy="2930350"/>
          </a:xfrm>
          <a:prstGeom prst="roundRect">
            <a:avLst>
              <a:gd name="adj" fmla="val 1022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14" name="直線コネクタ 1"/>
          <p:cNvCxnSpPr>
            <a:cxnSpLocks/>
          </p:cNvCxnSpPr>
          <p:nvPr/>
        </p:nvCxnSpPr>
        <p:spPr>
          <a:xfrm flipH="1">
            <a:off x="797863" y="833206"/>
            <a:ext cx="5627000"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715" name="テキスト ボックス 2"/>
          <p:cNvSpPr txBox="1"/>
          <p:nvPr/>
        </p:nvSpPr>
        <p:spPr>
          <a:xfrm>
            <a:off x="797859" y="554213"/>
            <a:ext cx="5739299" cy="707886"/>
          </a:xfrm>
          <a:prstGeom prst="rect">
            <a:avLst/>
          </a:prstGeom>
          <a:noFill/>
        </p:spPr>
        <p:txBody>
          <a:bodyPr wrap="square" rtlCol="0">
            <a:spAutoFit/>
          </a:bodyPr>
          <a:lstStyle/>
          <a:p>
            <a:r>
              <a:rPr lang="ja-JP" altLang="en-US" sz="4000" b="1" spc="300">
                <a:solidFill>
                  <a:schemeClr val="bg1"/>
                </a:solidFill>
                <a:latin typeface="Meiryo" panose="020B0604030504040204" pitchFamily="34" charset="-128"/>
                <a:ea typeface="Meiryo" panose="020B0604030504040204" pitchFamily="34" charset="-128"/>
              </a:rPr>
              <a:t>クーリング・オフ制度</a:t>
            </a:r>
          </a:p>
        </p:txBody>
      </p:sp>
      <p:sp>
        <p:nvSpPr>
          <p:cNvPr id="1716" name="テキスト ボックス 6"/>
          <p:cNvSpPr txBox="1"/>
          <p:nvPr/>
        </p:nvSpPr>
        <p:spPr>
          <a:xfrm>
            <a:off x="898358" y="1348881"/>
            <a:ext cx="10411326" cy="977191"/>
          </a:xfrm>
          <a:prstGeom prst="rect">
            <a:avLst/>
          </a:prstGeom>
          <a:noFill/>
        </p:spPr>
        <p:txBody>
          <a:bodyPr wrap="square">
            <a:spAutoFit/>
          </a:bodyPr>
          <a:lstStyle/>
          <a:p>
            <a:pPr>
              <a:lnSpc>
                <a:spcPct val="150000"/>
              </a:lnSpc>
            </a:pPr>
            <a:r>
              <a:rPr lang="ja-JP" altLang="en-US" sz="2000" b="1" dirty="0">
                <a:latin typeface="Meiryo" panose="020B0604030504040204" pitchFamily="34" charset="-128"/>
                <a:ea typeface="Meiryo" panose="020B0604030504040204" pitchFamily="34" charset="-128"/>
              </a:rPr>
              <a:t>消費者が契約時に契約内容等を判断することが難しいことを考慮し、</a:t>
            </a:r>
            <a:r>
              <a:rPr lang="ja-JP" altLang="en-US" sz="2000" b="1" dirty="0">
                <a:solidFill>
                  <a:srgbClr val="DE5E54"/>
                </a:solidFill>
                <a:latin typeface="Meiryo" panose="020B0604030504040204" pitchFamily="34" charset="-128"/>
                <a:ea typeface="Meiryo" panose="020B0604030504040204" pitchFamily="34" charset="-128"/>
              </a:rPr>
              <a:t>頭を冷やして（</a:t>
            </a:r>
            <a:r>
              <a:rPr lang="en-US" altLang="ja-JP" sz="2000" b="1" dirty="0">
                <a:solidFill>
                  <a:srgbClr val="DE5E54"/>
                </a:solidFill>
                <a:latin typeface="Meiryo" panose="020B0604030504040204" pitchFamily="34" charset="-128"/>
                <a:ea typeface="Meiryo" panose="020B0604030504040204" pitchFamily="34" charset="-128"/>
              </a:rPr>
              <a:t>cooling-off</a:t>
            </a:r>
            <a:r>
              <a:rPr lang="ja-JP" altLang="en-US" sz="2000" b="1" dirty="0">
                <a:solidFill>
                  <a:srgbClr val="DE5E54"/>
                </a:solidFill>
                <a:latin typeface="Meiryo" panose="020B0604030504040204" pitchFamily="34" charset="-128"/>
                <a:ea typeface="Meiryo" panose="020B0604030504040204" pitchFamily="34" charset="-128"/>
              </a:rPr>
              <a:t>）</a:t>
            </a:r>
            <a:r>
              <a:rPr lang="ja-JP" altLang="en-US" sz="2000" b="1" dirty="0">
                <a:latin typeface="Meiryo" panose="020B0604030504040204" pitchFamily="34" charset="-128"/>
                <a:ea typeface="Meiryo" panose="020B0604030504040204" pitchFamily="34" charset="-128"/>
              </a:rPr>
              <a:t>契約について再考できるようにした制度です。</a:t>
            </a:r>
            <a:endParaRPr lang="en-US" altLang="ja-JP" sz="2000" b="1" dirty="0">
              <a:latin typeface="Meiryo" panose="020B0604030504040204" pitchFamily="34" charset="-128"/>
              <a:ea typeface="Meiryo" panose="020B0604030504040204" pitchFamily="34" charset="-128"/>
            </a:endParaRPr>
          </a:p>
        </p:txBody>
      </p:sp>
      <p:sp>
        <p:nvSpPr>
          <p:cNvPr id="1717" name="テキスト ボックス 10"/>
          <p:cNvSpPr/>
          <p:nvPr/>
        </p:nvSpPr>
        <p:spPr>
          <a:xfrm>
            <a:off x="1244049" y="3082799"/>
            <a:ext cx="9703902" cy="2183290"/>
          </a:xfrm>
          <a:prstGeom prst="roundRect">
            <a:avLst>
              <a:gd name="adj" fmla="val 0"/>
            </a:avLst>
          </a:prstGeom>
          <a:noFill/>
        </p:spPr>
        <p:txBody>
          <a:bodyPr wrap="square">
            <a:spAutoFit/>
          </a:bodyPr>
          <a:lstStyle/>
          <a:p>
            <a:pPr marL="285750" lvl="1" indent="-285750">
              <a:lnSpc>
                <a:spcPct val="150000"/>
              </a:lnSpc>
              <a:buFont typeface="Arial" panose="020B0604020202020204" pitchFamily="34" charset="0"/>
              <a:buChar char="•"/>
              <a:defRPr/>
            </a:pPr>
            <a:r>
              <a:rPr lang="ja-JP" altLang="en-US" sz="1700" b="1" dirty="0">
                <a:solidFill>
                  <a:prstClr val="black"/>
                </a:solidFill>
                <a:latin typeface="Meiryo" panose="020B0604030504040204" pitchFamily="34" charset="-128"/>
                <a:ea typeface="Meiryo" panose="020B0604030504040204" pitchFamily="34" charset="-128"/>
              </a:rPr>
              <a:t>通知を出した時点で効力が発生します。</a:t>
            </a:r>
            <a:endParaRPr lang="en-US" altLang="ja-JP" sz="1700" b="1" dirty="0">
              <a:solidFill>
                <a:prstClr val="black"/>
              </a:solidFill>
              <a:latin typeface="Meiryo" panose="020B0604030504040204" pitchFamily="34" charset="-128"/>
              <a:ea typeface="Meiryo" panose="020B0604030504040204" pitchFamily="34" charset="-128"/>
            </a:endParaRPr>
          </a:p>
          <a:p>
            <a:pPr marL="285750" indent="-285750">
              <a:lnSpc>
                <a:spcPct val="150000"/>
              </a:lnSpc>
              <a:buFont typeface="Arial" panose="020B0604020202020204" pitchFamily="34" charset="0"/>
              <a:buChar char="•"/>
              <a:defRPr/>
            </a:pPr>
            <a:r>
              <a:rPr lang="ja-JP" altLang="en-US" sz="1700" b="1"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支払ったお金は全額返金されます。</a:t>
            </a:r>
            <a:endParaRPr lang="en-US" altLang="ja-JP" sz="1700" b="1"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endParaRPr>
          </a:p>
          <a:p>
            <a:pPr lvl="1">
              <a:lnSpc>
                <a:spcPct val="150000"/>
              </a:lnSpc>
              <a:defRPr/>
            </a:pPr>
            <a:r>
              <a:rPr lang="ja-JP" altLang="en-US"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期間内であれば商品</a:t>
            </a:r>
            <a:r>
              <a:rPr lang="en-US" altLang="ja-JP"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a:t>
            </a:r>
            <a:r>
              <a:rPr lang="ja-JP" altLang="en-US"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一部消耗品等除く</a:t>
            </a:r>
            <a:r>
              <a:rPr lang="en-US" altLang="ja-JP"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a:t>
            </a:r>
            <a:r>
              <a:rPr lang="ja-JP" altLang="en-US"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・サービスを使用していても解除・返金されます。</a:t>
            </a:r>
            <a:endParaRPr lang="en-US" altLang="ja-JP"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endParaRPr>
          </a:p>
          <a:p>
            <a:pPr lvl="1">
              <a:lnSpc>
                <a:spcPct val="150000"/>
              </a:lnSpc>
              <a:defRPr/>
            </a:pPr>
            <a:r>
              <a:rPr lang="ja-JP" altLang="en-US" sz="1200" dirty="0">
                <a:solidFill>
                  <a:prstClr val="black"/>
                </a:solidFill>
                <a:latin typeface="Meiryo" panose="020B0604030504040204" pitchFamily="34" charset="-128"/>
                <a:ea typeface="Meiryo" panose="020B0604030504040204" pitchFamily="34" charset="-128"/>
                <a:cs typeface="源柔ゴシックLP Heavy" panose="020B0702020203020207" pitchFamily="50" charset="-128"/>
              </a:rPr>
              <a:t>商品等の引取り費用など、契約前の状態に戻す費用は事業者負担。</a:t>
            </a:r>
            <a:endParaRPr lang="en-US" altLang="ja-JP" sz="1600" dirty="0">
              <a:solidFill>
                <a:prstClr val="black"/>
              </a:solidFill>
              <a:latin typeface="Meiryo" panose="020B0604030504040204" pitchFamily="34" charset="-128"/>
              <a:ea typeface="Meiryo" panose="020B0604030504040204" pitchFamily="34" charset="-128"/>
            </a:endParaRPr>
          </a:p>
          <a:p>
            <a:pPr marL="285750" lvl="1" indent="-285750">
              <a:lnSpc>
                <a:spcPct val="150000"/>
              </a:lnSpc>
              <a:buFont typeface="Arial" panose="020B0604020202020204" pitchFamily="34" charset="0"/>
              <a:buChar char="•"/>
              <a:defRPr/>
            </a:pPr>
            <a:r>
              <a:rPr lang="ja-JP" altLang="en-US" sz="1700" b="1" dirty="0">
                <a:solidFill>
                  <a:prstClr val="black"/>
                </a:solidFill>
                <a:latin typeface="Meiryo" panose="020B0604030504040204" pitchFamily="34" charset="-128"/>
                <a:ea typeface="Meiryo" panose="020B0604030504040204" pitchFamily="34" charset="-128"/>
              </a:rPr>
              <a:t>契約書面の記載内容に不備があると、所定の期限を過ぎていてもクーリング・オフができる場合があります。</a:t>
            </a:r>
            <a:endParaRPr lang="en-US" altLang="ja-JP" sz="1700" b="1" dirty="0">
              <a:solidFill>
                <a:prstClr val="black"/>
              </a:solidFill>
              <a:latin typeface="Meiryo" panose="020B0604030504040204" pitchFamily="34" charset="-128"/>
              <a:ea typeface="Meiryo" panose="020B0604030504040204" pitchFamily="34" charset="-128"/>
            </a:endParaRPr>
          </a:p>
        </p:txBody>
      </p:sp>
      <p:pic>
        <p:nvPicPr>
          <p:cNvPr id="1718" name="図 37"/>
          <p:cNvPicPr>
            <a:picLocks noChangeAspect="1"/>
          </p:cNvPicPr>
          <p:nvPr/>
        </p:nvPicPr>
        <p:blipFill>
          <a:blip r:embed="rId1"/>
          <a:stretch>
            <a:fillRect/>
          </a:stretch>
        </p:blipFill>
        <p:spPr>
          <a:xfrm>
            <a:off x="558519" y="5409085"/>
            <a:ext cx="1091140" cy="1091140"/>
          </a:xfrm>
          <a:prstGeom prst="rect">
            <a:avLst/>
          </a:prstGeom>
        </p:spPr>
      </p:pic>
      <p:sp>
        <p:nvSpPr>
          <p:cNvPr id="1719" name="テキスト ボックス 4"/>
          <p:cNvSpPr txBox="1"/>
          <p:nvPr/>
        </p:nvSpPr>
        <p:spPr>
          <a:xfrm>
            <a:off x="1244049" y="2668875"/>
            <a:ext cx="3625516" cy="400110"/>
          </a:xfrm>
          <a:prstGeom prst="rect">
            <a:avLst/>
          </a:prstGeom>
          <a:noFill/>
        </p:spPr>
        <p:txBody>
          <a:bodyPr wrap="square" rtlCol="0">
            <a:spAutoFit/>
          </a:bodyPr>
          <a:lstStyle/>
          <a:p>
            <a:r>
              <a:rPr kumimoji="1" lang="ja-JP" altLang="en-US" sz="2000" b="1" strike="noStrike" kern="1200" cap="none" spc="0" normalizeH="0" baseline="0" noProof="0" dirty="0">
                <a:ln>
                  <a:noFill/>
                </a:ln>
                <a:solidFill>
                  <a:srgbClr val="5285BB"/>
                </a:solidFill>
                <a:effectLst/>
                <a:uLnTx/>
                <a:uFillTx/>
                <a:latin typeface="Meiryo" panose="020B0604030504040204" pitchFamily="34" charset="-128"/>
                <a:ea typeface="Meiryo" panose="020B0604030504040204" pitchFamily="34" charset="-128"/>
                <a:cs typeface="源柔ゴシックLP Heavy" panose="020B0702020203020207" pitchFamily="50" charset="-128"/>
              </a:rPr>
              <a:t>クーリング・オフの効果</a:t>
            </a:r>
            <a:endParaRPr kumimoji="1" lang="ja-JP" altLang="en-US" sz="2000" b="1" dirty="0">
              <a:solidFill>
                <a:srgbClr val="5285BB"/>
              </a:solidFill>
              <a:latin typeface="Meiryo" panose="020B0604030504040204" pitchFamily="34" charset="-128"/>
              <a:ea typeface="Meiryo" panose="020B0604030504040204" pitchFamily="34" charset="-128"/>
            </a:endParaRPr>
          </a:p>
        </p:txBody>
      </p:sp>
      <p:sp>
        <p:nvSpPr>
          <p:cNvPr id="1720" name="テキスト ボックス 5"/>
          <p:cNvSpPr txBox="1"/>
          <p:nvPr/>
        </p:nvSpPr>
        <p:spPr>
          <a:xfrm>
            <a:off x="1491039" y="5714413"/>
            <a:ext cx="9703902" cy="597471"/>
          </a:xfrm>
          <a:prstGeom prst="rect">
            <a:avLst/>
          </a:prstGeom>
          <a:noFill/>
        </p:spPr>
        <p:txBody>
          <a:bodyPr wrap="square">
            <a:spAutoFit/>
          </a:bodyPr>
          <a:lstStyle/>
          <a:p>
            <a:pPr>
              <a:lnSpc>
                <a:spcPct val="130000"/>
              </a:lnSpc>
            </a:pPr>
            <a:r>
              <a:rPr lang="en-US" altLang="ja-JP" sz="1300" dirty="0">
                <a:solidFill>
                  <a:srgbClr val="DE5E54"/>
                </a:solidFill>
                <a:latin typeface="Meiryo" panose="020B0604030504040204" pitchFamily="34" charset="-128"/>
                <a:ea typeface="Meiryo" panose="020B0604030504040204" pitchFamily="34" charset="-128"/>
              </a:rPr>
              <a:t>※</a:t>
            </a:r>
            <a:r>
              <a:rPr lang="ja-JP" altLang="en-US" sz="1300" dirty="0">
                <a:latin typeface="Meiryo" panose="020B0604030504040204" pitchFamily="34" charset="-128"/>
                <a:ea typeface="Meiryo" panose="020B0604030504040204" pitchFamily="34" charset="-128"/>
              </a:rPr>
              <a:t>通信販売や店舗購入の場合はクーリング・オフができません。</a:t>
            </a:r>
            <a:endParaRPr lang="en-US" altLang="ja-JP" sz="1300" dirty="0">
              <a:latin typeface="Meiryo" panose="020B0604030504040204" pitchFamily="34" charset="-128"/>
              <a:ea typeface="Meiryo" panose="020B0604030504040204" pitchFamily="34" charset="-128"/>
            </a:endParaRPr>
          </a:p>
          <a:p>
            <a:pPr>
              <a:lnSpc>
                <a:spcPct val="130000"/>
              </a:lnSpc>
            </a:pPr>
            <a:r>
              <a:rPr lang="ja-JP" altLang="en-US" sz="1300" dirty="0">
                <a:latin typeface="Meiryo" panose="020B0604030504040204" pitchFamily="34" charset="-128"/>
                <a:ea typeface="Meiryo" panose="020B0604030504040204" pitchFamily="34" charset="-128"/>
              </a:rPr>
              <a:t>　通信販売での返品は事業者が定めた</a:t>
            </a:r>
            <a:r>
              <a:rPr lang="ja-JP" altLang="en-US" sz="1300" u="sng" dirty="0">
                <a:latin typeface="Meiryo" panose="020B0604030504040204" pitchFamily="34" charset="-128"/>
                <a:ea typeface="Meiryo" panose="020B0604030504040204" pitchFamily="34" charset="-128"/>
              </a:rPr>
              <a:t>返品特約</a:t>
            </a:r>
            <a:r>
              <a:rPr lang="ja-JP" altLang="en-US" sz="1300" dirty="0">
                <a:latin typeface="Meiryo" panose="020B0604030504040204" pitchFamily="34" charset="-128"/>
                <a:ea typeface="Meiryo" panose="020B0604030504040204" pitchFamily="34" charset="-128"/>
              </a:rPr>
              <a:t>に従い、特約がない場合は８日以内であれば返品できます（送料は消費者負担）。</a:t>
            </a:r>
          </a:p>
        </p:txBody>
      </p:sp>
      <p:sp>
        <p:nvSpPr>
          <p:cNvPr id="1721" name="スライド番号プレースホルダー 3"/>
          <p:cNvSpPr>
            <a:spLocks noGrp="1"/>
          </p:cNvSpPr>
          <p:nvPr>
            <p:ph type="sldNum" sz="quarter" idx="12"/>
          </p:nvPr>
        </p:nvSpPr>
        <p:spPr/>
        <p:txBody>
          <a:bodyPr/>
          <a:lstStyle/>
          <a:p>
            <a:fld id="{15859FEF-2C44-4C2A-86ED-B7C1161F21CE}" type="slidenum">
              <a:rPr lang="ja-JP" altLang="en-US" smtClean="0"/>
              <a:pPr/>
              <a:t>33</a:t>
            </a:fld>
            <a:endParaRPr lang="ja-JP" altLang="en-US" dirty="0"/>
          </a:p>
        </p:txBody>
      </p:sp>
    </p:spTree>
    <p:extLst>
      <p:ext uri="{BB962C8B-B14F-4D97-AF65-F5344CB8AC3E}">
        <p14:creationId xmlns:p14="http://schemas.microsoft.com/office/powerpoint/2010/main" val="4063567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27" name="角丸四角形 8"/>
          <p:cNvSpPr/>
          <p:nvPr/>
        </p:nvSpPr>
        <p:spPr>
          <a:xfrm>
            <a:off x="684808" y="1603839"/>
            <a:ext cx="5165964" cy="1397870"/>
          </a:xfrm>
          <a:prstGeom prst="roundRect">
            <a:avLst>
              <a:gd name="adj" fmla="val 1256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28" name="直線コネクタ 1"/>
          <p:cNvCxnSpPr>
            <a:cxnSpLocks/>
          </p:cNvCxnSpPr>
          <p:nvPr/>
        </p:nvCxnSpPr>
        <p:spPr>
          <a:xfrm flipH="1">
            <a:off x="818630" y="851374"/>
            <a:ext cx="7734040"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729" name="テキスト ボックス 3"/>
          <p:cNvSpPr txBox="1"/>
          <p:nvPr/>
        </p:nvSpPr>
        <p:spPr>
          <a:xfrm>
            <a:off x="896911" y="1811780"/>
            <a:ext cx="4729754" cy="980555"/>
          </a:xfrm>
          <a:prstGeom prst="rect">
            <a:avLst/>
          </a:prstGeom>
          <a:noFill/>
        </p:spPr>
        <p:txBody>
          <a:bodyPr wrap="square">
            <a:spAutoFit/>
          </a:bodyPr>
          <a:lstStyle/>
          <a:p>
            <a:pPr>
              <a:lnSpc>
                <a:spcPct val="150000"/>
              </a:lnSpc>
            </a:pPr>
            <a:r>
              <a:rPr kumimoji="1" lang="ja-JP" altLang="en-US" sz="2000" b="1" u="none" strike="noStrike" kern="1200" cap="none" spc="300" normalizeH="0" baseline="0" noProof="0" dirty="0">
                <a:ln>
                  <a:noFill/>
                </a:ln>
                <a:solidFill>
                  <a:srgbClr val="ED7D31"/>
                </a:solidFill>
                <a:effectLst/>
                <a:uLnTx/>
                <a:uFillTx/>
                <a:latin typeface="Meiryo" panose="020B0604030504040204" pitchFamily="34" charset="-128"/>
                <a:ea typeface="Meiryo" panose="020B0604030504040204" pitchFamily="34" charset="-128"/>
              </a:rPr>
              <a:t>ハガキ等の書面またはメールなどの電磁的記録で通知しましょう</a:t>
            </a:r>
            <a:endParaRPr lang="ja-JP" altLang="en-US" sz="2000" b="1" spc="300" dirty="0">
              <a:solidFill>
                <a:srgbClr val="ED7D31"/>
              </a:solidFill>
              <a:latin typeface="Meiryo" panose="020B0604030504040204" pitchFamily="34" charset="-128"/>
              <a:ea typeface="Meiryo" panose="020B0604030504040204" pitchFamily="34" charset="-128"/>
            </a:endParaRPr>
          </a:p>
        </p:txBody>
      </p:sp>
      <p:sp>
        <p:nvSpPr>
          <p:cNvPr id="1730" name="テキスト ボックス 4"/>
          <p:cNvSpPr txBox="1"/>
          <p:nvPr/>
        </p:nvSpPr>
        <p:spPr>
          <a:xfrm>
            <a:off x="818627" y="572381"/>
            <a:ext cx="7928913" cy="707886"/>
          </a:xfrm>
          <a:prstGeom prst="rect">
            <a:avLst/>
          </a:prstGeom>
          <a:noFill/>
        </p:spPr>
        <p:txBody>
          <a:bodyPr wrap="square" rtlCol="0">
            <a:spAutoFit/>
          </a:bodyPr>
          <a:lstStyle/>
          <a:p>
            <a:r>
              <a:rPr lang="ja-JP" altLang="en-US" sz="4000" b="1" spc="300" dirty="0">
                <a:solidFill>
                  <a:schemeClr val="bg1"/>
                </a:solidFill>
                <a:latin typeface="Meiryo" panose="020B0604030504040204" pitchFamily="34" charset="-128"/>
                <a:ea typeface="Meiryo" panose="020B0604030504040204" pitchFamily="34" charset="-128"/>
              </a:rPr>
              <a:t>クーリング・オフ通知の出し方</a:t>
            </a:r>
          </a:p>
        </p:txBody>
      </p:sp>
      <p:sp>
        <p:nvSpPr>
          <p:cNvPr id="1731" name="角丸四角形 9"/>
          <p:cNvSpPr/>
          <p:nvPr/>
        </p:nvSpPr>
        <p:spPr>
          <a:xfrm>
            <a:off x="684808" y="4291963"/>
            <a:ext cx="5148240" cy="6116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050"/>
              </a:solidFill>
            </a:endParaRPr>
          </a:p>
        </p:txBody>
      </p:sp>
      <p:sp>
        <p:nvSpPr>
          <p:cNvPr id="1732" name="テキスト ボックス 10"/>
          <p:cNvSpPr txBox="1"/>
          <p:nvPr/>
        </p:nvSpPr>
        <p:spPr>
          <a:xfrm>
            <a:off x="880684" y="4436682"/>
            <a:ext cx="3551786" cy="400110"/>
          </a:xfrm>
          <a:prstGeom prst="rect">
            <a:avLst/>
          </a:prstGeom>
          <a:noFill/>
        </p:spPr>
        <p:txBody>
          <a:bodyPr wrap="square">
            <a:spAutoFit/>
          </a:bodyPr>
          <a:lstStyle/>
          <a:p>
            <a:r>
              <a:rPr kumimoji="1" lang="ja-JP" altLang="en-US" sz="2000" b="1" u="none" strike="noStrike" kern="1200" cap="none" spc="0" normalizeH="0" baseline="0" noProof="0">
                <a:ln>
                  <a:noFill/>
                </a:ln>
                <a:solidFill>
                  <a:srgbClr val="ED7D31"/>
                </a:solidFill>
                <a:effectLst/>
                <a:uLnTx/>
                <a:uFillTx/>
                <a:latin typeface="Meiryo" panose="020B0604030504040204" pitchFamily="34" charset="-128"/>
                <a:ea typeface="Meiryo" panose="020B0604030504040204" pitchFamily="34" charset="-128"/>
              </a:rPr>
              <a:t>出した証拠は保存しましょう</a:t>
            </a:r>
            <a:endParaRPr lang="ja-JP" altLang="en-US" sz="2000" b="1" spc="300" dirty="0">
              <a:solidFill>
                <a:srgbClr val="ED7D31"/>
              </a:solidFill>
              <a:latin typeface="Meiryo" panose="020B0604030504040204" pitchFamily="34" charset="-128"/>
              <a:ea typeface="Meiryo" panose="020B0604030504040204" pitchFamily="34" charset="-128"/>
            </a:endParaRPr>
          </a:p>
        </p:txBody>
      </p:sp>
      <p:sp>
        <p:nvSpPr>
          <p:cNvPr id="1733" name="テキスト ボックス 11"/>
          <p:cNvSpPr txBox="1"/>
          <p:nvPr/>
        </p:nvSpPr>
        <p:spPr>
          <a:xfrm>
            <a:off x="818626" y="5024325"/>
            <a:ext cx="4791811" cy="130420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郵送の場合は、特定記録郵便か簡易書留で行い、書面のコピー（両面）といっしょに保管しておきましょう。</a:t>
            </a:r>
            <a:endParaRPr kumimoji="1" lang="en-US" altLang="ja-JP"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
        <p:nvSpPr>
          <p:cNvPr id="1734" name="テキスト ボックス 23"/>
          <p:cNvSpPr txBox="1"/>
          <p:nvPr/>
        </p:nvSpPr>
        <p:spPr>
          <a:xfrm>
            <a:off x="880684" y="3122431"/>
            <a:ext cx="4729754" cy="88870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クレジット利用がある場合、信販会社にも同様の通知を送る必要があります。</a:t>
            </a:r>
            <a:endParaRPr kumimoji="1" lang="en-US" altLang="ja-JP"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pic>
        <p:nvPicPr>
          <p:cNvPr id="1735" name="図 5"/>
          <p:cNvPicPr>
            <a:picLocks noChangeAspect="1"/>
          </p:cNvPicPr>
          <p:nvPr/>
        </p:nvPicPr>
        <p:blipFill>
          <a:blip r:embed="rId1"/>
          <a:stretch>
            <a:fillRect/>
          </a:stretch>
        </p:blipFill>
        <p:spPr>
          <a:xfrm>
            <a:off x="6084292" y="1794497"/>
            <a:ext cx="5422900" cy="3759200"/>
          </a:xfrm>
          <a:prstGeom prst="rect">
            <a:avLst/>
          </a:prstGeom>
        </p:spPr>
      </p:pic>
      <p:sp>
        <p:nvSpPr>
          <p:cNvPr id="1736" name="テキスト ボックス 6"/>
          <p:cNvSpPr txBox="1"/>
          <p:nvPr/>
        </p:nvSpPr>
        <p:spPr>
          <a:xfrm>
            <a:off x="8962535" y="2113381"/>
            <a:ext cx="552941" cy="246221"/>
          </a:xfrm>
          <a:prstGeom prst="rect">
            <a:avLst/>
          </a:prstGeom>
          <a:noFill/>
        </p:spPr>
        <p:txBody>
          <a:bodyPr wrap="square" rtlCol="0">
            <a:spAutoFit/>
          </a:bodyPr>
          <a:lstStyle/>
          <a:p>
            <a:pPr algn="ctr"/>
            <a:r>
              <a:rPr kumimoji="1" lang="ja-JP" altLang="en-US" sz="1000">
                <a:latin typeface="Meiryo" panose="020B0604030504040204" pitchFamily="34" charset="-128"/>
                <a:ea typeface="Meiryo" panose="020B0604030504040204" pitchFamily="34" charset="-128"/>
              </a:rPr>
              <a:t>切手</a:t>
            </a:r>
          </a:p>
        </p:txBody>
      </p:sp>
      <p:sp>
        <p:nvSpPr>
          <p:cNvPr id="1737" name="テキスト ボックス 7"/>
          <p:cNvSpPr txBox="1"/>
          <p:nvPr/>
        </p:nvSpPr>
        <p:spPr>
          <a:xfrm>
            <a:off x="9515476" y="1930361"/>
            <a:ext cx="1278735" cy="184666"/>
          </a:xfrm>
          <a:prstGeom prst="rect">
            <a:avLst/>
          </a:prstGeom>
          <a:noFill/>
        </p:spPr>
        <p:txBody>
          <a:bodyPr wrap="square" rtlCol="0">
            <a:spAutoFit/>
          </a:bodyPr>
          <a:lstStyle/>
          <a:p>
            <a:pPr algn="ctr"/>
            <a:r>
              <a:rPr kumimoji="1" lang="ja-JP" altLang="en-US" sz="600" spc="600">
                <a:latin typeface="Meiryo" panose="020B0604030504040204" pitchFamily="34" charset="-128"/>
                <a:ea typeface="Meiryo" panose="020B0604030504040204" pitchFamily="34" charset="-128"/>
              </a:rPr>
              <a:t>郵便はがき</a:t>
            </a:r>
          </a:p>
        </p:txBody>
      </p:sp>
      <p:sp>
        <p:nvSpPr>
          <p:cNvPr id="1738" name="テキスト ボックス 13"/>
          <p:cNvSpPr txBox="1"/>
          <p:nvPr/>
        </p:nvSpPr>
        <p:spPr>
          <a:xfrm>
            <a:off x="10794211" y="2550712"/>
            <a:ext cx="380773" cy="2246769"/>
          </a:xfrm>
          <a:prstGeom prst="rect">
            <a:avLst/>
          </a:prstGeom>
          <a:noFill/>
        </p:spPr>
        <p:txBody>
          <a:bodyPr wrap="square" rtlCol="0">
            <a:spAutoFit/>
          </a:bodyPr>
          <a:lstStyle/>
          <a:p>
            <a:r>
              <a:rPr kumimoji="1" lang="ja-JP" altLang="en-US" sz="1400" b="1" dirty="0">
                <a:latin typeface="Meiryo" panose="020B0604030504040204" pitchFamily="34" charset="-128"/>
                <a:ea typeface="Meiryo" panose="020B0604030504040204" pitchFamily="34" charset="-128"/>
              </a:rPr>
              <a:t>○○市○○町○○番地</a:t>
            </a:r>
          </a:p>
        </p:txBody>
      </p:sp>
      <p:sp>
        <p:nvSpPr>
          <p:cNvPr id="1739" name="テキスト ボックス 15"/>
          <p:cNvSpPr txBox="1"/>
          <p:nvPr/>
        </p:nvSpPr>
        <p:spPr>
          <a:xfrm>
            <a:off x="10129970" y="2550712"/>
            <a:ext cx="380773" cy="1384995"/>
          </a:xfrm>
          <a:prstGeom prst="rect">
            <a:avLst/>
          </a:prstGeom>
          <a:noFill/>
        </p:spPr>
        <p:txBody>
          <a:bodyPr wrap="square" rtlCol="0">
            <a:spAutoFit/>
          </a:bodyPr>
          <a:lstStyle/>
          <a:p>
            <a:r>
              <a:rPr kumimoji="1" lang="ja-JP" altLang="en-US" sz="1400" b="1" dirty="0">
                <a:latin typeface="Meiryo" panose="020B0604030504040204" pitchFamily="34" charset="-128"/>
                <a:ea typeface="Meiryo" panose="020B0604030504040204" pitchFamily="34" charset="-128"/>
              </a:rPr>
              <a:t>○○株式会社</a:t>
            </a:r>
          </a:p>
        </p:txBody>
      </p:sp>
      <p:sp>
        <p:nvSpPr>
          <p:cNvPr id="1740" name="テキスト ボックス 16"/>
          <p:cNvSpPr txBox="1"/>
          <p:nvPr/>
        </p:nvSpPr>
        <p:spPr>
          <a:xfrm>
            <a:off x="9756986" y="3025171"/>
            <a:ext cx="380773" cy="1815882"/>
          </a:xfrm>
          <a:prstGeom prst="rect">
            <a:avLst/>
          </a:prstGeom>
          <a:noFill/>
        </p:spPr>
        <p:txBody>
          <a:bodyPr wrap="square" rtlCol="0">
            <a:spAutoFit/>
          </a:bodyPr>
          <a:lstStyle/>
          <a:p>
            <a:r>
              <a:rPr kumimoji="1" lang="ja-JP" altLang="en-US" sz="1600" b="1" dirty="0">
                <a:latin typeface="Meiryo" panose="020B0604030504040204" pitchFamily="34" charset="-128"/>
                <a:ea typeface="Meiryo" panose="020B0604030504040204" pitchFamily="34" charset="-128"/>
              </a:rPr>
              <a:t>代表者</a:t>
            </a:r>
            <a:endParaRPr kumimoji="1" lang="en-US" altLang="ja-JP" sz="1600" b="1" dirty="0">
              <a:latin typeface="Meiryo" panose="020B0604030504040204" pitchFamily="34" charset="-128"/>
              <a:ea typeface="Meiryo" panose="020B0604030504040204" pitchFamily="34" charset="-128"/>
            </a:endParaRPr>
          </a:p>
          <a:p>
            <a:r>
              <a:rPr kumimoji="1" lang="ja-JP" altLang="en-US" sz="1600" b="1" dirty="0">
                <a:latin typeface="Meiryo" panose="020B0604030504040204" pitchFamily="34" charset="-128"/>
                <a:ea typeface="Meiryo" panose="020B0604030504040204" pitchFamily="34" charset="-128"/>
              </a:rPr>
              <a:t>　○　○</a:t>
            </a:r>
            <a:r>
              <a:rPr lang="ja-JP" altLang="en-US" sz="1600" b="1" dirty="0">
                <a:latin typeface="Meiryo" panose="020B0604030504040204" pitchFamily="34" charset="-128"/>
                <a:ea typeface="Meiryo" panose="020B0604030504040204" pitchFamily="34" charset="-128"/>
              </a:rPr>
              <a:t>様</a:t>
            </a:r>
            <a:endParaRPr kumimoji="1" lang="ja-JP" altLang="en-US" sz="1600" b="1" dirty="0">
              <a:latin typeface="Meiryo" panose="020B0604030504040204" pitchFamily="34" charset="-128"/>
              <a:ea typeface="Meiryo" panose="020B0604030504040204" pitchFamily="34" charset="-128"/>
            </a:endParaRPr>
          </a:p>
        </p:txBody>
      </p:sp>
      <p:sp>
        <p:nvSpPr>
          <p:cNvPr id="1741" name="テキスト ボックス 14"/>
          <p:cNvSpPr txBox="1"/>
          <p:nvPr/>
        </p:nvSpPr>
        <p:spPr>
          <a:xfrm>
            <a:off x="6526542" y="1999595"/>
            <a:ext cx="1797322" cy="338554"/>
          </a:xfrm>
          <a:prstGeom prst="rect">
            <a:avLst/>
          </a:prstGeom>
          <a:noFill/>
        </p:spPr>
        <p:txBody>
          <a:bodyPr wrap="square" rtlCol="0">
            <a:spAutoFit/>
          </a:bodyPr>
          <a:lstStyle/>
          <a:p>
            <a:pPr algn="ctr"/>
            <a:r>
              <a:rPr kumimoji="1" lang="ja-JP" altLang="en-US" sz="1600" dirty="0">
                <a:latin typeface="Meiryo" panose="020B0604030504040204" pitchFamily="34" charset="-128"/>
                <a:ea typeface="Meiryo" panose="020B0604030504040204" pitchFamily="34" charset="-128"/>
              </a:rPr>
              <a:t>契約解除通知書</a:t>
            </a:r>
          </a:p>
        </p:txBody>
      </p:sp>
      <p:grpSp>
        <p:nvGrpSpPr>
          <p:cNvPr id="1742" name="グループ化 20"/>
          <p:cNvGrpSpPr/>
          <p:nvPr/>
        </p:nvGrpSpPr>
        <p:grpSpPr>
          <a:xfrm>
            <a:off x="6186560" y="2469201"/>
            <a:ext cx="2445084" cy="1227259"/>
            <a:chOff x="6186560" y="2469201"/>
            <a:chExt cx="2445084" cy="1227259"/>
          </a:xfrm>
        </p:grpSpPr>
        <p:sp>
          <p:nvSpPr>
            <p:cNvPr id="1743" name="テキスト ボックス 18"/>
            <p:cNvSpPr txBox="1"/>
            <p:nvPr/>
          </p:nvSpPr>
          <p:spPr>
            <a:xfrm>
              <a:off x="6186560" y="2469201"/>
              <a:ext cx="922205" cy="1227259"/>
            </a:xfrm>
            <a:prstGeom prst="rect">
              <a:avLst/>
            </a:prstGeom>
            <a:noFill/>
          </p:spPr>
          <p:txBody>
            <a:bodyPr wrap="square" rtlCol="0">
              <a:spAutoFit/>
            </a:bodyPr>
            <a:lstStyle/>
            <a:p>
              <a:pPr algn="dist">
                <a:lnSpc>
                  <a:spcPct val="150000"/>
                </a:lnSpc>
              </a:pPr>
              <a:r>
                <a:rPr kumimoji="1" lang="ja-JP" altLang="en-US" sz="1000" b="1">
                  <a:latin typeface="Meiryo" panose="020B0604030504040204" pitchFamily="34" charset="-128"/>
                  <a:ea typeface="Meiryo" panose="020B0604030504040204" pitchFamily="34" charset="-128"/>
                </a:rPr>
                <a:t>契約年月日</a:t>
              </a:r>
              <a:endParaRPr kumimoji="1" lang="en-US" altLang="ja-JP" sz="1000" b="1" dirty="0">
                <a:latin typeface="Meiryo" panose="020B0604030504040204" pitchFamily="34" charset="-128"/>
                <a:ea typeface="Meiryo" panose="020B0604030504040204" pitchFamily="34" charset="-128"/>
              </a:endParaRPr>
            </a:p>
            <a:p>
              <a:pPr algn="dist">
                <a:lnSpc>
                  <a:spcPct val="150000"/>
                </a:lnSpc>
              </a:pPr>
              <a:r>
                <a:rPr kumimoji="1" lang="ja-JP" altLang="en-US" sz="1000" b="1">
                  <a:latin typeface="Meiryo" panose="020B0604030504040204" pitchFamily="34" charset="-128"/>
                  <a:ea typeface="Meiryo" panose="020B0604030504040204" pitchFamily="34" charset="-128"/>
                </a:rPr>
                <a:t>商　品　名</a:t>
              </a:r>
              <a:endParaRPr kumimoji="1" lang="en-US" altLang="ja-JP" sz="1000" b="1" dirty="0">
                <a:latin typeface="Meiryo" panose="020B0604030504040204" pitchFamily="34" charset="-128"/>
                <a:ea typeface="Meiryo" panose="020B0604030504040204" pitchFamily="34" charset="-128"/>
              </a:endParaRPr>
            </a:p>
            <a:p>
              <a:pPr algn="dist">
                <a:lnSpc>
                  <a:spcPct val="150000"/>
                </a:lnSpc>
              </a:pPr>
              <a:r>
                <a:rPr lang="ja-JP" altLang="en-US" sz="1000" b="1">
                  <a:latin typeface="Meiryo" panose="020B0604030504040204" pitchFamily="34" charset="-128"/>
                  <a:ea typeface="Meiryo" panose="020B0604030504040204" pitchFamily="34" charset="-128"/>
                </a:rPr>
                <a:t>契約金額</a:t>
              </a:r>
              <a:endParaRPr lang="en-US" altLang="ja-JP" sz="1000" b="1" dirty="0">
                <a:latin typeface="Meiryo" panose="020B0604030504040204" pitchFamily="34" charset="-128"/>
                <a:ea typeface="Meiryo" panose="020B0604030504040204" pitchFamily="34" charset="-128"/>
              </a:endParaRPr>
            </a:p>
            <a:p>
              <a:pPr algn="dist">
                <a:lnSpc>
                  <a:spcPct val="150000"/>
                </a:lnSpc>
              </a:pPr>
              <a:r>
                <a:rPr kumimoji="1" lang="ja-JP" altLang="en-US" sz="1000" b="1">
                  <a:latin typeface="Meiryo" panose="020B0604030504040204" pitchFamily="34" charset="-128"/>
                  <a:ea typeface="Meiryo" panose="020B0604030504040204" pitchFamily="34" charset="-128"/>
                </a:rPr>
                <a:t>販売会社名</a:t>
              </a:r>
              <a:endParaRPr kumimoji="1" lang="en-US" altLang="ja-JP" sz="1000" b="1" dirty="0">
                <a:latin typeface="Meiryo" panose="020B0604030504040204" pitchFamily="34" charset="-128"/>
                <a:ea typeface="Meiryo" panose="020B0604030504040204" pitchFamily="34" charset="-128"/>
              </a:endParaRPr>
            </a:p>
            <a:p>
              <a:pPr algn="dist">
                <a:lnSpc>
                  <a:spcPct val="150000"/>
                </a:lnSpc>
              </a:pPr>
              <a:r>
                <a:rPr lang="ja-JP" altLang="en-US" sz="1000" b="1">
                  <a:latin typeface="Meiryo" panose="020B0604030504040204" pitchFamily="34" charset="-128"/>
                  <a:ea typeface="Meiryo" panose="020B0604030504040204" pitchFamily="34" charset="-128"/>
                </a:rPr>
                <a:t>担当者名</a:t>
              </a:r>
              <a:endParaRPr lang="en-US" altLang="ja-JP" sz="1000" b="1" dirty="0">
                <a:latin typeface="Meiryo" panose="020B0604030504040204" pitchFamily="34" charset="-128"/>
                <a:ea typeface="Meiryo" panose="020B0604030504040204" pitchFamily="34" charset="-128"/>
              </a:endParaRPr>
            </a:p>
          </p:txBody>
        </p:sp>
        <p:sp>
          <p:nvSpPr>
            <p:cNvPr id="1744" name="テキスト ボックス 19"/>
            <p:cNvSpPr txBox="1"/>
            <p:nvPr/>
          </p:nvSpPr>
          <p:spPr>
            <a:xfrm>
              <a:off x="7034338" y="2469201"/>
              <a:ext cx="1597306" cy="1227259"/>
            </a:xfrm>
            <a:prstGeom prst="rect">
              <a:avLst/>
            </a:prstGeom>
            <a:noFill/>
          </p:spPr>
          <p:txBody>
            <a:bodyPr wrap="square" rtlCol="0">
              <a:spAutoFit/>
            </a:bodyPr>
            <a:lstStyle/>
            <a:p>
              <a:pPr>
                <a:lnSpc>
                  <a:spcPct val="150000"/>
                </a:lnSpc>
              </a:pPr>
              <a:r>
                <a:rPr kumimoji="1" lang="ja-JP" altLang="en-US" sz="1000">
                  <a:latin typeface="Meiryo" panose="020B0604030504040204" pitchFamily="34" charset="-128"/>
                  <a:ea typeface="Meiryo" panose="020B0604030504040204" pitchFamily="34" charset="-128"/>
                </a:rPr>
                <a:t>○○○○年○月○日</a:t>
              </a:r>
              <a:endParaRPr kumimoji="1" lang="en-US" altLang="ja-JP" sz="1000" dirty="0">
                <a:latin typeface="Meiryo" panose="020B0604030504040204" pitchFamily="34" charset="-128"/>
                <a:ea typeface="Meiryo" panose="020B0604030504040204" pitchFamily="34" charset="-128"/>
              </a:endParaRPr>
            </a:p>
            <a:p>
              <a:pPr>
                <a:lnSpc>
                  <a:spcPct val="150000"/>
                </a:lnSpc>
              </a:pPr>
              <a:r>
                <a:rPr kumimoji="1" lang="ja-JP" altLang="en-US" sz="1000" b="1">
                  <a:latin typeface="Meiryo" panose="020B0604030504040204" pitchFamily="34" charset="-128"/>
                  <a:ea typeface="Meiryo" panose="020B0604030504040204" pitchFamily="34" charset="-128"/>
                </a:rPr>
                <a:t>○○○○○○</a:t>
              </a:r>
              <a:endParaRPr kumimoji="1" lang="en-US" altLang="ja-JP" sz="1000" b="1" dirty="0">
                <a:latin typeface="Meiryo" panose="020B0604030504040204" pitchFamily="34" charset="-128"/>
                <a:ea typeface="Meiryo" panose="020B0604030504040204" pitchFamily="34" charset="-128"/>
              </a:endParaRPr>
            </a:p>
            <a:p>
              <a:pPr>
                <a:lnSpc>
                  <a:spcPct val="150000"/>
                </a:lnSpc>
              </a:pPr>
              <a:r>
                <a:rPr kumimoji="1" lang="ja-JP" altLang="en-US" sz="1000" b="1">
                  <a:latin typeface="Meiryo" panose="020B0604030504040204" pitchFamily="34" charset="-128"/>
                  <a:ea typeface="Meiryo" panose="020B0604030504040204" pitchFamily="34" charset="-128"/>
                </a:rPr>
                <a:t>○○○○○円</a:t>
              </a:r>
              <a:endParaRPr kumimoji="1" lang="en-US" altLang="ja-JP" sz="1000" b="1" dirty="0">
                <a:latin typeface="Meiryo" panose="020B0604030504040204" pitchFamily="34" charset="-128"/>
                <a:ea typeface="Meiryo" panose="020B0604030504040204" pitchFamily="34" charset="-128"/>
              </a:endParaRPr>
            </a:p>
            <a:p>
              <a:pPr>
                <a:lnSpc>
                  <a:spcPct val="150000"/>
                </a:lnSpc>
              </a:pPr>
              <a:r>
                <a:rPr kumimoji="1" lang="ja-JP" altLang="en-US" sz="1000" b="1">
                  <a:latin typeface="Meiryo" panose="020B0604030504040204" pitchFamily="34" charset="-128"/>
                  <a:ea typeface="Meiryo" panose="020B0604030504040204" pitchFamily="34" charset="-128"/>
                </a:rPr>
                <a:t>○○株式会社○○営業所</a:t>
              </a:r>
              <a:endParaRPr kumimoji="1" lang="en-US" altLang="ja-JP" sz="1000" b="1" dirty="0">
                <a:latin typeface="Meiryo" panose="020B0604030504040204" pitchFamily="34" charset="-128"/>
                <a:ea typeface="Meiryo" panose="020B0604030504040204" pitchFamily="34" charset="-128"/>
              </a:endParaRPr>
            </a:p>
            <a:p>
              <a:pPr>
                <a:lnSpc>
                  <a:spcPct val="150000"/>
                </a:lnSpc>
              </a:pPr>
              <a:r>
                <a:rPr kumimoji="1" lang="ja-JP" altLang="en-US" sz="1000" b="1">
                  <a:latin typeface="Meiryo" panose="020B0604030504040204" pitchFamily="34" charset="-128"/>
                  <a:ea typeface="Meiryo" panose="020B0604030504040204" pitchFamily="34" charset="-128"/>
                </a:rPr>
                <a:t>○○○○氏</a:t>
              </a:r>
              <a:endParaRPr kumimoji="1" lang="en-US" altLang="ja-JP" sz="1000" b="1" dirty="0">
                <a:latin typeface="Meiryo" panose="020B0604030504040204" pitchFamily="34" charset="-128"/>
                <a:ea typeface="Meiryo" panose="020B0604030504040204" pitchFamily="34" charset="-128"/>
              </a:endParaRPr>
            </a:p>
          </p:txBody>
        </p:sp>
      </p:grpSp>
      <p:sp>
        <p:nvSpPr>
          <p:cNvPr id="1745" name="テキスト ボックス 21"/>
          <p:cNvSpPr txBox="1"/>
          <p:nvPr/>
        </p:nvSpPr>
        <p:spPr>
          <a:xfrm>
            <a:off x="6166597" y="3791845"/>
            <a:ext cx="2407775" cy="707886"/>
          </a:xfrm>
          <a:prstGeom prst="rect">
            <a:avLst/>
          </a:prstGeom>
          <a:noFill/>
        </p:spPr>
        <p:txBody>
          <a:bodyPr wrap="square" rtlCol="0">
            <a:spAutoFit/>
          </a:bodyPr>
          <a:lstStyle/>
          <a:p>
            <a:r>
              <a:rPr kumimoji="1" lang="ja-JP" altLang="en-US" sz="1000">
                <a:latin typeface="Meiryo" panose="020B0604030504040204" pitchFamily="34" charset="-128"/>
                <a:ea typeface="Meiryo" panose="020B0604030504040204" pitchFamily="34" charset="-128"/>
              </a:rPr>
              <a:t>上記日付の契約を解除します。</a:t>
            </a:r>
            <a:endParaRPr kumimoji="1" lang="en-US" altLang="ja-JP" sz="1000" dirty="0">
              <a:latin typeface="Meiryo" panose="020B0604030504040204" pitchFamily="34" charset="-128"/>
              <a:ea typeface="Meiryo" panose="020B0604030504040204" pitchFamily="34" charset="-128"/>
            </a:endParaRPr>
          </a:p>
          <a:p>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尚、支払い済みの○○○円をすみやかに返金し、商品を引き取ってください。</a:t>
            </a:r>
          </a:p>
        </p:txBody>
      </p:sp>
      <p:sp>
        <p:nvSpPr>
          <p:cNvPr id="1746" name="テキスト ボックス 22"/>
          <p:cNvSpPr txBox="1"/>
          <p:nvPr/>
        </p:nvSpPr>
        <p:spPr>
          <a:xfrm>
            <a:off x="7034338" y="4657382"/>
            <a:ext cx="1626781" cy="246221"/>
          </a:xfrm>
          <a:prstGeom prst="rect">
            <a:avLst/>
          </a:prstGeom>
          <a:noFill/>
        </p:spPr>
        <p:txBody>
          <a:bodyPr wrap="square" rtlCol="0">
            <a:spAutoFit/>
          </a:bodyPr>
          <a:lstStyle/>
          <a:p>
            <a:pPr algn="r"/>
            <a:r>
              <a:rPr kumimoji="1" lang="ja-JP" altLang="en-US" sz="1000">
                <a:latin typeface="Meiryo" panose="020B0604030504040204" pitchFamily="34" charset="-128"/>
                <a:ea typeface="Meiryo" panose="020B0604030504040204" pitchFamily="34" charset="-128"/>
              </a:rPr>
              <a:t>○○○○年○月○日</a:t>
            </a:r>
            <a:endParaRPr kumimoji="1" lang="en-US" altLang="ja-JP" sz="1000" dirty="0">
              <a:latin typeface="Meiryo" panose="020B0604030504040204" pitchFamily="34" charset="-128"/>
              <a:ea typeface="Meiryo" panose="020B0604030504040204" pitchFamily="34" charset="-128"/>
            </a:endParaRPr>
          </a:p>
        </p:txBody>
      </p:sp>
      <p:sp>
        <p:nvSpPr>
          <p:cNvPr id="1747" name="テキスト ボックス 24"/>
          <p:cNvSpPr txBox="1"/>
          <p:nvPr/>
        </p:nvSpPr>
        <p:spPr>
          <a:xfrm>
            <a:off x="6186560" y="4985117"/>
            <a:ext cx="2407775" cy="369332"/>
          </a:xfrm>
          <a:prstGeom prst="rect">
            <a:avLst/>
          </a:prstGeom>
          <a:noFill/>
        </p:spPr>
        <p:txBody>
          <a:bodyPr wrap="square" rtlCol="0">
            <a:spAutoFit/>
          </a:bodyPr>
          <a:lstStyle/>
          <a:p>
            <a:r>
              <a:rPr kumimoji="1" lang="ja-JP" altLang="en-US" sz="900"/>
              <a:t>契約者住所　○○市○○区○○町○○番地</a:t>
            </a:r>
            <a:endParaRPr kumimoji="1" lang="en-US" altLang="ja-JP" sz="900" dirty="0"/>
          </a:p>
          <a:p>
            <a:r>
              <a:rPr lang="ja-JP" altLang="en-US" sz="900"/>
              <a:t>氏　　　名　○○○○</a:t>
            </a:r>
            <a:endParaRPr kumimoji="1" lang="ja-JP" altLang="en-US" sz="900"/>
          </a:p>
        </p:txBody>
      </p:sp>
      <p:sp>
        <p:nvSpPr>
          <p:cNvPr id="1748" name="スライド番号プレースホルダー 2"/>
          <p:cNvSpPr>
            <a:spLocks noGrp="1"/>
          </p:cNvSpPr>
          <p:nvPr>
            <p:ph type="sldNum" sz="quarter" idx="12"/>
          </p:nvPr>
        </p:nvSpPr>
        <p:spPr/>
        <p:txBody>
          <a:bodyPr/>
          <a:lstStyle/>
          <a:p>
            <a:fld id="{15859FEF-2C44-4C2A-86ED-B7C1161F21CE}" type="slidenum">
              <a:rPr lang="ja-JP" altLang="en-US" smtClean="0"/>
              <a:pPr/>
              <a:t>34</a:t>
            </a:fld>
            <a:endParaRPr lang="ja-JP" altLang="en-US" dirty="0"/>
          </a:p>
        </p:txBody>
      </p:sp>
    </p:spTree>
    <p:extLst>
      <p:ext uri="{BB962C8B-B14F-4D97-AF65-F5344CB8AC3E}">
        <p14:creationId xmlns:p14="http://schemas.microsoft.com/office/powerpoint/2010/main" val="126259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54" name="図 5"/>
          <p:cNvPicPr>
            <a:picLocks noChangeAspect="1"/>
          </p:cNvPicPr>
          <p:nvPr/>
        </p:nvPicPr>
        <p:blipFill>
          <a:blip r:embed="rId1"/>
          <a:stretch>
            <a:fillRect/>
          </a:stretch>
        </p:blipFill>
        <p:spPr>
          <a:xfrm>
            <a:off x="7465523" y="3594100"/>
            <a:ext cx="3606599" cy="2743891"/>
          </a:xfrm>
          <a:prstGeom prst="rect">
            <a:avLst/>
          </a:prstGeom>
        </p:spPr>
      </p:pic>
      <p:pic>
        <p:nvPicPr>
          <p:cNvPr id="1755" name="図 4"/>
          <p:cNvPicPr>
            <a:picLocks noChangeAspect="1"/>
          </p:cNvPicPr>
          <p:nvPr/>
        </p:nvPicPr>
        <p:blipFill>
          <a:blip r:embed="rId2"/>
          <a:stretch>
            <a:fillRect/>
          </a:stretch>
        </p:blipFill>
        <p:spPr>
          <a:xfrm>
            <a:off x="1618250" y="3742248"/>
            <a:ext cx="2362200" cy="2870200"/>
          </a:xfrm>
          <a:prstGeom prst="rect">
            <a:avLst/>
          </a:prstGeom>
        </p:spPr>
      </p:pic>
      <p:cxnSp>
        <p:nvCxnSpPr>
          <p:cNvPr id="1756" name="直線コネクタ 2"/>
          <p:cNvCxnSpPr>
            <a:cxnSpLocks/>
          </p:cNvCxnSpPr>
          <p:nvPr/>
        </p:nvCxnSpPr>
        <p:spPr>
          <a:xfrm>
            <a:off x="926475" y="891826"/>
            <a:ext cx="3966298"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757" name="テキスト ボックス 6"/>
          <p:cNvSpPr txBox="1"/>
          <p:nvPr/>
        </p:nvSpPr>
        <p:spPr>
          <a:xfrm>
            <a:off x="785044" y="631795"/>
            <a:ext cx="4286837" cy="707886"/>
          </a:xfrm>
          <a:prstGeom prst="rect">
            <a:avLst/>
          </a:prstGeom>
          <a:noFill/>
        </p:spPr>
        <p:txBody>
          <a:bodyPr wrap="square">
            <a:spAutoFit/>
          </a:bodyPr>
          <a:lstStyle/>
          <a:p>
            <a:r>
              <a:rPr lang="ja-JP" altLang="en-US" sz="4000" b="1">
                <a:solidFill>
                  <a:schemeClr val="bg1"/>
                </a:solidFill>
                <a:latin typeface="Meiryo" panose="020B0604030504040204" pitchFamily="34" charset="-128"/>
                <a:ea typeface="Meiryo" panose="020B0604030504040204" pitchFamily="34" charset="-128"/>
              </a:rPr>
              <a:t>消費生活センター</a:t>
            </a:r>
          </a:p>
        </p:txBody>
      </p:sp>
      <p:sp>
        <p:nvSpPr>
          <p:cNvPr id="1758" name="テキスト ボックス 10"/>
          <p:cNvSpPr txBox="1"/>
          <p:nvPr/>
        </p:nvSpPr>
        <p:spPr>
          <a:xfrm>
            <a:off x="621987" y="1489556"/>
            <a:ext cx="10948025" cy="1923604"/>
          </a:xfrm>
          <a:prstGeom prst="rect">
            <a:avLst/>
          </a:prstGeom>
          <a:noFill/>
        </p:spPr>
        <p:txBody>
          <a:bodyPr wrap="square">
            <a:spAutoFit/>
          </a:bodyPr>
          <a:lstStyle/>
          <a:p>
            <a:pPr marL="285750" indent="-285750">
              <a:lnSpc>
                <a:spcPct val="120000"/>
              </a:lnSpc>
              <a:buSzPct val="100000"/>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sym typeface="BIZ UDPGothic"/>
              </a:rPr>
              <a:t>商品の購入やサービスの利用に関するトラブルの相談を受け付ける機関です。</a:t>
            </a:r>
          </a:p>
          <a:p>
            <a:pPr marL="285750" indent="-285750">
              <a:lnSpc>
                <a:spcPct val="120000"/>
              </a:lnSpc>
              <a:buSzPct val="100000"/>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sym typeface="BIZ UDPGothic"/>
              </a:rPr>
              <a:t>各都道府県・市町村に設置されています。</a:t>
            </a:r>
          </a:p>
          <a:p>
            <a:pPr marL="285750" indent="-285750">
              <a:lnSpc>
                <a:spcPct val="120000"/>
              </a:lnSpc>
              <a:buSzPct val="100000"/>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sym typeface="BIZ UDPGothic"/>
              </a:rPr>
              <a:t>相談者への「助言」や、必要に応じて事業者との「あっせん交渉」を行い、トラブルの解決を図ります。</a:t>
            </a:r>
          </a:p>
          <a:p>
            <a:pPr marL="285750" indent="-285750">
              <a:lnSpc>
                <a:spcPct val="120000"/>
              </a:lnSpc>
              <a:buSzPct val="100000"/>
              <a:buFont typeface="Arial" panose="020B0604020202020204" pitchFamily="34" charset="0"/>
              <a:buChar char="•"/>
              <a:defRPr/>
            </a:pPr>
            <a:r>
              <a:rPr lang="ja-JP" altLang="en-US" sz="2000" b="1" dirty="0">
                <a:solidFill>
                  <a:sysClr val="windowText" lastClr="000000"/>
                </a:solidFill>
                <a:latin typeface="Meiryo" panose="020B0604030504040204" pitchFamily="34" charset="-128"/>
                <a:ea typeface="Meiryo" panose="020B0604030504040204" pitchFamily="34" charset="-128"/>
                <a:sym typeface="BIZ UDPGothic"/>
              </a:rPr>
              <a:t>「</a:t>
            </a:r>
            <a:r>
              <a:rPr lang="ja-JP" altLang="en-US" sz="2000" b="1" dirty="0">
                <a:solidFill>
                  <a:srgbClr val="FF0000"/>
                </a:solidFill>
                <a:latin typeface="Meiryo" panose="020B0604030504040204" pitchFamily="34" charset="-128"/>
                <a:ea typeface="Meiryo" panose="020B0604030504040204" pitchFamily="34" charset="-128"/>
                <a:sym typeface="BIZ UDPGothic"/>
              </a:rPr>
              <a:t>１８８</a:t>
            </a:r>
            <a:r>
              <a:rPr lang="ja-JP" altLang="en-US" sz="2000" b="1" dirty="0">
                <a:solidFill>
                  <a:sysClr val="windowText" lastClr="000000"/>
                </a:solidFill>
                <a:latin typeface="Meiryo" panose="020B0604030504040204" pitchFamily="34" charset="-128"/>
                <a:ea typeface="Meiryo" panose="020B0604030504040204" pitchFamily="34" charset="-128"/>
                <a:sym typeface="BIZ UDPGothic"/>
              </a:rPr>
              <a:t>」へ電話すると最寄りの消費生活センターに連絡できます。</a:t>
            </a:r>
          </a:p>
        </p:txBody>
      </p:sp>
      <p:cxnSp>
        <p:nvCxnSpPr>
          <p:cNvPr id="1759" name="直線コネクタ 14"/>
          <p:cNvCxnSpPr>
            <a:cxnSpLocks/>
          </p:cNvCxnSpPr>
          <p:nvPr/>
        </p:nvCxnSpPr>
        <p:spPr>
          <a:xfrm>
            <a:off x="4562573" y="4619726"/>
            <a:ext cx="2612927" cy="0"/>
          </a:xfrm>
          <a:prstGeom prst="line">
            <a:avLst/>
          </a:prstGeom>
          <a:ln w="254000">
            <a:solidFill>
              <a:schemeClr val="accent4"/>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760" name="直線コネクタ 15"/>
          <p:cNvCxnSpPr>
            <a:cxnSpLocks/>
          </p:cNvCxnSpPr>
          <p:nvPr/>
        </p:nvCxnSpPr>
        <p:spPr>
          <a:xfrm flipH="1">
            <a:off x="4270473" y="5341104"/>
            <a:ext cx="2612927" cy="0"/>
          </a:xfrm>
          <a:prstGeom prst="line">
            <a:avLst/>
          </a:prstGeom>
          <a:ln w="254000">
            <a:solidFill>
              <a:srgbClr val="92D050"/>
            </a:solidFill>
            <a:tailEnd type="triangle" w="sm" len="sm"/>
          </a:ln>
        </p:spPr>
        <p:style>
          <a:lnRef idx="1">
            <a:schemeClr val="accent1"/>
          </a:lnRef>
          <a:fillRef idx="0">
            <a:schemeClr val="accent1"/>
          </a:fillRef>
          <a:effectRef idx="0">
            <a:schemeClr val="accent1"/>
          </a:effectRef>
          <a:fontRef idx="minor">
            <a:schemeClr val="tx1"/>
          </a:fontRef>
        </p:style>
      </p:cxnSp>
      <p:sp>
        <p:nvSpPr>
          <p:cNvPr id="1761" name="テキスト ボックス 18"/>
          <p:cNvSpPr txBox="1"/>
          <p:nvPr/>
        </p:nvSpPr>
        <p:spPr>
          <a:xfrm>
            <a:off x="5092986" y="3973395"/>
            <a:ext cx="1260000" cy="646331"/>
          </a:xfrm>
          <a:prstGeom prst="rect">
            <a:avLst/>
          </a:prstGeom>
          <a:noFill/>
        </p:spPr>
        <p:txBody>
          <a:bodyPr wrap="square" rtlCol="0">
            <a:spAutoFit/>
          </a:bodyPr>
          <a:lstStyle/>
          <a:p>
            <a:pPr algn="ctr"/>
            <a:r>
              <a:rPr kumimoji="1" lang="ja-JP" altLang="en-US" sz="3600" b="1" dirty="0">
                <a:solidFill>
                  <a:srgbClr val="ED7D31"/>
                </a:solidFill>
                <a:latin typeface="Meiryo" panose="020B0604030504040204" pitchFamily="34" charset="-128"/>
                <a:ea typeface="Meiryo" panose="020B0604030504040204" pitchFamily="34" charset="-128"/>
              </a:rPr>
              <a:t>相談</a:t>
            </a:r>
          </a:p>
        </p:txBody>
      </p:sp>
      <p:sp>
        <p:nvSpPr>
          <p:cNvPr id="1762" name="テキスト ボックス 13"/>
          <p:cNvSpPr txBox="1"/>
          <p:nvPr/>
        </p:nvSpPr>
        <p:spPr>
          <a:xfrm>
            <a:off x="5092986" y="5572357"/>
            <a:ext cx="1260000" cy="646331"/>
          </a:xfrm>
          <a:prstGeom prst="rect">
            <a:avLst/>
          </a:prstGeom>
          <a:noFill/>
        </p:spPr>
        <p:txBody>
          <a:bodyPr wrap="square" rtlCol="0">
            <a:spAutoFit/>
          </a:bodyPr>
          <a:lstStyle/>
          <a:p>
            <a:pPr algn="ctr"/>
            <a:r>
              <a:rPr kumimoji="0" lang="ja-JP" altLang="en-US" sz="3600" b="1" kern="0" spc="100" dirty="0">
                <a:solidFill>
                  <a:srgbClr val="6CA62C"/>
                </a:solidFill>
                <a:latin typeface="Meiryo" panose="020B0604030504040204" pitchFamily="34" charset="-128"/>
                <a:ea typeface="Meiryo" panose="020B0604030504040204" pitchFamily="34" charset="-128"/>
                <a:cs typeface="+mj-cs"/>
                <a:sym typeface="BIZ UDPGothic"/>
              </a:rPr>
              <a:t>助言</a:t>
            </a:r>
            <a:endParaRPr kumimoji="1" lang="ja-JP" altLang="en-US" sz="3600" b="1" dirty="0">
              <a:solidFill>
                <a:srgbClr val="6CA62C"/>
              </a:solidFill>
              <a:latin typeface="Meiryo" panose="020B0604030504040204" pitchFamily="34" charset="-128"/>
              <a:ea typeface="Meiryo" panose="020B0604030504040204" pitchFamily="34" charset="-128"/>
            </a:endParaRPr>
          </a:p>
        </p:txBody>
      </p:sp>
      <p:sp>
        <p:nvSpPr>
          <p:cNvPr id="1763" name="スライド番号プレースホルダー 1"/>
          <p:cNvSpPr>
            <a:spLocks noGrp="1"/>
          </p:cNvSpPr>
          <p:nvPr>
            <p:ph type="sldNum" sz="quarter" idx="12"/>
          </p:nvPr>
        </p:nvSpPr>
        <p:spPr/>
        <p:txBody>
          <a:bodyPr/>
          <a:lstStyle/>
          <a:p>
            <a:fld id="{15859FEF-2C44-4C2A-86ED-B7C1161F21CE}" type="slidenum">
              <a:rPr lang="ja-JP" altLang="en-US" smtClean="0"/>
              <a:pPr/>
              <a:t>35</a:t>
            </a:fld>
            <a:endParaRPr lang="ja-JP" altLang="en-US" dirty="0"/>
          </a:p>
        </p:txBody>
      </p:sp>
    </p:spTree>
    <p:extLst>
      <p:ext uri="{BB962C8B-B14F-4D97-AF65-F5344CB8AC3E}">
        <p14:creationId xmlns:p14="http://schemas.microsoft.com/office/powerpoint/2010/main" val="3048645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69" name="図 12"/>
          <p:cNvPicPr>
            <a:picLocks noChangeAspect="1"/>
          </p:cNvPicPr>
          <p:nvPr/>
        </p:nvPicPr>
        <p:blipFill>
          <a:blip r:embed="rId1"/>
          <a:stretch>
            <a:fillRect/>
          </a:stretch>
        </p:blipFill>
        <p:spPr>
          <a:xfrm>
            <a:off x="654848" y="1524469"/>
            <a:ext cx="10882303" cy="5724640"/>
          </a:xfrm>
          <a:prstGeom prst="rect">
            <a:avLst/>
          </a:prstGeom>
        </p:spPr>
      </p:pic>
      <p:cxnSp>
        <p:nvCxnSpPr>
          <p:cNvPr id="1770" name="直線コネクタ 1"/>
          <p:cNvCxnSpPr>
            <a:cxnSpLocks/>
          </p:cNvCxnSpPr>
          <p:nvPr/>
        </p:nvCxnSpPr>
        <p:spPr>
          <a:xfrm flipH="1">
            <a:off x="821396" y="854585"/>
            <a:ext cx="6169954"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771" name="テキスト ボックス 2"/>
          <p:cNvSpPr txBox="1"/>
          <p:nvPr/>
        </p:nvSpPr>
        <p:spPr>
          <a:xfrm>
            <a:off x="821392" y="575592"/>
            <a:ext cx="6608108" cy="707886"/>
          </a:xfrm>
          <a:prstGeom prst="rect">
            <a:avLst/>
          </a:prstGeom>
          <a:noFill/>
          <a:ln>
            <a:noFill/>
          </a:ln>
        </p:spPr>
        <p:txBody>
          <a:bodyPr wrap="square" rtlCol="0">
            <a:spAutoFit/>
          </a:bodyPr>
          <a:lstStyle/>
          <a:p>
            <a:r>
              <a:rPr lang="ja-JP" altLang="en-US" sz="4000" b="1" spc="300" dirty="0">
                <a:solidFill>
                  <a:schemeClr val="bg1"/>
                </a:solidFill>
                <a:latin typeface="Meiryo" panose="020B0604030504040204" pitchFamily="34" charset="-128"/>
                <a:ea typeface="Meiryo" panose="020B0604030504040204" pitchFamily="34" charset="-128"/>
              </a:rPr>
              <a:t>消費生活センターの機能</a:t>
            </a:r>
          </a:p>
        </p:txBody>
      </p:sp>
      <p:sp>
        <p:nvSpPr>
          <p:cNvPr id="1772" name="テキスト ボックス 3"/>
          <p:cNvSpPr/>
          <p:nvPr/>
        </p:nvSpPr>
        <p:spPr>
          <a:xfrm>
            <a:off x="610874" y="1245475"/>
            <a:ext cx="8273952" cy="1118949"/>
          </a:xfrm>
          <a:prstGeom prst="roundRect">
            <a:avLst>
              <a:gd name="adj" fmla="val 22028"/>
            </a:avLst>
          </a:prstGeom>
          <a:noFill/>
        </p:spPr>
        <p:txBody>
          <a:bodyPr wrap="square">
            <a:spAutoFit/>
          </a:bodyPr>
          <a:lstStyle/>
          <a:p>
            <a:pPr>
              <a:lnSpc>
                <a:spcPct val="150000"/>
              </a:lnSpc>
            </a:pPr>
            <a:r>
              <a:rPr lang="ja-JP" altLang="en-US" sz="2000" b="1" dirty="0">
                <a:latin typeface="Meiryo" panose="020B0604030504040204" pitchFamily="34" charset="-128"/>
                <a:ea typeface="Meiryo" panose="020B0604030504040204" pitchFamily="34" charset="-128"/>
              </a:rPr>
              <a:t>消費生活センターは、受けた相談の情報を国や都道府県等に共有し、</a:t>
            </a:r>
            <a:endParaRPr lang="en-US" altLang="ja-JP" sz="2000" b="1" dirty="0">
              <a:latin typeface="Meiryo" panose="020B0604030504040204" pitchFamily="34" charset="-128"/>
              <a:ea typeface="Meiryo" panose="020B0604030504040204" pitchFamily="34" charset="-128"/>
            </a:endParaRPr>
          </a:p>
          <a:p>
            <a:pPr>
              <a:lnSpc>
                <a:spcPct val="150000"/>
              </a:lnSpc>
            </a:pPr>
            <a:r>
              <a:rPr lang="ja-JP" altLang="en-US" sz="2000" b="1" dirty="0">
                <a:latin typeface="Meiryo" panose="020B0604030504040204" pitchFamily="34" charset="-128"/>
                <a:ea typeface="Meiryo" panose="020B0604030504040204" pitchFamily="34" charset="-128"/>
              </a:rPr>
              <a:t>消費者への情報</a:t>
            </a:r>
            <a:r>
              <a:rPr lang="ja-JP" altLang="en-US" sz="2000" b="1">
                <a:latin typeface="Meiryo" panose="020B0604030504040204" pitchFamily="34" charset="-128"/>
                <a:ea typeface="Meiryo" panose="020B0604030504040204" pitchFamily="34" charset="-128"/>
              </a:rPr>
              <a:t>提供や法改正等に役立てています。</a:t>
            </a:r>
            <a:endParaRPr lang="en-US" altLang="ja-JP" sz="2000" b="1" dirty="0">
              <a:latin typeface="Meiryo" panose="020B0604030504040204" pitchFamily="34" charset="-128"/>
              <a:ea typeface="Meiryo" panose="020B0604030504040204" pitchFamily="34" charset="-128"/>
            </a:endParaRPr>
          </a:p>
        </p:txBody>
      </p:sp>
      <p:sp>
        <p:nvSpPr>
          <p:cNvPr id="1773" name="スライド番号プレースホルダー 4"/>
          <p:cNvSpPr>
            <a:spLocks noGrp="1"/>
          </p:cNvSpPr>
          <p:nvPr>
            <p:ph type="sldNum" sz="quarter" idx="12"/>
          </p:nvPr>
        </p:nvSpPr>
        <p:spPr/>
        <p:txBody>
          <a:bodyPr/>
          <a:lstStyle/>
          <a:p>
            <a:fld id="{15859FEF-2C44-4C2A-86ED-B7C1161F21CE}" type="slidenum">
              <a:rPr lang="ja-JP" altLang="en-US" smtClean="0"/>
              <a:pPr/>
              <a:t>36</a:t>
            </a:fld>
            <a:endParaRPr lang="ja-JP" altLang="en-US" dirty="0"/>
          </a:p>
        </p:txBody>
      </p:sp>
    </p:spTree>
    <p:extLst>
      <p:ext uri="{BB962C8B-B14F-4D97-AF65-F5344CB8AC3E}">
        <p14:creationId xmlns:p14="http://schemas.microsoft.com/office/powerpoint/2010/main" val="1277363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779" name="図 18"/>
          <p:cNvPicPr>
            <a:picLocks noChangeAspect="1"/>
          </p:cNvPicPr>
          <p:nvPr/>
        </p:nvPicPr>
        <p:blipFill>
          <a:blip r:embed="rId1"/>
          <a:stretch>
            <a:fillRect/>
          </a:stretch>
        </p:blipFill>
        <p:spPr>
          <a:xfrm rot="1717366">
            <a:off x="6107538" y="3098677"/>
            <a:ext cx="766261" cy="2266407"/>
          </a:xfrm>
          <a:prstGeom prst="rect">
            <a:avLst/>
          </a:prstGeom>
        </p:spPr>
      </p:pic>
      <p:cxnSp>
        <p:nvCxnSpPr>
          <p:cNvPr id="1780" name="直線コネクタ 1"/>
          <p:cNvCxnSpPr>
            <a:cxnSpLocks/>
          </p:cNvCxnSpPr>
          <p:nvPr/>
        </p:nvCxnSpPr>
        <p:spPr>
          <a:xfrm flipH="1">
            <a:off x="964779" y="901343"/>
            <a:ext cx="3349020"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781" name="テキスト ボックス 2"/>
          <p:cNvSpPr txBox="1"/>
          <p:nvPr/>
        </p:nvSpPr>
        <p:spPr>
          <a:xfrm>
            <a:off x="964775" y="622350"/>
            <a:ext cx="3461320" cy="707886"/>
          </a:xfrm>
          <a:prstGeom prst="rect">
            <a:avLst/>
          </a:prstGeom>
          <a:noFill/>
        </p:spPr>
        <p:txBody>
          <a:bodyPr wrap="square" rtlCol="0">
            <a:spAutoFit/>
          </a:bodyPr>
          <a:lstStyle/>
          <a:p>
            <a:r>
              <a:rPr lang="ja-JP" altLang="en-US" sz="4000" b="1" spc="300">
                <a:solidFill>
                  <a:schemeClr val="bg1"/>
                </a:solidFill>
                <a:latin typeface="Meiryo" panose="020B0604030504040204" pitchFamily="34" charset="-128"/>
                <a:ea typeface="Meiryo" panose="020B0604030504040204" pitchFamily="34" charset="-128"/>
              </a:rPr>
              <a:t>消費者</a:t>
            </a:r>
            <a:r>
              <a:rPr lang="ja-JP" altLang="en-US" sz="3200" b="1" spc="300">
                <a:solidFill>
                  <a:schemeClr val="bg1"/>
                </a:solidFill>
                <a:latin typeface="Meiryo" panose="020B0604030504040204" pitchFamily="34" charset="-128"/>
                <a:ea typeface="Meiryo" panose="020B0604030504040204" pitchFamily="34" charset="-128"/>
              </a:rPr>
              <a:t>の</a:t>
            </a:r>
            <a:r>
              <a:rPr lang="ja-JP" altLang="en-US" sz="4000" b="1" spc="300">
                <a:solidFill>
                  <a:schemeClr val="bg1"/>
                </a:solidFill>
                <a:latin typeface="Meiryo" panose="020B0604030504040204" pitchFamily="34" charset="-128"/>
                <a:ea typeface="Meiryo" panose="020B0604030504040204" pitchFamily="34" charset="-128"/>
              </a:rPr>
              <a:t>役割</a:t>
            </a:r>
          </a:p>
        </p:txBody>
      </p:sp>
      <p:sp>
        <p:nvSpPr>
          <p:cNvPr id="1782" name="テキスト ボックス 3"/>
          <p:cNvSpPr/>
          <p:nvPr/>
        </p:nvSpPr>
        <p:spPr>
          <a:xfrm>
            <a:off x="645459" y="1524332"/>
            <a:ext cx="10901082" cy="1118949"/>
          </a:xfrm>
          <a:prstGeom prst="roundRect">
            <a:avLst>
              <a:gd name="adj" fmla="val 22028"/>
            </a:avLst>
          </a:prstGeom>
          <a:noFill/>
        </p:spPr>
        <p:txBody>
          <a:bodyPr wrap="square">
            <a:spAutoFit/>
          </a:bodyPr>
          <a:lstStyle/>
          <a:p>
            <a:pPr>
              <a:lnSpc>
                <a:spcPct val="150000"/>
              </a:lnSpc>
            </a:pPr>
            <a:r>
              <a:rPr lang="ja-JP" altLang="en-US" sz="2000" b="1" dirty="0">
                <a:latin typeface="Meiryo" panose="020B0604030504040204" pitchFamily="34" charset="-128"/>
                <a:ea typeface="Meiryo" panose="020B0604030504040204" pitchFamily="34" charset="-128"/>
              </a:rPr>
              <a:t>トラブルのない社会の実現に向けて、消費者には</a:t>
            </a:r>
            <a:r>
              <a:rPr lang="ja-JP" altLang="en-US" sz="2000" b="1" dirty="0">
                <a:solidFill>
                  <a:srgbClr val="DE5E54"/>
                </a:solidFill>
                <a:latin typeface="Meiryo" panose="020B0604030504040204" pitchFamily="34" charset="-128"/>
                <a:ea typeface="Meiryo" panose="020B0604030504040204" pitchFamily="34" charset="-128"/>
              </a:rPr>
              <a:t>「信頼できる事業者を選ぶ」、</a:t>
            </a:r>
            <a:endParaRPr lang="en-US" altLang="ja-JP" sz="2000" b="1" dirty="0">
              <a:solidFill>
                <a:srgbClr val="DE5E54"/>
              </a:solidFill>
              <a:latin typeface="Meiryo" panose="020B0604030504040204" pitchFamily="34" charset="-128"/>
              <a:ea typeface="Meiryo" panose="020B0604030504040204" pitchFamily="34" charset="-128"/>
            </a:endParaRPr>
          </a:p>
          <a:p>
            <a:pPr>
              <a:lnSpc>
                <a:spcPct val="150000"/>
              </a:lnSpc>
            </a:pPr>
            <a:r>
              <a:rPr lang="ja-JP" altLang="en-US" sz="2000" b="1" dirty="0">
                <a:solidFill>
                  <a:srgbClr val="DE5E54"/>
                </a:solidFill>
                <a:latin typeface="Meiryo" panose="020B0604030504040204" pitchFamily="34" charset="-128"/>
                <a:ea typeface="Meiryo" panose="020B0604030504040204" pitchFamily="34" charset="-128"/>
              </a:rPr>
              <a:t>「不適切な取引に対して事業者や行政に意見を伝える」</a:t>
            </a:r>
            <a:r>
              <a:rPr lang="ja-JP" altLang="en-US" sz="2000" b="1" dirty="0">
                <a:latin typeface="Meiryo" panose="020B0604030504040204" pitchFamily="34" charset="-128"/>
                <a:ea typeface="Meiryo" panose="020B0604030504040204" pitchFamily="34" charset="-128"/>
              </a:rPr>
              <a:t>といった行動が期待されています。</a:t>
            </a:r>
            <a:endParaRPr lang="en-US" altLang="ja-JP" sz="2000" b="1" dirty="0">
              <a:latin typeface="Meiryo" panose="020B0604030504040204" pitchFamily="34" charset="-128"/>
              <a:ea typeface="Meiryo" panose="020B0604030504040204" pitchFamily="34" charset="-128"/>
            </a:endParaRPr>
          </a:p>
        </p:txBody>
      </p:sp>
      <p:pic>
        <p:nvPicPr>
          <p:cNvPr id="1783" name="図 19"/>
          <p:cNvPicPr>
            <a:picLocks noChangeAspect="1"/>
          </p:cNvPicPr>
          <p:nvPr/>
        </p:nvPicPr>
        <p:blipFill>
          <a:blip r:embed="rId2"/>
          <a:stretch>
            <a:fillRect/>
          </a:stretch>
        </p:blipFill>
        <p:spPr>
          <a:xfrm>
            <a:off x="3880530" y="3323176"/>
            <a:ext cx="4419600" cy="3594100"/>
          </a:xfrm>
          <a:prstGeom prst="rect">
            <a:avLst/>
          </a:prstGeom>
        </p:spPr>
      </p:pic>
      <p:sp>
        <p:nvSpPr>
          <p:cNvPr id="1784" name="スライド番号プレースホルダー 4"/>
          <p:cNvSpPr>
            <a:spLocks noGrp="1"/>
          </p:cNvSpPr>
          <p:nvPr>
            <p:ph type="sldNum" sz="quarter" idx="12"/>
          </p:nvPr>
        </p:nvSpPr>
        <p:spPr/>
        <p:txBody>
          <a:bodyPr/>
          <a:lstStyle/>
          <a:p>
            <a:fld id="{15859FEF-2C44-4C2A-86ED-B7C1161F21CE}" type="slidenum">
              <a:rPr lang="ja-JP" altLang="en-US" smtClean="0"/>
              <a:pPr/>
              <a:t>37</a:t>
            </a:fld>
            <a:endParaRPr lang="ja-JP" altLang="en-US" dirty="0"/>
          </a:p>
        </p:txBody>
      </p:sp>
    </p:spTree>
    <p:extLst>
      <p:ext uri="{BB962C8B-B14F-4D97-AF65-F5344CB8AC3E}">
        <p14:creationId xmlns:p14="http://schemas.microsoft.com/office/powerpoint/2010/main" val="412709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790" name="角丸四角形 33"/>
          <p:cNvSpPr/>
          <p:nvPr/>
        </p:nvSpPr>
        <p:spPr>
          <a:xfrm>
            <a:off x="862907" y="2441571"/>
            <a:ext cx="5046403" cy="3935492"/>
          </a:xfrm>
          <a:prstGeom prst="roundRect">
            <a:avLst>
              <a:gd name="adj" fmla="val 7086"/>
            </a:avLst>
          </a:prstGeom>
          <a:solidFill>
            <a:schemeClr val="accent4">
              <a:lumMod val="20000"/>
              <a:lumOff val="80000"/>
              <a:alpha val="507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1" name="正方形/長方形 31"/>
          <p:cNvSpPr/>
          <p:nvPr/>
        </p:nvSpPr>
        <p:spPr>
          <a:xfrm>
            <a:off x="1086182" y="2632427"/>
            <a:ext cx="4642814" cy="45487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92" name="直線コネクタ 1"/>
          <p:cNvCxnSpPr>
            <a:cxnSpLocks/>
          </p:cNvCxnSpPr>
          <p:nvPr/>
        </p:nvCxnSpPr>
        <p:spPr>
          <a:xfrm flipH="1">
            <a:off x="823265" y="864693"/>
            <a:ext cx="7423879"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793" name="テキスト ボックス 6"/>
          <p:cNvSpPr txBox="1"/>
          <p:nvPr/>
        </p:nvSpPr>
        <p:spPr>
          <a:xfrm>
            <a:off x="658566" y="595237"/>
            <a:ext cx="7739407" cy="707886"/>
          </a:xfrm>
          <a:prstGeom prst="rect">
            <a:avLst/>
          </a:prstGeom>
          <a:noFill/>
        </p:spPr>
        <p:txBody>
          <a:bodyPr wrap="square">
            <a:spAutoFit/>
          </a:bodyPr>
          <a:lstStyle/>
          <a:p>
            <a:r>
              <a:rPr lang="ja-JP" altLang="en-US" sz="4000" b="1" spc="300">
                <a:solidFill>
                  <a:schemeClr val="bg1"/>
                </a:solidFill>
                <a:latin typeface="Meiryo" panose="020B0604030504040204" pitchFamily="34" charset="-128"/>
                <a:ea typeface="Meiryo" panose="020B0604030504040204" pitchFamily="34" charset="-128"/>
              </a:rPr>
              <a:t>コミュニケーション</a:t>
            </a:r>
            <a:r>
              <a:rPr lang="ja-JP" altLang="en-US" sz="3200" b="1" spc="300">
                <a:solidFill>
                  <a:schemeClr val="bg1"/>
                </a:solidFill>
                <a:latin typeface="Meiryo" panose="020B0604030504040204" pitchFamily="34" charset="-128"/>
                <a:ea typeface="Meiryo" panose="020B0604030504040204" pitchFamily="34" charset="-128"/>
              </a:rPr>
              <a:t>の</a:t>
            </a:r>
            <a:r>
              <a:rPr lang="ja-JP" altLang="en-US" sz="4000" b="1" spc="300">
                <a:solidFill>
                  <a:schemeClr val="bg1"/>
                </a:solidFill>
                <a:latin typeface="Meiryo" panose="020B0604030504040204" pitchFamily="34" charset="-128"/>
                <a:ea typeface="Meiryo" panose="020B0604030504040204" pitchFamily="34" charset="-128"/>
              </a:rPr>
              <a:t>ポイント</a:t>
            </a:r>
          </a:p>
        </p:txBody>
      </p:sp>
      <p:sp>
        <p:nvSpPr>
          <p:cNvPr id="1794" name="テキスト ボックス 15"/>
          <p:cNvSpPr txBox="1"/>
          <p:nvPr/>
        </p:nvSpPr>
        <p:spPr>
          <a:xfrm>
            <a:off x="823883" y="1374346"/>
            <a:ext cx="10544233" cy="888705"/>
          </a:xfrm>
          <a:prstGeom prst="rect">
            <a:avLst/>
          </a:prstGeom>
          <a:noFill/>
        </p:spPr>
        <p:txBody>
          <a:bodyPr wrap="square">
            <a:spAutoFit/>
          </a:bodyPr>
          <a:lstStyle/>
          <a:p>
            <a:pPr>
              <a:lnSpc>
                <a:spcPct val="150000"/>
              </a:lnSpc>
            </a:pPr>
            <a:r>
              <a:rPr lang="ja-JP" altLang="en-US" b="1" dirty="0">
                <a:latin typeface="Meiryo" panose="020B0604030504040204" pitchFamily="34" charset="-128"/>
                <a:ea typeface="Meiryo" panose="020B0604030504040204" pitchFamily="34" charset="-128"/>
              </a:rPr>
              <a:t>事業者に意見を伝える際、すれ違いを生まないために、ひと呼吸おいて自分の要望や相手の主張を整理しましょう。</a:t>
            </a:r>
            <a:endParaRPr lang="en-US" altLang="ja-JP" b="1" dirty="0">
              <a:latin typeface="Meiryo" panose="020B0604030504040204" pitchFamily="34" charset="-128"/>
              <a:ea typeface="Meiryo" panose="020B0604030504040204" pitchFamily="34" charset="-128"/>
            </a:endParaRPr>
          </a:p>
        </p:txBody>
      </p:sp>
      <p:sp>
        <p:nvSpPr>
          <p:cNvPr id="1795" name="テキスト ボックス 21"/>
          <p:cNvSpPr txBox="1"/>
          <p:nvPr/>
        </p:nvSpPr>
        <p:spPr>
          <a:xfrm>
            <a:off x="1212899" y="2716997"/>
            <a:ext cx="4301494" cy="338554"/>
          </a:xfrm>
          <a:prstGeom prst="rect">
            <a:avLst/>
          </a:prstGeom>
          <a:noFill/>
        </p:spPr>
        <p:txBody>
          <a:bodyPr wrap="square">
            <a:spAutoFit/>
          </a:bodyPr>
          <a:lstStyle/>
          <a:p>
            <a:r>
              <a:rPr kumimoji="1" lang="ja-JP" altLang="en-US" sz="1600" b="1" spc="300" dirty="0">
                <a:solidFill>
                  <a:srgbClr val="ED7D31"/>
                </a:solidFill>
                <a:latin typeface="Meiryo" panose="020B0604030504040204" pitchFamily="34" charset="-128"/>
                <a:ea typeface="Meiryo" panose="020B0604030504040204" pitchFamily="34" charset="-128"/>
              </a:rPr>
              <a:t>要望したいこと</a:t>
            </a:r>
            <a:endParaRPr kumimoji="1" lang="en-US" altLang="ja-JP" sz="1600" b="1" spc="300" dirty="0">
              <a:solidFill>
                <a:srgbClr val="ED7D31"/>
              </a:solidFill>
              <a:latin typeface="Meiryo" panose="020B0604030504040204" pitchFamily="34" charset="-128"/>
              <a:ea typeface="Meiryo" panose="020B0604030504040204" pitchFamily="34" charset="-128"/>
            </a:endParaRPr>
          </a:p>
        </p:txBody>
      </p:sp>
      <p:sp>
        <p:nvSpPr>
          <p:cNvPr id="1796" name="角丸四角形 32"/>
          <p:cNvSpPr/>
          <p:nvPr/>
        </p:nvSpPr>
        <p:spPr>
          <a:xfrm>
            <a:off x="6360737" y="2441571"/>
            <a:ext cx="5046403" cy="3935492"/>
          </a:xfrm>
          <a:prstGeom prst="roundRect">
            <a:avLst>
              <a:gd name="adj" fmla="val 7086"/>
            </a:avLst>
          </a:prstGeom>
          <a:solidFill>
            <a:schemeClr val="accent4">
              <a:lumMod val="20000"/>
              <a:lumOff val="80000"/>
              <a:alpha val="507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7" name="正方形/長方形 34"/>
          <p:cNvSpPr/>
          <p:nvPr/>
        </p:nvSpPr>
        <p:spPr>
          <a:xfrm>
            <a:off x="1081324" y="4349258"/>
            <a:ext cx="4642814" cy="45487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8" name="テキスト ボックス 35"/>
          <p:cNvSpPr txBox="1"/>
          <p:nvPr/>
        </p:nvSpPr>
        <p:spPr>
          <a:xfrm>
            <a:off x="1214773" y="4433828"/>
            <a:ext cx="1207574" cy="338554"/>
          </a:xfrm>
          <a:prstGeom prst="rect">
            <a:avLst/>
          </a:prstGeom>
          <a:noFill/>
        </p:spPr>
        <p:txBody>
          <a:bodyPr wrap="square">
            <a:spAutoFit/>
          </a:bodyPr>
          <a:lstStyle/>
          <a:p>
            <a:r>
              <a:rPr kumimoji="1" lang="ja-JP" altLang="en-US" sz="1600" b="1" spc="300" dirty="0">
                <a:solidFill>
                  <a:srgbClr val="ED7D31"/>
                </a:solidFill>
                <a:latin typeface="Meiryo" panose="020B0604030504040204" pitchFamily="34" charset="-128"/>
                <a:ea typeface="Meiryo" panose="020B0604030504040204" pitchFamily="34" charset="-128"/>
              </a:rPr>
              <a:t>その理由</a:t>
            </a:r>
            <a:endParaRPr kumimoji="1" lang="en-US" altLang="ja-JP" sz="1600" b="1" spc="300" dirty="0">
              <a:solidFill>
                <a:srgbClr val="ED7D31"/>
              </a:solidFill>
              <a:latin typeface="Meiryo" panose="020B0604030504040204" pitchFamily="34" charset="-128"/>
              <a:ea typeface="Meiryo" panose="020B0604030504040204" pitchFamily="34" charset="-128"/>
            </a:endParaRPr>
          </a:p>
        </p:txBody>
      </p:sp>
      <p:sp>
        <p:nvSpPr>
          <p:cNvPr id="1799" name="正方形/長方形 39"/>
          <p:cNvSpPr/>
          <p:nvPr/>
        </p:nvSpPr>
        <p:spPr>
          <a:xfrm>
            <a:off x="6553200" y="2632427"/>
            <a:ext cx="4708849" cy="454877"/>
          </a:xfrm>
          <a:prstGeom prst="rect">
            <a:avLst/>
          </a:prstGeom>
          <a:solidFill>
            <a:srgbClr val="FFC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0" name="テキスト ボックス 40"/>
          <p:cNvSpPr txBox="1"/>
          <p:nvPr/>
        </p:nvSpPr>
        <p:spPr>
          <a:xfrm>
            <a:off x="6701986" y="2716997"/>
            <a:ext cx="1518187" cy="338554"/>
          </a:xfrm>
          <a:prstGeom prst="rect">
            <a:avLst/>
          </a:prstGeom>
          <a:noFill/>
        </p:spPr>
        <p:txBody>
          <a:bodyPr wrap="square">
            <a:spAutoFit/>
          </a:bodyPr>
          <a:lstStyle/>
          <a:p>
            <a:r>
              <a:rPr kumimoji="1" lang="ja-JP" altLang="en-US" sz="1600" b="1" spc="300" dirty="0">
                <a:solidFill>
                  <a:srgbClr val="ED7D31"/>
                </a:solidFill>
                <a:latin typeface="Meiryo" panose="020B0604030504040204" pitchFamily="34" charset="-128"/>
                <a:ea typeface="Meiryo" panose="020B0604030504040204" pitchFamily="34" charset="-128"/>
              </a:rPr>
              <a:t>相手の主張</a:t>
            </a:r>
            <a:endParaRPr kumimoji="1" lang="en-US" altLang="ja-JP" sz="1600" b="1" spc="300" dirty="0">
              <a:solidFill>
                <a:srgbClr val="ED7D31"/>
              </a:solidFill>
              <a:latin typeface="Meiryo" panose="020B0604030504040204" pitchFamily="34" charset="-128"/>
              <a:ea typeface="Meiryo" panose="020B0604030504040204" pitchFamily="34" charset="-128"/>
            </a:endParaRPr>
          </a:p>
        </p:txBody>
      </p:sp>
      <p:sp>
        <p:nvSpPr>
          <p:cNvPr id="1801" name="スライド番号プレースホルダー 2"/>
          <p:cNvSpPr>
            <a:spLocks noGrp="1"/>
          </p:cNvSpPr>
          <p:nvPr>
            <p:ph type="sldNum" sz="quarter" idx="12"/>
          </p:nvPr>
        </p:nvSpPr>
        <p:spPr/>
        <p:txBody>
          <a:bodyPr/>
          <a:lstStyle/>
          <a:p>
            <a:fld id="{15859FEF-2C44-4C2A-86ED-B7C1161F21CE}" type="slidenum">
              <a:rPr lang="ja-JP" altLang="en-US" smtClean="0"/>
              <a:pPr/>
              <a:t>38</a:t>
            </a:fld>
            <a:endParaRPr lang="ja-JP" altLang="en-US" dirty="0"/>
          </a:p>
        </p:txBody>
      </p:sp>
    </p:spTree>
    <p:extLst>
      <p:ext uri="{BB962C8B-B14F-4D97-AF65-F5344CB8AC3E}">
        <p14:creationId xmlns:p14="http://schemas.microsoft.com/office/powerpoint/2010/main" val="103233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807" name="直線コネクタ 1"/>
          <p:cNvCxnSpPr>
            <a:cxnSpLocks/>
          </p:cNvCxnSpPr>
          <p:nvPr/>
        </p:nvCxnSpPr>
        <p:spPr>
          <a:xfrm flipH="1">
            <a:off x="1011395" y="878722"/>
            <a:ext cx="7698434"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808" name="テキスト ボックス 5"/>
          <p:cNvSpPr txBox="1"/>
          <p:nvPr/>
        </p:nvSpPr>
        <p:spPr>
          <a:xfrm>
            <a:off x="857390" y="609266"/>
            <a:ext cx="8172479" cy="707886"/>
          </a:xfrm>
          <a:prstGeom prst="rect">
            <a:avLst/>
          </a:prstGeom>
          <a:noFill/>
        </p:spPr>
        <p:txBody>
          <a:bodyPr wrap="square">
            <a:spAutoFit/>
          </a:bodyPr>
          <a:lstStyle/>
          <a:p>
            <a:r>
              <a:rPr lang="ja-JP" altLang="en-US" sz="4000" b="1" spc="300" dirty="0">
                <a:solidFill>
                  <a:schemeClr val="bg1"/>
                </a:solidFill>
                <a:latin typeface="Meiryo" panose="020B0604030504040204" pitchFamily="34" charset="-128"/>
                <a:ea typeface="Meiryo" panose="020B0604030504040204" pitchFamily="34" charset="-128"/>
              </a:rPr>
              <a:t>新</a:t>
            </a:r>
            <a:r>
              <a:rPr lang="ja-JP" altLang="en-US" sz="3200" b="1" spc="300" dirty="0">
                <a:solidFill>
                  <a:schemeClr val="bg1"/>
                </a:solidFill>
                <a:latin typeface="Meiryo" panose="020B0604030504040204" pitchFamily="34" charset="-128"/>
                <a:ea typeface="Meiryo" panose="020B0604030504040204" pitchFamily="34" charset="-128"/>
              </a:rPr>
              <a:t>しい</a:t>
            </a:r>
            <a:r>
              <a:rPr lang="ja-JP" altLang="en-US" sz="4000" b="1" spc="300" dirty="0">
                <a:solidFill>
                  <a:schemeClr val="bg1"/>
                </a:solidFill>
                <a:latin typeface="Meiryo" panose="020B0604030504040204" pitchFamily="34" charset="-128"/>
                <a:ea typeface="Meiryo" panose="020B0604030504040204" pitchFamily="34" charset="-128"/>
              </a:rPr>
              <a:t>生活</a:t>
            </a:r>
            <a:r>
              <a:rPr lang="ja-JP" altLang="en-US" sz="3200" b="1" spc="300" dirty="0">
                <a:solidFill>
                  <a:schemeClr val="bg1"/>
                </a:solidFill>
                <a:latin typeface="Meiryo" panose="020B0604030504040204" pitchFamily="34" charset="-128"/>
                <a:ea typeface="Meiryo" panose="020B0604030504040204" pitchFamily="34" charset="-128"/>
              </a:rPr>
              <a:t>に取り入れてみましょう</a:t>
            </a:r>
            <a:r>
              <a:rPr lang="ja-JP" altLang="en-US" sz="4000" b="1" spc="300" dirty="0">
                <a:solidFill>
                  <a:schemeClr val="bg1"/>
                </a:solidFill>
                <a:latin typeface="Meiryo" panose="020B0604030504040204" pitchFamily="34" charset="-128"/>
                <a:ea typeface="Meiryo" panose="020B0604030504040204" pitchFamily="34" charset="-128"/>
              </a:rPr>
              <a:t>！</a:t>
            </a:r>
          </a:p>
        </p:txBody>
      </p:sp>
      <p:sp>
        <p:nvSpPr>
          <p:cNvPr id="1809" name="テキスト ボックス 15"/>
          <p:cNvSpPr txBox="1"/>
          <p:nvPr/>
        </p:nvSpPr>
        <p:spPr>
          <a:xfrm>
            <a:off x="1859756" y="1639202"/>
            <a:ext cx="9468644" cy="977191"/>
          </a:xfrm>
          <a:prstGeom prst="rect">
            <a:avLst/>
          </a:prstGeom>
          <a:noFill/>
        </p:spPr>
        <p:txBody>
          <a:bodyPr wrap="square">
            <a:spAutoFit/>
          </a:bodyPr>
          <a:lstStyle/>
          <a:p>
            <a:pPr>
              <a:lnSpc>
                <a:spcPct val="150000"/>
              </a:lnSpc>
            </a:pPr>
            <a:r>
              <a:rPr lang="ja-JP" altLang="en-US" sz="2000" b="1" dirty="0">
                <a:latin typeface="Meiryo" panose="020B0604030504040204" pitchFamily="34" charset="-128"/>
                <a:ea typeface="Meiryo" panose="020B0604030504040204" pitchFamily="34" charset="-128"/>
              </a:rPr>
              <a:t>契約トラブルに巻き込まれないために、契約を結ぶときは</a:t>
            </a:r>
            <a:r>
              <a:rPr lang="ja-JP" altLang="en-US" sz="2000" b="1" dirty="0">
                <a:solidFill>
                  <a:srgbClr val="DE5E54"/>
                </a:solidFill>
                <a:latin typeface="Meiryo" panose="020B0604030504040204" pitchFamily="34" charset="-128"/>
                <a:ea typeface="Meiryo" panose="020B0604030504040204" pitchFamily="34" charset="-128"/>
              </a:rPr>
              <a:t>契約の内容や相手の情報について事前確認</a:t>
            </a:r>
            <a:r>
              <a:rPr lang="ja-JP" altLang="en-US" sz="2000" b="1" dirty="0">
                <a:latin typeface="Meiryo" panose="020B0604030504040204" pitchFamily="34" charset="-128"/>
                <a:ea typeface="Meiryo" panose="020B0604030504040204" pitchFamily="34" charset="-128"/>
              </a:rPr>
              <a:t>をおこないましょう</a:t>
            </a:r>
            <a:endParaRPr lang="en-US" altLang="ja-JP" sz="2000" b="1" dirty="0">
              <a:latin typeface="Meiryo" panose="020B0604030504040204" pitchFamily="34" charset="-128"/>
              <a:ea typeface="Meiryo" panose="020B0604030504040204" pitchFamily="34" charset="-128"/>
            </a:endParaRPr>
          </a:p>
        </p:txBody>
      </p:sp>
      <p:sp>
        <p:nvSpPr>
          <p:cNvPr id="1810" name="テキスト ボックス 22"/>
          <p:cNvSpPr txBox="1"/>
          <p:nvPr/>
        </p:nvSpPr>
        <p:spPr>
          <a:xfrm>
            <a:off x="1859756" y="3023856"/>
            <a:ext cx="9468644" cy="515526"/>
          </a:xfrm>
          <a:prstGeom prst="rect">
            <a:avLst/>
          </a:prstGeom>
          <a:noFill/>
        </p:spPr>
        <p:txBody>
          <a:bodyPr wrap="square">
            <a:spAutoFit/>
          </a:bodyPr>
          <a:lstStyle/>
          <a:p>
            <a:pPr>
              <a:lnSpc>
                <a:spcPct val="150000"/>
              </a:lnSpc>
            </a:pPr>
            <a:r>
              <a:rPr lang="ja-JP" altLang="en-US" sz="2000" b="1" dirty="0">
                <a:latin typeface="Meiryo" panose="020B0604030504040204" pitchFamily="34" charset="-128"/>
                <a:ea typeface="Meiryo" panose="020B0604030504040204" pitchFamily="34" charset="-128"/>
              </a:rPr>
              <a:t>お金の上手な管理のために、</a:t>
            </a:r>
            <a:r>
              <a:rPr lang="ja-JP" altLang="en-US" sz="2000" b="1" dirty="0">
                <a:solidFill>
                  <a:srgbClr val="DE5E54"/>
                </a:solidFill>
                <a:latin typeface="Meiryo" panose="020B0604030504040204" pitchFamily="34" charset="-128"/>
                <a:ea typeface="Meiryo" panose="020B0604030504040204" pitchFamily="34" charset="-128"/>
              </a:rPr>
              <a:t>支出・収入を把握（お金の見える化）</a:t>
            </a:r>
            <a:r>
              <a:rPr lang="ja-JP" altLang="en-US" sz="2000" b="1" dirty="0">
                <a:latin typeface="Meiryo" panose="020B0604030504040204" pitchFamily="34" charset="-128"/>
                <a:ea typeface="Meiryo" panose="020B0604030504040204" pitchFamily="34" charset="-128"/>
              </a:rPr>
              <a:t>しましょう</a:t>
            </a:r>
          </a:p>
        </p:txBody>
      </p:sp>
      <p:sp>
        <p:nvSpPr>
          <p:cNvPr id="1811" name="テキスト ボックス 31"/>
          <p:cNvSpPr txBox="1"/>
          <p:nvPr/>
        </p:nvSpPr>
        <p:spPr>
          <a:xfrm>
            <a:off x="1872315" y="4114158"/>
            <a:ext cx="8472487" cy="977191"/>
          </a:xfrm>
          <a:prstGeom prst="rect">
            <a:avLst/>
          </a:prstGeom>
          <a:noFill/>
        </p:spPr>
        <p:txBody>
          <a:bodyPr wrap="square">
            <a:spAutoFit/>
          </a:bodyPr>
          <a:lstStyle/>
          <a:p>
            <a:pPr>
              <a:lnSpc>
                <a:spcPct val="150000"/>
              </a:lnSpc>
            </a:pPr>
            <a:r>
              <a:rPr lang="ja-JP" altLang="en-US" sz="2000" b="1" dirty="0">
                <a:latin typeface="Meiryo" panose="020B0604030504040204" pitchFamily="34" charset="-128"/>
                <a:ea typeface="Meiryo" panose="020B0604030504040204" pitchFamily="34" charset="-128"/>
              </a:rPr>
              <a:t>トラブルに巻き込まれたときは、一人で抱えず、</a:t>
            </a:r>
            <a:endParaRPr lang="en-US" altLang="ja-JP" sz="2000" b="1" dirty="0">
              <a:latin typeface="Meiryo" panose="020B0604030504040204" pitchFamily="34" charset="-128"/>
              <a:ea typeface="Meiryo" panose="020B0604030504040204" pitchFamily="34" charset="-128"/>
            </a:endParaRPr>
          </a:p>
          <a:p>
            <a:pPr>
              <a:lnSpc>
                <a:spcPct val="150000"/>
              </a:lnSpc>
            </a:pPr>
            <a:r>
              <a:rPr lang="ja-JP" altLang="en-US" sz="2000" b="1" dirty="0">
                <a:latin typeface="Meiryo" panose="020B0604030504040204" pitchFamily="34" charset="-128"/>
                <a:ea typeface="Meiryo" panose="020B0604030504040204" pitchFamily="34" charset="-128"/>
              </a:rPr>
              <a:t>信頼できる人や相談窓口に</a:t>
            </a:r>
            <a:r>
              <a:rPr lang="ja-JP" altLang="en-US" sz="2000" b="1" dirty="0">
                <a:solidFill>
                  <a:srgbClr val="DE5E54"/>
                </a:solidFill>
                <a:latin typeface="Meiryo" panose="020B0604030504040204" pitchFamily="34" charset="-128"/>
                <a:ea typeface="Meiryo" panose="020B0604030504040204" pitchFamily="34" charset="-128"/>
              </a:rPr>
              <a:t>相談</a:t>
            </a:r>
            <a:r>
              <a:rPr lang="ja-JP" altLang="en-US" sz="2000" b="1" dirty="0">
                <a:latin typeface="Meiryo" panose="020B0604030504040204" pitchFamily="34" charset="-128"/>
                <a:ea typeface="Meiryo" panose="020B0604030504040204" pitchFamily="34" charset="-128"/>
              </a:rPr>
              <a:t>しましょう</a:t>
            </a:r>
            <a:endParaRPr lang="en-US" altLang="ja-JP" sz="2000" b="1" dirty="0">
              <a:latin typeface="Meiryo" panose="020B0604030504040204" pitchFamily="34" charset="-128"/>
              <a:ea typeface="Meiryo" panose="020B0604030504040204" pitchFamily="34" charset="-128"/>
            </a:endParaRPr>
          </a:p>
        </p:txBody>
      </p:sp>
      <p:sp>
        <p:nvSpPr>
          <p:cNvPr id="1812" name="テキスト ボックス 34"/>
          <p:cNvSpPr txBox="1"/>
          <p:nvPr/>
        </p:nvSpPr>
        <p:spPr>
          <a:xfrm>
            <a:off x="1872315" y="5427264"/>
            <a:ext cx="8472487" cy="515526"/>
          </a:xfrm>
          <a:prstGeom prst="rect">
            <a:avLst/>
          </a:prstGeom>
          <a:noFill/>
        </p:spPr>
        <p:txBody>
          <a:bodyPr wrap="square">
            <a:spAutoFit/>
          </a:bodyPr>
          <a:lstStyle/>
          <a:p>
            <a:pPr>
              <a:lnSpc>
                <a:spcPct val="150000"/>
              </a:lnSpc>
            </a:pPr>
            <a:r>
              <a:rPr lang="ja-JP" altLang="en-US" sz="2000" b="1" dirty="0">
                <a:solidFill>
                  <a:srgbClr val="DE5E54"/>
                </a:solidFill>
                <a:latin typeface="Meiryo" panose="020B0604030504040204" pitchFamily="34" charset="-128"/>
                <a:ea typeface="Meiryo" panose="020B0604030504040204" pitchFamily="34" charset="-128"/>
              </a:rPr>
              <a:t>社会的な視点</a:t>
            </a:r>
            <a:r>
              <a:rPr lang="ja-JP" altLang="en-US" sz="2000" b="1" dirty="0">
                <a:latin typeface="Meiryo" panose="020B0604030504040204" pitchFamily="34" charset="-128"/>
                <a:ea typeface="Meiryo" panose="020B0604030504040204" pitchFamily="34" charset="-128"/>
              </a:rPr>
              <a:t>を持って行動してみましょう</a:t>
            </a:r>
          </a:p>
        </p:txBody>
      </p:sp>
      <p:pic>
        <p:nvPicPr>
          <p:cNvPr id="1813" name="図 6"/>
          <p:cNvPicPr>
            <a:picLocks noChangeAspect="1"/>
          </p:cNvPicPr>
          <p:nvPr/>
        </p:nvPicPr>
        <p:blipFill>
          <a:blip r:embed="rId1"/>
          <a:stretch>
            <a:fillRect/>
          </a:stretch>
        </p:blipFill>
        <p:spPr>
          <a:xfrm>
            <a:off x="8196554" y="4527959"/>
            <a:ext cx="3296048" cy="2227991"/>
          </a:xfrm>
          <a:prstGeom prst="rect">
            <a:avLst/>
          </a:prstGeom>
        </p:spPr>
      </p:pic>
      <p:pic>
        <p:nvPicPr>
          <p:cNvPr id="1814" name="図 11"/>
          <p:cNvPicPr>
            <a:picLocks noChangeAspect="1"/>
          </p:cNvPicPr>
          <p:nvPr/>
        </p:nvPicPr>
        <p:blipFill>
          <a:blip r:embed="rId2"/>
          <a:stretch>
            <a:fillRect/>
          </a:stretch>
        </p:blipFill>
        <p:spPr>
          <a:xfrm rot="1086543">
            <a:off x="1263393" y="1827608"/>
            <a:ext cx="466585" cy="466585"/>
          </a:xfrm>
          <a:prstGeom prst="rect">
            <a:avLst/>
          </a:prstGeom>
        </p:spPr>
      </p:pic>
      <p:pic>
        <p:nvPicPr>
          <p:cNvPr id="1815" name="図 12"/>
          <p:cNvPicPr>
            <a:picLocks noChangeAspect="1"/>
          </p:cNvPicPr>
          <p:nvPr/>
        </p:nvPicPr>
        <p:blipFill>
          <a:blip r:embed="rId2"/>
          <a:stretch>
            <a:fillRect/>
          </a:stretch>
        </p:blipFill>
        <p:spPr>
          <a:xfrm rot="1086543">
            <a:off x="1263393" y="3075711"/>
            <a:ext cx="466585" cy="466585"/>
          </a:xfrm>
          <a:prstGeom prst="rect">
            <a:avLst/>
          </a:prstGeom>
        </p:spPr>
      </p:pic>
      <p:pic>
        <p:nvPicPr>
          <p:cNvPr id="1816" name="図 13"/>
          <p:cNvPicPr>
            <a:picLocks noChangeAspect="1"/>
          </p:cNvPicPr>
          <p:nvPr/>
        </p:nvPicPr>
        <p:blipFill>
          <a:blip r:embed="rId2"/>
          <a:stretch>
            <a:fillRect/>
          </a:stretch>
        </p:blipFill>
        <p:spPr>
          <a:xfrm rot="1086543">
            <a:off x="1263393" y="4302565"/>
            <a:ext cx="466585" cy="466585"/>
          </a:xfrm>
          <a:prstGeom prst="rect">
            <a:avLst/>
          </a:prstGeom>
        </p:spPr>
      </p:pic>
      <p:pic>
        <p:nvPicPr>
          <p:cNvPr id="1817" name="図 14"/>
          <p:cNvPicPr>
            <a:picLocks noChangeAspect="1"/>
          </p:cNvPicPr>
          <p:nvPr/>
        </p:nvPicPr>
        <p:blipFill>
          <a:blip r:embed="rId2"/>
          <a:stretch>
            <a:fillRect/>
          </a:stretch>
        </p:blipFill>
        <p:spPr>
          <a:xfrm rot="1086543">
            <a:off x="1263392" y="5451735"/>
            <a:ext cx="466585" cy="466585"/>
          </a:xfrm>
          <a:prstGeom prst="rect">
            <a:avLst/>
          </a:prstGeom>
        </p:spPr>
      </p:pic>
      <p:sp>
        <p:nvSpPr>
          <p:cNvPr id="1818" name="スライド番号プレースホルダー 2"/>
          <p:cNvSpPr>
            <a:spLocks noGrp="1"/>
          </p:cNvSpPr>
          <p:nvPr>
            <p:ph type="sldNum" sz="quarter" idx="12"/>
          </p:nvPr>
        </p:nvSpPr>
        <p:spPr/>
        <p:txBody>
          <a:bodyPr/>
          <a:lstStyle/>
          <a:p>
            <a:fld id="{15859FEF-2C44-4C2A-86ED-B7C1161F21CE}" type="slidenum">
              <a:rPr lang="ja-JP" altLang="en-US" smtClean="0"/>
              <a:pPr/>
              <a:t>39</a:t>
            </a:fld>
            <a:endParaRPr lang="ja-JP" altLang="en-US" dirty="0"/>
          </a:p>
        </p:txBody>
      </p:sp>
    </p:spTree>
    <p:extLst>
      <p:ext uri="{BB962C8B-B14F-4D97-AF65-F5344CB8AC3E}">
        <p14:creationId xmlns:p14="http://schemas.microsoft.com/office/powerpoint/2010/main" val="478681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42" name="図 10"/>
          <p:cNvPicPr>
            <a:picLocks noChangeAspect="1"/>
          </p:cNvPicPr>
          <p:nvPr/>
        </p:nvPicPr>
        <p:blipFill>
          <a:blip r:embed="rId1"/>
          <a:stretch>
            <a:fillRect/>
          </a:stretch>
        </p:blipFill>
        <p:spPr>
          <a:xfrm>
            <a:off x="989445" y="1505569"/>
            <a:ext cx="10114808" cy="508000"/>
          </a:xfrm>
          <a:prstGeom prst="rect">
            <a:avLst/>
          </a:prstGeom>
        </p:spPr>
      </p:pic>
      <p:sp>
        <p:nvSpPr>
          <p:cNvPr id="1143" name="テキスト ボックス 11"/>
          <p:cNvSpPr txBox="1"/>
          <p:nvPr/>
        </p:nvSpPr>
        <p:spPr>
          <a:xfrm>
            <a:off x="1795483" y="1574903"/>
            <a:ext cx="8502732" cy="400110"/>
          </a:xfrm>
          <a:prstGeom prst="rect">
            <a:avLst/>
          </a:prstGeom>
          <a:noFill/>
        </p:spPr>
        <p:txBody>
          <a:bodyPr wrap="square" rtlCol="0">
            <a:spAutoFit/>
          </a:bodyPr>
          <a:lstStyle/>
          <a:p>
            <a:pPr algn="ctr"/>
            <a:r>
              <a:rPr lang="ja-JP" altLang="en-US" sz="2000" b="1" dirty="0">
                <a:solidFill>
                  <a:schemeClr val="bg1"/>
                </a:solidFill>
                <a:latin typeface="Meiryo" panose="020B0604030504040204" pitchFamily="34" charset="-128"/>
                <a:ea typeface="Meiryo" panose="020B0604030504040204" pitchFamily="34" charset="-128"/>
              </a:rPr>
              <a:t>２０歳代の消費生活相談時の平均契約購入金額（静岡県内）</a:t>
            </a:r>
          </a:p>
        </p:txBody>
      </p:sp>
      <p:sp>
        <p:nvSpPr>
          <p:cNvPr id="1144" name="テキスト ボックス 14"/>
          <p:cNvSpPr txBox="1"/>
          <p:nvPr/>
        </p:nvSpPr>
        <p:spPr>
          <a:xfrm>
            <a:off x="781503" y="938082"/>
            <a:ext cx="10628993" cy="400110"/>
          </a:xfrm>
          <a:prstGeom prst="rect">
            <a:avLst/>
          </a:prstGeom>
          <a:noFill/>
        </p:spPr>
        <p:txBody>
          <a:bodyPr wrap="square">
            <a:spAutoFit/>
          </a:bodyPr>
          <a:lstStyle/>
          <a:p>
            <a:pPr algn="ctr">
              <a:defRPr/>
            </a:pPr>
            <a:r>
              <a:rPr lang="ja-JP" altLang="en-US" sz="2000" b="1" dirty="0">
                <a:latin typeface="Meiryo" panose="020B0604030504040204" pitchFamily="34" charset="-128"/>
                <a:ea typeface="Meiryo" panose="020B0604030504040204" pitchFamily="34" charset="-128"/>
              </a:rPr>
              <a:t>新社会人の世代でも、高額な契約による消費者トラブルが発生しています。</a:t>
            </a:r>
          </a:p>
        </p:txBody>
      </p:sp>
      <p:sp>
        <p:nvSpPr>
          <p:cNvPr id="1145" name="テキスト ボックス 16"/>
          <p:cNvSpPr txBox="1"/>
          <p:nvPr/>
        </p:nvSpPr>
        <p:spPr>
          <a:xfrm>
            <a:off x="8926615" y="6250320"/>
            <a:ext cx="2743199" cy="246221"/>
          </a:xfrm>
          <a:prstGeom prst="rect">
            <a:avLst/>
          </a:prstGeom>
          <a:noFill/>
        </p:spPr>
        <p:txBody>
          <a:bodyPr wrap="square" rtlCol="0">
            <a:spAutoFit/>
          </a:bodyPr>
          <a:lstStyle/>
          <a:p>
            <a:r>
              <a:rPr lang="ja-JP" altLang="en-US" sz="1000" dirty="0">
                <a:latin typeface="Meiryo" panose="020B0604030504040204" pitchFamily="34" charset="-128"/>
                <a:ea typeface="Meiryo" panose="020B0604030504040204" pitchFamily="34" charset="-128"/>
              </a:rPr>
              <a:t>出典：</a:t>
            </a:r>
            <a:r>
              <a:rPr lang="en-US" altLang="ja-JP" sz="1000" dirty="0">
                <a:latin typeface="Meiryo" panose="020B0604030504040204" pitchFamily="34" charset="-128"/>
                <a:ea typeface="Meiryo" panose="020B0604030504040204" pitchFamily="34" charset="-128"/>
              </a:rPr>
              <a:t>PIO-NET</a:t>
            </a:r>
            <a:r>
              <a:rPr lang="ja-JP" altLang="en-US" sz="1000" dirty="0">
                <a:latin typeface="Meiryo" panose="020B0604030504040204" pitchFamily="34" charset="-128"/>
                <a:ea typeface="Meiryo" panose="020B0604030504040204" pitchFamily="34" charset="-128"/>
              </a:rPr>
              <a:t>データより静岡県集計</a:t>
            </a:r>
            <a:endParaRPr kumimoji="1" lang="ja-JP" altLang="en-US" sz="1000" dirty="0">
              <a:latin typeface="Meiryo" panose="020B0604030504040204" pitchFamily="34" charset="-128"/>
              <a:ea typeface="Meiryo" panose="020B0604030504040204" pitchFamily="34" charset="-128"/>
            </a:endParaRPr>
          </a:p>
        </p:txBody>
      </p:sp>
      <p:graphicFrame>
        <p:nvGraphicFramePr>
          <p:cNvPr id="1146" name="グラフ 17"/>
          <p:cNvGraphicFramePr/>
          <p:nvPr>
            <p:extLst>
              <p:ext uri="{D42A27DB-BD31-4B8C-83A1-F6EECF244321}">
                <p14:modId xmlns:p14="http://schemas.microsoft.com/office/powerpoint/2010/main" val="916800898"/>
              </p:ext>
            </p:extLst>
          </p:nvPr>
        </p:nvGraphicFramePr>
        <p:xfrm>
          <a:off x="1050470" y="2348322"/>
          <a:ext cx="10091058" cy="3813466"/>
        </p:xfrm>
        <a:graphic>
          <a:graphicData uri="http://schemas.openxmlformats.org/drawingml/2006/chart">
            <c:chart xmlns:c="http://schemas.openxmlformats.org/drawingml/2006/chart" xmlns:r="http://schemas.openxmlformats.org/officeDocument/2006/relationships" r:id="rId2"/>
          </a:graphicData>
        </a:graphic>
      </p:graphicFrame>
      <p:sp>
        <p:nvSpPr>
          <p:cNvPr id="1147" name="テキスト ボックス 18"/>
          <p:cNvSpPr txBox="1"/>
          <p:nvPr/>
        </p:nvSpPr>
        <p:spPr>
          <a:xfrm>
            <a:off x="1142999" y="2102101"/>
            <a:ext cx="986642" cy="246221"/>
          </a:xfrm>
          <a:prstGeom prst="rect">
            <a:avLst/>
          </a:prstGeom>
          <a:noFill/>
        </p:spPr>
        <p:txBody>
          <a:bodyPr wrap="square" rtlCol="0">
            <a:spAutoFit/>
          </a:bodyPr>
          <a:lstStyle/>
          <a:p>
            <a:r>
              <a:rPr kumimoji="1" lang="ja-JP" altLang="en-US" sz="10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（千円）</a:t>
            </a:r>
            <a:endParaRPr kumimoji="1" lang="ja-JP" altLang="en-US" dirty="0"/>
          </a:p>
        </p:txBody>
      </p:sp>
      <p:pic>
        <p:nvPicPr>
          <p:cNvPr id="1148" name="図 1" descr="アイコン_x000a__x000a_AI 生成コンテンツは誤りを含む可能性があります。"/>
          <p:cNvPicPr>
            <a:picLocks noChangeAspect="1"/>
          </p:cNvPicPr>
          <p:nvPr/>
        </p:nvPicPr>
        <p:blipFill>
          <a:blip r:embed="rId3"/>
          <a:stretch>
            <a:fillRect/>
          </a:stretch>
        </p:blipFill>
        <p:spPr>
          <a:xfrm>
            <a:off x="12557344" y="5904668"/>
            <a:ext cx="953332" cy="953332"/>
          </a:xfrm>
          <a:prstGeom prst="rect">
            <a:avLst/>
          </a:prstGeom>
        </p:spPr>
      </p:pic>
      <p:sp>
        <p:nvSpPr>
          <p:cNvPr id="1149" name="スライド番号プレースホルダー 2"/>
          <p:cNvSpPr>
            <a:spLocks noGrp="1"/>
          </p:cNvSpPr>
          <p:nvPr>
            <p:ph type="sldNum" sz="quarter" idx="12"/>
          </p:nvPr>
        </p:nvSpPr>
        <p:spPr/>
        <p:txBody>
          <a:bodyPr/>
          <a:lstStyle/>
          <a:p>
            <a:fld id="{15859FEF-2C44-4C2A-86ED-B7C1161F21CE}" type="slidenum">
              <a:rPr lang="ja-JP" altLang="en-US" smtClean="0"/>
              <a:pPr/>
              <a:t>4</a:t>
            </a:fld>
            <a:endParaRPr lang="ja-JP" altLang="en-US" dirty="0"/>
          </a:p>
        </p:txBody>
      </p:sp>
    </p:spTree>
    <p:extLst>
      <p:ext uri="{BB962C8B-B14F-4D97-AF65-F5344CB8AC3E}">
        <p14:creationId xmlns:p14="http://schemas.microsoft.com/office/powerpoint/2010/main" val="3062952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824" name="角丸四角形 21"/>
          <p:cNvSpPr/>
          <p:nvPr/>
        </p:nvSpPr>
        <p:spPr>
          <a:xfrm>
            <a:off x="742951" y="4216028"/>
            <a:ext cx="6823709" cy="397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25" name="直線コネクタ 1"/>
          <p:cNvCxnSpPr>
            <a:cxnSpLocks/>
          </p:cNvCxnSpPr>
          <p:nvPr/>
        </p:nvCxnSpPr>
        <p:spPr>
          <a:xfrm flipH="1">
            <a:off x="865492" y="834574"/>
            <a:ext cx="4132276"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826" name="テキスト ボックス 5"/>
          <p:cNvSpPr txBox="1"/>
          <p:nvPr/>
        </p:nvSpPr>
        <p:spPr>
          <a:xfrm>
            <a:off x="742951" y="555581"/>
            <a:ext cx="4632007" cy="707886"/>
          </a:xfrm>
          <a:prstGeom prst="rect">
            <a:avLst/>
          </a:prstGeom>
          <a:noFill/>
        </p:spPr>
        <p:txBody>
          <a:bodyPr wrap="square">
            <a:spAutoFit/>
          </a:bodyPr>
          <a:lstStyle/>
          <a:p>
            <a:r>
              <a:rPr lang="ja-JP" altLang="en-US" sz="3200" b="1" spc="300">
                <a:solidFill>
                  <a:schemeClr val="bg1"/>
                </a:solidFill>
                <a:latin typeface="Meiryo" panose="020B0604030504040204" pitchFamily="34" charset="-128"/>
                <a:ea typeface="Meiryo" panose="020B0604030504040204" pitchFamily="34" charset="-128"/>
              </a:rPr>
              <a:t>困ったときの</a:t>
            </a:r>
            <a:r>
              <a:rPr lang="ja-JP" altLang="en-US" sz="4000" b="1" spc="300">
                <a:solidFill>
                  <a:schemeClr val="bg1"/>
                </a:solidFill>
                <a:latin typeface="Meiryo" panose="020B0604030504040204" pitchFamily="34" charset="-128"/>
                <a:ea typeface="Meiryo" panose="020B0604030504040204" pitchFamily="34" charset="-128"/>
              </a:rPr>
              <a:t>相談先</a:t>
            </a:r>
            <a:endParaRPr lang="ja-JP" altLang="en-US" sz="4000" b="1" spc="300" dirty="0">
              <a:solidFill>
                <a:schemeClr val="bg1"/>
              </a:solidFill>
              <a:latin typeface="Meiryo" panose="020B0604030504040204" pitchFamily="34" charset="-128"/>
              <a:ea typeface="Meiryo" panose="020B0604030504040204" pitchFamily="34" charset="-128"/>
            </a:endParaRPr>
          </a:p>
        </p:txBody>
      </p:sp>
      <p:sp>
        <p:nvSpPr>
          <p:cNvPr id="1827" name="角丸四角形 10"/>
          <p:cNvSpPr/>
          <p:nvPr/>
        </p:nvSpPr>
        <p:spPr>
          <a:xfrm>
            <a:off x="732708" y="1660670"/>
            <a:ext cx="6833952" cy="769440"/>
          </a:xfrm>
          <a:prstGeom prst="roundRect">
            <a:avLst>
              <a:gd name="adj" fmla="val 32570"/>
            </a:avLst>
          </a:prstGeom>
          <a:solidFill>
            <a:srgbClr val="FFE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8" name="テキスト ボックス 12"/>
          <p:cNvSpPr txBox="1"/>
          <p:nvPr/>
        </p:nvSpPr>
        <p:spPr>
          <a:xfrm>
            <a:off x="1469260" y="1735397"/>
            <a:ext cx="5614441" cy="769441"/>
          </a:xfrm>
          <a:prstGeom prst="rect">
            <a:avLst/>
          </a:prstGeom>
          <a:noFill/>
        </p:spPr>
        <p:txBody>
          <a:bodyPr wrap="square">
            <a:spAutoFit/>
          </a:bodyPr>
          <a:lstStyle/>
          <a:p>
            <a:r>
              <a:rPr kumimoji="1" lang="ja-JP" altLang="en-US" sz="3200" b="1" spc="300">
                <a:solidFill>
                  <a:schemeClr val="bg1"/>
                </a:solidFill>
                <a:latin typeface="Meiryo" panose="020B0604030504040204" pitchFamily="34" charset="-128"/>
                <a:ea typeface="Meiryo" panose="020B0604030504040204" pitchFamily="34" charset="-128"/>
              </a:rPr>
              <a:t>消費者</a:t>
            </a:r>
            <a:r>
              <a:rPr kumimoji="1" lang="ja-JP" altLang="en-US" sz="3200" b="1" spc="-150">
                <a:solidFill>
                  <a:schemeClr val="bg1"/>
                </a:solidFill>
                <a:latin typeface="Meiryo" panose="020B0604030504040204" pitchFamily="34" charset="-128"/>
                <a:ea typeface="Meiryo" panose="020B0604030504040204" pitchFamily="34" charset="-128"/>
              </a:rPr>
              <a:t>ホットライン</a:t>
            </a:r>
            <a:r>
              <a:rPr kumimoji="1" lang="ja-JP" altLang="en-US" sz="4400" b="1" spc="-150">
                <a:solidFill>
                  <a:schemeClr val="bg1"/>
                </a:solidFill>
                <a:latin typeface="Meiryo" panose="020B0604030504040204" pitchFamily="34" charset="-128"/>
                <a:ea typeface="Meiryo" panose="020B0604030504040204" pitchFamily="34" charset="-128"/>
              </a:rPr>
              <a:t>１８８</a:t>
            </a:r>
            <a:r>
              <a:rPr kumimoji="1" lang="ja-JP" altLang="en-US" sz="4000" b="1" spc="-150">
                <a:solidFill>
                  <a:schemeClr val="bg1"/>
                </a:solidFill>
                <a:latin typeface="Meiryo" panose="020B0604030504040204" pitchFamily="34" charset="-128"/>
                <a:ea typeface="Meiryo" panose="020B0604030504040204" pitchFamily="34" charset="-128"/>
              </a:rPr>
              <a:t>　</a:t>
            </a:r>
            <a:endParaRPr lang="en-US" altLang="ja-JP" sz="4000" b="1" spc="-150" dirty="0">
              <a:solidFill>
                <a:schemeClr val="bg1"/>
              </a:solidFill>
              <a:latin typeface="Meiryo" panose="020B0604030504040204" pitchFamily="34" charset="-128"/>
              <a:ea typeface="Meiryo" panose="020B0604030504040204" pitchFamily="34" charset="-128"/>
            </a:endParaRPr>
          </a:p>
        </p:txBody>
      </p:sp>
      <p:sp>
        <p:nvSpPr>
          <p:cNvPr id="1829" name="角丸四角形 16"/>
          <p:cNvSpPr/>
          <p:nvPr/>
        </p:nvSpPr>
        <p:spPr>
          <a:xfrm>
            <a:off x="732707" y="3044954"/>
            <a:ext cx="6823709" cy="751865"/>
          </a:xfrm>
          <a:prstGeom prst="roundRect">
            <a:avLst>
              <a:gd name="adj" fmla="val 32570"/>
            </a:avLst>
          </a:prstGeom>
          <a:solidFill>
            <a:srgbClr val="FFE4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D7D31"/>
              </a:solidFill>
            </a:endParaRPr>
          </a:p>
        </p:txBody>
      </p:sp>
      <p:sp>
        <p:nvSpPr>
          <p:cNvPr id="1830" name="テキスト ボックス 15"/>
          <p:cNvSpPr txBox="1"/>
          <p:nvPr/>
        </p:nvSpPr>
        <p:spPr>
          <a:xfrm>
            <a:off x="1180399" y="3204506"/>
            <a:ext cx="5948809" cy="584775"/>
          </a:xfrm>
          <a:prstGeom prst="rect">
            <a:avLst/>
          </a:prstGeom>
          <a:noFill/>
        </p:spPr>
        <p:txBody>
          <a:bodyPr wrap="square">
            <a:spAutoFit/>
          </a:bodyPr>
          <a:lstStyle/>
          <a:p>
            <a:r>
              <a:rPr kumimoji="1" lang="ja-JP" altLang="en-US" b="1" spc="300" dirty="0">
                <a:solidFill>
                  <a:srgbClr val="ED7D31"/>
                </a:solidFill>
                <a:latin typeface="Meiryo" panose="020B0604030504040204" pitchFamily="34" charset="-128"/>
                <a:ea typeface="Meiryo" panose="020B0604030504040204" pitchFamily="34" charset="-128"/>
              </a:rPr>
              <a:t>お住まいの地域の</a:t>
            </a:r>
            <a:r>
              <a:rPr kumimoji="1" lang="ja-JP" altLang="en-US" sz="3200" b="1" spc="300" dirty="0">
                <a:solidFill>
                  <a:srgbClr val="ED7D31"/>
                </a:solidFill>
                <a:latin typeface="Meiryo" panose="020B0604030504040204" pitchFamily="34" charset="-128"/>
                <a:ea typeface="Meiryo" panose="020B0604030504040204" pitchFamily="34" charset="-128"/>
              </a:rPr>
              <a:t>消費生活相談窓口</a:t>
            </a:r>
            <a:endParaRPr kumimoji="1" lang="en-US" altLang="ja-JP" sz="3200" b="1" spc="300" dirty="0">
              <a:solidFill>
                <a:srgbClr val="ED7D31"/>
              </a:solidFill>
              <a:latin typeface="Meiryo" panose="020B0604030504040204" pitchFamily="34" charset="-128"/>
              <a:ea typeface="Meiryo" panose="020B0604030504040204" pitchFamily="34" charset="-128"/>
            </a:endParaRPr>
          </a:p>
        </p:txBody>
      </p:sp>
      <p:sp>
        <p:nvSpPr>
          <p:cNvPr id="1831" name="テキスト ボックス 18"/>
          <p:cNvSpPr txBox="1"/>
          <p:nvPr/>
        </p:nvSpPr>
        <p:spPr>
          <a:xfrm>
            <a:off x="742951" y="4663472"/>
            <a:ext cx="6895747" cy="1708160"/>
          </a:xfrm>
          <a:prstGeom prst="rect">
            <a:avLst/>
          </a:prstGeom>
          <a:noFill/>
        </p:spPr>
        <p:txBody>
          <a:bodyPr wrap="square">
            <a:spAutoFit/>
          </a:bodyPr>
          <a:lstStyle/>
          <a:p>
            <a:pPr>
              <a:lnSpc>
                <a:spcPct val="150000"/>
              </a:lnSpc>
            </a:pPr>
            <a:r>
              <a:rPr lang="ja-JP" altLang="en-US" b="1">
                <a:latin typeface="Meiryo" panose="020B0604030504040204" pitchFamily="34" charset="-128"/>
                <a:ea typeface="Meiryo" panose="020B0604030504040204" pitchFamily="34" charset="-128"/>
              </a:rPr>
              <a:t>静岡県東部県民生活センター</a:t>
            </a:r>
            <a:r>
              <a:rPr lang="ja-JP" altLang="en-US" sz="2400" b="1" spc="-150">
                <a:latin typeface="Meiryo" panose="020B0604030504040204" pitchFamily="34" charset="-128"/>
                <a:ea typeface="Meiryo" panose="020B0604030504040204" pitchFamily="34" charset="-128"/>
              </a:rPr>
              <a:t>（０５５）９５２－２２９９</a:t>
            </a:r>
            <a:endParaRPr lang="en-US" altLang="ja-JP" sz="2400" b="1" spc="-150" dirty="0">
              <a:latin typeface="Meiryo" panose="020B0604030504040204" pitchFamily="34" charset="-128"/>
              <a:ea typeface="Meiryo" panose="020B0604030504040204" pitchFamily="34" charset="-128"/>
            </a:endParaRPr>
          </a:p>
          <a:p>
            <a:pPr>
              <a:lnSpc>
                <a:spcPct val="150000"/>
              </a:lnSpc>
            </a:pPr>
            <a:r>
              <a:rPr lang="ja-JP" altLang="en-US" b="1">
                <a:latin typeface="Meiryo" panose="020B0604030504040204" pitchFamily="34" charset="-128"/>
                <a:ea typeface="Meiryo" panose="020B0604030504040204" pitchFamily="34" charset="-128"/>
              </a:rPr>
              <a:t>静岡県</a:t>
            </a:r>
            <a:r>
              <a:rPr kumimoji="1" lang="ja-JP" altLang="en-US" b="1">
                <a:latin typeface="Meiryo" panose="020B0604030504040204" pitchFamily="34" charset="-128"/>
                <a:ea typeface="Meiryo" panose="020B0604030504040204" pitchFamily="34" charset="-128"/>
              </a:rPr>
              <a:t>中部県民生活センター</a:t>
            </a:r>
            <a:r>
              <a:rPr kumimoji="1" lang="ja-JP" altLang="en-US" sz="2400" b="1" spc="-150">
                <a:latin typeface="Meiryo" panose="020B0604030504040204" pitchFamily="34" charset="-128"/>
                <a:ea typeface="Meiryo" panose="020B0604030504040204" pitchFamily="34" charset="-128"/>
              </a:rPr>
              <a:t>（０５４）２０２－６００６</a:t>
            </a:r>
            <a:endParaRPr kumimoji="1" lang="en-US" altLang="ja-JP" sz="2400" b="1" spc="-150" dirty="0">
              <a:latin typeface="Meiryo" panose="020B0604030504040204" pitchFamily="34" charset="-128"/>
              <a:ea typeface="Meiryo" panose="020B0604030504040204" pitchFamily="34" charset="-128"/>
            </a:endParaRPr>
          </a:p>
          <a:p>
            <a:pPr>
              <a:lnSpc>
                <a:spcPct val="150000"/>
              </a:lnSpc>
            </a:pPr>
            <a:r>
              <a:rPr lang="ja-JP" altLang="en-US" b="1">
                <a:latin typeface="Meiryo" panose="020B0604030504040204" pitchFamily="34" charset="-128"/>
                <a:ea typeface="Meiryo" panose="020B0604030504040204" pitchFamily="34" charset="-128"/>
              </a:rPr>
              <a:t>静岡県西部県民生活センター</a:t>
            </a:r>
            <a:r>
              <a:rPr lang="ja-JP" altLang="en-US" sz="2400" b="1" spc="-150">
                <a:latin typeface="Meiryo" panose="020B0604030504040204" pitchFamily="34" charset="-128"/>
                <a:ea typeface="Meiryo" panose="020B0604030504040204" pitchFamily="34" charset="-128"/>
              </a:rPr>
              <a:t>（０５３）４５２－２２９９</a:t>
            </a:r>
            <a:endParaRPr kumimoji="1" lang="en-US" altLang="ja-JP" sz="2400" b="1" spc="-150" dirty="0">
              <a:latin typeface="Meiryo" panose="020B0604030504040204" pitchFamily="34" charset="-128"/>
              <a:ea typeface="Meiryo" panose="020B0604030504040204" pitchFamily="34" charset="-128"/>
            </a:endParaRPr>
          </a:p>
        </p:txBody>
      </p:sp>
      <p:sp>
        <p:nvSpPr>
          <p:cNvPr id="1832" name="テキスト ボックス 20"/>
          <p:cNvSpPr txBox="1"/>
          <p:nvPr/>
        </p:nvSpPr>
        <p:spPr>
          <a:xfrm>
            <a:off x="2629430" y="4177255"/>
            <a:ext cx="2978711" cy="473206"/>
          </a:xfrm>
          <a:prstGeom prst="rect">
            <a:avLst/>
          </a:prstGeom>
          <a:noFill/>
        </p:spPr>
        <p:txBody>
          <a:bodyPr wrap="square">
            <a:spAutoFit/>
          </a:bodyPr>
          <a:lstStyle/>
          <a:p>
            <a:pPr algn="ctr">
              <a:lnSpc>
                <a:spcPct val="150000"/>
              </a:lnSpc>
            </a:pPr>
            <a:r>
              <a:rPr kumimoji="1" lang="ja-JP" altLang="en-US" sz="1800" b="1" spc="300">
                <a:solidFill>
                  <a:schemeClr val="bg1"/>
                </a:solidFill>
                <a:latin typeface="Meiryo" panose="020B0604030504040204" pitchFamily="34" charset="-128"/>
                <a:ea typeface="Meiryo" panose="020B0604030504040204" pitchFamily="34" charset="-128"/>
              </a:rPr>
              <a:t>県の消費生活相談窓口</a:t>
            </a:r>
            <a:endParaRPr kumimoji="1" lang="en-US" altLang="ja-JP" sz="1800" b="1" spc="300" dirty="0">
              <a:solidFill>
                <a:schemeClr val="bg1"/>
              </a:solidFill>
              <a:latin typeface="Meiryo" panose="020B0604030504040204" pitchFamily="34" charset="-128"/>
              <a:ea typeface="Meiryo" panose="020B0604030504040204" pitchFamily="34" charset="-128"/>
            </a:endParaRPr>
          </a:p>
        </p:txBody>
      </p:sp>
      <p:pic>
        <p:nvPicPr>
          <p:cNvPr id="1833" name="図 11"/>
          <p:cNvPicPr>
            <a:picLocks noChangeAspect="1"/>
          </p:cNvPicPr>
          <p:nvPr/>
        </p:nvPicPr>
        <p:blipFill>
          <a:blip r:embed="rId1"/>
          <a:stretch>
            <a:fillRect/>
          </a:stretch>
        </p:blipFill>
        <p:spPr>
          <a:xfrm>
            <a:off x="7865760" y="2421803"/>
            <a:ext cx="3814293" cy="2835997"/>
          </a:xfrm>
          <a:prstGeom prst="rect">
            <a:avLst/>
          </a:prstGeom>
        </p:spPr>
      </p:pic>
      <p:sp>
        <p:nvSpPr>
          <p:cNvPr id="1834" name="テキスト ボックス 27"/>
          <p:cNvSpPr txBox="1"/>
          <p:nvPr/>
        </p:nvSpPr>
        <p:spPr>
          <a:xfrm>
            <a:off x="3673728" y="2599948"/>
            <a:ext cx="890111" cy="369332"/>
          </a:xfrm>
          <a:prstGeom prst="rect">
            <a:avLst/>
          </a:prstGeom>
          <a:noFill/>
        </p:spPr>
        <p:txBody>
          <a:bodyPr wrap="square">
            <a:spAutoFit/>
          </a:bodyPr>
          <a:lstStyle/>
          <a:p>
            <a:r>
              <a:rPr lang="ja-JP" altLang="en-US" sz="1800" b="1">
                <a:latin typeface="Meiryo" panose="020B0604030504040204" pitchFamily="34" charset="-128"/>
                <a:ea typeface="Meiryo" panose="020B0604030504040204" pitchFamily="34" charset="-128"/>
              </a:rPr>
              <a:t>または</a:t>
            </a:r>
            <a:endParaRPr lang="en-US" altLang="ja-JP" sz="1800" b="1" dirty="0">
              <a:latin typeface="Meiryo" panose="020B0604030504040204" pitchFamily="34" charset="-128"/>
              <a:ea typeface="Meiryo" panose="020B0604030504040204" pitchFamily="34" charset="-128"/>
            </a:endParaRPr>
          </a:p>
        </p:txBody>
      </p:sp>
      <p:sp>
        <p:nvSpPr>
          <p:cNvPr id="1835" name="テキスト ボックス 29"/>
          <p:cNvSpPr txBox="1"/>
          <p:nvPr/>
        </p:nvSpPr>
        <p:spPr>
          <a:xfrm>
            <a:off x="1469259" y="1736343"/>
            <a:ext cx="5614441" cy="769441"/>
          </a:xfrm>
          <a:prstGeom prst="rect">
            <a:avLst/>
          </a:prstGeom>
          <a:noFill/>
        </p:spPr>
        <p:txBody>
          <a:bodyPr wrap="square">
            <a:spAutoFit/>
          </a:bodyPr>
          <a:lstStyle/>
          <a:p>
            <a:r>
              <a:rPr kumimoji="1" lang="ja-JP" altLang="en-US" sz="3200" b="1" spc="300" dirty="0">
                <a:solidFill>
                  <a:srgbClr val="ED7D31"/>
                </a:solidFill>
                <a:latin typeface="Meiryo" panose="020B0604030504040204" pitchFamily="34" charset="-128"/>
                <a:ea typeface="Meiryo" panose="020B0604030504040204" pitchFamily="34" charset="-128"/>
              </a:rPr>
              <a:t>消費者</a:t>
            </a:r>
            <a:r>
              <a:rPr kumimoji="1" lang="ja-JP" altLang="en-US" sz="3200" b="1" spc="-150" dirty="0">
                <a:solidFill>
                  <a:srgbClr val="ED7D31"/>
                </a:solidFill>
                <a:latin typeface="Meiryo" panose="020B0604030504040204" pitchFamily="34" charset="-128"/>
                <a:ea typeface="Meiryo" panose="020B0604030504040204" pitchFamily="34" charset="-128"/>
              </a:rPr>
              <a:t>ホットライン</a:t>
            </a:r>
            <a:r>
              <a:rPr kumimoji="1" lang="ja-JP" altLang="en-US" sz="4400" b="1" spc="-150" dirty="0">
                <a:solidFill>
                  <a:srgbClr val="ED7D31"/>
                </a:solidFill>
                <a:latin typeface="Meiryo" panose="020B0604030504040204" pitchFamily="34" charset="-128"/>
                <a:ea typeface="Meiryo" panose="020B0604030504040204" pitchFamily="34" charset="-128"/>
              </a:rPr>
              <a:t>１８８</a:t>
            </a:r>
            <a:r>
              <a:rPr kumimoji="1" lang="ja-JP" altLang="en-US" sz="4000" b="1" spc="-150" dirty="0">
                <a:solidFill>
                  <a:srgbClr val="ED7D31"/>
                </a:solidFill>
                <a:latin typeface="Meiryo" panose="020B0604030504040204" pitchFamily="34" charset="-128"/>
                <a:ea typeface="Meiryo" panose="020B0604030504040204" pitchFamily="34" charset="-128"/>
              </a:rPr>
              <a:t>　</a:t>
            </a:r>
            <a:endParaRPr lang="en-US" altLang="ja-JP" sz="4000" b="1" spc="-150" dirty="0">
              <a:solidFill>
                <a:srgbClr val="ED7D31"/>
              </a:solidFill>
              <a:latin typeface="Meiryo" panose="020B0604030504040204" pitchFamily="34" charset="-128"/>
              <a:ea typeface="Meiryo" panose="020B0604030504040204" pitchFamily="34" charset="-128"/>
            </a:endParaRPr>
          </a:p>
        </p:txBody>
      </p:sp>
      <p:sp>
        <p:nvSpPr>
          <p:cNvPr id="1836" name="テキスト ボックス 30"/>
          <p:cNvSpPr txBox="1"/>
          <p:nvPr/>
        </p:nvSpPr>
        <p:spPr>
          <a:xfrm>
            <a:off x="9216585" y="5517552"/>
            <a:ext cx="2425067" cy="400110"/>
          </a:xfrm>
          <a:prstGeom prst="rect">
            <a:avLst/>
          </a:prstGeom>
          <a:noFill/>
        </p:spPr>
        <p:txBody>
          <a:bodyPr wrap="square">
            <a:spAutoFit/>
          </a:bodyPr>
          <a:lstStyle/>
          <a:p>
            <a:pPr lvl="0"/>
            <a:r>
              <a:rPr lang="ja-JP" altLang="en-US" sz="1000" dirty="0">
                <a:solidFill>
                  <a:prstClr val="black"/>
                </a:solidFill>
                <a:latin typeface="Meiryo" panose="020B0604030504040204" pitchFamily="34" charset="-128"/>
                <a:ea typeface="Meiryo" panose="020B0604030504040204" pitchFamily="34" charset="-128"/>
              </a:rPr>
              <a:t>消費者庁 消費者ホットライン１８８</a:t>
            </a:r>
            <a:endParaRPr lang="en-US" altLang="ja-JP" sz="1000" dirty="0">
              <a:solidFill>
                <a:prstClr val="black"/>
              </a:solidFill>
              <a:latin typeface="Meiryo" panose="020B0604030504040204" pitchFamily="34" charset="-128"/>
              <a:ea typeface="Meiryo" panose="020B0604030504040204" pitchFamily="34" charset="-128"/>
            </a:endParaRPr>
          </a:p>
          <a:p>
            <a:pPr lvl="0"/>
            <a:r>
              <a:rPr lang="ja-JP" altLang="en-US" sz="1000" dirty="0">
                <a:solidFill>
                  <a:prstClr val="black"/>
                </a:solidFill>
                <a:latin typeface="Meiryo" panose="020B0604030504040204" pitchFamily="34" charset="-128"/>
                <a:ea typeface="Meiryo" panose="020B0604030504040204" pitchFamily="34" charset="-128"/>
              </a:rPr>
              <a:t>イメージキャラクター イヤヤン</a:t>
            </a:r>
            <a:endParaRPr lang="en-US" altLang="ja-JP" sz="1000" dirty="0">
              <a:solidFill>
                <a:prstClr val="black"/>
              </a:solidFill>
              <a:latin typeface="Meiryo" panose="020B0604030504040204" pitchFamily="34" charset="-128"/>
              <a:ea typeface="Meiryo" panose="020B0604030504040204" pitchFamily="34" charset="-128"/>
            </a:endParaRPr>
          </a:p>
        </p:txBody>
      </p:sp>
      <p:sp>
        <p:nvSpPr>
          <p:cNvPr id="1837" name="スライド番号プレースホルダー 2"/>
          <p:cNvSpPr>
            <a:spLocks noGrp="1"/>
          </p:cNvSpPr>
          <p:nvPr>
            <p:ph type="sldNum" sz="quarter" idx="12"/>
          </p:nvPr>
        </p:nvSpPr>
        <p:spPr/>
        <p:txBody>
          <a:bodyPr/>
          <a:lstStyle/>
          <a:p>
            <a:fld id="{15859FEF-2C44-4C2A-86ED-B7C1161F21CE}" type="slidenum">
              <a:rPr lang="ja-JP" altLang="en-US" smtClean="0"/>
              <a:pPr/>
              <a:t>40</a:t>
            </a:fld>
            <a:endParaRPr lang="ja-JP" altLang="en-US" dirty="0"/>
          </a:p>
        </p:txBody>
      </p:sp>
    </p:spTree>
    <p:extLst>
      <p:ext uri="{BB962C8B-B14F-4D97-AF65-F5344CB8AC3E}">
        <p14:creationId xmlns:p14="http://schemas.microsoft.com/office/powerpoint/2010/main" val="2861611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5" name="テキスト ボックス 1"/>
          <p:cNvSpPr txBox="1"/>
          <p:nvPr/>
        </p:nvSpPr>
        <p:spPr>
          <a:xfrm>
            <a:off x="897344" y="1722394"/>
            <a:ext cx="10706421" cy="1331134"/>
          </a:xfrm>
          <a:prstGeom prst="rect">
            <a:avLst/>
          </a:prstGeom>
          <a:noFill/>
        </p:spPr>
        <p:txBody>
          <a:bodyPr wrap="square">
            <a:spAutoFit/>
          </a:bodyPr>
          <a:lstStyle/>
          <a:p>
            <a:pPr algn="ctr">
              <a:lnSpc>
                <a:spcPct val="150000"/>
              </a:lnSpc>
            </a:pPr>
            <a:r>
              <a:rPr lang="ja-JP" altLang="en-US" sz="2800" b="1" spc="300" dirty="0">
                <a:latin typeface="Meiryo" panose="020B0604030504040204" pitchFamily="34" charset="-128"/>
                <a:ea typeface="Meiryo" panose="020B0604030504040204" pitchFamily="34" charset="-128"/>
              </a:rPr>
              <a:t>より良い生活と将来の実現にむけて、</a:t>
            </a:r>
            <a:endParaRPr lang="en-US" altLang="ja-JP" sz="2800" b="1" spc="300" dirty="0">
              <a:latin typeface="Meiryo" panose="020B0604030504040204" pitchFamily="34" charset="-128"/>
              <a:ea typeface="Meiryo" panose="020B0604030504040204" pitchFamily="34" charset="-128"/>
            </a:endParaRPr>
          </a:p>
          <a:p>
            <a:pPr algn="ctr">
              <a:lnSpc>
                <a:spcPct val="150000"/>
              </a:lnSpc>
            </a:pPr>
            <a:r>
              <a:rPr lang="ja-JP" altLang="en-US" sz="2800" b="1" spc="300" dirty="0">
                <a:latin typeface="Meiryo" panose="020B0604030504040204" pitchFamily="34" charset="-128"/>
                <a:ea typeface="Meiryo" panose="020B0604030504040204" pitchFamily="34" charset="-128"/>
              </a:rPr>
              <a:t>消費者トラブルを防ぐ知識とスキルを身につけましょう！</a:t>
            </a:r>
          </a:p>
        </p:txBody>
      </p:sp>
      <p:pic>
        <p:nvPicPr>
          <p:cNvPr id="1156" name="図 2"/>
          <p:cNvPicPr>
            <a:picLocks noChangeAspect="1"/>
          </p:cNvPicPr>
          <p:nvPr/>
        </p:nvPicPr>
        <p:blipFill>
          <a:blip r:embed="rId1"/>
          <a:stretch>
            <a:fillRect/>
          </a:stretch>
        </p:blipFill>
        <p:spPr>
          <a:xfrm>
            <a:off x="3848090" y="3766373"/>
            <a:ext cx="4495819" cy="3038986"/>
          </a:xfrm>
          <a:prstGeom prst="rect">
            <a:avLst/>
          </a:prstGeom>
        </p:spPr>
      </p:pic>
      <p:sp>
        <p:nvSpPr>
          <p:cNvPr id="1157" name="スライド番号プレースホルダー 3"/>
          <p:cNvSpPr>
            <a:spLocks noGrp="1"/>
          </p:cNvSpPr>
          <p:nvPr>
            <p:ph type="sldNum" sz="quarter" idx="12"/>
          </p:nvPr>
        </p:nvSpPr>
        <p:spPr/>
        <p:txBody>
          <a:bodyPr/>
          <a:lstStyle/>
          <a:p>
            <a:fld id="{15859FEF-2C44-4C2A-86ED-B7C1161F21CE}" type="slidenum">
              <a:rPr lang="ja-JP" altLang="en-US" smtClean="0"/>
              <a:pPr/>
              <a:t>5</a:t>
            </a:fld>
            <a:endParaRPr lang="ja-JP" altLang="en-US" dirty="0"/>
          </a:p>
        </p:txBody>
      </p:sp>
    </p:spTree>
    <p:extLst>
      <p:ext uri="{BB962C8B-B14F-4D97-AF65-F5344CB8AC3E}">
        <p14:creationId xmlns:p14="http://schemas.microsoft.com/office/powerpoint/2010/main" val="1722612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3" name="正方形/長方形 2"/>
          <p:cNvSpPr/>
          <p:nvPr/>
        </p:nvSpPr>
        <p:spPr>
          <a:xfrm>
            <a:off x="0" y="0"/>
            <a:ext cx="12192000" cy="6858000"/>
          </a:xfrm>
          <a:prstGeom prst="rect">
            <a:avLst/>
          </a:prstGeom>
          <a:solidFill>
            <a:srgbClr val="7FC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4" name="正方形/長方形 4"/>
          <p:cNvSpPr/>
          <p:nvPr/>
        </p:nvSpPr>
        <p:spPr>
          <a:xfrm>
            <a:off x="0" y="2693504"/>
            <a:ext cx="7295322" cy="147099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5" name="タイトル 3"/>
          <p:cNvSpPr txBox="1"/>
          <p:nvPr/>
        </p:nvSpPr>
        <p:spPr>
          <a:xfrm>
            <a:off x="2265359" y="3110688"/>
            <a:ext cx="5519530" cy="841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a:latin typeface="Meiryo" panose="020B0604030504040204" pitchFamily="34" charset="-128"/>
                <a:ea typeface="Meiryo" panose="020B0604030504040204" pitchFamily="34" charset="-128"/>
              </a:rPr>
              <a:t>契約の基礎知識</a:t>
            </a:r>
          </a:p>
        </p:txBody>
      </p:sp>
      <p:sp>
        <p:nvSpPr>
          <p:cNvPr id="1166" name="タイトル 3"/>
          <p:cNvSpPr txBox="1"/>
          <p:nvPr/>
        </p:nvSpPr>
        <p:spPr>
          <a:xfrm>
            <a:off x="639164" y="3137066"/>
            <a:ext cx="2570028" cy="841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7000" b="1" dirty="0">
                <a:solidFill>
                  <a:schemeClr val="accent5"/>
                </a:solidFill>
                <a:latin typeface="Meiryo" panose="020B0604030504040204" pitchFamily="34" charset="-128"/>
                <a:ea typeface="Meiryo" panose="020B0604030504040204" pitchFamily="34" charset="-128"/>
              </a:rPr>
              <a:t>01</a:t>
            </a:r>
            <a:endParaRPr lang="ja-JP" altLang="en-US" sz="7000" b="1" dirty="0">
              <a:solidFill>
                <a:schemeClr val="accent5"/>
              </a:solidFill>
              <a:latin typeface="Meiryo" panose="020B0604030504040204" pitchFamily="34" charset="-128"/>
              <a:ea typeface="Meiryo" panose="020B0604030504040204" pitchFamily="34" charset="-128"/>
            </a:endParaRPr>
          </a:p>
        </p:txBody>
      </p:sp>
      <p:cxnSp>
        <p:nvCxnSpPr>
          <p:cNvPr id="1167" name="直線コネクタ 3"/>
          <p:cNvCxnSpPr/>
          <p:nvPr/>
        </p:nvCxnSpPr>
        <p:spPr>
          <a:xfrm>
            <a:off x="2142392" y="2986492"/>
            <a:ext cx="0" cy="885201"/>
          </a:xfrm>
          <a:prstGeom prst="line">
            <a:avLst/>
          </a:prstGeom>
          <a:ln w="47625" cap="rnd">
            <a:solidFill>
              <a:srgbClr val="AFC6DF"/>
            </a:solidFill>
            <a:round/>
          </a:ln>
        </p:spPr>
        <p:style>
          <a:lnRef idx="1">
            <a:schemeClr val="accent1"/>
          </a:lnRef>
          <a:fillRef idx="0">
            <a:schemeClr val="accent1"/>
          </a:fillRef>
          <a:effectRef idx="0">
            <a:schemeClr val="accent1"/>
          </a:effectRef>
          <a:fontRef idx="minor">
            <a:schemeClr val="tx1"/>
          </a:fontRef>
        </p:style>
      </p:cxnSp>
      <p:sp>
        <p:nvSpPr>
          <p:cNvPr id="1168" name="スライド番号プレースホルダー 5"/>
          <p:cNvSpPr>
            <a:spLocks noGrp="1"/>
          </p:cNvSpPr>
          <p:nvPr>
            <p:ph type="sldNum" sz="quarter" idx="12"/>
          </p:nvPr>
        </p:nvSpPr>
        <p:spPr/>
        <p:txBody>
          <a:bodyPr/>
          <a:lstStyle/>
          <a:p>
            <a:fld id="{15859FEF-2C44-4C2A-86ED-B7C1161F21CE}" type="slidenum">
              <a:rPr lang="ja-JP" altLang="en-US" smtClean="0"/>
              <a:pPr/>
              <a:t>6</a:t>
            </a:fld>
            <a:endParaRPr lang="ja-JP" altLang="en-US" dirty="0"/>
          </a:p>
        </p:txBody>
      </p:sp>
    </p:spTree>
    <p:extLst>
      <p:ext uri="{BB962C8B-B14F-4D97-AF65-F5344CB8AC3E}">
        <p14:creationId xmlns:p14="http://schemas.microsoft.com/office/powerpoint/2010/main" val="348865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cxnSp>
        <p:nvCxnSpPr>
          <p:cNvPr id="1174" name="直線コネクタ 1"/>
          <p:cNvCxnSpPr>
            <a:cxnSpLocks/>
          </p:cNvCxnSpPr>
          <p:nvPr/>
        </p:nvCxnSpPr>
        <p:spPr>
          <a:xfrm>
            <a:off x="824875" y="822295"/>
            <a:ext cx="4596211"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175" name="正方形/長方形 2"/>
          <p:cNvSpPr/>
          <p:nvPr/>
        </p:nvSpPr>
        <p:spPr>
          <a:xfrm>
            <a:off x="720170" y="541168"/>
            <a:ext cx="5103687" cy="707886"/>
          </a:xfrm>
          <a:prstGeom prst="rect">
            <a:avLst/>
          </a:prstGeom>
        </p:spPr>
        <p:txBody>
          <a:bodyPr wrap="square">
            <a:spAutoFit/>
          </a:bodyPr>
          <a:lstStyle/>
          <a:p>
            <a:pPr lvl="0"/>
            <a:r>
              <a:rPr lang="ja-JP" altLang="en-US" sz="3200" b="1" dirty="0">
                <a:solidFill>
                  <a:schemeClr val="bg1"/>
                </a:solidFill>
                <a:latin typeface="Meiryo" panose="020B0604030504040204" pitchFamily="34" charset="-128"/>
                <a:ea typeface="Meiryo" panose="020B0604030504040204" pitchFamily="34" charset="-128"/>
              </a:rPr>
              <a:t>新生活に身近な</a:t>
            </a:r>
            <a:r>
              <a:rPr lang="ja-JP" altLang="en-US" sz="4000" b="1" dirty="0">
                <a:solidFill>
                  <a:schemeClr val="bg1"/>
                </a:solidFill>
                <a:latin typeface="Meiryo" panose="020B0604030504040204" pitchFamily="34" charset="-128"/>
                <a:ea typeface="Meiryo" panose="020B0604030504040204" pitchFamily="34" charset="-128"/>
              </a:rPr>
              <a:t>「契約」</a:t>
            </a:r>
            <a:endParaRPr lang="en-US" altLang="ja-JP" sz="4400" b="1" dirty="0">
              <a:solidFill>
                <a:schemeClr val="bg1"/>
              </a:solidFill>
              <a:latin typeface="Meiryo" panose="020B0604030504040204" pitchFamily="34" charset="-128"/>
              <a:ea typeface="Meiryo" panose="020B0604030504040204" pitchFamily="34" charset="-128"/>
            </a:endParaRPr>
          </a:p>
        </p:txBody>
      </p:sp>
      <p:sp>
        <p:nvSpPr>
          <p:cNvPr id="1176" name="テキスト ボックス 3"/>
          <p:cNvSpPr txBox="1"/>
          <p:nvPr/>
        </p:nvSpPr>
        <p:spPr>
          <a:xfrm>
            <a:off x="918028" y="1422784"/>
            <a:ext cx="9999489" cy="1154162"/>
          </a:xfrm>
          <a:prstGeom prst="rect">
            <a:avLst/>
          </a:prstGeom>
          <a:noFill/>
        </p:spPr>
        <p:txBody>
          <a:bodyPr wrap="square" rtlCol="0">
            <a:spAutoFit/>
          </a:bodyPr>
          <a:lstStyle/>
          <a:p>
            <a:pPr>
              <a:lnSpc>
                <a:spcPct val="150000"/>
              </a:lnSpc>
            </a:pPr>
            <a:r>
              <a:rPr lang="ja-JP" altLang="en-US" sz="2400" b="1" spc="300" dirty="0">
                <a:latin typeface="Meiryo" panose="020B0604030504040204" pitchFamily="34" charset="-128"/>
                <a:ea typeface="Meiryo" panose="020B0604030504040204" pitchFamily="34" charset="-128"/>
              </a:rPr>
              <a:t>「消費者トラブル」は身近な契約がきっかけとなって生じます。</a:t>
            </a:r>
            <a:endParaRPr lang="en-US" altLang="ja-JP" sz="2400" b="1" spc="300" dirty="0">
              <a:latin typeface="Meiryo" panose="020B0604030504040204" pitchFamily="34" charset="-128"/>
              <a:ea typeface="Meiryo" panose="020B0604030504040204" pitchFamily="34" charset="-128"/>
            </a:endParaRPr>
          </a:p>
          <a:p>
            <a:pPr>
              <a:lnSpc>
                <a:spcPct val="150000"/>
              </a:lnSpc>
            </a:pPr>
            <a:r>
              <a:rPr lang="ja-JP" altLang="en-US" sz="2400" b="1" spc="300" dirty="0">
                <a:latin typeface="Meiryo" panose="020B0604030504040204" pitchFamily="34" charset="-128"/>
                <a:ea typeface="Meiryo" panose="020B0604030504040204" pitchFamily="34" charset="-128"/>
              </a:rPr>
              <a:t>まずは、契約の基本を押さえましょう！</a:t>
            </a:r>
            <a:endParaRPr kumimoji="1" lang="ja-JP" altLang="en-US" sz="2400" b="1" spc="300" dirty="0">
              <a:latin typeface="Meiryo" panose="020B0604030504040204" pitchFamily="34" charset="-128"/>
              <a:ea typeface="Meiryo" panose="020B0604030504040204" pitchFamily="34" charset="-128"/>
            </a:endParaRPr>
          </a:p>
        </p:txBody>
      </p:sp>
      <p:pic>
        <p:nvPicPr>
          <p:cNvPr id="1177" name="図 5"/>
          <p:cNvPicPr>
            <a:picLocks noChangeAspect="1"/>
          </p:cNvPicPr>
          <p:nvPr/>
        </p:nvPicPr>
        <p:blipFill>
          <a:blip r:embed="rId1"/>
          <a:stretch>
            <a:fillRect/>
          </a:stretch>
        </p:blipFill>
        <p:spPr>
          <a:xfrm>
            <a:off x="2571693" y="2951920"/>
            <a:ext cx="6762807" cy="3504938"/>
          </a:xfrm>
          <a:prstGeom prst="rect">
            <a:avLst/>
          </a:prstGeom>
        </p:spPr>
      </p:pic>
      <p:sp>
        <p:nvSpPr>
          <p:cNvPr id="1178" name="スライド番号プレースホルダー 4"/>
          <p:cNvSpPr>
            <a:spLocks noGrp="1"/>
          </p:cNvSpPr>
          <p:nvPr>
            <p:ph type="sldNum" sz="quarter" idx="12"/>
          </p:nvPr>
        </p:nvSpPr>
        <p:spPr/>
        <p:txBody>
          <a:bodyPr/>
          <a:lstStyle/>
          <a:p>
            <a:fld id="{15859FEF-2C44-4C2A-86ED-B7C1161F21CE}" type="slidenum">
              <a:rPr lang="ja-JP" altLang="en-US" smtClean="0"/>
              <a:pPr/>
              <a:t>7</a:t>
            </a:fld>
            <a:endParaRPr lang="ja-JP" altLang="en-US" dirty="0"/>
          </a:p>
        </p:txBody>
      </p:sp>
    </p:spTree>
    <p:extLst>
      <p:ext uri="{BB962C8B-B14F-4D97-AF65-F5344CB8AC3E}">
        <p14:creationId xmlns:p14="http://schemas.microsoft.com/office/powerpoint/2010/main" val="93334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84" name="図 2"/>
          <p:cNvPicPr>
            <a:picLocks noChangeAspect="1"/>
          </p:cNvPicPr>
          <p:nvPr/>
        </p:nvPicPr>
        <p:blipFill>
          <a:blip r:embed="rId1"/>
          <a:stretch>
            <a:fillRect/>
          </a:stretch>
        </p:blipFill>
        <p:spPr>
          <a:xfrm>
            <a:off x="1785192" y="2874396"/>
            <a:ext cx="9499600" cy="3302000"/>
          </a:xfrm>
          <a:prstGeom prst="rect">
            <a:avLst/>
          </a:prstGeom>
        </p:spPr>
      </p:pic>
      <p:cxnSp>
        <p:nvCxnSpPr>
          <p:cNvPr id="1185" name="直線コネクタ 10"/>
          <p:cNvCxnSpPr>
            <a:cxnSpLocks/>
          </p:cNvCxnSpPr>
          <p:nvPr/>
        </p:nvCxnSpPr>
        <p:spPr>
          <a:xfrm>
            <a:off x="854929" y="755165"/>
            <a:ext cx="2136039" cy="0"/>
          </a:xfrm>
          <a:prstGeom prst="line">
            <a:avLst/>
          </a:prstGeom>
          <a:ln w="762000" cap="rnd">
            <a:solidFill>
              <a:srgbClr val="36BC89"/>
            </a:solidFill>
          </a:ln>
        </p:spPr>
        <p:style>
          <a:lnRef idx="1">
            <a:schemeClr val="accent1"/>
          </a:lnRef>
          <a:fillRef idx="0">
            <a:schemeClr val="accent1"/>
          </a:fillRef>
          <a:effectRef idx="0">
            <a:schemeClr val="accent1"/>
          </a:effectRef>
          <a:fontRef idx="minor">
            <a:schemeClr val="tx1"/>
          </a:fontRef>
        </p:style>
      </p:cxnSp>
      <p:sp>
        <p:nvSpPr>
          <p:cNvPr id="1186" name="正方形/長方形 11"/>
          <p:cNvSpPr/>
          <p:nvPr/>
        </p:nvSpPr>
        <p:spPr>
          <a:xfrm>
            <a:off x="750225" y="474038"/>
            <a:ext cx="2441694" cy="707886"/>
          </a:xfrm>
          <a:prstGeom prst="rect">
            <a:avLst/>
          </a:prstGeom>
        </p:spPr>
        <p:txBody>
          <a:bodyPr wrap="none">
            <a:spAutoFit/>
          </a:bodyPr>
          <a:lstStyle/>
          <a:p>
            <a:pPr lvl="0"/>
            <a:r>
              <a:rPr lang="ja-JP" altLang="en-US" sz="4000" b="1" dirty="0">
                <a:solidFill>
                  <a:schemeClr val="bg1"/>
                </a:solidFill>
                <a:latin typeface="Meiryo" panose="020B0604030504040204" pitchFamily="34" charset="-128"/>
                <a:ea typeface="Meiryo" panose="020B0604030504040204" pitchFamily="34" charset="-128"/>
              </a:rPr>
              <a:t>契約</a:t>
            </a:r>
            <a:r>
              <a:rPr lang="ja-JP" altLang="en-US" sz="3200" b="1" dirty="0">
                <a:solidFill>
                  <a:schemeClr val="bg1"/>
                </a:solidFill>
                <a:latin typeface="Meiryo" panose="020B0604030504040204" pitchFamily="34" charset="-128"/>
                <a:ea typeface="Meiryo" panose="020B0604030504040204" pitchFamily="34" charset="-128"/>
              </a:rPr>
              <a:t>クイズ</a:t>
            </a:r>
            <a:endParaRPr lang="en-US" altLang="ja-JP" sz="4400" b="1" dirty="0">
              <a:solidFill>
                <a:schemeClr val="bg1"/>
              </a:solidFill>
              <a:latin typeface="Meiryo" panose="020B0604030504040204" pitchFamily="34" charset="-128"/>
              <a:ea typeface="Meiryo" panose="020B0604030504040204" pitchFamily="34" charset="-128"/>
            </a:endParaRPr>
          </a:p>
        </p:txBody>
      </p:sp>
      <p:sp>
        <p:nvSpPr>
          <p:cNvPr id="1187" name="テキスト ボックス 15"/>
          <p:cNvSpPr txBox="1"/>
          <p:nvPr/>
        </p:nvSpPr>
        <p:spPr>
          <a:xfrm>
            <a:off x="1940042" y="1529050"/>
            <a:ext cx="7380514" cy="400110"/>
          </a:xfrm>
          <a:prstGeom prst="rect">
            <a:avLst/>
          </a:prstGeom>
          <a:noFill/>
        </p:spPr>
        <p:txBody>
          <a:bodyPr wrap="square" rtlCol="0">
            <a:spAutoFit/>
          </a:bodyPr>
          <a:lstStyle/>
          <a:p>
            <a:r>
              <a:rPr lang="ja-JP" altLang="en-US" sz="2000" b="1" dirty="0">
                <a:latin typeface="Meiryo" panose="020B0604030504040204" pitchFamily="34" charset="-128"/>
                <a:ea typeface="Meiryo" panose="020B0604030504040204" pitchFamily="34" charset="-128"/>
              </a:rPr>
              <a:t>以下のうち「契約」に該当する取引はどれ？（複数回答可）</a:t>
            </a:r>
            <a:endParaRPr lang="en-US" altLang="ja-JP" sz="2000" b="1" dirty="0">
              <a:latin typeface="Meiryo" panose="020B0604030504040204" pitchFamily="34" charset="-128"/>
              <a:ea typeface="Meiryo" panose="020B0604030504040204" pitchFamily="34" charset="-128"/>
            </a:endParaRPr>
          </a:p>
        </p:txBody>
      </p:sp>
      <p:sp>
        <p:nvSpPr>
          <p:cNvPr id="1188" name="テキスト ボックス 17"/>
          <p:cNvSpPr txBox="1"/>
          <p:nvPr/>
        </p:nvSpPr>
        <p:spPr>
          <a:xfrm>
            <a:off x="1940042" y="2031035"/>
            <a:ext cx="8707814" cy="307777"/>
          </a:xfrm>
          <a:prstGeom prst="rect">
            <a:avLst/>
          </a:prstGeom>
          <a:noFill/>
        </p:spPr>
        <p:txBody>
          <a:bodyPr wrap="square" rtlCol="0">
            <a:spAutoFit/>
          </a:bodyPr>
          <a:lstStyle/>
          <a:p>
            <a:r>
              <a:rPr lang="ja-JP" altLang="en-US" sz="1400" b="1">
                <a:latin typeface="Meiryo" panose="020B0604030504040204" pitchFamily="34" charset="-128"/>
                <a:ea typeface="Meiryo" panose="020B0604030504040204" pitchFamily="34" charset="-128"/>
              </a:rPr>
              <a:t>□ コンビニでチョコを買う　 　□ 電車に乗る　 　□ スマートフォンを買う　 　□ アパートを借りる</a:t>
            </a:r>
            <a:endParaRPr kumimoji="1" lang="ja-JP" altLang="en-US" sz="1400" b="1">
              <a:latin typeface="Meiryo" panose="020B0604030504040204" pitchFamily="34" charset="-128"/>
              <a:ea typeface="Meiryo" panose="020B0604030504040204" pitchFamily="34" charset="-128"/>
            </a:endParaRPr>
          </a:p>
        </p:txBody>
      </p:sp>
      <p:sp>
        <p:nvSpPr>
          <p:cNvPr id="1189" name="テキスト ボックス 18"/>
          <p:cNvSpPr txBox="1"/>
          <p:nvPr/>
        </p:nvSpPr>
        <p:spPr>
          <a:xfrm>
            <a:off x="2070293" y="2544050"/>
            <a:ext cx="7380514" cy="538609"/>
          </a:xfrm>
          <a:prstGeom prst="rect">
            <a:avLst/>
          </a:prstGeom>
          <a:noFill/>
        </p:spPr>
        <p:txBody>
          <a:bodyPr wrap="square" rtlCol="0">
            <a:spAutoFit/>
          </a:bodyPr>
          <a:lstStyle/>
          <a:p>
            <a:pPr>
              <a:lnSpc>
                <a:spcPct val="160000"/>
              </a:lnSpc>
            </a:pPr>
            <a:r>
              <a:rPr lang="ja-JP" altLang="en-US" sz="2000" b="1" dirty="0">
                <a:latin typeface="Meiryo" panose="020B0604030504040204" pitchFamily="34" charset="-128"/>
                <a:ea typeface="Meiryo" panose="020B0604030504040204" pitchFamily="34" charset="-128"/>
              </a:rPr>
              <a:t>契約が成立したのは①～④のどの場面？</a:t>
            </a:r>
            <a:endParaRPr lang="en-US" altLang="ja-JP" sz="2000" b="1" dirty="0">
              <a:latin typeface="BIZ UDPゴシック" panose="020B0400000000000000" pitchFamily="50" charset="-128"/>
              <a:ea typeface="BIZ UDPゴシック" panose="020B0400000000000000" pitchFamily="50" charset="-128"/>
            </a:endParaRPr>
          </a:p>
        </p:txBody>
      </p:sp>
      <p:sp>
        <p:nvSpPr>
          <p:cNvPr id="1190" name="テキスト ボックス 19"/>
          <p:cNvSpPr txBox="1"/>
          <p:nvPr/>
        </p:nvSpPr>
        <p:spPr>
          <a:xfrm>
            <a:off x="2017313" y="5423284"/>
            <a:ext cx="8940930" cy="897169"/>
          </a:xfrm>
          <a:prstGeom prst="rect">
            <a:avLst/>
          </a:prstGeom>
          <a:noFill/>
        </p:spPr>
        <p:txBody>
          <a:bodyPr wrap="square" rtlCol="0">
            <a:spAutoFit/>
          </a:bodyPr>
          <a:lstStyle/>
          <a:p>
            <a:pPr>
              <a:lnSpc>
                <a:spcPct val="160000"/>
              </a:lnSpc>
            </a:pPr>
            <a:r>
              <a:rPr lang="ja-JP" altLang="en-US" sz="2000" b="1" dirty="0">
                <a:latin typeface="Meiryo" panose="020B0604030504040204" pitchFamily="34" charset="-128"/>
                <a:ea typeface="Meiryo" panose="020B0604030504040204" pitchFamily="34" charset="-128"/>
              </a:rPr>
              <a:t>昨日、</a:t>
            </a:r>
            <a:r>
              <a:rPr lang="en-US" altLang="ja-JP" sz="2000" b="1" dirty="0">
                <a:latin typeface="Meiryo" panose="020B0604030504040204" pitchFamily="34" charset="-128"/>
                <a:ea typeface="Meiryo" panose="020B0604030504040204" pitchFamily="34" charset="-128"/>
              </a:rPr>
              <a:t>A</a:t>
            </a:r>
            <a:r>
              <a:rPr lang="ja-JP" altLang="en-US" sz="2000" b="1" dirty="0">
                <a:latin typeface="Meiryo" panose="020B0604030504040204" pitchFamily="34" charset="-128"/>
                <a:ea typeface="Meiryo" panose="020B0604030504040204" pitchFamily="34" charset="-128"/>
              </a:rPr>
              <a:t>店で購入した洋服を、</a:t>
            </a:r>
            <a:r>
              <a:rPr lang="en-US" altLang="ja-JP" sz="2000" b="1" dirty="0">
                <a:latin typeface="Meiryo" panose="020B0604030504040204" pitchFamily="34" charset="-128"/>
                <a:ea typeface="Meiryo" panose="020B0604030504040204" pitchFamily="34" charset="-128"/>
              </a:rPr>
              <a:t>B</a:t>
            </a:r>
            <a:r>
              <a:rPr lang="ja-JP" altLang="en-US" sz="2000" b="1" dirty="0">
                <a:latin typeface="Meiryo" panose="020B0604030504040204" pitchFamily="34" charset="-128"/>
                <a:ea typeface="Meiryo" panose="020B0604030504040204" pitchFamily="34" charset="-128"/>
              </a:rPr>
              <a:t>店でさらに安く売られているのを見つけた。</a:t>
            </a:r>
            <a:endParaRPr lang="en-US" altLang="ja-JP" sz="2000" b="1" dirty="0">
              <a:latin typeface="Meiryo" panose="020B0604030504040204" pitchFamily="34" charset="-128"/>
              <a:ea typeface="Meiryo" panose="020B0604030504040204" pitchFamily="34" charset="-128"/>
            </a:endParaRPr>
          </a:p>
          <a:p>
            <a:pPr>
              <a:lnSpc>
                <a:spcPct val="160000"/>
              </a:lnSpc>
            </a:pPr>
            <a:r>
              <a:rPr lang="ja-JP" altLang="en-US" sz="1400" b="1" dirty="0">
                <a:latin typeface="Meiryo" panose="020B0604030504040204" pitchFamily="34" charset="-128"/>
                <a:ea typeface="Meiryo" panose="020B0604030504040204" pitchFamily="34" charset="-128"/>
              </a:rPr>
              <a:t>「レシートを持っている場合、契約後８日以内であればクーリング・オフして返品できる。」　〇か</a:t>
            </a:r>
            <a:r>
              <a:rPr lang="en-US" altLang="ja-JP" sz="1400" b="1" dirty="0">
                <a:latin typeface="Meiryo" panose="020B0604030504040204" pitchFamily="34" charset="-128"/>
                <a:ea typeface="Meiryo" panose="020B0604030504040204" pitchFamily="34" charset="-128"/>
              </a:rPr>
              <a:t>×</a:t>
            </a:r>
            <a:r>
              <a:rPr lang="ja-JP" altLang="en-US" sz="1400" b="1" dirty="0">
                <a:latin typeface="Meiryo" panose="020B0604030504040204" pitchFamily="34" charset="-128"/>
                <a:ea typeface="Meiryo" panose="020B0604030504040204" pitchFamily="34" charset="-128"/>
              </a:rPr>
              <a:t>か</a:t>
            </a:r>
            <a:endParaRPr lang="en-US" altLang="ja-JP" sz="1400" b="1" dirty="0">
              <a:latin typeface="Meiryo" panose="020B0604030504040204" pitchFamily="34" charset="-128"/>
              <a:ea typeface="Meiryo" panose="020B0604030504040204" pitchFamily="34" charset="-128"/>
            </a:endParaRPr>
          </a:p>
        </p:txBody>
      </p:sp>
      <p:sp>
        <p:nvSpPr>
          <p:cNvPr id="1191" name="テキスト ボックス 24"/>
          <p:cNvSpPr txBox="1"/>
          <p:nvPr/>
        </p:nvSpPr>
        <p:spPr>
          <a:xfrm>
            <a:off x="1145877" y="1554467"/>
            <a:ext cx="936171" cy="369332"/>
          </a:xfrm>
          <a:prstGeom prst="rect">
            <a:avLst/>
          </a:prstGeom>
          <a:noFill/>
        </p:spPr>
        <p:txBody>
          <a:bodyPr wrap="square" rtlCol="0">
            <a:spAutoFit/>
          </a:bodyPr>
          <a:lstStyle/>
          <a:p>
            <a:pPr algn="ctr"/>
            <a:r>
              <a:rPr lang="en-US" altLang="ja-JP" sz="1800" b="1" dirty="0">
                <a:solidFill>
                  <a:schemeClr val="bg1"/>
                </a:solidFill>
                <a:latin typeface="Meiryo" panose="020B0604030504040204" pitchFamily="34" charset="-128"/>
                <a:ea typeface="Meiryo" panose="020B0604030504040204" pitchFamily="34" charset="-128"/>
              </a:rPr>
              <a:t>Q</a:t>
            </a:r>
            <a:r>
              <a:rPr lang="ja-JP" altLang="en-US" sz="1800" b="1">
                <a:solidFill>
                  <a:schemeClr val="bg1"/>
                </a:solidFill>
                <a:latin typeface="Meiryo" panose="020B0604030504040204" pitchFamily="34" charset="-128"/>
                <a:ea typeface="Meiryo" panose="020B0604030504040204" pitchFamily="34" charset="-128"/>
              </a:rPr>
              <a:t>１．</a:t>
            </a:r>
            <a:endParaRPr kumimoji="1" lang="ja-JP" altLang="en-US" b="1">
              <a:solidFill>
                <a:schemeClr val="bg1"/>
              </a:solidFill>
              <a:latin typeface="Meiryo" panose="020B0604030504040204" pitchFamily="34" charset="-128"/>
              <a:ea typeface="Meiryo" panose="020B0604030504040204" pitchFamily="34" charset="-128"/>
            </a:endParaRPr>
          </a:p>
        </p:txBody>
      </p:sp>
      <p:pic>
        <p:nvPicPr>
          <p:cNvPr id="1192" name="図 40"/>
          <p:cNvPicPr>
            <a:picLocks noChangeAspect="1"/>
          </p:cNvPicPr>
          <p:nvPr/>
        </p:nvPicPr>
        <p:blipFill>
          <a:blip r:embed="rId2"/>
          <a:stretch>
            <a:fillRect/>
          </a:stretch>
        </p:blipFill>
        <p:spPr>
          <a:xfrm>
            <a:off x="1007312" y="1347712"/>
            <a:ext cx="901700" cy="736600"/>
          </a:xfrm>
          <a:prstGeom prst="rect">
            <a:avLst/>
          </a:prstGeom>
        </p:spPr>
      </p:pic>
      <p:sp>
        <p:nvSpPr>
          <p:cNvPr id="1193" name="テキスト ボックス 32"/>
          <p:cNvSpPr txBox="1"/>
          <p:nvPr/>
        </p:nvSpPr>
        <p:spPr>
          <a:xfrm>
            <a:off x="1099096" y="1532995"/>
            <a:ext cx="771663" cy="369332"/>
          </a:xfrm>
          <a:prstGeom prst="rect">
            <a:avLst/>
          </a:prstGeom>
          <a:noFill/>
        </p:spPr>
        <p:txBody>
          <a:bodyPr wrap="square" rtlCol="0">
            <a:spAutoFit/>
          </a:bodyPr>
          <a:lstStyle/>
          <a:p>
            <a:pPr algn="ctr"/>
            <a:r>
              <a:rPr lang="en-US" altLang="ja-JP" sz="1800" b="1" dirty="0">
                <a:solidFill>
                  <a:srgbClr val="FFC000"/>
                </a:solidFill>
                <a:latin typeface="Meiryo" panose="020B0604030504040204" pitchFamily="34" charset="-128"/>
                <a:ea typeface="Meiryo" panose="020B0604030504040204" pitchFamily="34" charset="-128"/>
              </a:rPr>
              <a:t>Q</a:t>
            </a:r>
            <a:r>
              <a:rPr lang="ja-JP" altLang="en-US" sz="1800" b="1" dirty="0">
                <a:solidFill>
                  <a:srgbClr val="FFC000"/>
                </a:solidFill>
                <a:latin typeface="Meiryo" panose="020B0604030504040204" pitchFamily="34" charset="-128"/>
                <a:ea typeface="Meiryo" panose="020B0604030504040204" pitchFamily="34" charset="-128"/>
              </a:rPr>
              <a:t>１．</a:t>
            </a:r>
            <a:endParaRPr kumimoji="1" lang="ja-JP" altLang="en-US" b="1" dirty="0">
              <a:solidFill>
                <a:srgbClr val="FFC000"/>
              </a:solidFill>
              <a:latin typeface="Meiryo" panose="020B0604030504040204" pitchFamily="34" charset="-128"/>
              <a:ea typeface="Meiryo" panose="020B0604030504040204" pitchFamily="34" charset="-128"/>
            </a:endParaRPr>
          </a:p>
        </p:txBody>
      </p:sp>
      <p:pic>
        <p:nvPicPr>
          <p:cNvPr id="1194" name="図 41"/>
          <p:cNvPicPr>
            <a:picLocks noChangeAspect="1"/>
          </p:cNvPicPr>
          <p:nvPr/>
        </p:nvPicPr>
        <p:blipFill>
          <a:blip r:embed="rId2"/>
          <a:stretch>
            <a:fillRect/>
          </a:stretch>
        </p:blipFill>
        <p:spPr>
          <a:xfrm>
            <a:off x="1038342" y="2558881"/>
            <a:ext cx="901700" cy="736600"/>
          </a:xfrm>
          <a:prstGeom prst="rect">
            <a:avLst/>
          </a:prstGeom>
        </p:spPr>
      </p:pic>
      <p:sp>
        <p:nvSpPr>
          <p:cNvPr id="1195" name="テキスト ボックス 42"/>
          <p:cNvSpPr txBox="1"/>
          <p:nvPr/>
        </p:nvSpPr>
        <p:spPr>
          <a:xfrm>
            <a:off x="1130126" y="2744164"/>
            <a:ext cx="771663" cy="369332"/>
          </a:xfrm>
          <a:prstGeom prst="rect">
            <a:avLst/>
          </a:prstGeom>
          <a:noFill/>
        </p:spPr>
        <p:txBody>
          <a:bodyPr wrap="square" rtlCol="0">
            <a:spAutoFit/>
          </a:bodyPr>
          <a:lstStyle/>
          <a:p>
            <a:pPr algn="ctr"/>
            <a:r>
              <a:rPr lang="en-US" altLang="ja-JP" sz="1800" b="1" dirty="0">
                <a:solidFill>
                  <a:srgbClr val="FFC000"/>
                </a:solidFill>
                <a:latin typeface="Meiryo" panose="020B0604030504040204" pitchFamily="34" charset="-128"/>
                <a:ea typeface="Meiryo" panose="020B0604030504040204" pitchFamily="34" charset="-128"/>
              </a:rPr>
              <a:t>Q2</a:t>
            </a:r>
            <a:r>
              <a:rPr lang="ja-JP" altLang="en-US" sz="1800" b="1">
                <a:solidFill>
                  <a:srgbClr val="FFC000"/>
                </a:solidFill>
                <a:latin typeface="Meiryo" panose="020B0604030504040204" pitchFamily="34" charset="-128"/>
                <a:ea typeface="Meiryo" panose="020B0604030504040204" pitchFamily="34" charset="-128"/>
              </a:rPr>
              <a:t>．</a:t>
            </a:r>
            <a:endParaRPr kumimoji="1" lang="ja-JP" altLang="en-US" b="1">
              <a:solidFill>
                <a:srgbClr val="FFC000"/>
              </a:solidFill>
              <a:latin typeface="Meiryo" panose="020B0604030504040204" pitchFamily="34" charset="-128"/>
              <a:ea typeface="Meiryo" panose="020B0604030504040204" pitchFamily="34" charset="-128"/>
            </a:endParaRPr>
          </a:p>
        </p:txBody>
      </p:sp>
      <p:pic>
        <p:nvPicPr>
          <p:cNvPr id="1196" name="図 43"/>
          <p:cNvPicPr>
            <a:picLocks noChangeAspect="1"/>
          </p:cNvPicPr>
          <p:nvPr/>
        </p:nvPicPr>
        <p:blipFill>
          <a:blip r:embed="rId2"/>
          <a:stretch>
            <a:fillRect/>
          </a:stretch>
        </p:blipFill>
        <p:spPr>
          <a:xfrm>
            <a:off x="1023829" y="5417904"/>
            <a:ext cx="901700" cy="736600"/>
          </a:xfrm>
          <a:prstGeom prst="rect">
            <a:avLst/>
          </a:prstGeom>
        </p:spPr>
      </p:pic>
      <p:sp>
        <p:nvSpPr>
          <p:cNvPr id="1197" name="テキスト ボックス 44"/>
          <p:cNvSpPr txBox="1"/>
          <p:nvPr/>
        </p:nvSpPr>
        <p:spPr>
          <a:xfrm>
            <a:off x="1115613" y="5603187"/>
            <a:ext cx="771663" cy="369332"/>
          </a:xfrm>
          <a:prstGeom prst="rect">
            <a:avLst/>
          </a:prstGeom>
          <a:noFill/>
        </p:spPr>
        <p:txBody>
          <a:bodyPr wrap="square" rtlCol="0">
            <a:spAutoFit/>
          </a:bodyPr>
          <a:lstStyle/>
          <a:p>
            <a:pPr algn="ctr"/>
            <a:r>
              <a:rPr lang="en-US" altLang="ja-JP" sz="1800" b="1" dirty="0">
                <a:solidFill>
                  <a:srgbClr val="FFC000"/>
                </a:solidFill>
                <a:latin typeface="Meiryo" panose="020B0604030504040204" pitchFamily="34" charset="-128"/>
                <a:ea typeface="Meiryo" panose="020B0604030504040204" pitchFamily="34" charset="-128"/>
              </a:rPr>
              <a:t>Q3</a:t>
            </a:r>
            <a:r>
              <a:rPr lang="ja-JP" altLang="en-US" sz="1800" b="1">
                <a:solidFill>
                  <a:srgbClr val="FFC000"/>
                </a:solidFill>
                <a:latin typeface="Meiryo" panose="020B0604030504040204" pitchFamily="34" charset="-128"/>
                <a:ea typeface="Meiryo" panose="020B0604030504040204" pitchFamily="34" charset="-128"/>
              </a:rPr>
              <a:t>．</a:t>
            </a:r>
            <a:endParaRPr kumimoji="1" lang="ja-JP" altLang="en-US" b="1">
              <a:solidFill>
                <a:srgbClr val="FFC000"/>
              </a:solidFill>
              <a:latin typeface="Meiryo" panose="020B0604030504040204" pitchFamily="34" charset="-128"/>
              <a:ea typeface="Meiryo" panose="020B0604030504040204" pitchFamily="34" charset="-128"/>
            </a:endParaRPr>
          </a:p>
        </p:txBody>
      </p:sp>
      <p:sp>
        <p:nvSpPr>
          <p:cNvPr id="1198" name="テキスト ボックス 1"/>
          <p:cNvSpPr txBox="1"/>
          <p:nvPr/>
        </p:nvSpPr>
        <p:spPr>
          <a:xfrm>
            <a:off x="2848597" y="3226716"/>
            <a:ext cx="1495640" cy="276999"/>
          </a:xfrm>
          <a:prstGeom prst="rect">
            <a:avLst/>
          </a:prstGeom>
          <a:noFill/>
        </p:spPr>
        <p:txBody>
          <a:bodyPr wrap="square" rtlCol="0">
            <a:spAutoFit/>
          </a:bodyPr>
          <a:lstStyle/>
          <a:p>
            <a:r>
              <a:rPr kumimoji="1" lang="ja-JP" altLang="en-US" sz="1200" b="1">
                <a:latin typeface="Meiryo" panose="020B0604030504040204" pitchFamily="34" charset="-128"/>
                <a:ea typeface="Meiryo" panose="020B0604030504040204" pitchFamily="34" charset="-128"/>
              </a:rPr>
              <a:t>どれにしようかな</a:t>
            </a:r>
          </a:p>
        </p:txBody>
      </p:sp>
      <p:sp>
        <p:nvSpPr>
          <p:cNvPr id="1199" name="テキスト ボックス 28"/>
          <p:cNvSpPr txBox="1"/>
          <p:nvPr/>
        </p:nvSpPr>
        <p:spPr>
          <a:xfrm>
            <a:off x="4387161" y="3204414"/>
            <a:ext cx="846255" cy="461665"/>
          </a:xfrm>
          <a:prstGeom prst="rect">
            <a:avLst/>
          </a:prstGeom>
          <a:noFill/>
        </p:spPr>
        <p:txBody>
          <a:bodyPr wrap="square" rtlCol="0">
            <a:spAutoFit/>
          </a:bodyPr>
          <a:lstStyle/>
          <a:p>
            <a:r>
              <a:rPr kumimoji="1" lang="ja-JP" altLang="en-US" sz="1200" b="1">
                <a:latin typeface="Meiryo" panose="020B0604030504040204" pitchFamily="34" charset="-128"/>
                <a:ea typeface="Meiryo" panose="020B0604030504040204" pitchFamily="34" charset="-128"/>
              </a:rPr>
              <a:t>これ</a:t>
            </a:r>
            <a:endParaRPr kumimoji="1" lang="en-US" altLang="ja-JP" sz="1200" b="1" dirty="0">
              <a:latin typeface="Meiryo" panose="020B0604030504040204" pitchFamily="34" charset="-128"/>
              <a:ea typeface="Meiryo" panose="020B0604030504040204" pitchFamily="34" charset="-128"/>
            </a:endParaRPr>
          </a:p>
          <a:p>
            <a:r>
              <a:rPr kumimoji="1" lang="ja-JP" altLang="en-US" sz="1200" b="1">
                <a:latin typeface="Meiryo" panose="020B0604030504040204" pitchFamily="34" charset="-128"/>
                <a:ea typeface="Meiryo" panose="020B0604030504040204" pitchFamily="34" charset="-128"/>
              </a:rPr>
              <a:t>ください。</a:t>
            </a:r>
          </a:p>
        </p:txBody>
      </p:sp>
      <p:sp>
        <p:nvSpPr>
          <p:cNvPr id="1200" name="テキスト ボックス 29"/>
          <p:cNvSpPr txBox="1"/>
          <p:nvPr/>
        </p:nvSpPr>
        <p:spPr>
          <a:xfrm>
            <a:off x="5313753" y="3192222"/>
            <a:ext cx="846255" cy="646331"/>
          </a:xfrm>
          <a:prstGeom prst="rect">
            <a:avLst/>
          </a:prstGeom>
          <a:noFill/>
        </p:spPr>
        <p:txBody>
          <a:bodyPr wrap="square" rtlCol="0">
            <a:spAutoFit/>
          </a:bodyPr>
          <a:lstStyle/>
          <a:p>
            <a:r>
              <a:rPr kumimoji="1" lang="ja-JP" altLang="en-US" sz="1200" b="1">
                <a:latin typeface="Meiryo" panose="020B0604030504040204" pitchFamily="34" charset="-128"/>
                <a:ea typeface="Meiryo" panose="020B0604030504040204" pitchFamily="34" charset="-128"/>
              </a:rPr>
              <a:t>はい。</a:t>
            </a:r>
            <a:endParaRPr kumimoji="1" lang="en-US" altLang="ja-JP" sz="1200" b="1" dirty="0">
              <a:latin typeface="Meiryo" panose="020B0604030504040204" pitchFamily="34" charset="-128"/>
              <a:ea typeface="Meiryo" panose="020B0604030504040204" pitchFamily="34" charset="-128"/>
            </a:endParaRPr>
          </a:p>
          <a:p>
            <a:r>
              <a:rPr kumimoji="1" lang="ja-JP" altLang="en-US" sz="1200" b="1">
                <a:latin typeface="Meiryo" panose="020B0604030504040204" pitchFamily="34" charset="-128"/>
                <a:ea typeface="Meiryo" panose="020B0604030504040204" pitchFamily="34" charset="-128"/>
              </a:rPr>
              <a:t>５００円です。</a:t>
            </a:r>
          </a:p>
        </p:txBody>
      </p:sp>
      <p:sp>
        <p:nvSpPr>
          <p:cNvPr id="1201" name="テキスト ボックス 45"/>
          <p:cNvSpPr txBox="1"/>
          <p:nvPr/>
        </p:nvSpPr>
        <p:spPr>
          <a:xfrm>
            <a:off x="7216166" y="3207862"/>
            <a:ext cx="1313263" cy="461665"/>
          </a:xfrm>
          <a:prstGeom prst="rect">
            <a:avLst/>
          </a:prstGeom>
          <a:noFill/>
        </p:spPr>
        <p:txBody>
          <a:bodyPr wrap="square" rtlCol="0">
            <a:spAutoFit/>
          </a:bodyPr>
          <a:lstStyle/>
          <a:p>
            <a:r>
              <a:rPr kumimoji="1" lang="ja-JP" altLang="en-US" sz="1200" b="1">
                <a:latin typeface="Meiryo" panose="020B0604030504040204" pitchFamily="34" charset="-128"/>
                <a:ea typeface="Meiryo" panose="020B0604030504040204" pitchFamily="34" charset="-128"/>
              </a:rPr>
              <a:t>５００円</a:t>
            </a:r>
            <a:endParaRPr kumimoji="1" lang="en-US" altLang="ja-JP" sz="1200" b="1" dirty="0">
              <a:latin typeface="Meiryo" panose="020B0604030504040204" pitchFamily="34" charset="-128"/>
              <a:ea typeface="Meiryo" panose="020B0604030504040204" pitchFamily="34" charset="-128"/>
            </a:endParaRPr>
          </a:p>
          <a:p>
            <a:r>
              <a:rPr kumimoji="1" lang="ja-JP" altLang="en-US" sz="1200" b="1">
                <a:latin typeface="Meiryo" panose="020B0604030504040204" pitchFamily="34" charset="-128"/>
                <a:ea typeface="Meiryo" panose="020B0604030504040204" pitchFamily="34" charset="-128"/>
              </a:rPr>
              <a:t>いただきました。</a:t>
            </a:r>
          </a:p>
        </p:txBody>
      </p:sp>
      <p:sp>
        <p:nvSpPr>
          <p:cNvPr id="1202" name="テキスト ボックス 46"/>
          <p:cNvSpPr txBox="1"/>
          <p:nvPr/>
        </p:nvSpPr>
        <p:spPr>
          <a:xfrm>
            <a:off x="9842977" y="3259249"/>
            <a:ext cx="1313263" cy="461665"/>
          </a:xfrm>
          <a:prstGeom prst="rect">
            <a:avLst/>
          </a:prstGeom>
          <a:noFill/>
        </p:spPr>
        <p:txBody>
          <a:bodyPr wrap="square" rtlCol="0">
            <a:spAutoFit/>
          </a:bodyPr>
          <a:lstStyle/>
          <a:p>
            <a:r>
              <a:rPr kumimoji="1" lang="ja-JP" altLang="en-US" sz="1200" b="1">
                <a:latin typeface="Meiryo" panose="020B0604030504040204" pitchFamily="34" charset="-128"/>
                <a:ea typeface="Meiryo" panose="020B0604030504040204" pitchFamily="34" charset="-128"/>
              </a:rPr>
              <a:t>ありがとう</a:t>
            </a:r>
            <a:endParaRPr kumimoji="1" lang="en-US" altLang="ja-JP" sz="1200" b="1" dirty="0">
              <a:latin typeface="Meiryo" panose="020B0604030504040204" pitchFamily="34" charset="-128"/>
              <a:ea typeface="Meiryo" panose="020B0604030504040204" pitchFamily="34" charset="-128"/>
            </a:endParaRPr>
          </a:p>
          <a:p>
            <a:r>
              <a:rPr kumimoji="1" lang="ja-JP" altLang="en-US" sz="1200" b="1">
                <a:latin typeface="Meiryo" panose="020B0604030504040204" pitchFamily="34" charset="-128"/>
                <a:ea typeface="Meiryo" panose="020B0604030504040204" pitchFamily="34" charset="-128"/>
              </a:rPr>
              <a:t>ございました。</a:t>
            </a:r>
          </a:p>
        </p:txBody>
      </p:sp>
      <p:sp>
        <p:nvSpPr>
          <p:cNvPr id="1203" name="スライド番号プレースホルダー 3"/>
          <p:cNvSpPr>
            <a:spLocks noGrp="1"/>
          </p:cNvSpPr>
          <p:nvPr>
            <p:ph type="sldNum" sz="quarter" idx="12"/>
          </p:nvPr>
        </p:nvSpPr>
        <p:spPr/>
        <p:txBody>
          <a:bodyPr/>
          <a:lstStyle/>
          <a:p>
            <a:fld id="{15859FEF-2C44-4C2A-86ED-B7C1161F21CE}" type="slidenum">
              <a:rPr lang="ja-JP" altLang="en-US" smtClean="0"/>
              <a:pPr/>
              <a:t>8</a:t>
            </a:fld>
            <a:endParaRPr lang="ja-JP" altLang="en-US" dirty="0"/>
          </a:p>
        </p:txBody>
      </p:sp>
    </p:spTree>
    <p:extLst>
      <p:ext uri="{BB962C8B-B14F-4D97-AF65-F5344CB8AC3E}">
        <p14:creationId xmlns:p14="http://schemas.microsoft.com/office/powerpoint/2010/main" val="1331258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09" name="図 61"/>
          <p:cNvPicPr>
            <a:picLocks noChangeAspect="1"/>
          </p:cNvPicPr>
          <p:nvPr/>
        </p:nvPicPr>
        <p:blipFill>
          <a:blip r:embed="rId1"/>
          <a:srcRect t="2" b="36526"/>
          <a:stretch>
            <a:fillRect/>
          </a:stretch>
        </p:blipFill>
        <p:spPr>
          <a:xfrm>
            <a:off x="7278003" y="2295535"/>
            <a:ext cx="3758285" cy="4288670"/>
          </a:xfrm>
          <a:prstGeom prst="rect">
            <a:avLst/>
          </a:prstGeom>
          <a:effectLst/>
        </p:spPr>
      </p:pic>
      <p:pic>
        <p:nvPicPr>
          <p:cNvPr id="1210" name="図 56"/>
          <p:cNvPicPr>
            <a:picLocks noChangeAspect="1"/>
          </p:cNvPicPr>
          <p:nvPr/>
        </p:nvPicPr>
        <p:blipFill>
          <a:blip r:embed="rId1"/>
          <a:srcRect t="2" b="36526"/>
          <a:stretch>
            <a:fillRect/>
          </a:stretch>
        </p:blipFill>
        <p:spPr>
          <a:xfrm>
            <a:off x="1804315" y="2295535"/>
            <a:ext cx="3758285" cy="4288670"/>
          </a:xfrm>
          <a:prstGeom prst="rect">
            <a:avLst/>
          </a:prstGeom>
          <a:effectLst/>
        </p:spPr>
      </p:pic>
      <p:sp>
        <p:nvSpPr>
          <p:cNvPr id="1211" name="テキスト ボックス 1"/>
          <p:cNvSpPr txBox="1"/>
          <p:nvPr/>
        </p:nvSpPr>
        <p:spPr>
          <a:xfrm>
            <a:off x="1804315" y="510968"/>
            <a:ext cx="9267638" cy="1408078"/>
          </a:xfrm>
          <a:prstGeom prst="rect">
            <a:avLst/>
          </a:prstGeom>
          <a:noFill/>
        </p:spPr>
        <p:txBody>
          <a:bodyPr wrap="square" rtlCol="0">
            <a:spAutoFit/>
          </a:bodyPr>
          <a:lstStyle/>
          <a:p>
            <a:r>
              <a:rPr lang="en-US" altLang="ja-JP" b="1" dirty="0">
                <a:latin typeface="Meiryo" panose="020B0604030504040204" pitchFamily="34" charset="-128"/>
                <a:ea typeface="Meiryo" panose="020B0604030504040204" pitchFamily="34" charset="-128"/>
              </a:rPr>
              <a:t>WEB</a:t>
            </a:r>
            <a:r>
              <a:rPr lang="ja-JP" altLang="en-US" b="1" dirty="0">
                <a:latin typeface="Meiryo" panose="020B0604030504040204" pitchFamily="34" charset="-128"/>
                <a:ea typeface="Meiryo" panose="020B0604030504040204" pitchFamily="34" charset="-128"/>
              </a:rPr>
              <a:t>の広告を見て、インターネットでサプリメントを注文した。</a:t>
            </a:r>
            <a:r>
              <a:rPr lang="en-US" altLang="ja-JP" b="1" dirty="0">
                <a:latin typeface="Meiryo" panose="020B0604030504040204" pitchFamily="34" charset="-128"/>
                <a:ea typeface="Meiryo" panose="020B0604030504040204" pitchFamily="34" charset="-128"/>
              </a:rPr>
              <a:t>500</a:t>
            </a:r>
            <a:r>
              <a:rPr lang="ja-JP" altLang="en-US" b="1" dirty="0">
                <a:latin typeface="Meiryo" panose="020B0604030504040204" pitchFamily="34" charset="-128"/>
                <a:ea typeface="Meiryo" panose="020B0604030504040204" pitchFamily="34" charset="-128"/>
              </a:rPr>
              <a:t>円のお試し価格で購入するつもりが４回の定期購入・総額２万円の契約になっていた。</a:t>
            </a:r>
            <a:endParaRPr lang="en-US" altLang="ja-JP" b="1" dirty="0">
              <a:latin typeface="Meiryo" panose="020B0604030504040204" pitchFamily="34" charset="-128"/>
              <a:ea typeface="Meiryo" panose="020B0604030504040204" pitchFamily="34" charset="-128"/>
            </a:endParaRPr>
          </a:p>
          <a:p>
            <a:r>
              <a:rPr lang="ja-JP" altLang="en-US" b="1" dirty="0">
                <a:latin typeface="Meiryo" panose="020B0604030504040204" pitchFamily="34" charset="-128"/>
                <a:ea typeface="Meiryo" panose="020B0604030504040204" pitchFamily="34" charset="-128"/>
              </a:rPr>
              <a:t>注文確認画面は読み飛ばして、総額の表示を見落としていた。</a:t>
            </a:r>
            <a:endParaRPr lang="en-US" altLang="ja-JP" b="1" dirty="0">
              <a:latin typeface="Meiryo" panose="020B0604030504040204" pitchFamily="34" charset="-128"/>
              <a:ea typeface="Meiryo" panose="020B0604030504040204" pitchFamily="34" charset="-128"/>
            </a:endParaRPr>
          </a:p>
          <a:p>
            <a:pPr>
              <a:lnSpc>
                <a:spcPct val="200000"/>
              </a:lnSpc>
            </a:pPr>
            <a:r>
              <a:rPr lang="ja-JP" altLang="en-US" b="1" dirty="0">
                <a:latin typeface="Meiryo" panose="020B0604030504040204" pitchFamily="34" charset="-128"/>
                <a:ea typeface="Meiryo" panose="020B0604030504040204" pitchFamily="34" charset="-128"/>
              </a:rPr>
              <a:t>「</a:t>
            </a:r>
            <a:r>
              <a:rPr lang="en-US" altLang="ja-JP" b="1" dirty="0">
                <a:latin typeface="Meiryo" panose="020B0604030504040204" pitchFamily="34" charset="-128"/>
                <a:ea typeface="Meiryo" panose="020B0604030504040204" pitchFamily="34" charset="-128"/>
              </a:rPr>
              <a:t> </a:t>
            </a:r>
            <a:r>
              <a:rPr lang="ja-JP" altLang="en-US" b="1" dirty="0">
                <a:latin typeface="Meiryo" panose="020B0604030504040204" pitchFamily="34" charset="-128"/>
                <a:ea typeface="Meiryo" panose="020B0604030504040204" pitchFamily="34" charset="-128"/>
              </a:rPr>
              <a:t>商品が</a:t>
            </a:r>
            <a:r>
              <a:rPr lang="ja-JP" altLang="en-US" b="1" u="sng" dirty="0">
                <a:solidFill>
                  <a:srgbClr val="E0546E"/>
                </a:solidFill>
                <a:latin typeface="Meiryo" panose="020B0604030504040204" pitchFamily="34" charset="-128"/>
                <a:ea typeface="Meiryo" panose="020B0604030504040204" pitchFamily="34" charset="-128"/>
              </a:rPr>
              <a:t>未開封の場合</a:t>
            </a:r>
            <a:r>
              <a:rPr lang="ja-JP" altLang="en-US" b="1" dirty="0">
                <a:latin typeface="Meiryo" panose="020B0604030504040204" pitchFamily="34" charset="-128"/>
                <a:ea typeface="Meiryo" panose="020B0604030504040204" pitchFamily="34" charset="-128"/>
              </a:rPr>
              <a:t>は返品することはできる。」</a:t>
            </a:r>
            <a:r>
              <a:rPr lang="en-US" altLang="ja-JP" b="1" dirty="0">
                <a:latin typeface="Meiryo" panose="020B0604030504040204" pitchFamily="34" charset="-128"/>
                <a:ea typeface="Meiryo" panose="020B0604030504040204" pitchFamily="34" charset="-128"/>
              </a:rPr>
              <a:t> </a:t>
            </a:r>
            <a:r>
              <a:rPr lang="ja-JP" altLang="en-US" b="1" dirty="0">
                <a:latin typeface="Meiryo" panose="020B0604030504040204" pitchFamily="34" charset="-128"/>
                <a:ea typeface="Meiryo" panose="020B0604030504040204" pitchFamily="34" charset="-128"/>
              </a:rPr>
              <a:t>〇か</a:t>
            </a:r>
            <a:r>
              <a:rPr lang="en-US" altLang="ja-JP" b="1" dirty="0">
                <a:latin typeface="Meiryo" panose="020B0604030504040204" pitchFamily="34" charset="-128"/>
                <a:ea typeface="Meiryo" panose="020B0604030504040204" pitchFamily="34" charset="-128"/>
              </a:rPr>
              <a:t>×</a:t>
            </a:r>
            <a:r>
              <a:rPr lang="ja-JP" altLang="en-US" b="1" dirty="0">
                <a:latin typeface="Meiryo" panose="020B0604030504040204" pitchFamily="34" charset="-128"/>
                <a:ea typeface="Meiryo" panose="020B0604030504040204" pitchFamily="34" charset="-128"/>
              </a:rPr>
              <a:t>か　</a:t>
            </a:r>
            <a:endParaRPr lang="en-US" altLang="ja-JP" b="1" dirty="0">
              <a:latin typeface="Meiryo" panose="020B0604030504040204" pitchFamily="34" charset="-128"/>
              <a:ea typeface="Meiryo" panose="020B0604030504040204" pitchFamily="34" charset="-128"/>
            </a:endParaRPr>
          </a:p>
        </p:txBody>
      </p:sp>
      <p:pic>
        <p:nvPicPr>
          <p:cNvPr id="1212" name="図 2"/>
          <p:cNvPicPr>
            <a:picLocks noChangeAspect="1"/>
          </p:cNvPicPr>
          <p:nvPr/>
        </p:nvPicPr>
        <p:blipFill>
          <a:blip r:embed="rId2"/>
          <a:stretch>
            <a:fillRect/>
          </a:stretch>
        </p:blipFill>
        <p:spPr>
          <a:xfrm>
            <a:off x="715268" y="451108"/>
            <a:ext cx="901700" cy="736600"/>
          </a:xfrm>
          <a:prstGeom prst="rect">
            <a:avLst/>
          </a:prstGeom>
        </p:spPr>
      </p:pic>
      <p:sp>
        <p:nvSpPr>
          <p:cNvPr id="1213" name="テキスト ボックス 3"/>
          <p:cNvSpPr txBox="1"/>
          <p:nvPr/>
        </p:nvSpPr>
        <p:spPr>
          <a:xfrm>
            <a:off x="807052" y="636391"/>
            <a:ext cx="771663" cy="369332"/>
          </a:xfrm>
          <a:prstGeom prst="rect">
            <a:avLst/>
          </a:prstGeom>
          <a:noFill/>
        </p:spPr>
        <p:txBody>
          <a:bodyPr wrap="square" rtlCol="0">
            <a:spAutoFit/>
          </a:bodyPr>
          <a:lstStyle/>
          <a:p>
            <a:pPr algn="ctr"/>
            <a:r>
              <a:rPr lang="en-US" altLang="ja-JP" sz="1800" b="1" dirty="0">
                <a:solidFill>
                  <a:srgbClr val="FFC000"/>
                </a:solidFill>
                <a:latin typeface="Meiryo" panose="020B0604030504040204" pitchFamily="34" charset="-128"/>
                <a:ea typeface="Meiryo" panose="020B0604030504040204" pitchFamily="34" charset="-128"/>
              </a:rPr>
              <a:t>Q4</a:t>
            </a:r>
            <a:r>
              <a:rPr lang="ja-JP" altLang="en-US" sz="1800" b="1">
                <a:solidFill>
                  <a:srgbClr val="FFC000"/>
                </a:solidFill>
                <a:latin typeface="Meiryo" panose="020B0604030504040204" pitchFamily="34" charset="-128"/>
                <a:ea typeface="Meiryo" panose="020B0604030504040204" pitchFamily="34" charset="-128"/>
              </a:rPr>
              <a:t>．</a:t>
            </a:r>
            <a:endParaRPr kumimoji="1" lang="ja-JP" altLang="en-US" b="1">
              <a:solidFill>
                <a:srgbClr val="FFC000"/>
              </a:solidFill>
              <a:latin typeface="Meiryo" panose="020B0604030504040204" pitchFamily="34" charset="-128"/>
              <a:ea typeface="Meiryo" panose="020B0604030504040204" pitchFamily="34" charset="-128"/>
            </a:endParaRPr>
          </a:p>
        </p:txBody>
      </p:sp>
      <p:sp>
        <p:nvSpPr>
          <p:cNvPr id="1214" name="テキスト ボックス 12"/>
          <p:cNvSpPr txBox="1"/>
          <p:nvPr/>
        </p:nvSpPr>
        <p:spPr>
          <a:xfrm>
            <a:off x="7601491" y="5428560"/>
            <a:ext cx="3470462"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ご注文後のキャンセル・返品について</a:t>
            </a:r>
            <a:endParaRPr kumimoji="1" lang="en-US" altLang="ja-JP" sz="10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注文完了後のキャンセル・返品は、不良品の場合を除き、原則承っておりませんのでご注意ください。</a:t>
            </a:r>
            <a:endParaRPr kumimoji="1" lang="en-US" altLang="ja-JP" sz="10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graphicFrame>
        <p:nvGraphicFramePr>
          <p:cNvPr id="1215" name="表 15"/>
          <p:cNvGraphicFramePr>
            <a:graphicFrameLocks noGrp="1"/>
          </p:cNvGraphicFramePr>
          <p:nvPr>
            <p:extLst>
              <p:ext uri="{D42A27DB-BD31-4B8C-83A1-F6EECF244321}">
                <p14:modId xmlns:p14="http://schemas.microsoft.com/office/powerpoint/2010/main" val="2169273508"/>
              </p:ext>
            </p:extLst>
          </p:nvPr>
        </p:nvGraphicFramePr>
        <p:xfrm>
          <a:off x="7601491" y="3069500"/>
          <a:ext cx="3188718" cy="1531002"/>
        </p:xfrm>
        <a:graphic>
          <a:graphicData uri="http://schemas.openxmlformats.org/drawingml/2006/table">
            <a:tbl>
              <a:tblPr firstRow="1" bandRow="1">
                <a:tableStyleId>{5C22544A-7EE6-4342-B048-85BDC9FD1C3A}</a:tableStyleId>
              </a:tblPr>
              <a:tblGrid>
                <a:gridCol w="731267">
                  <a:extLst>
                    <a:ext uri="{9D8B030D-6E8A-4147-A177-3AD203B41FA5}"/>
                  </a:extLst>
                </a:gridCol>
                <a:gridCol w="1083498">
                  <a:extLst>
                    <a:ext uri="{9D8B030D-6E8A-4147-A177-3AD203B41FA5}"/>
                  </a:extLst>
                </a:gridCol>
                <a:gridCol w="1373953">
                  <a:extLst>
                    <a:ext uri="{9D8B030D-6E8A-4147-A177-3AD203B41FA5}"/>
                  </a:extLst>
                </a:gridCol>
              </a:tblGrid>
              <a:tr h="228888">
                <a:tc>
                  <a:txBody>
                    <a:bodyPr/>
                    <a:lstStyle/>
                    <a:p>
                      <a:pPr algn="ctr"/>
                      <a:r>
                        <a:rPr kumimoji="1" lang="ja-JP" altLang="en-US" sz="900" b="1" i="0" dirty="0">
                          <a:solidFill>
                            <a:schemeClr val="tx1"/>
                          </a:solidFill>
                          <a:latin typeface="Meiryo" panose="020B0604030504040204" pitchFamily="34" charset="-128"/>
                          <a:ea typeface="Meiryo" panose="020B0604030504040204" pitchFamily="34" charset="-128"/>
                        </a:rPr>
                        <a:t>商品名</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ja-JP" altLang="en-US" sz="900" b="0" i="0" spc="0">
                          <a:solidFill>
                            <a:schemeClr val="tx1"/>
                          </a:solidFill>
                          <a:latin typeface="Meiryo" panose="020B0604030504040204" pitchFamily="34" charset="-128"/>
                          <a:ea typeface="Meiryo" panose="020B0604030504040204" pitchFamily="34" charset="-128"/>
                        </a:rPr>
                        <a:t>サプリメント（</a:t>
                      </a:r>
                      <a:r>
                        <a:rPr kumimoji="1" lang="en-US" altLang="ja-JP" sz="900" b="0" i="0" spc="0" dirty="0">
                          <a:solidFill>
                            <a:schemeClr val="tx1"/>
                          </a:solidFill>
                          <a:latin typeface="Meiryo" panose="020B0604030504040204" pitchFamily="34" charset="-128"/>
                          <a:ea typeface="Meiryo" panose="020B0604030504040204" pitchFamily="34" charset="-128"/>
                        </a:rPr>
                        <a:t> 1</a:t>
                      </a:r>
                      <a:r>
                        <a:rPr kumimoji="1" lang="ja-JP" altLang="en-US" sz="900" b="0" i="0" spc="0">
                          <a:solidFill>
                            <a:schemeClr val="tx1"/>
                          </a:solidFill>
                          <a:latin typeface="Meiryo" panose="020B0604030504040204" pitchFamily="34" charset="-128"/>
                          <a:ea typeface="Meiryo" panose="020B0604030504040204" pitchFamily="34" charset="-128"/>
                        </a:rPr>
                        <a:t>袋</a:t>
                      </a:r>
                      <a:r>
                        <a:rPr kumimoji="1" lang="en-US" altLang="ja-JP" sz="900" b="0" i="0" spc="0" dirty="0">
                          <a:solidFill>
                            <a:schemeClr val="tx1"/>
                          </a:solidFill>
                          <a:latin typeface="Meiryo" panose="020B0604030504040204" pitchFamily="34" charset="-128"/>
                          <a:ea typeface="Meiryo" panose="020B0604030504040204" pitchFamily="34" charset="-128"/>
                        </a:rPr>
                        <a:t> 30</a:t>
                      </a:r>
                      <a:r>
                        <a:rPr kumimoji="1" lang="ja-JP" altLang="en-US" sz="900" b="0" i="0" spc="0">
                          <a:solidFill>
                            <a:schemeClr val="tx1"/>
                          </a:solidFill>
                          <a:latin typeface="Meiryo" panose="020B0604030504040204" pitchFamily="34" charset="-128"/>
                          <a:ea typeface="Meiryo" panose="020B0604030504040204" pitchFamily="34" charset="-128"/>
                        </a:rPr>
                        <a:t>粒</a:t>
                      </a:r>
                      <a:r>
                        <a:rPr kumimoji="1" lang="ja-JP" altLang="en-US" sz="900" b="0" i="0" spc="0" dirty="0">
                          <a:solidFill>
                            <a:schemeClr val="tx1"/>
                          </a:solidFill>
                          <a:latin typeface="Meiryo" panose="020B0604030504040204" pitchFamily="34" charset="-128"/>
                          <a:ea typeface="Meiryo" panose="020B0604030504040204" pitchFamily="34" charset="-128"/>
                        </a:rPr>
                        <a:t>／</a:t>
                      </a:r>
                      <a:r>
                        <a:rPr kumimoji="1" lang="ja-JP" altLang="en-US" sz="900" b="0" i="0" spc="0">
                          <a:solidFill>
                            <a:schemeClr val="tx1"/>
                          </a:solidFill>
                          <a:latin typeface="Meiryo" panose="020B0604030504040204" pitchFamily="34" charset="-128"/>
                          <a:ea typeface="Meiryo" panose="020B0604030504040204" pitchFamily="34" charset="-128"/>
                        </a:rPr>
                        <a:t>１日１錠</a:t>
                      </a:r>
                      <a:r>
                        <a:rPr kumimoji="1" lang="en-US" altLang="ja-JP" sz="900" b="0" i="0" spc="0" dirty="0">
                          <a:solidFill>
                            <a:schemeClr val="tx1"/>
                          </a:solidFill>
                          <a:latin typeface="Meiryo" panose="020B0604030504040204" pitchFamily="34" charset="-128"/>
                          <a:ea typeface="Meiryo" panose="020B0604030504040204" pitchFamily="34" charset="-128"/>
                        </a:rPr>
                        <a:t> </a:t>
                      </a:r>
                      <a:r>
                        <a:rPr kumimoji="1" lang="ja-JP" altLang="en-US" sz="900" b="0" i="0" spc="0">
                          <a:solidFill>
                            <a:schemeClr val="tx1"/>
                          </a:solidFill>
                          <a:latin typeface="Meiryo" panose="020B0604030504040204" pitchFamily="34" charset="-128"/>
                          <a:ea typeface="Meiryo" panose="020B0604030504040204" pitchFamily="34" charset="-128"/>
                        </a:rPr>
                        <a:t>）</a:t>
                      </a:r>
                      <a:endParaRPr kumimoji="1" lang="ja-JP" altLang="en-US" sz="900" b="0" i="0" spc="0" dirty="0">
                        <a:solidFill>
                          <a:schemeClr val="tx1"/>
                        </a:solidFill>
                        <a:latin typeface="Meiryo" panose="020B0604030504040204" pitchFamily="34" charset="-128"/>
                        <a:ea typeface="Meiryo" panose="020B0604030504040204" pitchFamily="34" charset="-128"/>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36841">
                <a:tc rowSpan="2">
                  <a:txBody>
                    <a:bodyPr/>
                    <a:lstStyle/>
                    <a:p>
                      <a:pPr algn="ctr"/>
                      <a:r>
                        <a:rPr kumimoji="1" lang="ja-JP" altLang="en-US" sz="900" b="1" i="0" dirty="0">
                          <a:solidFill>
                            <a:schemeClr val="tx1"/>
                          </a:solidFill>
                          <a:latin typeface="Meiryo" panose="020B0604030504040204" pitchFamily="34" charset="-128"/>
                          <a:ea typeface="Meiryo" panose="020B0604030504040204" pitchFamily="34" charset="-128"/>
                        </a:rPr>
                        <a:t>コース</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ja-JP" altLang="en-US" sz="900" b="0" i="0" spc="0" dirty="0">
                          <a:solidFill>
                            <a:schemeClr val="tx1"/>
                          </a:solidFill>
                          <a:latin typeface="Meiryo" panose="020B0604030504040204" pitchFamily="34" charset="-128"/>
                          <a:ea typeface="Meiryo" panose="020B0604030504040204" pitchFamily="34" charset="-128"/>
                        </a:rPr>
                        <a:t>お試しトクトクコース</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32371">
                <a:tc v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900" b="0" i="0" spc="0" dirty="0">
                          <a:solidFill>
                            <a:schemeClr val="tx1"/>
                          </a:solidFill>
                          <a:latin typeface="Meiryo" panose="020B0604030504040204" pitchFamily="34" charset="-128"/>
                          <a:ea typeface="Meiryo" panose="020B0604030504040204" pitchFamily="34" charset="-128"/>
                        </a:rPr>
                        <a:t>本コースは、商品を毎月１回（計４袋）お届けします。</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r h="228888">
                <a:tc rowSpan="2">
                  <a:txBody>
                    <a:bodyPr/>
                    <a:lstStyle/>
                    <a:p>
                      <a:pPr algn="ctr"/>
                      <a:r>
                        <a:rPr kumimoji="1" lang="ja-JP" altLang="en-US" sz="900" b="1" i="0" dirty="0">
                          <a:solidFill>
                            <a:schemeClr val="tx1"/>
                          </a:solidFill>
                          <a:latin typeface="Meiryo" panose="020B0604030504040204" pitchFamily="34" charset="-128"/>
                          <a:ea typeface="Meiryo" panose="020B0604030504040204" pitchFamily="34" charset="-128"/>
                        </a:rPr>
                        <a:t>価格</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kumimoji="1" lang="ja-JP" altLang="en-US" sz="900" b="0" i="0" spc="0" dirty="0">
                          <a:solidFill>
                            <a:schemeClr val="tx1"/>
                          </a:solidFill>
                          <a:latin typeface="Meiryo" panose="020B0604030504040204" pitchFamily="34" charset="-128"/>
                          <a:ea typeface="Meiryo" panose="020B0604030504040204" pitchFamily="34" charset="-128"/>
                        </a:rPr>
                        <a:t>初回</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900" b="0" i="0" spc="0" dirty="0">
                          <a:solidFill>
                            <a:schemeClr val="tx1"/>
                          </a:solidFill>
                          <a:latin typeface="Meiryo" panose="020B0604030504040204" pitchFamily="34" charset="-128"/>
                          <a:ea typeface="Meiryo" panose="020B0604030504040204" pitchFamily="34" charset="-128"/>
                        </a:rPr>
                        <a:t>500</a:t>
                      </a:r>
                      <a:r>
                        <a:rPr kumimoji="1" lang="ja-JP" altLang="en-US" sz="900" b="0" i="0" spc="0" dirty="0">
                          <a:solidFill>
                            <a:schemeClr val="tx1"/>
                          </a:solidFill>
                          <a:latin typeface="Meiryo" panose="020B0604030504040204" pitchFamily="34" charset="-128"/>
                          <a:ea typeface="Meiryo" panose="020B0604030504040204" pitchFamily="34" charset="-128"/>
                        </a:rPr>
                        <a:t>円（送料のみ）</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228888">
                <a:tc vMerge="1">
                  <a:txBody>
                    <a:bodyPr/>
                    <a:lstStyle/>
                    <a:p>
                      <a:pPr algn="ct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b="0" i="0" spc="0" dirty="0">
                          <a:solidFill>
                            <a:schemeClr val="tx1"/>
                          </a:solidFill>
                          <a:latin typeface="Meiryo" panose="020B0604030504040204" pitchFamily="34" charset="-128"/>
                          <a:ea typeface="Meiryo" panose="020B0604030504040204" pitchFamily="34" charset="-128"/>
                        </a:rPr>
                        <a:t>２回目～４回目</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900" b="0" i="0" spc="0" dirty="0">
                          <a:solidFill>
                            <a:schemeClr val="tx1"/>
                          </a:solidFill>
                          <a:latin typeface="Meiryo" panose="020B0604030504040204" pitchFamily="34" charset="-128"/>
                          <a:ea typeface="Meiryo" panose="020B0604030504040204" pitchFamily="34" charset="-128"/>
                        </a:rPr>
                        <a:t>6,000</a:t>
                      </a:r>
                      <a:r>
                        <a:rPr kumimoji="1" lang="ja-JP" altLang="en-US" sz="900" b="0" i="0" spc="0" dirty="0">
                          <a:solidFill>
                            <a:schemeClr val="tx1"/>
                          </a:solidFill>
                          <a:latin typeface="Meiryo" panose="020B0604030504040204" pitchFamily="34" charset="-128"/>
                          <a:ea typeface="Meiryo" panose="020B0604030504040204" pitchFamily="34" charset="-128"/>
                        </a:rPr>
                        <a:t>円</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236841">
                <a:tc>
                  <a:txBody>
                    <a:bodyPr/>
                    <a:lstStyle/>
                    <a:p>
                      <a:pPr algn="ctr"/>
                      <a:r>
                        <a:rPr kumimoji="1" lang="ja-JP" altLang="en-US" sz="900" b="1" i="0" dirty="0">
                          <a:solidFill>
                            <a:schemeClr val="tx1"/>
                          </a:solidFill>
                          <a:latin typeface="Meiryo" panose="020B0604030504040204" pitchFamily="34" charset="-128"/>
                          <a:ea typeface="Meiryo" panose="020B0604030504040204" pitchFamily="34" charset="-128"/>
                        </a:rPr>
                        <a:t>送料</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r>
                        <a:rPr kumimoji="1" lang="en-US" altLang="ja-JP" sz="900" b="0" i="0" spc="0" dirty="0">
                          <a:solidFill>
                            <a:schemeClr val="tx1"/>
                          </a:solidFill>
                          <a:latin typeface="Meiryo" panose="020B0604030504040204" pitchFamily="34" charset="-128"/>
                          <a:ea typeface="Meiryo" panose="020B0604030504040204" pitchFamily="34" charset="-128"/>
                        </a:rPr>
                        <a:t>500</a:t>
                      </a:r>
                      <a:r>
                        <a:rPr kumimoji="1" lang="ja-JP" altLang="en-US" sz="900" b="0" i="0" spc="0" dirty="0">
                          <a:solidFill>
                            <a:schemeClr val="tx1"/>
                          </a:solidFill>
                          <a:latin typeface="Meiryo" panose="020B0604030504040204" pitchFamily="34" charset="-128"/>
                          <a:ea typeface="Meiryo" panose="020B0604030504040204" pitchFamily="34" charset="-128"/>
                        </a:rPr>
                        <a:t>円</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bl>
          </a:graphicData>
        </a:graphic>
      </p:graphicFrame>
      <p:grpSp>
        <p:nvGrpSpPr>
          <p:cNvPr id="1216" name="グループ化 57"/>
          <p:cNvGrpSpPr/>
          <p:nvPr/>
        </p:nvGrpSpPr>
        <p:grpSpPr>
          <a:xfrm>
            <a:off x="8210068" y="6095500"/>
            <a:ext cx="1971564" cy="360515"/>
            <a:chOff x="12997549" y="6268971"/>
            <a:chExt cx="1971564" cy="360515"/>
          </a:xfrm>
        </p:grpSpPr>
        <p:sp>
          <p:nvSpPr>
            <p:cNvPr id="1217" name="角丸四角形 37"/>
            <p:cNvSpPr/>
            <p:nvPr/>
          </p:nvSpPr>
          <p:spPr>
            <a:xfrm>
              <a:off x="12997549" y="6268971"/>
              <a:ext cx="1971564" cy="36051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8" name="テキスト ボックス 18"/>
            <p:cNvSpPr txBox="1"/>
            <p:nvPr/>
          </p:nvSpPr>
          <p:spPr>
            <a:xfrm>
              <a:off x="12997549" y="6306047"/>
              <a:ext cx="19582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注文を確定する</a:t>
              </a:r>
              <a:endPar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219" name="グループ化 20"/>
          <p:cNvGrpSpPr/>
          <p:nvPr/>
        </p:nvGrpSpPr>
        <p:grpSpPr>
          <a:xfrm>
            <a:off x="7601491" y="4683828"/>
            <a:ext cx="1488896" cy="337781"/>
            <a:chOff x="7124782" y="4544783"/>
            <a:chExt cx="1488896" cy="337781"/>
          </a:xfrm>
        </p:grpSpPr>
        <p:sp>
          <p:nvSpPr>
            <p:cNvPr id="1220" name="正方形/長方形 21"/>
            <p:cNvSpPr/>
            <p:nvPr/>
          </p:nvSpPr>
          <p:spPr>
            <a:xfrm>
              <a:off x="7124782" y="4544783"/>
              <a:ext cx="1488896" cy="33778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21" name="テキスト ボックス 22"/>
            <p:cNvSpPr txBox="1"/>
            <p:nvPr/>
          </p:nvSpPr>
          <p:spPr>
            <a:xfrm>
              <a:off x="7185772" y="4595617"/>
              <a:ext cx="1366916" cy="246221"/>
            </a:xfrm>
            <a:prstGeom prst="rect">
              <a:avLst/>
            </a:prstGeom>
            <a:noFill/>
          </p:spPr>
          <p:txBody>
            <a:bodyPr wrap="square" rtlCol="0">
              <a:spAutoFit/>
            </a:bodyPr>
            <a:lstStyle/>
            <a:p>
              <a:r>
                <a:rPr kumimoji="1" lang="ja-JP" altLang="en-US" sz="1000" b="1" dirty="0">
                  <a:solidFill>
                    <a:schemeClr val="bg1"/>
                  </a:solidFill>
                  <a:latin typeface="Meiryo" panose="020B0604030504040204" pitchFamily="34" charset="-128"/>
                  <a:ea typeface="Meiryo" panose="020B0604030504040204" pitchFamily="34" charset="-128"/>
                </a:rPr>
                <a:t>送料を含むお支払額</a:t>
              </a:r>
            </a:p>
          </p:txBody>
        </p:sp>
      </p:grpSp>
      <p:sp>
        <p:nvSpPr>
          <p:cNvPr id="1222" name="三角形 48"/>
          <p:cNvSpPr/>
          <p:nvPr/>
        </p:nvSpPr>
        <p:spPr>
          <a:xfrm rot="5400000">
            <a:off x="5996519" y="4225322"/>
            <a:ext cx="778212" cy="564049"/>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23" name="図 24"/>
          <p:cNvPicPr>
            <a:picLocks noChangeAspect="1"/>
          </p:cNvPicPr>
          <p:nvPr/>
        </p:nvPicPr>
        <p:blipFill>
          <a:blip r:embed="rId3"/>
          <a:stretch>
            <a:fillRect/>
          </a:stretch>
        </p:blipFill>
        <p:spPr>
          <a:xfrm rot="20700000">
            <a:off x="6194233" y="2105810"/>
            <a:ext cx="1489335" cy="1489335"/>
          </a:xfrm>
          <a:prstGeom prst="rect">
            <a:avLst/>
          </a:prstGeom>
          <a:noFill/>
          <a:effectLst>
            <a:outerShdw blurRad="50800" dist="38100" dir="2700000" algn="tl" rotWithShape="0">
              <a:prstClr val="black">
                <a:alpha val="40000"/>
              </a:prstClr>
            </a:outerShdw>
          </a:effectLst>
        </p:spPr>
      </p:pic>
      <p:sp>
        <p:nvSpPr>
          <p:cNvPr id="1224" name="テキスト ボックス 25"/>
          <p:cNvSpPr txBox="1"/>
          <p:nvPr/>
        </p:nvSpPr>
        <p:spPr>
          <a:xfrm>
            <a:off x="6155433" y="2676089"/>
            <a:ext cx="1599363" cy="369332"/>
          </a:xfrm>
          <a:prstGeom prst="rect">
            <a:avLst/>
          </a:prstGeom>
          <a:noFill/>
        </p:spPr>
        <p:txBody>
          <a:bodyPr wrap="square" rtlCol="0">
            <a:spAutoFit/>
          </a:bodyPr>
          <a:lstStyle/>
          <a:p>
            <a:r>
              <a:rPr kumimoji="1" lang="ja-JP" altLang="en-US" sz="18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最終確認画面</a:t>
            </a:r>
            <a:endParaRPr kumimoji="1" lang="ja-JP" altLang="en-US" dirty="0">
              <a:solidFill>
                <a:schemeClr val="bg1"/>
              </a:solidFill>
            </a:endParaRPr>
          </a:p>
        </p:txBody>
      </p:sp>
      <p:pic>
        <p:nvPicPr>
          <p:cNvPr id="1225" name="図 37" descr="グラフィカル ユーザー インターフェイス, アプリケーション_x000a__x000a_AI 生成コンテンツは誤りを含む可能性があります。"/>
          <p:cNvPicPr>
            <a:picLocks noChangeAspect="1"/>
          </p:cNvPicPr>
          <p:nvPr/>
        </p:nvPicPr>
        <p:blipFill>
          <a:blip r:embed="rId4"/>
          <a:stretch>
            <a:fillRect/>
          </a:stretch>
        </p:blipFill>
        <p:spPr>
          <a:xfrm rot="21285403">
            <a:off x="2129405" y="3596540"/>
            <a:ext cx="1361137" cy="1448333"/>
          </a:xfrm>
          <a:prstGeom prst="rect">
            <a:avLst/>
          </a:prstGeom>
        </p:spPr>
      </p:pic>
      <p:sp>
        <p:nvSpPr>
          <p:cNvPr id="1226" name="テキスト ボックス 44"/>
          <p:cNvSpPr txBox="1"/>
          <p:nvPr/>
        </p:nvSpPr>
        <p:spPr>
          <a:xfrm>
            <a:off x="3504017" y="3552285"/>
            <a:ext cx="166420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u="none" strike="noStrike" kern="1200" cap="none" spc="0" normalizeH="0" baseline="0" noProof="0" dirty="0">
                <a:ln>
                  <a:noFill/>
                </a:ln>
                <a:solidFill>
                  <a:srgbClr val="E0546E"/>
                </a:solidFill>
                <a:effectLst/>
                <a:uLnTx/>
                <a:uFillTx/>
                <a:latin typeface="Meiryo" panose="020B0604030504040204" pitchFamily="34" charset="-128"/>
                <a:ea typeface="Meiryo" panose="020B0604030504040204" pitchFamily="34" charset="-128"/>
              </a:rPr>
              <a:t>限定キャンペーン</a:t>
            </a:r>
            <a:endParaRPr kumimoji="1" lang="en-US" altLang="ja-JP" sz="1400" b="1" u="none" strike="noStrike" kern="1200" cap="none" spc="0" normalizeH="0" baseline="0" noProof="0" dirty="0">
              <a:ln>
                <a:noFill/>
              </a:ln>
              <a:solidFill>
                <a:srgbClr val="E0546E"/>
              </a:solidFill>
              <a:effectLst/>
              <a:uLnTx/>
              <a:uFillTx/>
              <a:latin typeface="Meiryo" panose="020B0604030504040204" pitchFamily="34" charset="-128"/>
              <a:ea typeface="Meiryo" panose="020B0604030504040204"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通常価格</a:t>
            </a:r>
            <a:r>
              <a:rPr kumimoji="1" lang="en-US" altLang="ja-JP" sz="1600" b="1" u="none" strike="sng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6,000</a:t>
            </a:r>
            <a:r>
              <a:rPr kumimoji="1" lang="ja-JP" altLang="en-US" sz="11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円</a:t>
            </a:r>
            <a:endParaRPr kumimoji="1" lang="en-US" altLang="ja-JP" sz="110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
        <p:nvSpPr>
          <p:cNvPr id="1227" name="テキスト ボックス 45"/>
          <p:cNvSpPr txBox="1"/>
          <p:nvPr/>
        </p:nvSpPr>
        <p:spPr>
          <a:xfrm>
            <a:off x="3499990" y="4005946"/>
            <a:ext cx="1619479" cy="1015663"/>
          </a:xfrm>
          <a:prstGeom prst="rect">
            <a:avLst/>
          </a:prstGeom>
          <a:noFill/>
        </p:spPr>
        <p:txBody>
          <a:bodyPr wrap="square" rtlCol="0">
            <a:spAutoFit/>
          </a:bodyPr>
          <a:lstStyle/>
          <a:p>
            <a:pPr algn="ctr"/>
            <a:r>
              <a:rPr lang="ja-JP" altLang="en-US" sz="1400" b="1" spc="-300" dirty="0">
                <a:solidFill>
                  <a:srgbClr val="E0546E"/>
                </a:solidFill>
                <a:latin typeface="Meiryo" panose="020B0604030504040204" pitchFamily="34" charset="-128"/>
                <a:ea typeface="Meiryo" panose="020B0604030504040204" pitchFamily="34" charset="-128"/>
              </a:rPr>
              <a:t>実質</a:t>
            </a:r>
            <a:r>
              <a:rPr lang="ja-JP" altLang="en-US" sz="6000" b="1" spc="-300" dirty="0">
                <a:solidFill>
                  <a:srgbClr val="E0546E"/>
                </a:solidFill>
                <a:latin typeface="Meiryo" panose="020B0604030504040204" pitchFamily="34" charset="-128"/>
                <a:ea typeface="Meiryo" panose="020B0604030504040204" pitchFamily="34" charset="-128"/>
              </a:rPr>
              <a:t>０</a:t>
            </a:r>
            <a:r>
              <a:rPr lang="ja-JP" altLang="en-US" b="1" spc="-300" dirty="0">
                <a:solidFill>
                  <a:srgbClr val="E0546E"/>
                </a:solidFill>
                <a:latin typeface="Meiryo" panose="020B0604030504040204" pitchFamily="34" charset="-128"/>
                <a:ea typeface="Meiryo" panose="020B0604030504040204" pitchFamily="34" charset="-128"/>
              </a:rPr>
              <a:t>円</a:t>
            </a:r>
            <a:endParaRPr kumimoji="1" lang="ja-JP" altLang="en-US" b="1" spc="-300" dirty="0"/>
          </a:p>
        </p:txBody>
      </p:sp>
      <p:sp>
        <p:nvSpPr>
          <p:cNvPr id="1228" name="テキスト ボックス 46"/>
          <p:cNvSpPr txBox="1"/>
          <p:nvPr/>
        </p:nvSpPr>
        <p:spPr>
          <a:xfrm>
            <a:off x="3488967" y="4759852"/>
            <a:ext cx="1795762" cy="338554"/>
          </a:xfrm>
          <a:prstGeom prst="rect">
            <a:avLst/>
          </a:prstGeom>
          <a:noFill/>
        </p:spPr>
        <p:txBody>
          <a:bodyPr wrap="square" rtlCol="0">
            <a:spAutoFit/>
          </a:bodyPr>
          <a:lstStyle/>
          <a:p>
            <a:pPr algn="ctr"/>
            <a:r>
              <a:rPr lang="ja-JP" altLang="en-US" sz="1200" b="1" dirty="0">
                <a:solidFill>
                  <a:srgbClr val="E0546E"/>
                </a:solidFill>
                <a:latin typeface="Meiryo" panose="020B0604030504040204" pitchFamily="34" charset="-128"/>
                <a:ea typeface="Meiryo" panose="020B0604030504040204" pitchFamily="34" charset="-128"/>
              </a:rPr>
              <a:t>（送料</a:t>
            </a:r>
            <a:r>
              <a:rPr lang="en-US" altLang="ja-JP" sz="1600" b="1" dirty="0">
                <a:solidFill>
                  <a:srgbClr val="E0546E"/>
                </a:solidFill>
                <a:latin typeface="Meiryo" panose="020B0604030504040204" pitchFamily="34" charset="-128"/>
                <a:ea typeface="Meiryo" panose="020B0604030504040204" pitchFamily="34" charset="-128"/>
              </a:rPr>
              <a:t>500</a:t>
            </a:r>
            <a:r>
              <a:rPr lang="ja-JP" altLang="en-US" sz="1200" b="1" dirty="0">
                <a:solidFill>
                  <a:srgbClr val="E0546E"/>
                </a:solidFill>
                <a:latin typeface="Meiryo" panose="020B0604030504040204" pitchFamily="34" charset="-128"/>
                <a:ea typeface="Meiryo" panose="020B0604030504040204" pitchFamily="34" charset="-128"/>
              </a:rPr>
              <a:t>円のみ）</a:t>
            </a:r>
            <a:endParaRPr kumimoji="1" lang="ja-JP" altLang="en-US" sz="1200" b="1" dirty="0"/>
          </a:p>
        </p:txBody>
      </p:sp>
      <p:sp>
        <p:nvSpPr>
          <p:cNvPr id="1229" name="テキスト ボックス 47"/>
          <p:cNvSpPr txBox="1"/>
          <p:nvPr/>
        </p:nvSpPr>
        <p:spPr>
          <a:xfrm>
            <a:off x="1998762" y="5694342"/>
            <a:ext cx="3358080" cy="765594"/>
          </a:xfrm>
          <a:prstGeom prst="rect">
            <a:avLst/>
          </a:prstGeom>
          <a:noFill/>
        </p:spPr>
        <p:txBody>
          <a:bodyPr wrap="square" rtlCol="0">
            <a:spAutoFit/>
          </a:bodyPr>
          <a:lstStyle/>
          <a:p>
            <a:pPr>
              <a:lnSpc>
                <a:spcPct val="150000"/>
              </a:lnSpc>
            </a:pPr>
            <a:r>
              <a:rPr lang="ja-JP" altLang="en-US" sz="1000" dirty="0">
                <a:solidFill>
                  <a:prstClr val="black"/>
                </a:solidFill>
                <a:latin typeface="Meiryo" panose="020B0604030504040204" pitchFamily="34" charset="-128"/>
                <a:ea typeface="Meiryo" panose="020B0604030504040204" pitchFamily="34" charset="-128"/>
              </a:rPr>
              <a:t>トクトクコースは４か月間の定期購入契約になります。２回目以降は</a:t>
            </a:r>
            <a:r>
              <a:rPr lang="en-US" altLang="ja-JP" sz="1000" dirty="0">
                <a:solidFill>
                  <a:prstClr val="black"/>
                </a:solidFill>
                <a:latin typeface="Meiryo" panose="020B0604030504040204" pitchFamily="34" charset="-128"/>
                <a:ea typeface="Meiryo" panose="020B0604030504040204" pitchFamily="34" charset="-128"/>
              </a:rPr>
              <a:t>6,000</a:t>
            </a:r>
            <a:r>
              <a:rPr lang="ja-JP" altLang="en-US" sz="1000" dirty="0">
                <a:solidFill>
                  <a:prstClr val="black"/>
                </a:solidFill>
                <a:latin typeface="Meiryo" panose="020B0604030504040204" pitchFamily="34" charset="-128"/>
                <a:ea typeface="Meiryo" panose="020B0604030504040204" pitchFamily="34" charset="-128"/>
              </a:rPr>
              <a:t>円</a:t>
            </a:r>
            <a:r>
              <a:rPr lang="en-US" altLang="ja-JP" sz="1000" dirty="0">
                <a:solidFill>
                  <a:prstClr val="black"/>
                </a:solidFill>
                <a:latin typeface="Meiryo" panose="020B0604030504040204" pitchFamily="34" charset="-128"/>
                <a:ea typeface="Meiryo" panose="020B0604030504040204" pitchFamily="34" charset="-128"/>
              </a:rPr>
              <a:t>(</a:t>
            </a:r>
            <a:r>
              <a:rPr lang="ja-JP" altLang="en-US" sz="1000" dirty="0">
                <a:solidFill>
                  <a:prstClr val="black"/>
                </a:solidFill>
                <a:latin typeface="Meiryo" panose="020B0604030504040204" pitchFamily="34" charset="-128"/>
                <a:ea typeface="Meiryo" panose="020B0604030504040204" pitchFamily="34" charset="-128"/>
              </a:rPr>
              <a:t>税込</a:t>
            </a:r>
            <a:r>
              <a:rPr lang="en-US" altLang="ja-JP" sz="1000" dirty="0">
                <a:solidFill>
                  <a:prstClr val="black"/>
                </a:solidFill>
                <a:latin typeface="Meiryo" panose="020B0604030504040204" pitchFamily="34" charset="-128"/>
                <a:ea typeface="Meiryo" panose="020B0604030504040204" pitchFamily="34" charset="-128"/>
              </a:rPr>
              <a:t>)</a:t>
            </a:r>
            <a:r>
              <a:rPr lang="ja-JP" altLang="en-US" sz="1000" dirty="0">
                <a:solidFill>
                  <a:prstClr val="black"/>
                </a:solidFill>
                <a:latin typeface="Meiryo" panose="020B0604030504040204" pitchFamily="34" charset="-128"/>
                <a:ea typeface="Meiryo" panose="020B0604030504040204" pitchFamily="34" charset="-128"/>
              </a:rPr>
              <a:t>となります。初回を含めた総額は</a:t>
            </a:r>
            <a:r>
              <a:rPr lang="en-US" altLang="ja-JP" sz="1000" dirty="0">
                <a:solidFill>
                  <a:prstClr val="black"/>
                </a:solidFill>
                <a:latin typeface="Meiryo" panose="020B0604030504040204" pitchFamily="34" charset="-128"/>
                <a:ea typeface="Meiryo" panose="020B0604030504040204" pitchFamily="34" charset="-128"/>
              </a:rPr>
              <a:t>20,000</a:t>
            </a:r>
            <a:r>
              <a:rPr lang="ja-JP" altLang="en-US" sz="1000" dirty="0">
                <a:solidFill>
                  <a:prstClr val="black"/>
                </a:solidFill>
                <a:latin typeface="Meiryo" panose="020B0604030504040204" pitchFamily="34" charset="-128"/>
                <a:ea typeface="Meiryo" panose="020B0604030504040204" pitchFamily="34" charset="-128"/>
              </a:rPr>
              <a:t>円</a:t>
            </a:r>
            <a:r>
              <a:rPr lang="en-US" altLang="ja-JP" sz="1000" dirty="0">
                <a:solidFill>
                  <a:prstClr val="black"/>
                </a:solidFill>
                <a:latin typeface="Meiryo" panose="020B0604030504040204" pitchFamily="34" charset="-128"/>
                <a:ea typeface="Meiryo" panose="020B0604030504040204" pitchFamily="34" charset="-128"/>
              </a:rPr>
              <a:t>(</a:t>
            </a:r>
            <a:r>
              <a:rPr lang="ja-JP" altLang="en-US" sz="1000" dirty="0">
                <a:solidFill>
                  <a:prstClr val="black"/>
                </a:solidFill>
                <a:latin typeface="Meiryo" panose="020B0604030504040204" pitchFamily="34" charset="-128"/>
                <a:ea typeface="Meiryo" panose="020B0604030504040204" pitchFamily="34" charset="-128"/>
              </a:rPr>
              <a:t>税込</a:t>
            </a:r>
            <a:r>
              <a:rPr lang="en-US" altLang="ja-JP" sz="1000" dirty="0">
                <a:solidFill>
                  <a:prstClr val="black"/>
                </a:solidFill>
                <a:latin typeface="Meiryo" panose="020B0604030504040204" pitchFamily="34" charset="-128"/>
                <a:ea typeface="Meiryo" panose="020B0604030504040204" pitchFamily="34" charset="-128"/>
              </a:rPr>
              <a:t>)</a:t>
            </a:r>
            <a:r>
              <a:rPr lang="ja-JP" altLang="en-US" sz="1000" dirty="0">
                <a:solidFill>
                  <a:prstClr val="black"/>
                </a:solidFill>
                <a:latin typeface="Meiryo" panose="020B0604030504040204" pitchFamily="34" charset="-128"/>
                <a:ea typeface="Meiryo" panose="020B0604030504040204" pitchFamily="34" charset="-128"/>
              </a:rPr>
              <a:t>となります。</a:t>
            </a:r>
            <a:endParaRPr kumimoji="1" lang="ja-JP" altLang="en-US" sz="1000" dirty="0"/>
          </a:p>
        </p:txBody>
      </p:sp>
      <p:sp>
        <p:nvSpPr>
          <p:cNvPr id="1230" name="角丸四角形 27"/>
          <p:cNvSpPr/>
          <p:nvPr/>
        </p:nvSpPr>
        <p:spPr>
          <a:xfrm>
            <a:off x="2673654" y="5151000"/>
            <a:ext cx="1971564" cy="43616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1" name="テキスト ボックス 52"/>
          <p:cNvSpPr txBox="1"/>
          <p:nvPr/>
        </p:nvSpPr>
        <p:spPr>
          <a:xfrm>
            <a:off x="2673654" y="5217105"/>
            <a:ext cx="1958222" cy="307777"/>
          </a:xfrm>
          <a:prstGeom prst="rect">
            <a:avLst/>
          </a:prstGeom>
          <a:noFill/>
        </p:spPr>
        <p:txBody>
          <a:bodyPr wrap="square" rtlCol="0">
            <a:spAutoFit/>
          </a:bodyPr>
          <a:lstStyle/>
          <a:p>
            <a:pPr algn="ctr"/>
            <a:r>
              <a:rPr kumimoji="1" lang="ja-JP" altLang="en-US" sz="1400"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今すぐ注文する</a:t>
            </a:r>
            <a:endParaRPr kumimoji="1" lang="ja-JP" altLang="en-US"/>
          </a:p>
        </p:txBody>
      </p:sp>
      <p:graphicFrame>
        <p:nvGraphicFramePr>
          <p:cNvPr id="1232" name="表 58"/>
          <p:cNvGraphicFramePr>
            <a:graphicFrameLocks noGrp="1"/>
          </p:cNvGraphicFramePr>
          <p:nvPr>
            <p:extLst>
              <p:ext uri="{D42A27DB-BD31-4B8C-83A1-F6EECF244321}">
                <p14:modId xmlns:p14="http://schemas.microsoft.com/office/powerpoint/2010/main" val="3588356830"/>
              </p:ext>
            </p:extLst>
          </p:nvPr>
        </p:nvGraphicFramePr>
        <p:xfrm>
          <a:off x="9255647" y="4673000"/>
          <a:ext cx="1534562" cy="690120"/>
        </p:xfrm>
        <a:graphic>
          <a:graphicData uri="http://schemas.openxmlformats.org/drawingml/2006/table">
            <a:tbl>
              <a:tblPr firstRow="1" bandRow="1">
                <a:tableStyleId>{5C22544A-7EE6-4342-B048-85BDC9FD1C3A}</a:tableStyleId>
              </a:tblPr>
              <a:tblGrid>
                <a:gridCol w="761584">
                  <a:extLst>
                    <a:ext uri="{9D8B030D-6E8A-4147-A177-3AD203B41FA5}"/>
                  </a:extLst>
                </a:gridCol>
                <a:gridCol w="772978">
                  <a:extLst>
                    <a:ext uri="{9D8B030D-6E8A-4147-A177-3AD203B41FA5}"/>
                  </a:extLst>
                </a:gridCol>
              </a:tblGrid>
              <a:tr h="0">
                <a:tc>
                  <a:txBody>
                    <a:bodyPr/>
                    <a:lstStyle/>
                    <a:p>
                      <a:pPr algn="ctr"/>
                      <a:r>
                        <a:rPr kumimoji="1" lang="ja-JP" altLang="en-US" sz="900" b="1" i="0" dirty="0">
                          <a:solidFill>
                            <a:schemeClr val="tx1"/>
                          </a:solidFill>
                          <a:latin typeface="Meiryo" panose="020B0604030504040204" pitchFamily="34" charset="-128"/>
                          <a:ea typeface="Meiryo" panose="020B0604030504040204" pitchFamily="34" charset="-128"/>
                        </a:rPr>
                        <a:t>初回</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kumimoji="1" lang="en-US" altLang="ja-JP" sz="900" b="1" i="0" dirty="0">
                          <a:solidFill>
                            <a:schemeClr val="tx1"/>
                          </a:solidFill>
                          <a:latin typeface="Meiryo" panose="020B0604030504040204" pitchFamily="34" charset="-128"/>
                          <a:ea typeface="Meiryo" panose="020B0604030504040204" pitchFamily="34" charset="-128"/>
                        </a:rPr>
                        <a:t>500</a:t>
                      </a:r>
                      <a:r>
                        <a:rPr kumimoji="1" lang="ja-JP" altLang="en-US" sz="900" b="1" i="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0">
                <a:tc>
                  <a:txBody>
                    <a:bodyPr/>
                    <a:lstStyle/>
                    <a:p>
                      <a:pPr algn="ctr"/>
                      <a:r>
                        <a:rPr kumimoji="1" lang="en-US" altLang="ja-JP" sz="900" b="1" i="0" dirty="0">
                          <a:solidFill>
                            <a:schemeClr val="tx1"/>
                          </a:solidFill>
                          <a:latin typeface="Meiryo" panose="020B0604030504040204" pitchFamily="34" charset="-128"/>
                          <a:ea typeface="Meiryo" panose="020B0604030504040204" pitchFamily="34" charset="-128"/>
                        </a:rPr>
                        <a:t>2</a:t>
                      </a:r>
                      <a:r>
                        <a:rPr kumimoji="1" lang="ja-JP" altLang="en-US" sz="900" b="1" i="0" dirty="0">
                          <a:solidFill>
                            <a:schemeClr val="tx1"/>
                          </a:solidFill>
                          <a:latin typeface="Meiryo" panose="020B0604030504040204" pitchFamily="34" charset="-128"/>
                          <a:ea typeface="Meiryo" panose="020B0604030504040204" pitchFamily="34" charset="-128"/>
                        </a:rPr>
                        <a:t>～</a:t>
                      </a:r>
                      <a:r>
                        <a:rPr kumimoji="1" lang="en-US" altLang="ja-JP" sz="900" b="1" i="0" dirty="0">
                          <a:solidFill>
                            <a:schemeClr val="tx1"/>
                          </a:solidFill>
                          <a:latin typeface="Meiryo" panose="020B0604030504040204" pitchFamily="34" charset="-128"/>
                          <a:ea typeface="Meiryo" panose="020B0604030504040204" pitchFamily="34" charset="-128"/>
                        </a:rPr>
                        <a:t>4</a:t>
                      </a:r>
                      <a:r>
                        <a:rPr kumimoji="1" lang="ja-JP" altLang="en-US" sz="900" b="1" i="0" dirty="0">
                          <a:solidFill>
                            <a:schemeClr val="tx1"/>
                          </a:solidFill>
                          <a:latin typeface="Meiryo" panose="020B0604030504040204" pitchFamily="34" charset="-128"/>
                          <a:ea typeface="Meiryo" panose="020B0604030504040204" pitchFamily="34" charset="-128"/>
                        </a:rPr>
                        <a:t>回目</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kumimoji="1" lang="en-US" altLang="ja-JP" sz="900" b="1" i="0" dirty="0">
                          <a:solidFill>
                            <a:schemeClr val="tx1"/>
                          </a:solidFill>
                          <a:latin typeface="Meiryo" panose="020B0604030504040204" pitchFamily="34" charset="-128"/>
                          <a:ea typeface="Meiryo" panose="020B0604030504040204" pitchFamily="34" charset="-128"/>
                        </a:rPr>
                        <a:t>6,500</a:t>
                      </a:r>
                      <a:r>
                        <a:rPr kumimoji="1" lang="ja-JP" altLang="en-US" sz="900" b="1" i="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r h="0">
                <a:tc>
                  <a:txBody>
                    <a:bodyPr/>
                    <a:lstStyle/>
                    <a:p>
                      <a:pPr algn="ctr"/>
                      <a:r>
                        <a:rPr kumimoji="1" lang="ja-JP" altLang="en-US" sz="900" b="1" i="0" dirty="0">
                          <a:solidFill>
                            <a:schemeClr val="tx1"/>
                          </a:solidFill>
                          <a:latin typeface="Meiryo" panose="020B0604030504040204" pitchFamily="34" charset="-128"/>
                          <a:ea typeface="Meiryo" panose="020B0604030504040204" pitchFamily="34" charset="-128"/>
                        </a:rPr>
                        <a:t>総額</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kumimoji="1" lang="en-US" altLang="ja-JP" sz="900" b="1" i="0" dirty="0">
                          <a:solidFill>
                            <a:schemeClr val="tx1"/>
                          </a:solidFill>
                          <a:latin typeface="Meiryo" panose="020B0604030504040204" pitchFamily="34" charset="-128"/>
                          <a:ea typeface="Meiryo" panose="020B0604030504040204" pitchFamily="34" charset="-128"/>
                        </a:rPr>
                        <a:t>20,000</a:t>
                      </a:r>
                      <a:r>
                        <a:rPr kumimoji="1" lang="ja-JP" altLang="en-US" sz="900" b="1" i="0" dirty="0">
                          <a:solidFill>
                            <a:schemeClr val="tx1"/>
                          </a:solidFill>
                          <a:latin typeface="Meiryo" panose="020B0604030504040204" pitchFamily="34" charset="-128"/>
                          <a:ea typeface="Meiryo" panose="020B0604030504040204" pitchFamily="34" charset="-128"/>
                        </a:rPr>
                        <a:t>円</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extLst>
              </a:tr>
            </a:tbl>
          </a:graphicData>
        </a:graphic>
      </p:graphicFrame>
      <p:sp>
        <p:nvSpPr>
          <p:cNvPr id="1233" name="テキスト ボックス 63"/>
          <p:cNvSpPr txBox="1"/>
          <p:nvPr/>
        </p:nvSpPr>
        <p:spPr>
          <a:xfrm>
            <a:off x="1940974" y="2853735"/>
            <a:ext cx="3476204" cy="600164"/>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2400" b="1" u="none" strike="noStrike" kern="1200" cap="none" spc="0" normalizeH="0" baseline="0" noProof="0" dirty="0">
                <a:ln>
                  <a:noFill/>
                </a:ln>
                <a:solidFill>
                  <a:srgbClr val="268D39"/>
                </a:solidFill>
                <a:effectLst/>
                <a:uLnTx/>
                <a:uFillTx/>
                <a:latin typeface="Meiryo" panose="020B0604030504040204" pitchFamily="34" charset="-128"/>
                <a:ea typeface="Meiryo" panose="020B0604030504040204" pitchFamily="34" charset="-128"/>
              </a:rPr>
              <a:t>SUPPLEMENT</a:t>
            </a:r>
          </a:p>
        </p:txBody>
      </p:sp>
      <p:grpSp>
        <p:nvGrpSpPr>
          <p:cNvPr id="1234" name="グループ化 64"/>
          <p:cNvGrpSpPr/>
          <p:nvPr/>
        </p:nvGrpSpPr>
        <p:grpSpPr>
          <a:xfrm>
            <a:off x="735806" y="2105810"/>
            <a:ext cx="1599363" cy="1489335"/>
            <a:chOff x="735806" y="1947319"/>
            <a:chExt cx="1599363" cy="1489335"/>
          </a:xfrm>
        </p:grpSpPr>
        <p:pic>
          <p:nvPicPr>
            <p:cNvPr id="1235" name="図 65"/>
            <p:cNvPicPr>
              <a:picLocks noChangeAspect="1"/>
            </p:cNvPicPr>
            <p:nvPr/>
          </p:nvPicPr>
          <p:blipFill>
            <a:blip r:embed="rId3"/>
            <a:stretch>
              <a:fillRect/>
            </a:stretch>
          </p:blipFill>
          <p:spPr>
            <a:xfrm rot="20700000">
              <a:off x="774606" y="1947319"/>
              <a:ext cx="1489335" cy="1489335"/>
            </a:xfrm>
            <a:prstGeom prst="rect">
              <a:avLst/>
            </a:prstGeom>
            <a:effectLst>
              <a:outerShdw blurRad="50800" dist="38100" dir="2700000" algn="tl" rotWithShape="0">
                <a:prstClr val="black">
                  <a:alpha val="40000"/>
                </a:prstClr>
              </a:outerShdw>
            </a:effectLst>
          </p:spPr>
        </p:pic>
        <p:sp>
          <p:nvSpPr>
            <p:cNvPr id="1236" name="テキスト ボックス 66"/>
            <p:cNvSpPr txBox="1"/>
            <p:nvPr/>
          </p:nvSpPr>
          <p:spPr>
            <a:xfrm>
              <a:off x="735806" y="2517598"/>
              <a:ext cx="1599363" cy="369332"/>
            </a:xfrm>
            <a:prstGeom prst="rect">
              <a:avLst/>
            </a:prstGeom>
            <a:noFill/>
          </p:spPr>
          <p:txBody>
            <a:bodyPr wrap="square" rtlCol="0">
              <a:spAutoFit/>
            </a:bodyPr>
            <a:lstStyle/>
            <a:p>
              <a:pPr algn="ctr"/>
              <a:r>
                <a:rPr kumimoji="1" lang="ja-JP" altLang="en-US" sz="1800" b="1" i="0" u="none" strike="noStrike" kern="1200" cap="none" spc="0" normalizeH="0" baseline="0" noProof="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広告</a:t>
              </a:r>
              <a:endParaRPr lang="ja-JP" altLang="en-US" sz="1200" dirty="0">
                <a:solidFill>
                  <a:schemeClr val="bg1"/>
                </a:solidFill>
              </a:endParaRPr>
            </a:p>
          </p:txBody>
        </p:sp>
      </p:grpSp>
      <p:sp>
        <p:nvSpPr>
          <p:cNvPr id="1237" name="スライド番号プレースホルダー 4"/>
          <p:cNvSpPr>
            <a:spLocks noGrp="1"/>
          </p:cNvSpPr>
          <p:nvPr>
            <p:ph type="sldNum" sz="quarter" idx="12"/>
          </p:nvPr>
        </p:nvSpPr>
        <p:spPr/>
        <p:txBody>
          <a:bodyPr/>
          <a:lstStyle/>
          <a:p>
            <a:fld id="{15859FEF-2C44-4C2A-86ED-B7C1161F21CE}" type="slidenum">
              <a:rPr lang="ja-JP" altLang="en-US" smtClean="0"/>
              <a:pPr/>
              <a:t>9</a:t>
            </a:fld>
            <a:endParaRPr lang="ja-JP" altLang="en-US" dirty="0"/>
          </a:p>
        </p:txBody>
      </p:sp>
    </p:spTree>
    <p:extLst>
      <p:ext uri="{BB962C8B-B14F-4D97-AF65-F5344CB8AC3E}">
        <p14:creationId xmlns:p14="http://schemas.microsoft.com/office/powerpoint/2010/main" val="27498226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vt="http://schemas.openxmlformats.org/officeDocument/2006/docPropsVTypes" xmlns="http://schemas.openxmlformats.org/officeDocument/2006/extended-properties">
  <TotalTime>11530</TotalTime>
  <Words>6037</Words>
  <Application>JUST Focus</Application>
  <Paragraphs>621</Paragraph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40</vt:i4>
      </vt:variant>
    </vt:vector>
  </HeadingPairs>
  <TitlesOfParts>
    <vt:vector size="47" baseType="lpstr">
      <vt:lpstr>BIZ UDPゴシック</vt:lpstr>
      <vt:lpstr>メイリオ</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4.1.6</AppVersion>
  <PresentationFormat>ユーザー設定</PresentationFormat>
  <Slides>40</Slides>
  <Notes>39</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cp:lastModifiedBy>田代　小百合</cp:lastModifiedBy>
  <dcterms:created xsi:type="dcterms:W3CDTF">2025-07-01T04:26:03Z</dcterms:created>
  <dcterms:modified xsi:type="dcterms:W3CDTF">2026-03-16T04:43:33Z</dcterms:modified>
  <cp:revision>185</cp:revision>
</cp:coreProperties>
</file>

<file path=docProps/custom.xml><?xml version="1.0" encoding="utf-8"?>
<Properties xmlns:vt="http://schemas.openxmlformats.org/officeDocument/2006/docPropsVTypes" xmlns="http://schemas.openxmlformats.org/officeDocument/2006/custom-properties"/>
</file>