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?><Relationships xmlns="http://schemas.openxmlformats.org/package/2006/relationships"><Relationship Id="rId2" Type="http://schemas.openxmlformats.org/package/2006/relationships/metadata/thumbnail" Target="docProps/thumbnail.jpeg" /><Relationship Id="rId3" Type="http://schemas.openxmlformats.org/package/2006/relationships/metadata/core-properties" Target="docProps/core.xml" /><Relationship Id="rId4" Type="http://schemas.openxmlformats.org/officeDocument/2006/relationships/extended-properties" Target="docProps/app.xml" /><Relationship Id="rId5" Type="http://schemas.openxmlformats.org/officeDocument/2006/relationships/custom-properties" Target="docProps/custom.xml" /><Relationship Id="rId1" Type="http://schemas.openxmlformats.org/officeDocument/2006/relationships/officeDocument" Target="ppt/presentation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1" removePersonalInfoOnSave="0" saveSubsetFonts="1">
  <p:sldMasterIdLst>
    <p:sldMasterId id="2147483660" r:id="rId2"/>
  </p:sldMasterIdLst>
  <p:notesMasterIdLst>
    <p:notesMasterId r:id="rId3"/>
  </p:notesMasterIdLst>
  <p:handoutMasterIdLst>
    <p:handoutMasterId r:id="rId4"/>
  </p:handoutMasterIdLst>
  <p:sldIdLst>
    <p:sldId id="258" r:id="rId5"/>
    <p:sldId id="257" r:id="rId6"/>
  </p:sldIdLst>
  <p:sldSz cx="6858000" cy="9906000" type="A4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219"/>
    <p:restoredTop sz="94660"/>
  </p:normalViewPr>
  <p:slideViewPr>
    <p:cSldViewPr>
      <p:cViewPr varScale="1">
        <p:scale>
          <a:sx n="79" d="100"/>
          <a:sy n="79" d="100"/>
        </p:scale>
        <p:origin x="-3042" y="-8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36004" cy="36004"/>
</p:viewPr>
</file>

<file path=ppt/_rels/presentation.xml.rels><?xml version="1.0" encoding="UTF-8"?><Relationships xmlns="http://schemas.openxmlformats.org/package/2006/relationships"><Relationship Id="rId1" Type="http://schemas.openxmlformats.org/officeDocument/2006/relationships/theme" Target="theme/theme1.xml" /><Relationship Id="rId2" Type="http://schemas.openxmlformats.org/officeDocument/2006/relationships/slideMaster" Target="slideMasters/slideMaster1.xml" /><Relationship Id="rId3" Type="http://schemas.openxmlformats.org/officeDocument/2006/relationships/notesMaster" Target="notesMasters/notesMaster1.xml" /><Relationship Id="rId4" Type="http://schemas.openxmlformats.org/officeDocument/2006/relationships/handoutMaster" Target="handoutMasters/handoutMaster1.xml" /><Relationship Id="rId5" Type="http://schemas.openxmlformats.org/officeDocument/2006/relationships/slide" Target="slides/slide1.xml" /><Relationship Id="rId6" Type="http://schemas.openxmlformats.org/officeDocument/2006/relationships/slide" Target="slides/slide2.xml" /><Relationship Id="rId7" Type="http://schemas.openxmlformats.org/officeDocument/2006/relationships/presProps" Target="presProps.xml" /><Relationship Id="rId8" Type="http://schemas.openxmlformats.org/officeDocument/2006/relationships/viewProps" Target="viewProps.xml" /><Relationship Id="rId9" Type="http://schemas.openxmlformats.org/officeDocument/2006/relationships/tableStyles" Target="tableStyles.xml" /></Relationships>
</file>

<file path=ppt/handoutMasters/_rels/handoutMaster1.xml.rels><?xml version="1.0" encoding="UTF-8"?><Relationships xmlns="http://schemas.openxmlformats.org/package/2006/relationships"><Relationship Id="rId1" Type="http://schemas.openxmlformats.org/officeDocument/2006/relationships/theme" Target="../theme/theme3.xml" 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7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1108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106495F-6063-4993-A734-166D669CB266}" type="datetimeFigureOut">
              <a:rPr kumimoji="1" lang="ja-JP" altLang="en-US" smtClean="0"/>
              <a:t>2015/2/5</a:t>
            </a:fld>
            <a:endParaRPr kumimoji="1" lang="ja-JP" altLang="en-US"/>
          </a:p>
        </p:txBody>
      </p:sp>
      <p:sp>
        <p:nvSpPr>
          <p:cNvPr id="1109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1110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29EFFF0-29BD-4FE4-AA32-41D1110306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?><Relationships xmlns="http://schemas.openxmlformats.org/package/2006/relationships"><Relationship Id="rId1" Type="http://schemas.openxmlformats.org/officeDocument/2006/relationships/theme" Target="../theme/theme2.xml" 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0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1101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6D06EA9-14B5-4F31-95CC-6AD91D20700D}" type="datetimeFigureOut">
              <a:rPr kumimoji="1" lang="ja-JP" altLang="en-US" smtClean="0"/>
              <a:t>2015/2/5</a:t>
            </a:fld>
            <a:endParaRPr kumimoji="1" lang="ja-JP" altLang="en-US"/>
          </a:p>
        </p:txBody>
      </p:sp>
      <p:sp>
        <p:nvSpPr>
          <p:cNvPr id="1102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242039" y="685800"/>
            <a:ext cx="2373924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1103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1104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1105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807EA6-0398-4990-8029-A74DB74122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?><Relationships xmlns="http://schemas.openxmlformats.org/package/2006/relationships"><Relationship Id="rId1" Type="http://schemas.openxmlformats.org/officeDocument/2006/relationships/slide" Target="../slides/slide1.xml" /><Relationship Id="rId2" Type="http://schemas.openxmlformats.org/officeDocument/2006/relationships/notesMaster" Target="../notesMasters/notesMaster1.xml" /></Relationships>
</file>

<file path=ppt/notesSlides/_rels/notesSlide2.xml.rels><?xml version="1.0" encoding="UTF-8"?><Relationships xmlns="http://schemas.openxmlformats.org/package/2006/relationships"><Relationship Id="rId1" Type="http://schemas.openxmlformats.org/officeDocument/2006/relationships/slide" Target="../slides/slide2.xml" /><Relationship Id="rId2" Type="http://schemas.openxmlformats.org/officeDocument/2006/relationships/notesMaster" Target="../notesMasters/notesMaster1.xml" 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0" name=""/>
        <p:cNvGrpSpPr/>
        <p:nvPr/>
      </p:nvGrpSpPr>
      <p:grpSpPr/>
      <p:sp>
        <p:nvSpPr>
          <p:cNvPr id="1127" name="四角形 9"/>
          <p:cNvSpPr>
            <a:spLocks noGrp="1" noRot="1" noChangeAspect="1"/>
          </p:cNvSpPr>
          <p:nvPr>
            <p:ph type="sldImg" idx="2"/>
          </p:nvPr>
        </p:nvSpPr>
        <p:spPr>
          <a:prstGeom prst="rect">
            <a:avLst/>
          </a:prstGeom>
        </p:spPr>
        <p:txBody>
          <a:bodyPr/>
          <a:p>
            <a:endParaRPr kumimoji="1" lang="ja-JP" altLang="en-US"/>
          </a:p>
        </p:txBody>
      </p:sp>
      <p:sp>
        <p:nvSpPr>
          <p:cNvPr id="1128" name="四角形 10"/>
          <p:cNvSpPr>
            <a:spLocks noGrp="1"/>
          </p:cNvSpPr>
          <p:nvPr>
            <p:ph type="body" sz="quarter" idx="3"/>
          </p:nvPr>
        </p:nvSpPr>
        <p:spPr>
          <a:prstGeom prst="rect">
            <a:avLst/>
          </a:prstGeom>
        </p:spPr>
        <p:txBody>
          <a:bodyPr/>
          <a:p>
            <a:endParaRPr kumimoji="1" lang="ja-JP" altLang="en-US"/>
          </a:p>
        </p:txBody>
      </p:sp>
      <p:sp>
        <p:nvSpPr>
          <p:cNvPr id="1129" name="四角形 11"/>
          <p:cNvSpPr>
            <a:spLocks noGrp="1"/>
          </p:cNvSpPr>
          <p:nvPr>
            <p:ph type="sldNum" sz="quarter" idx="5"/>
          </p:nvPr>
        </p:nvSpPr>
        <p:spPr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807EA6-0398-4990-8029-A74DB74122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0" name=""/>
        <p:cNvGrpSpPr/>
        <p:nvPr/>
      </p:nvGrpSpPr>
      <p:grpSpPr/>
      <p:sp>
        <p:nvSpPr>
          <p:cNvPr id="1141" name="四角形 90"/>
          <p:cNvSpPr>
            <a:spLocks noGrp="1" noRot="1" noChangeAspect="1"/>
          </p:cNvSpPr>
          <p:nvPr>
            <p:ph type="sldImg" idx="2"/>
          </p:nvPr>
        </p:nvSpPr>
        <p:spPr>
          <a:prstGeom prst="rect">
            <a:avLst/>
          </a:prstGeom>
        </p:spPr>
        <p:txBody>
          <a:bodyPr/>
          <a:p>
            <a:endParaRPr kumimoji="1" lang="ja-JP" altLang="en-US"/>
          </a:p>
        </p:txBody>
      </p:sp>
      <p:sp>
        <p:nvSpPr>
          <p:cNvPr id="1142" name="四角形 91"/>
          <p:cNvSpPr>
            <a:spLocks noGrp="1"/>
          </p:cNvSpPr>
          <p:nvPr>
            <p:ph type="body" sz="quarter" idx="3"/>
          </p:nvPr>
        </p:nvSpPr>
        <p:spPr>
          <a:prstGeom prst="rect">
            <a:avLst/>
          </a:prstGeom>
        </p:spPr>
        <p:txBody>
          <a:bodyPr/>
          <a:p>
            <a:endParaRPr kumimoji="1" lang="ja-JP" altLang="en-US"/>
          </a:p>
        </p:txBody>
      </p:sp>
      <p:sp>
        <p:nvSpPr>
          <p:cNvPr id="1143" name="四角形 92"/>
          <p:cNvSpPr>
            <a:spLocks noGrp="1"/>
          </p:cNvSpPr>
          <p:nvPr>
            <p:ph type="sldNum" sz="quarter" idx="5"/>
          </p:nvPr>
        </p:nvSpPr>
        <p:spPr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807EA6-0398-4990-8029-A74DB74122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notes>
</file>

<file path=ppt/slideLayouts/_rels/slideLayout1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1" name="タイトル 1"/>
          <p:cNvSpPr>
            <a:spLocks noGrp="1"/>
          </p:cNvSpPr>
          <p:nvPr>
            <p:ph type="ctrTitle"/>
          </p:nvPr>
        </p:nvSpPr>
        <p:spPr>
          <a:xfrm>
            <a:off x="342900" y="2387382"/>
            <a:ext cx="6172200" cy="1941549"/>
          </a:xfrm>
        </p:spPr>
        <p:txBody>
          <a:bodyPr/>
          <a:lstStyle>
            <a:lvl1pPr>
              <a:defRPr b="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1032" name="サブタイトル 2"/>
          <p:cNvSpPr>
            <a:spLocks noGrp="1"/>
          </p:cNvSpPr>
          <p:nvPr>
            <p:ph type="subTitle" idx="1"/>
          </p:nvPr>
        </p:nvSpPr>
        <p:spPr>
          <a:xfrm>
            <a:off x="342900" y="4467613"/>
            <a:ext cx="6172200" cy="3328369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 dirty="0"/>
          </a:p>
        </p:txBody>
      </p:sp>
      <p:sp>
        <p:nvSpPr>
          <p:cNvPr id="1033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20A51-F8EA-429A-8E6F-F02BE74E28F7}" type="datetimeFigureOut">
              <a:rPr kumimoji="1" lang="ja-JP" altLang="en-US" smtClean="0"/>
              <a:t>2015/3/10</a:t>
            </a:fld>
            <a:endParaRPr kumimoji="1" lang="ja-JP" altLang="en-US"/>
          </a:p>
        </p:txBody>
      </p:sp>
      <p:sp>
        <p:nvSpPr>
          <p:cNvPr id="1034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35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400E4-C46D-48FA-AEA0-ED136F70A0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8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1089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342900" y="2508730"/>
            <a:ext cx="6172200" cy="611934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 dirty="0"/>
          </a:p>
        </p:txBody>
      </p:sp>
      <p:sp>
        <p:nvSpPr>
          <p:cNvPr id="1090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20A51-F8EA-429A-8E6F-F02BE74E28F7}" type="datetimeFigureOut">
              <a:rPr kumimoji="1" lang="ja-JP" altLang="en-US" smtClean="0"/>
              <a:t>2015/3/10</a:t>
            </a:fld>
            <a:endParaRPr kumimoji="1" lang="ja-JP" altLang="en-US"/>
          </a:p>
        </p:txBody>
      </p:sp>
      <p:sp>
        <p:nvSpPr>
          <p:cNvPr id="1091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92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400E4-C46D-48FA-AEA0-ED136F70A0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4" name="縦書きタイトル 1"/>
          <p:cNvSpPr>
            <a:spLocks noGrp="1"/>
          </p:cNvSpPr>
          <p:nvPr>
            <p:ph type="title" orient="vert"/>
          </p:nvPr>
        </p:nvSpPr>
        <p:spPr>
          <a:xfrm>
            <a:off x="4972051" y="396700"/>
            <a:ext cx="1543051" cy="8231375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1095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342900" y="396700"/>
            <a:ext cx="4514851" cy="823137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 dirty="0"/>
          </a:p>
        </p:txBody>
      </p:sp>
      <p:sp>
        <p:nvSpPr>
          <p:cNvPr id="1096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20A51-F8EA-429A-8E6F-F02BE74E28F7}" type="datetimeFigureOut">
              <a:rPr kumimoji="1" lang="ja-JP" altLang="en-US" smtClean="0"/>
              <a:t>2015/3/10</a:t>
            </a:fld>
            <a:endParaRPr kumimoji="1" lang="ja-JP" altLang="en-US" dirty="0"/>
          </a:p>
        </p:txBody>
      </p:sp>
      <p:sp>
        <p:nvSpPr>
          <p:cNvPr id="1097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98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400E4-C46D-48FA-AEA0-ED136F70A0E5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7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1038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42900" y="2508730"/>
            <a:ext cx="6172200" cy="6184156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1039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3E220A51-F8EA-429A-8E6F-F02BE74E28F7}" type="datetimeFigureOut">
              <a:rPr lang="ja-JP" altLang="en-US" smtClean="0"/>
              <a:pPr/>
              <a:t>2015/3/10</a:t>
            </a:fld>
            <a:endParaRPr lang="ja-JP" altLang="en-US" dirty="0"/>
          </a:p>
        </p:txBody>
      </p:sp>
      <p:sp>
        <p:nvSpPr>
          <p:cNvPr id="1040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ja-JP" altLang="en-US" dirty="0"/>
          </a:p>
        </p:txBody>
      </p:sp>
      <p:sp>
        <p:nvSpPr>
          <p:cNvPr id="1041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2C9400E4-C46D-48FA-AEA0-ED136F70A0E5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3" name="タイトル 1"/>
          <p:cNvSpPr>
            <a:spLocks noGrp="1"/>
          </p:cNvSpPr>
          <p:nvPr>
            <p:ph type="title"/>
          </p:nvPr>
        </p:nvSpPr>
        <p:spPr>
          <a:xfrm>
            <a:off x="342900" y="4259590"/>
            <a:ext cx="6172200" cy="1525502"/>
          </a:xfrm>
        </p:spPr>
        <p:txBody>
          <a:bodyPr anchor="t"/>
          <a:lstStyle>
            <a:lvl1pPr algn="ctr">
              <a:defRPr sz="4000" b="0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1044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1711305"/>
            <a:ext cx="6172200" cy="2548285"/>
          </a:xfrm>
        </p:spPr>
        <p:txBody>
          <a:bodyPr anchor="b"/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1045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20A51-F8EA-429A-8E6F-F02BE74E28F7}" type="datetimeFigureOut">
              <a:rPr kumimoji="1" lang="ja-JP" altLang="en-US" smtClean="0"/>
              <a:t>2015/3/10</a:t>
            </a:fld>
            <a:endParaRPr kumimoji="1" lang="ja-JP" altLang="en-US"/>
          </a:p>
        </p:txBody>
      </p:sp>
      <p:sp>
        <p:nvSpPr>
          <p:cNvPr id="1046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47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400E4-C46D-48FA-AEA0-ED136F70A0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9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1050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342900" y="2508732"/>
            <a:ext cx="2978088" cy="611934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 dirty="0"/>
          </a:p>
        </p:txBody>
      </p:sp>
      <p:sp>
        <p:nvSpPr>
          <p:cNvPr id="1051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510009" y="2508732"/>
            <a:ext cx="3005091" cy="611934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 dirty="0"/>
          </a:p>
        </p:txBody>
      </p:sp>
      <p:sp>
        <p:nvSpPr>
          <p:cNvPr id="1052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20A51-F8EA-429A-8E6F-F02BE74E28F7}" type="datetimeFigureOut">
              <a:rPr kumimoji="1" lang="ja-JP" altLang="en-US" smtClean="0"/>
              <a:t>2015/6/24</a:t>
            </a:fld>
            <a:endParaRPr kumimoji="1" lang="ja-JP" altLang="en-US" dirty="0"/>
          </a:p>
        </p:txBody>
      </p:sp>
      <p:sp>
        <p:nvSpPr>
          <p:cNvPr id="1053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54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400E4-C46D-48FA-AEA0-ED136F70A0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6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1057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217386"/>
            <a:ext cx="2978088" cy="92410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1058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42900" y="3141486"/>
            <a:ext cx="2978088" cy="5486589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 dirty="0"/>
          </a:p>
        </p:txBody>
      </p:sp>
      <p:sp>
        <p:nvSpPr>
          <p:cNvPr id="1059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537012" y="2217386"/>
            <a:ext cx="2978088" cy="92410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1060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537012" y="3141486"/>
            <a:ext cx="2978088" cy="5486589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 dirty="0"/>
          </a:p>
        </p:txBody>
      </p:sp>
      <p:sp>
        <p:nvSpPr>
          <p:cNvPr id="1061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20A51-F8EA-429A-8E6F-F02BE74E28F7}" type="datetimeFigureOut">
              <a:rPr kumimoji="1" lang="ja-JP" altLang="en-US" smtClean="0"/>
              <a:t>2015/3/10</a:t>
            </a:fld>
            <a:endParaRPr kumimoji="1" lang="ja-JP" altLang="en-US"/>
          </a:p>
        </p:txBody>
      </p:sp>
      <p:sp>
        <p:nvSpPr>
          <p:cNvPr id="1062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63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400E4-C46D-48FA-AEA0-ED136F70A0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5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1066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20A51-F8EA-429A-8E6F-F02BE74E28F7}" type="datetimeFigureOut">
              <a:rPr kumimoji="1" lang="ja-JP" altLang="en-US" smtClean="0"/>
              <a:t>2015/3/10</a:t>
            </a:fld>
            <a:endParaRPr kumimoji="1" lang="ja-JP" altLang="en-US"/>
          </a:p>
        </p:txBody>
      </p:sp>
      <p:sp>
        <p:nvSpPr>
          <p:cNvPr id="1067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68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400E4-C46D-48FA-AEA0-ED136F70A0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0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20A51-F8EA-429A-8E6F-F02BE74E28F7}" type="datetimeFigureOut">
              <a:rPr kumimoji="1" lang="ja-JP" altLang="en-US" smtClean="0"/>
              <a:t>2015/3/10</a:t>
            </a:fld>
            <a:endParaRPr kumimoji="1" lang="ja-JP" altLang="en-US"/>
          </a:p>
        </p:txBody>
      </p:sp>
      <p:sp>
        <p:nvSpPr>
          <p:cNvPr id="1071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72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400E4-C46D-48FA-AEA0-ED136F70A0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4" name="タイトル 1"/>
          <p:cNvSpPr>
            <a:spLocks noGrp="1"/>
          </p:cNvSpPr>
          <p:nvPr>
            <p:ph type="title"/>
          </p:nvPr>
        </p:nvSpPr>
        <p:spPr>
          <a:xfrm>
            <a:off x="342901" y="394405"/>
            <a:ext cx="2256235" cy="1678518"/>
          </a:xfrm>
        </p:spPr>
        <p:txBody>
          <a:bodyPr anchor="b">
            <a:normAutofit/>
          </a:bodyPr>
          <a:lstStyle>
            <a:lvl1pPr algn="l">
              <a:defRPr sz="24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1075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726923" y="394408"/>
            <a:ext cx="3545579" cy="81500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 dirty="0"/>
          </a:p>
        </p:txBody>
      </p:sp>
      <p:sp>
        <p:nvSpPr>
          <p:cNvPr id="1076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342901" y="2456723"/>
            <a:ext cx="2256235" cy="617135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1077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20A51-F8EA-429A-8E6F-F02BE74E28F7}" type="datetimeFigureOut">
              <a:rPr kumimoji="1" lang="ja-JP" altLang="en-US" smtClean="0"/>
              <a:t>2015/3/10</a:t>
            </a:fld>
            <a:endParaRPr kumimoji="1" lang="ja-JP" altLang="en-US"/>
          </a:p>
        </p:txBody>
      </p:sp>
      <p:sp>
        <p:nvSpPr>
          <p:cNvPr id="1078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79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400E4-C46D-48FA-AEA0-ED136F70A0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1" name="タイトル 1"/>
          <p:cNvSpPr>
            <a:spLocks noGrp="1"/>
          </p:cNvSpPr>
          <p:nvPr>
            <p:ph type="title"/>
          </p:nvPr>
        </p:nvSpPr>
        <p:spPr>
          <a:xfrm>
            <a:off x="1344216" y="6773203"/>
            <a:ext cx="4114800" cy="818623"/>
          </a:xfrm>
        </p:spPr>
        <p:txBody>
          <a:bodyPr anchor="b">
            <a:normAutofit/>
          </a:bodyPr>
          <a:lstStyle>
            <a:lvl1pPr algn="l">
              <a:defRPr sz="24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1082" name="図プレースホルダー 2"/>
          <p:cNvSpPr>
            <a:spLocks noGrp="1"/>
          </p:cNvSpPr>
          <p:nvPr>
            <p:ph type="pic" idx="1"/>
          </p:nvPr>
        </p:nvSpPr>
        <p:spPr>
          <a:xfrm>
            <a:off x="1344216" y="307151"/>
            <a:ext cx="4114800" cy="632497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kumimoji="1" lang="ja-JP" altLang="en-US" smtClean="0"/>
              <a:t>アイコンをクリックして図を追加</a:t>
            </a:r>
            <a:endParaRPr kumimoji="1" lang="ja-JP" altLang="en-US" dirty="0"/>
          </a:p>
        </p:txBody>
      </p:sp>
      <p:sp>
        <p:nvSpPr>
          <p:cNvPr id="1083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344216" y="7657302"/>
            <a:ext cx="4114800" cy="9707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1084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20A51-F8EA-429A-8E6F-F02BE74E28F7}" type="datetimeFigureOut">
              <a:rPr kumimoji="1" lang="ja-JP" altLang="en-US" smtClean="0"/>
              <a:t>2015/3/10</a:t>
            </a:fld>
            <a:endParaRPr kumimoji="1" lang="ja-JP" altLang="en-US"/>
          </a:p>
        </p:txBody>
      </p:sp>
      <p:sp>
        <p:nvSpPr>
          <p:cNvPr id="1085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86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400E4-C46D-48FA-AEA0-ED136F70A0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slideLayout" Target="../slideLayouts/slideLayout2.xml" /><Relationship Id="rId3" Type="http://schemas.openxmlformats.org/officeDocument/2006/relationships/slideLayout" Target="../slideLayouts/slideLayout3.xml" /><Relationship Id="rId4" Type="http://schemas.openxmlformats.org/officeDocument/2006/relationships/slideLayout" Target="../slideLayouts/slideLayout4.xml" /><Relationship Id="rId5" Type="http://schemas.openxmlformats.org/officeDocument/2006/relationships/slideLayout" Target="../slideLayouts/slideLayout5.xml" /><Relationship Id="rId6" Type="http://schemas.openxmlformats.org/officeDocument/2006/relationships/slideLayout" Target="../slideLayouts/slideLayout6.xml" /><Relationship Id="rId7" Type="http://schemas.openxmlformats.org/officeDocument/2006/relationships/slideLayout" Target="../slideLayouts/slideLayout7.xml" /><Relationship Id="rId8" Type="http://schemas.openxmlformats.org/officeDocument/2006/relationships/slideLayout" Target="../slideLayouts/slideLayout8.xml" /><Relationship Id="rId9" Type="http://schemas.openxmlformats.org/officeDocument/2006/relationships/slideLayout" Target="../slideLayouts/slideLayout9.xml" /><Relationship Id="rId10" Type="http://schemas.openxmlformats.org/officeDocument/2006/relationships/slideLayout" Target="../slideLayouts/slideLayout10.xml" /><Relationship Id="rId11" Type="http://schemas.openxmlformats.org/officeDocument/2006/relationships/slideLayout" Target="../slideLayouts/slideLayout11.xml" /><Relationship Id="rId12" Type="http://schemas.openxmlformats.org/officeDocument/2006/relationships/theme" Target="../theme/theme1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1889829" y="9009451"/>
            <a:ext cx="3078343" cy="5274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/>
                </a:solidFill>
                <a:latin typeface="+mn-ea"/>
                <a:ea typeface="+mn-ea"/>
              </a:defRPr>
            </a:lvl1pPr>
          </a:lstStyle>
          <a:p>
            <a:endParaRPr lang="ja-JP" altLang="en-US" dirty="0"/>
          </a:p>
        </p:txBody>
      </p:sp>
      <p:sp>
        <p:nvSpPr>
          <p:cNvPr id="1026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342900" y="604721"/>
            <a:ext cx="6172200" cy="143595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dirty="0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1027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508730"/>
            <a:ext cx="6172200" cy="618415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dirty="0" smtClean="0"/>
              <a:t>マスター テキストの書式設定</a:t>
            </a:r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en-US" altLang="ja-JP" dirty="0" smtClean="0"/>
          </a:p>
          <a:p>
            <a:pPr lvl="5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6 </a:t>
            </a:r>
            <a:r>
              <a:rPr kumimoji="1" lang="ja-JP" altLang="en-US" dirty="0" smtClean="0"/>
              <a:t>レベル</a:t>
            </a:r>
          </a:p>
          <a:p>
            <a:pPr lvl="6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7 </a:t>
            </a:r>
            <a:r>
              <a:rPr kumimoji="1" lang="ja-JP" altLang="en-US" dirty="0" smtClean="0"/>
              <a:t>レベル</a:t>
            </a:r>
          </a:p>
          <a:p>
            <a:pPr lvl="7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8 </a:t>
            </a:r>
            <a:r>
              <a:rPr kumimoji="1" lang="ja-JP" altLang="en-US" dirty="0" smtClean="0"/>
              <a:t>レベル</a:t>
            </a:r>
          </a:p>
          <a:p>
            <a:pPr lvl="8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9 </a:t>
            </a:r>
            <a:r>
              <a:rPr kumimoji="1" lang="ja-JP" altLang="en-US" dirty="0" smtClean="0"/>
              <a:t>レベル</a:t>
            </a:r>
          </a:p>
        </p:txBody>
      </p:sp>
      <p:sp>
        <p:nvSpPr>
          <p:cNvPr id="1028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342900" y="9009451"/>
            <a:ext cx="1411915" cy="5274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+mn-lt"/>
                <a:ea typeface="+mn-ea"/>
              </a:defRPr>
            </a:lvl1pPr>
          </a:lstStyle>
          <a:p>
            <a:fld id="{3E220A51-F8EA-429A-8E6F-F02BE74E28F7}" type="datetimeFigureOut">
              <a:rPr lang="ja-JP" altLang="en-US" smtClean="0"/>
              <a:pPr/>
              <a:t>2015/3/10</a:t>
            </a:fld>
            <a:endParaRPr lang="ja-JP" altLang="en-US" dirty="0"/>
          </a:p>
        </p:txBody>
      </p:sp>
      <p:sp>
        <p:nvSpPr>
          <p:cNvPr id="1029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5076183" y="9009451"/>
            <a:ext cx="1438917" cy="5274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  <a:latin typeface="+mn-lt"/>
                <a:ea typeface="+mn-ea"/>
              </a:defRPr>
            </a:lvl1pPr>
          </a:lstStyle>
          <a:p>
            <a:fld id="{2C9400E4-C46D-48FA-AEA0-ED136F70A0E5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b="0" kern="1200">
          <a:solidFill>
            <a:schemeClr val="tx1"/>
          </a:solidFill>
          <a:latin typeface="+mj-ea"/>
          <a:ea typeface="+mj-ea"/>
          <a:cs typeface="+mj-cs"/>
        </a:defRPr>
      </a:lvl1pPr>
      <a:lvl2pPr eaLnBrk="1" hangingPunct="1">
        <a:defRPr kumimoji="1">
          <a:solidFill>
            <a:schemeClr val="tx2"/>
          </a:solidFill>
        </a:defRPr>
      </a:lvl2pPr>
      <a:lvl3pPr eaLnBrk="1" hangingPunct="1">
        <a:defRPr kumimoji="1">
          <a:solidFill>
            <a:schemeClr val="tx2"/>
          </a:solidFill>
        </a:defRPr>
      </a:lvl3pPr>
      <a:lvl4pPr eaLnBrk="1" hangingPunct="1">
        <a:defRPr kumimoji="1">
          <a:solidFill>
            <a:schemeClr val="tx2"/>
          </a:solidFill>
        </a:defRPr>
      </a:lvl4pPr>
      <a:lvl5pPr eaLnBrk="1" hangingPunct="1">
        <a:defRPr kumimoji="1">
          <a:solidFill>
            <a:schemeClr val="tx2"/>
          </a:solidFill>
        </a:defRPr>
      </a:lvl5pPr>
      <a:lvl6pPr eaLnBrk="1" hangingPunct="1">
        <a:defRPr kumimoji="1">
          <a:solidFill>
            <a:schemeClr val="tx2"/>
          </a:solidFill>
        </a:defRPr>
      </a:lvl6pPr>
      <a:lvl7pPr eaLnBrk="1" hangingPunct="1">
        <a:defRPr kumimoji="1">
          <a:solidFill>
            <a:schemeClr val="tx2"/>
          </a:solidFill>
        </a:defRPr>
      </a:lvl7pPr>
      <a:lvl8pPr eaLnBrk="1" hangingPunct="1">
        <a:defRPr kumimoji="1">
          <a:solidFill>
            <a:schemeClr val="tx2"/>
          </a:solidFill>
        </a:defRPr>
      </a:lvl8pPr>
      <a:lvl9pPr eaLnBrk="1" hangingPunct="1">
        <a:defRPr kumimoji="1">
          <a:solidFill>
            <a:schemeClr val="tx2"/>
          </a:solidFill>
        </a:defRPr>
      </a:lvl9pPr>
    </p:titleStyle>
    <p:bodyStyle>
      <a:lvl1pPr marL="457200" indent="-4572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ea"/>
          <a:ea typeface="+mn-ea"/>
          <a:cs typeface="+mn-cs"/>
        </a:defRPr>
      </a:lvl1pPr>
      <a:lvl2pPr marL="914400" indent="-4572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2573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714500" indent="-342900" algn="l" defTabSz="914400" rtl="0" eaLnBrk="1" latinLnBrk="0" hangingPunct="1">
        <a:spcBef>
          <a:spcPct val="20000"/>
        </a:spcBef>
        <a:buSzPct val="100000"/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171700" marR="0" indent="-342900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Tx/>
        <a:buSzPct val="100000"/>
        <a:buFont typeface="Arial" panose="020B0604020202020204" pitchFamily="34" charset="0"/>
        <a:buChar char="•"/>
        <a:tabLst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717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3028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1600" kern="1200">
          <a:solidFill>
            <a:schemeClr val="tx1"/>
          </a:solidFill>
          <a:latin typeface="+mn-lt"/>
          <a:ea typeface="+mj-ea"/>
          <a:cs typeface="+mn-cs"/>
        </a:defRPr>
      </a:lvl7pPr>
      <a:lvl8pPr marL="34861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1600" kern="1200">
          <a:solidFill>
            <a:schemeClr val="tx1"/>
          </a:solidFill>
          <a:latin typeface="+mn-lt"/>
          <a:ea typeface="+mj-ea"/>
          <a:cs typeface="+mn-cs"/>
        </a:defRPr>
      </a:lvl8pPr>
      <a:lvl9pPr marL="39433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notesSlide" Target="../notesSlides/notesSlide1.xml" /></Relationships>
</file>

<file path=ppt/slides/_rels/slide2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notesSlide" Target="../notesSlides/notesSlide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2" name="図形 111"/>
          <p:cNvSpPr/>
          <p:nvPr/>
        </p:nvSpPr>
        <p:spPr>
          <a:xfrm>
            <a:off x="78696" y="1174739"/>
            <a:ext cx="6698133" cy="4427855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 w="12700" cap="flat" cmpd="sng" algn="ctr">
            <a:solidFill>
              <a:schemeClr val="accent6">
                <a:lumMod val="50000"/>
              </a:schemeClr>
            </a:solidFill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bIns="0" anchor="t" anchorCtr="0"/>
          <a:p>
            <a:pPr algn="l">
              <a:defRPr lang="ja-JP" altLang="en-US"/>
            </a:pPr>
            <a:r>
              <a:rPr lang="ja-JP" altLang="en-US" u="none">
                <a:solidFill>
                  <a:schemeClr val="tx1"/>
                </a:solidFill>
              </a:rPr>
              <a:t>地域計画の目標地図に位置づけられている</a:t>
            </a:r>
            <a:r>
              <a:rPr lang="ja-JP" altLang="en-US">
                <a:solidFill>
                  <a:schemeClr val="tx1"/>
                </a:solidFill>
              </a:rPr>
              <a:t>認定農業者、認定新規就農者</a:t>
            </a:r>
            <a:r>
              <a:rPr lang="ja-JP" altLang="en-US">
                <a:solidFill>
                  <a:schemeClr val="tx1"/>
                </a:solidFill>
              </a:rPr>
              <a:t>（</a:t>
            </a:r>
            <a:r>
              <a:rPr lang="ja-JP" altLang="en-US" u="none">
                <a:solidFill>
                  <a:schemeClr val="tx1"/>
                </a:solidFill>
              </a:rPr>
              <a:t>年間販売金額５千万円以上及び前年度に本事業を利用している者を除く</a:t>
            </a:r>
            <a:r>
              <a:rPr lang="ja-JP" altLang="en-US">
                <a:solidFill>
                  <a:schemeClr val="tx1"/>
                </a:solidFill>
              </a:rPr>
              <a:t>）</a:t>
            </a:r>
            <a:r>
              <a:rPr lang="ja-JP" altLang="en-US">
                <a:solidFill>
                  <a:schemeClr val="tx1"/>
                </a:solidFill>
              </a:rPr>
              <a:t>が</a:t>
            </a:r>
            <a:r>
              <a:rPr lang="ja-JP" altLang="en-US">
                <a:solidFill>
                  <a:schemeClr val="tx1"/>
                </a:solidFill>
              </a:rPr>
              <a:t>以下の取組</a:t>
            </a:r>
            <a:r>
              <a:rPr lang="ja-JP" altLang="en-US">
                <a:solidFill>
                  <a:schemeClr val="tx1"/>
                </a:solidFill>
              </a:rPr>
              <a:t>を実施</a:t>
            </a:r>
            <a:endParaRPr lang="ja-JP" altLang="en-US">
              <a:solidFill>
                <a:schemeClr val="tx1"/>
              </a:solidFill>
            </a:endParaRPr>
          </a:p>
          <a:p>
            <a:pPr algn="ctr">
              <a:defRPr lang="ja-JP" altLang="en-US"/>
            </a:pPr>
            <a:endParaRPr lang="ja-JP" altLang="en-US">
              <a:solidFill>
                <a:schemeClr val="tx1"/>
              </a:solidFill>
            </a:endParaRPr>
          </a:p>
          <a:p>
            <a:pPr algn="ctr">
              <a:defRPr lang="ja-JP" altLang="en-US"/>
            </a:pPr>
            <a:endParaRPr lang="ja-JP" altLang="en-US">
              <a:solidFill>
                <a:schemeClr val="tx1"/>
              </a:solidFill>
            </a:endParaRPr>
          </a:p>
          <a:p>
            <a:pPr algn="ctr">
              <a:defRPr lang="ja-JP" altLang="en-US"/>
            </a:pPr>
            <a:endParaRPr lang="ja-JP" altLang="en-US">
              <a:solidFill>
                <a:schemeClr val="tx1"/>
              </a:solidFill>
            </a:endParaRPr>
          </a:p>
          <a:p>
            <a:pPr algn="ctr">
              <a:defRPr lang="ja-JP" altLang="en-US"/>
            </a:pPr>
            <a:endParaRPr lang="ja-JP" altLang="en-US">
              <a:solidFill>
                <a:schemeClr val="tx1"/>
              </a:solidFill>
            </a:endParaRPr>
          </a:p>
          <a:p>
            <a:pPr algn="ctr">
              <a:defRPr lang="ja-JP" altLang="en-US"/>
            </a:pPr>
            <a:endParaRPr lang="ja-JP" altLang="en-US">
              <a:solidFill>
                <a:schemeClr val="tx1"/>
              </a:solidFill>
            </a:endParaRPr>
          </a:p>
          <a:p>
            <a:pPr algn="ctr">
              <a:defRPr lang="ja-JP" altLang="en-US"/>
            </a:pPr>
            <a:endParaRPr lang="ja-JP" altLang="en-US">
              <a:solidFill>
                <a:schemeClr val="tx1"/>
              </a:solidFill>
            </a:endParaRPr>
          </a:p>
          <a:p>
            <a:pPr algn="ctr">
              <a:defRPr lang="ja-JP" altLang="en-US"/>
            </a:pPr>
            <a:endParaRPr lang="ja-JP" altLang="en-US">
              <a:solidFill>
                <a:schemeClr val="tx1"/>
              </a:solidFill>
            </a:endParaRPr>
          </a:p>
          <a:p>
            <a:pPr algn="ctr">
              <a:defRPr lang="ja-JP" altLang="en-US"/>
            </a:pPr>
            <a:endParaRPr lang="ja-JP" altLang="en-US">
              <a:solidFill>
                <a:schemeClr val="tx1"/>
              </a:solidFill>
            </a:endParaRPr>
          </a:p>
          <a:p>
            <a:pPr algn="ctr">
              <a:defRPr lang="ja-JP" altLang="en-US"/>
            </a:pPr>
            <a:endParaRPr lang="ja-JP" altLang="en-US">
              <a:solidFill>
                <a:schemeClr val="tx1"/>
              </a:solidFill>
            </a:endParaRPr>
          </a:p>
          <a:p>
            <a:pPr algn="ctr">
              <a:defRPr lang="ja-JP" altLang="en-US"/>
            </a:pPr>
            <a:endParaRPr lang="ja-JP" altLang="en-US">
              <a:solidFill>
                <a:schemeClr val="tx1"/>
              </a:solidFill>
            </a:endParaRPr>
          </a:p>
          <a:p>
            <a:pPr algn="ctr">
              <a:defRPr lang="ja-JP" altLang="en-US"/>
            </a:pPr>
            <a:endParaRPr lang="ja-JP" altLang="en-US">
              <a:solidFill>
                <a:schemeClr val="tx1"/>
              </a:solidFill>
            </a:endParaRPr>
          </a:p>
          <a:p>
            <a:pPr algn="ctr">
              <a:defRPr lang="ja-JP" altLang="en-US"/>
            </a:pPr>
            <a:r>
              <a:rPr lang="ja-JP" altLang="en-US">
                <a:solidFill>
                  <a:schemeClr val="tx1"/>
                </a:solidFill>
              </a:rPr>
              <a:t>上記</a:t>
            </a:r>
            <a:r>
              <a:rPr lang="ja-JP" altLang="en-US">
                <a:solidFill>
                  <a:schemeClr val="tx1"/>
                </a:solidFill>
              </a:rPr>
              <a:t>取組</a:t>
            </a:r>
            <a:r>
              <a:rPr lang="ja-JP" altLang="en-US">
                <a:solidFill>
                  <a:schemeClr val="tx1"/>
                </a:solidFill>
              </a:rPr>
              <a:t>と</a:t>
            </a:r>
            <a:r>
              <a:rPr lang="ja-JP" altLang="en-US">
                <a:solidFill>
                  <a:schemeClr val="tx1"/>
                </a:solidFill>
              </a:rPr>
              <a:t>審査員による</a:t>
            </a:r>
            <a:r>
              <a:rPr lang="ja-JP" altLang="en-US">
                <a:solidFill>
                  <a:schemeClr val="tx1"/>
                </a:solidFill>
              </a:rPr>
              <a:t>計画審査により採択順位を決定</a:t>
            </a:r>
            <a:endParaRPr lang="ja-JP" altLang="en-US">
              <a:solidFill>
                <a:schemeClr val="tx1"/>
              </a:solidFill>
            </a:endParaRPr>
          </a:p>
        </p:txBody>
      </p:sp>
      <p:sp>
        <p:nvSpPr>
          <p:cNvPr id="1113" name="タイトル 1"/>
          <p:cNvSpPr>
            <a:spLocks noGrp="1"/>
          </p:cNvSpPr>
          <p:nvPr>
            <p:ph type="ctrTitle"/>
          </p:nvPr>
        </p:nvSpPr>
        <p:spPr>
          <a:xfrm>
            <a:off x="-3853" y="0"/>
            <a:ext cx="6865706" cy="431800"/>
          </a:xfrm>
          <a:solidFill>
            <a:schemeClr val="accent6">
              <a:lumMod val="50000"/>
            </a:schemeClr>
          </a:solidFill>
          <a:ln>
            <a:noFill/>
          </a:ln>
        </p:spPr>
        <p:txBody>
          <a:bodyPr>
            <a:normAutofit fontScale="90000"/>
          </a:bodyPr>
          <a:lstStyle/>
          <a:p>
            <a:r>
              <a:rPr kumimoji="1" lang="ja-JP" altLang="en-US" sz="2800" b="1" dirty="0">
                <a:solidFill>
                  <a:schemeClr val="bg1"/>
                </a:solidFill>
              </a:rPr>
              <a:t>持続的農業経営支援事業費助成</a:t>
            </a:r>
            <a:endParaRPr kumimoji="1" lang="ja-JP" altLang="en-US" sz="2400" b="1" dirty="0">
              <a:solidFill>
                <a:schemeClr val="bg1"/>
              </a:solidFill>
            </a:endParaRPr>
          </a:p>
        </p:txBody>
      </p:sp>
      <p:sp>
        <p:nvSpPr>
          <p:cNvPr id="1114" name="テキスト 105"/>
          <p:cNvSpPr txBox="1"/>
          <p:nvPr/>
        </p:nvSpPr>
        <p:spPr>
          <a:xfrm>
            <a:off x="-125176" y="392886"/>
            <a:ext cx="7099765" cy="645438"/>
          </a:xfrm>
          <a:prstGeom prst="rect">
            <a:avLst/>
          </a:prstGeom>
        </p:spPr>
        <p:txBody>
          <a:bodyPr wrap="square">
            <a:spAutoFit/>
          </a:bodyPr>
          <a:p>
            <a:pPr algn="ctr">
              <a:defRPr lang="ja-JP" altLang="en-US"/>
            </a:pPr>
            <a:r>
              <a:rPr lang="ja-JP" altLang="en-US" sz="1800"/>
              <a:t>持続的な農業経営の推進のため、</a:t>
            </a:r>
            <a:r>
              <a:rPr lang="ja-JP" altLang="en-US" sz="1800" u="sng"/>
              <a:t>省エネや効率化等に資する</a:t>
            </a:r>
            <a:endParaRPr lang="ja-JP" altLang="en-US" sz="1800"/>
          </a:p>
          <a:p>
            <a:pPr algn="ctr">
              <a:defRPr lang="ja-JP" altLang="en-US"/>
            </a:pPr>
            <a:r>
              <a:rPr lang="ja-JP" altLang="en-US" sz="1800" b="1" u="sng"/>
              <a:t>農業用施設や農業用機械の更新・改修</a:t>
            </a:r>
            <a:r>
              <a:rPr lang="ja-JP" altLang="en-US" sz="1800"/>
              <a:t>を支援します</a:t>
            </a:r>
            <a:endParaRPr lang="ja-JP" altLang="en-US" sz="1800" u="sng"/>
          </a:p>
        </p:txBody>
      </p:sp>
      <p:sp>
        <p:nvSpPr>
          <p:cNvPr id="1115" name="テキスト 117"/>
          <p:cNvSpPr txBox="1"/>
          <p:nvPr/>
        </p:nvSpPr>
        <p:spPr>
          <a:xfrm>
            <a:off x="45000" y="9489000"/>
            <a:ext cx="6684702" cy="368439"/>
          </a:xfrm>
          <a:prstGeom prst="rect">
            <a:avLst/>
          </a:prstGeom>
        </p:spPr>
        <p:txBody>
          <a:bodyPr wrap="square">
            <a:spAutoFit/>
          </a:bodyPr>
          <a:p>
            <a:pPr algn="ctr">
              <a:defRPr lang="ja-JP" altLang="en-US"/>
            </a:pPr>
            <a:r>
              <a:rPr lang="ja-JP" altLang="en-US"/>
              <a:t>問い合わせ先：</a:t>
            </a:r>
            <a:r>
              <a:rPr lang="ja-JP" altLang="en-US"/>
              <a:t>静岡県農産振興課又</a:t>
            </a:r>
            <a:r>
              <a:rPr lang="ja-JP" altLang="en-US"/>
              <a:t>は最寄りの農林事務所</a:t>
            </a:r>
            <a:endParaRPr lang="ja-JP" altLang="en-US"/>
          </a:p>
        </p:txBody>
      </p:sp>
      <p:sp>
        <p:nvSpPr>
          <p:cNvPr id="1116" name="テキスト 120"/>
          <p:cNvSpPr txBox="1"/>
          <p:nvPr/>
        </p:nvSpPr>
        <p:spPr>
          <a:xfrm>
            <a:off x="3035398" y="3354464"/>
            <a:ext cx="787204" cy="645438"/>
          </a:xfrm>
          <a:prstGeom prst="rect">
            <a:avLst/>
          </a:prstGeom>
        </p:spPr>
        <p:txBody>
          <a:bodyPr wrap="square">
            <a:spAutoFit/>
          </a:bodyPr>
          <a:p>
            <a:pPr algn="ctr">
              <a:defRPr lang="ja-JP" altLang="en-US"/>
            </a:pPr>
            <a:r>
              <a:rPr lang="ja-JP" altLang="en-US" sz="3600"/>
              <a:t>＋</a:t>
            </a:r>
            <a:endParaRPr lang="ja-JP" altLang="en-US"/>
          </a:p>
        </p:txBody>
      </p:sp>
      <p:grpSp>
        <p:nvGrpSpPr>
          <p:cNvPr id="1117" name="グループ 28"/>
          <p:cNvGrpSpPr/>
          <p:nvPr/>
        </p:nvGrpSpPr>
        <p:grpSpPr>
          <a:xfrm>
            <a:off x="189044" y="2205285"/>
            <a:ext cx="6484273" cy="1266640"/>
            <a:chOff x="184727" y="2640360"/>
            <a:chExt cx="6484273" cy="1266640"/>
          </a:xfrm>
        </p:grpSpPr>
        <p:sp>
          <p:nvSpPr>
            <p:cNvPr id="1118" name="図形 93"/>
            <p:cNvSpPr/>
            <p:nvPr/>
          </p:nvSpPr>
          <p:spPr>
            <a:xfrm>
              <a:off x="184727" y="2784360"/>
              <a:ext cx="6484273" cy="1122640"/>
            </a:xfrm>
            <a:prstGeom prst="roundRect">
              <a:avLst/>
            </a:prstGeom>
            <a:solidFill>
              <a:schemeClr val="bg1"/>
            </a:solidFill>
            <a:ln w="12700" cap="flat" cmpd="sng" algn="ctr">
              <a:solidFill>
                <a:schemeClr val="tx1"/>
              </a:solidFill>
              <a:prstDash val="solid"/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anchorCtr="0"/>
            <a:p>
              <a:pPr algn="l">
                <a:defRPr lang="ja-JP" altLang="en-US"/>
              </a:pPr>
              <a:endParaRPr kumimoji="1" lang="ja-JP" altLang="en-US" dirty="0">
                <a:solidFill>
                  <a:schemeClr val="tx1"/>
                </a:solidFill>
              </a:endParaRPr>
            </a:p>
            <a:p>
              <a:pPr algn="l">
                <a:defRPr lang="ja-JP" altLang="en-US"/>
              </a:pPr>
              <a:r>
                <a:rPr kumimoji="1" lang="ja-JP" altLang="en-US" dirty="0">
                  <a:solidFill>
                    <a:schemeClr val="tx1"/>
                  </a:solidFill>
                </a:rPr>
                <a:t>・共済、収入保険等への加入</a:t>
              </a:r>
              <a:endParaRPr kumimoji="1" lang="ja-JP" altLang="en-US" dirty="0">
                <a:solidFill>
                  <a:schemeClr val="tx1"/>
                </a:solidFill>
              </a:endParaRPr>
            </a:p>
            <a:p>
              <a:pPr algn="l">
                <a:defRPr lang="ja-JP" altLang="en-US"/>
              </a:pPr>
              <a:r>
                <a:rPr kumimoji="1" lang="ja-JP" altLang="en-US" dirty="0">
                  <a:solidFill>
                    <a:schemeClr val="tx1"/>
                  </a:solidFill>
                </a:rPr>
                <a:t>・経営継承計画の策定</a:t>
              </a:r>
              <a:endParaRPr kumimoji="1" lang="ja-JP" altLang="en-US" dirty="0">
                <a:solidFill>
                  <a:schemeClr val="tx1"/>
                </a:solidFill>
              </a:endParaRPr>
            </a:p>
            <a:p>
              <a:pPr algn="l">
                <a:defRPr lang="ja-JP" altLang="en-US"/>
              </a:pPr>
              <a:r>
                <a:rPr kumimoji="1" lang="ja-JP" altLang="en-US" dirty="0">
                  <a:solidFill>
                    <a:schemeClr val="tx1"/>
                  </a:solidFill>
                </a:rPr>
                <a:t>・国際水準GAP、有機JAS認証の取得　　</a:t>
              </a:r>
              <a:r>
                <a:rPr kumimoji="1" lang="ja-JP" altLang="en-US" dirty="0">
                  <a:solidFill>
                    <a:schemeClr val="tx1"/>
                  </a:solidFill>
                </a:rPr>
                <a:t>など</a:t>
              </a:r>
              <a:endParaRPr kumimoji="1" lang="ja-JP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1119" name="四角形 94"/>
            <p:cNvSpPr/>
            <p:nvPr/>
          </p:nvSpPr>
          <p:spPr>
            <a:xfrm>
              <a:off x="254533" y="2640360"/>
              <a:ext cx="4897775" cy="368640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 w="12700" cap="flat" cmpd="sng" algn="ctr">
              <a:solidFill>
                <a:schemeClr val="tx1"/>
              </a:solidFill>
              <a:prstDash val="solid"/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p>
              <a:pPr algn="ctr">
                <a:defRPr lang="ja-JP" altLang="en-US"/>
              </a:pPr>
              <a:r>
                <a:rPr lang="ja-JP" altLang="en-US" b="1"/>
                <a:t>経営維持継承に向けた取組（複数選択可）</a:t>
              </a:r>
              <a:endParaRPr lang="ja-JP" altLang="en-US" b="1"/>
            </a:p>
          </p:txBody>
        </p:sp>
      </p:grpSp>
      <p:grpSp>
        <p:nvGrpSpPr>
          <p:cNvPr id="1120" name="グループ 30"/>
          <p:cNvGrpSpPr/>
          <p:nvPr/>
        </p:nvGrpSpPr>
        <p:grpSpPr>
          <a:xfrm>
            <a:off x="162994" y="3837171"/>
            <a:ext cx="6488588" cy="1341107"/>
            <a:chOff x="117000" y="4644078"/>
            <a:chExt cx="6488588" cy="994247"/>
          </a:xfrm>
        </p:grpSpPr>
        <p:sp>
          <p:nvSpPr>
            <p:cNvPr id="1121" name="図形 95"/>
            <p:cNvSpPr/>
            <p:nvPr/>
          </p:nvSpPr>
          <p:spPr>
            <a:xfrm>
              <a:off x="117000" y="4723421"/>
              <a:ext cx="6488588" cy="914904"/>
            </a:xfrm>
            <a:prstGeom prst="roundRect">
              <a:avLst/>
            </a:prstGeom>
            <a:solidFill>
              <a:schemeClr val="bg1"/>
            </a:solidFill>
            <a:ln w="12700" cap="flat" cmpd="sng" algn="ctr">
              <a:solidFill>
                <a:schemeClr val="tx1"/>
              </a:solidFill>
              <a:prstDash val="solid"/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anchorCtr="0"/>
            <a:p>
              <a:pPr algn="l">
                <a:defRPr lang="ja-JP" altLang="en-US"/>
              </a:pPr>
              <a:r>
                <a:rPr kumimoji="1" lang="ja-JP" altLang="en-US" dirty="0">
                  <a:solidFill>
                    <a:schemeClr val="tx1"/>
                  </a:solidFill>
                </a:rPr>
                <a:t>　　　　　　　　　　　　　　　</a:t>
              </a:r>
              <a:r>
                <a:rPr kumimoji="1" lang="ja-JP" altLang="en-US" sz="1600" dirty="0">
                  <a:solidFill>
                    <a:schemeClr val="tx1"/>
                  </a:solidFill>
                </a:rPr>
                <a:t>※事業完了の</a:t>
              </a:r>
              <a:r>
                <a:rPr kumimoji="1" lang="ja-JP" altLang="en-US" sz="1600" u="sng" dirty="0">
                  <a:solidFill>
                    <a:schemeClr val="tx1"/>
                  </a:solidFill>
                </a:rPr>
                <a:t>翌々年度</a:t>
              </a:r>
              <a:r>
                <a:rPr kumimoji="1" lang="ja-JP" altLang="en-US" sz="1600" dirty="0">
                  <a:solidFill>
                    <a:schemeClr val="tx1"/>
                  </a:solidFill>
                </a:rPr>
                <a:t>まで</a:t>
              </a:r>
              <a:endParaRPr kumimoji="1" lang="ja-JP" altLang="en-US" dirty="0">
                <a:solidFill>
                  <a:schemeClr val="tx1"/>
                </a:solidFill>
              </a:endParaRPr>
            </a:p>
            <a:p>
              <a:pPr algn="l">
                <a:defRPr lang="ja-JP" altLang="en-US"/>
              </a:pPr>
              <a:r>
                <a:rPr kumimoji="1" lang="ja-JP" altLang="en-US" dirty="0">
                  <a:solidFill>
                    <a:schemeClr val="tx1"/>
                  </a:solidFill>
                </a:rPr>
                <a:t>・生産コスト、労働時間の削減</a:t>
              </a:r>
              <a:endParaRPr lang="ja-JP" altLang="en-US">
                <a:solidFill>
                  <a:schemeClr val="tx1"/>
                </a:solidFill>
              </a:endParaRPr>
            </a:p>
            <a:p>
              <a:pPr algn="l">
                <a:defRPr lang="ja-JP" altLang="en-US"/>
              </a:pPr>
              <a:r>
                <a:rPr kumimoji="1" lang="ja-JP" altLang="en-US" dirty="0">
                  <a:solidFill>
                    <a:schemeClr val="tx1"/>
                  </a:solidFill>
                </a:rPr>
                <a:t>・単収、品質の向上</a:t>
              </a:r>
              <a:endParaRPr kumimoji="1" lang="ja-JP" altLang="en-US" dirty="0">
                <a:solidFill>
                  <a:schemeClr val="tx1"/>
                </a:solidFill>
              </a:endParaRPr>
            </a:p>
            <a:p>
              <a:pPr algn="l">
                <a:defRPr lang="ja-JP" altLang="en-US"/>
              </a:pPr>
              <a:r>
                <a:rPr kumimoji="1" lang="ja-JP" altLang="en-US" dirty="0">
                  <a:solidFill>
                    <a:schemeClr val="tx1"/>
                  </a:solidFill>
                </a:rPr>
                <a:t>・環境保全型農業の取組面積の増加　　　</a:t>
              </a:r>
              <a:r>
                <a:rPr kumimoji="1" lang="ja-JP" altLang="en-US" dirty="0">
                  <a:solidFill>
                    <a:schemeClr val="tx1"/>
                  </a:solidFill>
                </a:rPr>
                <a:t>など</a:t>
              </a:r>
              <a:endParaRPr kumimoji="1" lang="ja-JP" altLang="en-US" u="sng" dirty="0">
                <a:solidFill>
                  <a:schemeClr val="tx1"/>
                </a:solidFill>
              </a:endParaRPr>
            </a:p>
          </p:txBody>
        </p:sp>
        <p:sp>
          <p:nvSpPr>
            <p:cNvPr id="1122" name="四角形 96"/>
            <p:cNvSpPr/>
            <p:nvPr/>
          </p:nvSpPr>
          <p:spPr>
            <a:xfrm>
              <a:off x="191136" y="4644078"/>
              <a:ext cx="3456295" cy="275030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 w="12700" cap="flat" cmpd="sng" algn="ctr">
              <a:solidFill>
                <a:schemeClr val="tx1"/>
              </a:solidFill>
              <a:prstDash val="solid"/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p>
              <a:pPr algn="ctr">
                <a:defRPr lang="ja-JP" altLang="en-US"/>
              </a:pPr>
              <a:r>
                <a:rPr lang="ja-JP" altLang="en-US" b="1"/>
                <a:t>導入効果（２つ以内で選択）</a:t>
              </a:r>
              <a:endParaRPr lang="ja-JP" altLang="en-US" b="1"/>
            </a:p>
          </p:txBody>
        </p:sp>
      </p:grpSp>
      <p:sp>
        <p:nvSpPr>
          <p:cNvPr id="1123" name="四角形 32"/>
          <p:cNvSpPr/>
          <p:nvPr/>
        </p:nvSpPr>
        <p:spPr>
          <a:xfrm>
            <a:off x="76114" y="9129000"/>
            <a:ext cx="6668150" cy="41207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algn="l">
              <a:defRPr lang="ja-JP" altLang="en-US"/>
            </a:pPr>
            <a:r>
              <a:rPr lang="ja-JP" altLang="en-US" sz="2000" b="1">
                <a:solidFill>
                  <a:schemeClr val="tx1"/>
                </a:solidFill>
              </a:rPr>
              <a:t>＜募集期間＞</a:t>
            </a:r>
            <a:r>
              <a:rPr lang="ja-JP" altLang="en-US" sz="2000" b="1">
                <a:solidFill>
                  <a:schemeClr val="tx1"/>
                </a:solidFill>
              </a:rPr>
              <a:t>令和</a:t>
            </a:r>
            <a:r>
              <a:rPr lang="ja-JP" altLang="en-US" sz="2000" b="1">
                <a:solidFill>
                  <a:schemeClr val="tx1"/>
                </a:solidFill>
              </a:rPr>
              <a:t>８</a:t>
            </a:r>
            <a:r>
              <a:rPr lang="ja-JP" altLang="en-US" sz="2000" b="1">
                <a:solidFill>
                  <a:schemeClr val="tx1"/>
                </a:solidFill>
              </a:rPr>
              <a:t>年４月３日（金）～４月30日（木）</a:t>
            </a:r>
            <a:endParaRPr lang="ja-JP" altLang="en-US">
              <a:solidFill>
                <a:schemeClr val="tx1"/>
              </a:solidFill>
            </a:endParaRPr>
          </a:p>
        </p:txBody>
      </p:sp>
      <p:sp>
        <p:nvSpPr>
          <p:cNvPr id="1124" name="四角形 30"/>
          <p:cNvSpPr/>
          <p:nvPr/>
        </p:nvSpPr>
        <p:spPr>
          <a:xfrm>
            <a:off x="258625" y="993342"/>
            <a:ext cx="5615149" cy="368640"/>
          </a:xfrm>
          <a:prstGeom prst="rect">
            <a:avLst/>
          </a:prstGeom>
          <a:solidFill>
            <a:schemeClr val="accent6">
              <a:lumMod val="50000"/>
            </a:schemeClr>
          </a:solidFill>
          <a:ln w="12700" cap="flat" cmpd="sng" algn="ctr">
            <a:solidFill>
              <a:schemeClr val="tx1"/>
            </a:solidFill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>
              <a:defRPr lang="ja-JP" altLang="en-US"/>
            </a:pPr>
            <a:r>
              <a:rPr lang="ja-JP" altLang="en-US" b="1"/>
              <a:t>採択要件（</a:t>
            </a:r>
            <a:r>
              <a:rPr lang="ja-JP" altLang="en-US" b="1"/>
              <a:t>以下に掲げる全ての要件を満たす者</a:t>
            </a:r>
            <a:r>
              <a:rPr lang="ja-JP" altLang="en-US" b="1"/>
              <a:t>）</a:t>
            </a:r>
            <a:endParaRPr lang="ja-JP" altLang="en-US" b="1"/>
          </a:p>
        </p:txBody>
      </p:sp>
      <p:graphicFrame>
        <p:nvGraphicFramePr>
          <p:cNvPr id="1125" name="四角形 31"/>
          <p:cNvGraphicFramePr>
            <a:graphicFrameLocks noGrp="1"/>
          </p:cNvGraphicFramePr>
          <p:nvPr/>
        </p:nvGraphicFramePr>
        <p:xfrm>
          <a:off x="76135" y="5652798"/>
          <a:ext cx="6662304" cy="340420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662304"/>
              </a:tblGrid>
              <a:tr h="361106">
                <a:tc>
                  <a:txBody>
                    <a:bodyPr/>
                    <a:lstStyle/>
                    <a:p>
                      <a:r>
                        <a:rPr lang="ja-JP" altLang="en-US" b="1">
                          <a:solidFill>
                            <a:schemeClr val="tx1"/>
                          </a:solidFill>
                        </a:rPr>
                        <a:t>＜補助率＞</a:t>
                      </a:r>
                      <a:r>
                        <a:rPr lang="ja-JP" altLang="en-US">
                          <a:solidFill>
                            <a:schemeClr val="tx1"/>
                          </a:solidFill>
                        </a:rPr>
                        <a:t>１／３</a:t>
                      </a:r>
                      <a:r>
                        <a:rPr lang="ja-JP" altLang="en-US">
                          <a:solidFill>
                            <a:schemeClr val="tx1"/>
                          </a:solidFill>
                        </a:rPr>
                        <a:t>以内</a:t>
                      </a:r>
                      <a:endParaRPr kumimoji="1" lang="ja-JP" altLang="en-US" dirty="0"/>
                    </a:p>
                  </a:txBody>
                  <a:tcPr marL="91440" marR="91440" marT="45720" marB="45720" vert="horz" anchor="ctr" anchorCtr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BE"/>
                    </a:solidFill>
                  </a:tcPr>
                </a:tc>
              </a:tr>
              <a:tr h="2091817">
                <a:tc>
                  <a:txBody>
                    <a:bodyPr/>
                    <a:lstStyle/>
                    <a:p>
                      <a:pPr algn="l">
                        <a:defRPr lang="ja-JP" altLang="en-US"/>
                      </a:pPr>
                      <a:r>
                        <a:rPr lang="ja-JP" altLang="en-US" b="1">
                          <a:solidFill>
                            <a:schemeClr val="tx1"/>
                          </a:solidFill>
                        </a:rPr>
                        <a:t>＜補助金額の上限＞</a:t>
                      </a:r>
                      <a:r>
                        <a:rPr lang="ja-JP" altLang="en-US" b="1">
                          <a:solidFill>
                            <a:schemeClr val="tx1"/>
                          </a:solidFill>
                        </a:rPr>
                        <a:t/>
                      </a:r>
                      <a:r>
                        <a:rPr lang="ja-JP" altLang="en-US" sz="1400" b="0">
                          <a:solidFill>
                            <a:schemeClr val="tx1"/>
                          </a:solidFill>
                        </a:rPr>
                        <a:t>※この金額を上回る金額は自己負担となります。</a:t>
                      </a:r>
                      <a:endParaRPr lang="ja-JP" altLang="en-US" b="1">
                        <a:solidFill>
                          <a:schemeClr val="tx1"/>
                        </a:solidFill>
                      </a:endParaRPr>
                    </a:p>
                    <a:p>
                      <a:pPr algn="l">
                        <a:defRPr lang="ja-JP" altLang="en-US"/>
                      </a:pPr>
                      <a:r>
                        <a:rPr lang="ja-JP" altLang="en-US">
                          <a:solidFill>
                            <a:schemeClr val="tx1"/>
                          </a:solidFill>
                        </a:rPr>
                        <a:t>①施設本体の更新：</a:t>
                      </a:r>
                      <a:r>
                        <a:rPr lang="ja-JP" altLang="en-US">
                          <a:solidFill>
                            <a:schemeClr val="tx1"/>
                          </a:solidFill>
                        </a:rPr>
                        <a:t>７千円/㎡（ﾒﾛﾝ専用ｶﾞﾗｽ温室15千円/㎡）</a:t>
                      </a:r>
                      <a:endParaRPr lang="ja-JP" altLang="en-US" sz="1600">
                        <a:solidFill>
                          <a:schemeClr val="tx1"/>
                        </a:solidFill>
                      </a:endParaRPr>
                    </a:p>
                    <a:p>
                      <a:pPr algn="l">
                        <a:defRPr lang="ja-JP" altLang="en-US"/>
                      </a:pPr>
                      <a:r>
                        <a:rPr lang="ja-JP" altLang="en-US">
                          <a:solidFill>
                            <a:schemeClr val="tx1"/>
                          </a:solidFill>
                        </a:rPr>
                        <a:t>　　　　　　　　　</a:t>
                      </a:r>
                      <a:r>
                        <a:rPr lang="ja-JP" altLang="en-US">
                          <a:solidFill>
                            <a:schemeClr val="tx1"/>
                          </a:solidFill>
                        </a:rPr>
                        <a:t>又は</a:t>
                      </a:r>
                      <a:r>
                        <a:rPr lang="ja-JP" altLang="en-US">
                          <a:solidFill>
                            <a:schemeClr val="tx1"/>
                          </a:solidFill>
                        </a:rPr>
                        <a:t>600万円</a:t>
                      </a:r>
                      <a:r>
                        <a:rPr lang="ja-JP" altLang="en-US">
                          <a:solidFill>
                            <a:schemeClr val="tx1"/>
                          </a:solidFill>
                        </a:rPr>
                        <a:t>のいずれか少ない額</a:t>
                      </a:r>
                      <a:endParaRPr lang="ja-JP" altLang="en-US" sz="1600">
                        <a:solidFill>
                          <a:schemeClr val="tx1"/>
                        </a:solidFill>
                      </a:endParaRPr>
                    </a:p>
                    <a:p>
                      <a:pPr algn="l">
                        <a:defRPr lang="ja-JP" altLang="en-US"/>
                      </a:pPr>
                      <a:r>
                        <a:rPr lang="ja-JP" altLang="en-US">
                          <a:solidFill>
                            <a:schemeClr val="tx1"/>
                          </a:solidFill>
                        </a:rPr>
                        <a:t>②施設</a:t>
                      </a:r>
                      <a:r>
                        <a:rPr lang="ja-JP" altLang="en-US">
                          <a:solidFill>
                            <a:schemeClr val="tx1"/>
                          </a:solidFill>
                        </a:rPr>
                        <a:t>本体の</a:t>
                      </a:r>
                      <a:r>
                        <a:rPr lang="ja-JP" altLang="en-US">
                          <a:solidFill>
                            <a:schemeClr val="tx1"/>
                          </a:solidFill>
                        </a:rPr>
                        <a:t>改修</a:t>
                      </a:r>
                      <a:r>
                        <a:rPr lang="ja-JP" altLang="en-US">
                          <a:solidFill>
                            <a:schemeClr val="tx1"/>
                          </a:solidFill>
                        </a:rPr>
                        <a:t>：</a:t>
                      </a:r>
                      <a:r>
                        <a:rPr lang="ja-JP" altLang="en-US">
                          <a:solidFill>
                            <a:schemeClr val="tx1"/>
                          </a:solidFill>
                        </a:rPr>
                        <a:t>２</a:t>
                      </a:r>
                      <a:r>
                        <a:rPr lang="ja-JP" altLang="en-US">
                          <a:solidFill>
                            <a:schemeClr val="tx1"/>
                          </a:solidFill>
                        </a:rPr>
                        <a:t>千円</a:t>
                      </a:r>
                      <a:r>
                        <a:rPr lang="ja-JP" altLang="en-US">
                          <a:solidFill>
                            <a:schemeClr val="tx1"/>
                          </a:solidFill>
                        </a:rPr>
                        <a:t>/</a:t>
                      </a:r>
                      <a:r>
                        <a:rPr lang="ja-JP" altLang="en-US">
                          <a:solidFill>
                            <a:schemeClr val="tx1"/>
                          </a:solidFill>
                        </a:rPr>
                        <a:t>㎡</a:t>
                      </a:r>
                      <a:r>
                        <a:rPr lang="ja-JP" altLang="en-US">
                          <a:solidFill>
                            <a:schemeClr val="tx1"/>
                          </a:solidFill>
                        </a:rPr>
                        <a:t>（ﾒ</a:t>
                      </a:r>
                      <a:r>
                        <a:rPr lang="ja-JP" altLang="en-US">
                          <a:solidFill>
                            <a:schemeClr val="tx1"/>
                          </a:solidFill>
                        </a:rPr>
                        <a:t>ﾛﾝ</a:t>
                      </a:r>
                      <a:r>
                        <a:rPr lang="ja-JP" altLang="en-US">
                          <a:solidFill>
                            <a:schemeClr val="tx1"/>
                          </a:solidFill>
                        </a:rPr>
                        <a:t>専用</a:t>
                      </a:r>
                      <a:r>
                        <a:rPr lang="ja-JP" altLang="en-US">
                          <a:solidFill>
                            <a:schemeClr val="tx1"/>
                          </a:solidFill>
                        </a:rPr>
                        <a:t>ｶﾞﾗｽ温室 ５千円/㎡）</a:t>
                      </a:r>
                      <a:endParaRPr lang="ja-JP" altLang="en-US" sz="1600">
                        <a:solidFill>
                          <a:schemeClr val="tx1"/>
                        </a:solidFill>
                      </a:endParaRPr>
                    </a:p>
                    <a:p>
                      <a:pPr algn="l">
                        <a:defRPr lang="ja-JP" altLang="en-US"/>
                      </a:pPr>
                      <a:r>
                        <a:rPr lang="ja-JP" altLang="en-US">
                          <a:solidFill>
                            <a:schemeClr val="tx1"/>
                          </a:solidFill>
                        </a:rPr>
                        <a:t>　　　　　　　　　</a:t>
                      </a:r>
                      <a:r>
                        <a:rPr lang="ja-JP" altLang="en-US">
                          <a:solidFill>
                            <a:schemeClr val="tx1"/>
                          </a:solidFill>
                        </a:rPr>
                        <a:t>又は200万円のいずれか少ない額</a:t>
                      </a:r>
                      <a:endParaRPr lang="ja-JP" altLang="en-US" sz="1600">
                        <a:solidFill>
                          <a:schemeClr val="tx1"/>
                        </a:solidFill>
                      </a:endParaRPr>
                    </a:p>
                    <a:p>
                      <a:pPr algn="l">
                        <a:defRPr lang="ja-JP" altLang="en-US"/>
                      </a:pPr>
                      <a:r>
                        <a:rPr lang="ja-JP" altLang="en-US">
                          <a:solidFill>
                            <a:schemeClr val="tx1"/>
                          </a:solidFill>
                        </a:rPr>
                        <a:t>③施設附帯設備の更新又は改修：300万円</a:t>
                      </a:r>
                      <a:endParaRPr lang="ja-JP" altLang="en-US" sz="1600">
                        <a:solidFill>
                          <a:schemeClr val="tx1"/>
                        </a:solidFill>
                      </a:endParaRPr>
                    </a:p>
                    <a:p>
                      <a:pPr algn="l">
                        <a:defRPr lang="ja-JP" altLang="en-US"/>
                      </a:pPr>
                      <a:r>
                        <a:rPr lang="ja-JP" altLang="en-US">
                          <a:solidFill>
                            <a:schemeClr val="tx1"/>
                          </a:solidFill>
                        </a:rPr>
                        <a:t>④農業用</a:t>
                      </a:r>
                      <a:r>
                        <a:rPr lang="ja-JP" altLang="en-US">
                          <a:solidFill>
                            <a:schemeClr val="tx1"/>
                          </a:solidFill>
                        </a:rPr>
                        <a:t>機械</a:t>
                      </a:r>
                      <a:r>
                        <a:rPr lang="ja-JP" altLang="en-US">
                          <a:solidFill>
                            <a:schemeClr val="tx1"/>
                          </a:solidFill>
                        </a:rPr>
                        <a:t>の</a:t>
                      </a:r>
                      <a:r>
                        <a:rPr lang="ja-JP" altLang="en-US">
                          <a:solidFill>
                            <a:schemeClr val="tx1"/>
                          </a:solidFill>
                        </a:rPr>
                        <a:t>更新</a:t>
                      </a:r>
                      <a:r>
                        <a:rPr lang="ja-JP" altLang="en-US">
                          <a:solidFill>
                            <a:schemeClr val="tx1"/>
                          </a:solidFill>
                        </a:rPr>
                        <a:t>又は</a:t>
                      </a:r>
                      <a:r>
                        <a:rPr lang="ja-JP" altLang="en-US">
                          <a:solidFill>
                            <a:schemeClr val="tx1"/>
                          </a:solidFill>
                        </a:rPr>
                        <a:t>改修：200万円</a:t>
                      </a:r>
                      <a:endParaRPr kumimoji="1" lang="ja-JP" altLang="en-US" dirty="0"/>
                    </a:p>
                  </a:txBody>
                  <a:tcPr marL="91440" marR="91440" marT="45720" marB="45720" vert="horz" anchor="ctr" anchorCtr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BE"/>
                    </a:solidFill>
                  </a:tcPr>
                </a:tc>
              </a:tr>
              <a:tr h="945185">
                <a:tc>
                  <a:txBody>
                    <a:bodyPr/>
                    <a:lstStyle/>
                    <a:p>
                      <a:pPr algn="l">
                        <a:defRPr lang="ja-JP" altLang="en-US"/>
                      </a:pPr>
                      <a:r>
                        <a:rPr lang="ja-JP" altLang="en-US" b="1">
                          <a:solidFill>
                            <a:schemeClr val="tx1"/>
                          </a:solidFill>
                        </a:rPr>
                        <a:t>＜補助金額の下限＞</a:t>
                      </a:r>
                      <a:r>
                        <a:rPr lang="ja-JP" altLang="en-US" sz="1400" b="0">
                          <a:solidFill>
                            <a:schemeClr val="tx1"/>
                          </a:solidFill>
                        </a:rPr>
                        <a:t>※補助金額がこの額を下回る事業は申請できません。</a:t>
                      </a:r>
                      <a:endParaRPr lang="ja-JP" altLang="en-US" b="0">
                        <a:solidFill>
                          <a:schemeClr val="tx1"/>
                        </a:solidFill>
                      </a:endParaRPr>
                    </a:p>
                    <a:p>
                      <a:pPr algn="l">
                        <a:defRPr lang="ja-JP" altLang="en-US"/>
                      </a:pPr>
                      <a:r>
                        <a:rPr lang="ja-JP" altLang="en-US" sz="1600" b="0">
                          <a:solidFill>
                            <a:schemeClr val="tx1"/>
                          </a:solidFill>
                        </a:rPr>
                        <a:t>①</a:t>
                      </a:r>
                      <a:r>
                        <a:rPr lang="ja-JP" altLang="en-US" sz="1600" b="0">
                          <a:solidFill>
                            <a:schemeClr val="tx1"/>
                          </a:solidFill>
                        </a:rPr>
                        <a:t>②</a:t>
                      </a:r>
                      <a:r>
                        <a:rPr lang="ja-JP" altLang="en-US" sz="1600" b="0">
                          <a:solidFill>
                            <a:schemeClr val="tx1"/>
                          </a:solidFill>
                        </a:rPr>
                        <a:t>④</a:t>
                      </a:r>
                      <a:r>
                        <a:rPr lang="ja-JP" altLang="en-US" sz="1600" b="0">
                          <a:solidFill>
                            <a:schemeClr val="tx1"/>
                          </a:solidFill>
                        </a:rPr>
                        <a:t>施設</a:t>
                      </a:r>
                      <a:r>
                        <a:rPr lang="ja-JP" altLang="en-US" sz="1600" b="0">
                          <a:solidFill>
                            <a:schemeClr val="tx1"/>
                          </a:solidFill>
                        </a:rPr>
                        <a:t>本体</a:t>
                      </a:r>
                      <a:r>
                        <a:rPr lang="ja-JP" altLang="en-US" sz="1600" b="0">
                          <a:solidFill>
                            <a:schemeClr val="tx1"/>
                          </a:solidFill>
                        </a:rPr>
                        <a:t>、</a:t>
                      </a:r>
                      <a:r>
                        <a:rPr lang="ja-JP" altLang="en-US" sz="1600" b="0">
                          <a:solidFill>
                            <a:schemeClr val="tx1"/>
                          </a:solidFill>
                        </a:rPr>
                        <a:t>農業</a:t>
                      </a:r>
                      <a:r>
                        <a:rPr lang="ja-JP" altLang="en-US" sz="1600" b="0">
                          <a:solidFill>
                            <a:schemeClr val="tx1"/>
                          </a:solidFill>
                        </a:rPr>
                        <a:t>用</a:t>
                      </a:r>
                      <a:r>
                        <a:rPr lang="ja-JP" altLang="en-US" sz="1600" b="0">
                          <a:solidFill>
                            <a:schemeClr val="tx1"/>
                          </a:solidFill>
                        </a:rPr>
                        <a:t>機械</a:t>
                      </a:r>
                      <a:r>
                        <a:rPr lang="ja-JP" altLang="en-US" sz="1600" b="0">
                          <a:solidFill>
                            <a:schemeClr val="tx1"/>
                          </a:solidFill>
                        </a:rPr>
                        <a:t>：33万３千円</a:t>
                      </a:r>
                      <a:r>
                        <a:rPr lang="ja-JP" altLang="en-US" sz="1600" b="0">
                          <a:solidFill>
                            <a:schemeClr val="tx1"/>
                          </a:solidFill>
                        </a:rPr>
                        <a:t>（事業費ベース100万円）</a:t>
                      </a:r>
                      <a:endParaRPr lang="ja-JP" altLang="en-US" sz="1600" b="0">
                        <a:solidFill>
                          <a:schemeClr val="tx1"/>
                        </a:solidFill>
                      </a:endParaRPr>
                    </a:p>
                    <a:p>
                      <a:pPr algn="l">
                        <a:defRPr lang="ja-JP" altLang="en-US"/>
                      </a:pPr>
                      <a:r>
                        <a:rPr lang="ja-JP" altLang="en-US" sz="1600" b="0">
                          <a:solidFill>
                            <a:schemeClr val="tx1"/>
                          </a:solidFill>
                        </a:rPr>
                        <a:t>③</a:t>
                      </a:r>
                      <a:r>
                        <a:rPr lang="ja-JP" altLang="en-US" sz="1600" b="0">
                          <a:solidFill>
                            <a:schemeClr val="tx1"/>
                          </a:solidFill>
                        </a:rPr>
                        <a:t>施設附帯</a:t>
                      </a:r>
                      <a:r>
                        <a:rPr lang="ja-JP" altLang="en-US" sz="1600" b="0">
                          <a:solidFill>
                            <a:schemeClr val="tx1"/>
                          </a:solidFill>
                        </a:rPr>
                        <a:t>設備</a:t>
                      </a:r>
                      <a:r>
                        <a:rPr lang="ja-JP" altLang="en-US" sz="1600" b="0">
                          <a:solidFill>
                            <a:schemeClr val="tx1"/>
                          </a:solidFill>
                        </a:rPr>
                        <a:t>：16万６千円（事業費ベース50万円）</a:t>
                      </a:r>
                      <a:endParaRPr kumimoji="1" lang="ja-JP" altLang="en-US" dirty="0"/>
                    </a:p>
                  </a:txBody>
                  <a:tcPr marL="91440" marR="91440" marT="45720" marB="45720" vert="horz" anchor="ctr" anchorCtr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BE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0" name=""/>
        <p:cNvGrpSpPr/>
        <p:nvPr/>
      </p:nvGrpSpPr>
      <p:grpSpPr/>
      <p:graphicFrame>
        <p:nvGraphicFramePr>
          <p:cNvPr id="1131" name="四角形 104"/>
          <p:cNvGraphicFramePr>
            <a:graphicFrameLocks noGrp="1"/>
          </p:cNvGraphicFramePr>
          <p:nvPr/>
        </p:nvGraphicFramePr>
        <p:xfrm>
          <a:off x="48230" y="376784"/>
          <a:ext cx="6713994" cy="6367269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2290820"/>
                <a:gridCol w="4423174"/>
              </a:tblGrid>
              <a:tr h="430135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/>
                        <a:t>メニュー</a:t>
                      </a:r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/>
                        <a:t>取組内容とその効果の例</a:t>
                      </a:r>
                      <a:endParaRPr kumimoji="1" lang="ja-JP" altLang="en-US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1037796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dirty="0"/>
                        <a:t>①農業用施設の更新</a:t>
                      </a:r>
                      <a:endParaRPr kumimoji="1" lang="ja-JP" altLang="en-US" dirty="0"/>
                    </a:p>
                  </a:txBody>
                  <a:tcPr marL="91440" marR="91440" marT="45720" marB="45720" vert="horz" anchor="ctr" anchorCtr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800" dirty="0"/>
                        <a:t>・温室</a:t>
                      </a:r>
                      <a:r>
                        <a:rPr kumimoji="1" lang="ja-JP" altLang="en-US" sz="1800" dirty="0"/>
                        <a:t>の再整備により、作業</a:t>
                      </a:r>
                      <a:r>
                        <a:rPr kumimoji="1" lang="ja-JP" altLang="en-US" sz="1800" dirty="0"/>
                        <a:t>時間を</a:t>
                      </a:r>
                      <a:r>
                        <a:rPr kumimoji="1" lang="ja-JP" altLang="en-US" sz="1800" dirty="0"/>
                        <a:t>削減、</a:t>
                      </a:r>
                      <a:endParaRPr kumimoji="1" lang="ja-JP" altLang="en-US" sz="1800" dirty="0"/>
                    </a:p>
                    <a:p>
                      <a:r>
                        <a:rPr kumimoji="1" lang="ja-JP" altLang="en-US" sz="1800" dirty="0"/>
                        <a:t>　</a:t>
                      </a:r>
                      <a:r>
                        <a:rPr kumimoji="1" lang="ja-JP" altLang="en-US" sz="1800" dirty="0"/>
                        <a:t>上位規格品の増加、単収の増加　</a:t>
                      </a:r>
                      <a:endParaRPr kumimoji="1" lang="ja-JP" altLang="en-US" sz="1800" dirty="0"/>
                    </a:p>
                    <a:p>
                      <a:r>
                        <a:rPr kumimoji="1" lang="ja-JP" altLang="en-US" sz="1800" dirty="0"/>
                        <a:t>　</a:t>
                      </a:r>
                      <a:r>
                        <a:rPr kumimoji="1" lang="ja-JP" altLang="en-US" sz="1800" dirty="0"/>
                        <a:t>　</a:t>
                      </a:r>
                      <a:r>
                        <a:rPr kumimoji="1" lang="ja-JP" altLang="en-US" sz="1800" dirty="0"/>
                        <a:t>　</a:t>
                      </a:r>
                      <a:r>
                        <a:rPr kumimoji="1" lang="ja-JP" altLang="en-US" sz="1800" dirty="0"/>
                        <a:t>　</a:t>
                      </a:r>
                      <a:r>
                        <a:rPr kumimoji="1" lang="ja-JP" altLang="en-US" sz="1800" dirty="0"/>
                        <a:t>　</a:t>
                      </a:r>
                      <a:r>
                        <a:rPr kumimoji="1" lang="ja-JP" altLang="en-US" sz="1800" dirty="0"/>
                        <a:t>　</a:t>
                      </a:r>
                      <a:r>
                        <a:rPr kumimoji="1" lang="ja-JP" altLang="en-US" sz="1800" dirty="0"/>
                        <a:t>　</a:t>
                      </a:r>
                      <a:r>
                        <a:rPr kumimoji="1" lang="ja-JP" altLang="en-US" sz="1800" dirty="0"/>
                        <a:t>　</a:t>
                      </a:r>
                      <a:r>
                        <a:rPr kumimoji="1" lang="ja-JP" altLang="en-US" sz="1800" dirty="0"/>
                        <a:t>　</a:t>
                      </a:r>
                      <a:r>
                        <a:rPr kumimoji="1" lang="ja-JP" altLang="en-US" sz="1800" dirty="0"/>
                        <a:t>　</a:t>
                      </a:r>
                      <a:r>
                        <a:rPr kumimoji="1" lang="ja-JP" altLang="en-US" sz="1800" dirty="0"/>
                        <a:t>　</a:t>
                      </a:r>
                      <a:r>
                        <a:rPr kumimoji="1" lang="ja-JP" altLang="en-US" sz="1800" dirty="0"/>
                        <a:t>　</a:t>
                      </a:r>
                      <a:r>
                        <a:rPr kumimoji="1" lang="ja-JP" altLang="en-US" sz="1800" dirty="0"/>
                        <a:t>　</a:t>
                      </a:r>
                      <a:r>
                        <a:rPr kumimoji="1" lang="ja-JP" altLang="en-US" sz="1800" dirty="0"/>
                        <a:t>　</a:t>
                      </a:r>
                      <a:r>
                        <a:rPr kumimoji="1" lang="ja-JP" altLang="en-US" sz="1800" dirty="0"/>
                        <a:t>　</a:t>
                      </a:r>
                      <a:r>
                        <a:rPr kumimoji="1" lang="ja-JP" altLang="en-US" sz="1800" dirty="0"/>
                        <a:t>など</a:t>
                      </a:r>
                      <a:endParaRPr kumimoji="1" lang="ja-JP" altLang="en-US" sz="1800" dirty="0"/>
                    </a:p>
                  </a:txBody>
                  <a:tcPr marL="91440" marR="91440" marT="45720" marB="45720" vert="horz" anchor="ctr" anchorCtr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1217753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dirty="0"/>
                        <a:t>②農業用施設の改修</a:t>
                      </a:r>
                      <a:endParaRPr kumimoji="1" lang="ja-JP" altLang="en-US" dirty="0"/>
                    </a:p>
                  </a:txBody>
                  <a:tcPr marL="91440" marR="91440" marT="45720" marB="45720" vert="horz" anchor="ctr" anchorCtr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800" dirty="0"/>
                        <a:t>・温室の被覆資材（ガラス、アクリル</a:t>
                      </a:r>
                      <a:r>
                        <a:rPr kumimoji="1" lang="ja-JP" altLang="en-US" sz="1800" dirty="0"/>
                        <a:t>）</a:t>
                      </a:r>
                      <a:endParaRPr kumimoji="1" lang="ja-JP" altLang="en-US" sz="1800" dirty="0"/>
                    </a:p>
                    <a:p>
                      <a:r>
                        <a:rPr kumimoji="1" lang="ja-JP" altLang="en-US" sz="1800" dirty="0"/>
                        <a:t>　</a:t>
                      </a:r>
                      <a:r>
                        <a:rPr kumimoji="1" lang="ja-JP" altLang="en-US" sz="1800" dirty="0"/>
                        <a:t>の張り替えや天窓の</a:t>
                      </a:r>
                      <a:r>
                        <a:rPr kumimoji="1" lang="ja-JP" altLang="en-US" sz="1800" dirty="0"/>
                        <a:t>開</a:t>
                      </a:r>
                      <a:r>
                        <a:rPr kumimoji="1" lang="ja-JP" altLang="en-US" sz="1800" dirty="0"/>
                        <a:t>閉自動化により、</a:t>
                      </a:r>
                      <a:endParaRPr kumimoji="1" lang="ja-JP" altLang="en-US" sz="1800" dirty="0"/>
                    </a:p>
                    <a:p>
                      <a:r>
                        <a:rPr kumimoji="1" lang="ja-JP" altLang="en-US" sz="1800" dirty="0"/>
                        <a:t>　</a:t>
                      </a:r>
                      <a:r>
                        <a:rPr kumimoji="1" lang="ja-JP" altLang="en-US" sz="1800" dirty="0"/>
                        <a:t>上位</a:t>
                      </a:r>
                      <a:r>
                        <a:rPr kumimoji="1" lang="ja-JP" altLang="en-US" sz="1800" dirty="0"/>
                        <a:t>規格品</a:t>
                      </a:r>
                      <a:r>
                        <a:rPr kumimoji="1" lang="ja-JP" altLang="en-US" sz="1800" dirty="0"/>
                        <a:t>を</a:t>
                      </a:r>
                      <a:r>
                        <a:rPr kumimoji="1" lang="ja-JP" altLang="en-US" sz="1800" dirty="0"/>
                        <a:t>増加</a:t>
                      </a:r>
                      <a:endParaRPr kumimoji="1" lang="ja-JP" altLang="en-US" sz="1800" dirty="0"/>
                    </a:p>
                    <a:p>
                      <a:r>
                        <a:rPr kumimoji="1" lang="ja-JP" altLang="en-US" sz="1800" dirty="0"/>
                        <a:t>　　　　　　　　　　　　　　　</a:t>
                      </a:r>
                      <a:r>
                        <a:rPr kumimoji="1" lang="ja-JP" altLang="en-US" sz="1800" dirty="0"/>
                        <a:t>など</a:t>
                      </a:r>
                      <a:endParaRPr kumimoji="1" lang="ja-JP" altLang="en-US" sz="1800" dirty="0"/>
                    </a:p>
                  </a:txBody>
                  <a:tcPr marL="91440" marR="91440" marT="45720" marB="45720" vert="horz" anchor="ctr" anchorCtr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1482203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dirty="0"/>
                        <a:t>③施設附帯設備の</a:t>
                      </a:r>
                      <a:endParaRPr kumimoji="1" lang="ja-JP" altLang="en-US" dirty="0"/>
                    </a:p>
                    <a:p>
                      <a:pPr algn="l"/>
                      <a:r>
                        <a:rPr kumimoji="1" lang="ja-JP" altLang="en-US" dirty="0"/>
                        <a:t>　</a:t>
                      </a:r>
                      <a:r>
                        <a:rPr kumimoji="1" lang="ja-JP" altLang="en-US" dirty="0"/>
                        <a:t>更新</a:t>
                      </a:r>
                      <a:r>
                        <a:rPr kumimoji="1" lang="ja-JP" altLang="en-US" dirty="0"/>
                        <a:t>・</a:t>
                      </a:r>
                      <a:r>
                        <a:rPr kumimoji="1" lang="ja-JP" altLang="en-US" dirty="0"/>
                        <a:t>改修</a:t>
                      </a:r>
                      <a:endParaRPr kumimoji="1" lang="ja-JP" altLang="en-US" dirty="0"/>
                    </a:p>
                  </a:txBody>
                  <a:tcPr marL="91440" marR="91440" marT="45720" marB="45720" vert="horz" anchor="ctr" anchorCtr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800" dirty="0"/>
                        <a:t>・ボイラー・ヒートポンプの更新や、</a:t>
                      </a:r>
                      <a:endParaRPr kumimoji="1" lang="ja-JP" altLang="en-US" sz="1800" dirty="0"/>
                    </a:p>
                    <a:p>
                      <a:r>
                        <a:rPr kumimoji="1" lang="ja-JP" altLang="en-US" sz="1800" dirty="0"/>
                        <a:t>　</a:t>
                      </a:r>
                      <a:r>
                        <a:rPr kumimoji="1" lang="ja-JP" altLang="en-US" sz="1800" dirty="0"/>
                        <a:t>ペレットボイラーへの変更</a:t>
                      </a:r>
                      <a:r>
                        <a:rPr kumimoji="1" lang="ja-JP" altLang="en-US" sz="1800" dirty="0"/>
                        <a:t>により、</a:t>
                      </a:r>
                      <a:endParaRPr kumimoji="1" lang="ja-JP" altLang="en-US" sz="1800" dirty="0"/>
                    </a:p>
                    <a:p>
                      <a:r>
                        <a:rPr kumimoji="1" lang="ja-JP" altLang="en-US" sz="1800" dirty="0"/>
                        <a:t>　</a:t>
                      </a:r>
                      <a:r>
                        <a:rPr kumimoji="1" lang="ja-JP" altLang="en-US" sz="1800" dirty="0"/>
                        <a:t>生産</a:t>
                      </a:r>
                      <a:r>
                        <a:rPr kumimoji="1" lang="ja-JP" altLang="en-US" sz="1800" dirty="0"/>
                        <a:t>コスト</a:t>
                      </a:r>
                      <a:r>
                        <a:rPr kumimoji="1" lang="ja-JP" altLang="en-US" sz="1800" dirty="0"/>
                        <a:t>や</a:t>
                      </a:r>
                      <a:r>
                        <a:rPr kumimoji="1" lang="ja-JP" altLang="en-US" sz="1600" dirty="0"/>
                        <a:t>温室</a:t>
                      </a:r>
                      <a:r>
                        <a:rPr kumimoji="1" lang="ja-JP" altLang="en-US" sz="1600" dirty="0"/>
                        <a:t>効果ガス排出量</a:t>
                      </a:r>
                      <a:r>
                        <a:rPr kumimoji="1" lang="ja-JP" altLang="en-US" sz="1800" dirty="0"/>
                        <a:t>を削減</a:t>
                      </a:r>
                      <a:endParaRPr kumimoji="1" lang="ja-JP" altLang="en-US" sz="1800" dirty="0"/>
                    </a:p>
                    <a:p>
                      <a:r>
                        <a:rPr kumimoji="1" lang="ja-JP" altLang="en-US" sz="1800" dirty="0"/>
                        <a:t>・栽培ベッドや環境制御装置の更新によ</a:t>
                      </a:r>
                      <a:endParaRPr kumimoji="1" lang="ja-JP" altLang="en-US" sz="1800" dirty="0"/>
                    </a:p>
                    <a:p>
                      <a:r>
                        <a:rPr kumimoji="1" lang="ja-JP" altLang="en-US" sz="1800" dirty="0"/>
                        <a:t>　</a:t>
                      </a:r>
                      <a:r>
                        <a:rPr kumimoji="1" lang="ja-JP" altLang="en-US" sz="1800" dirty="0"/>
                        <a:t>り、作業時間を削減</a:t>
                      </a:r>
                      <a:endParaRPr kumimoji="1" lang="ja-JP" altLang="en-US" sz="1800" dirty="0"/>
                    </a:p>
                    <a:p>
                      <a:r>
                        <a:rPr kumimoji="1" lang="ja-JP" altLang="en-US" sz="1800" dirty="0"/>
                        <a:t>・局所加温設備への更新により、収量</a:t>
                      </a:r>
                      <a:endParaRPr kumimoji="1" lang="ja-JP" altLang="en-US" sz="1800" dirty="0"/>
                    </a:p>
                    <a:p>
                      <a:r>
                        <a:rPr kumimoji="1" lang="ja-JP" altLang="en-US" sz="1800" dirty="0"/>
                        <a:t>　</a:t>
                      </a:r>
                      <a:r>
                        <a:rPr kumimoji="1" lang="ja-JP" altLang="en-US" sz="1800" dirty="0"/>
                        <a:t>を</a:t>
                      </a:r>
                      <a:r>
                        <a:rPr kumimoji="1" lang="ja-JP" altLang="en-US" sz="1800" dirty="0"/>
                        <a:t>増加</a:t>
                      </a:r>
                      <a:endParaRPr kumimoji="1" lang="ja-JP" altLang="en-US" sz="1800" dirty="0"/>
                    </a:p>
                    <a:p>
                      <a:r>
                        <a:rPr kumimoji="1" lang="ja-JP" altLang="en-US" sz="1800" dirty="0"/>
                        <a:t>　</a:t>
                      </a:r>
                      <a:r>
                        <a:rPr kumimoji="1" lang="ja-JP" altLang="en-US" sz="1800" dirty="0"/>
                        <a:t>　</a:t>
                      </a:r>
                      <a:r>
                        <a:rPr kumimoji="1" lang="ja-JP" altLang="en-US" sz="1800" dirty="0"/>
                        <a:t>　</a:t>
                      </a:r>
                      <a:r>
                        <a:rPr kumimoji="1" lang="ja-JP" altLang="en-US" sz="1800" dirty="0"/>
                        <a:t>　</a:t>
                      </a:r>
                      <a:r>
                        <a:rPr kumimoji="1" lang="ja-JP" altLang="en-US" sz="1800" dirty="0"/>
                        <a:t>　</a:t>
                      </a:r>
                      <a:r>
                        <a:rPr kumimoji="1" lang="ja-JP" altLang="en-US" sz="1800" dirty="0"/>
                        <a:t>　</a:t>
                      </a:r>
                      <a:r>
                        <a:rPr kumimoji="1" lang="ja-JP" altLang="en-US" sz="1800" dirty="0"/>
                        <a:t>　</a:t>
                      </a:r>
                      <a:r>
                        <a:rPr kumimoji="1" lang="ja-JP" altLang="en-US" sz="1800" dirty="0"/>
                        <a:t>　</a:t>
                      </a:r>
                      <a:r>
                        <a:rPr kumimoji="1" lang="ja-JP" altLang="en-US" sz="1800" dirty="0"/>
                        <a:t>　</a:t>
                      </a:r>
                      <a:r>
                        <a:rPr kumimoji="1" lang="ja-JP" altLang="en-US" sz="1800" dirty="0"/>
                        <a:t>　</a:t>
                      </a:r>
                      <a:r>
                        <a:rPr kumimoji="1" lang="ja-JP" altLang="en-US" sz="1800" dirty="0"/>
                        <a:t>　</a:t>
                      </a:r>
                      <a:r>
                        <a:rPr kumimoji="1" lang="ja-JP" altLang="en-US" sz="1800" dirty="0"/>
                        <a:t>　</a:t>
                      </a:r>
                      <a:r>
                        <a:rPr kumimoji="1" lang="ja-JP" altLang="en-US" sz="1800" dirty="0"/>
                        <a:t>　</a:t>
                      </a:r>
                      <a:r>
                        <a:rPr kumimoji="1" lang="ja-JP" altLang="en-US" sz="1800" dirty="0"/>
                        <a:t>　</a:t>
                      </a:r>
                      <a:r>
                        <a:rPr kumimoji="1" lang="ja-JP" altLang="en-US" sz="1800" dirty="0"/>
                        <a:t>　</a:t>
                      </a:r>
                      <a:r>
                        <a:rPr kumimoji="1" lang="ja-JP" altLang="en-US" sz="1800" dirty="0"/>
                        <a:t>など</a:t>
                      </a:r>
                      <a:endParaRPr kumimoji="1" lang="ja-JP" altLang="en-US" sz="1800" dirty="0"/>
                    </a:p>
                  </a:txBody>
                  <a:tcPr marL="91440" marR="91440" marT="45720" marB="45720" vert="horz" anchor="ctr" anchorCtr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1394145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dirty="0"/>
                        <a:t>④農業用機械の</a:t>
                      </a:r>
                      <a:endParaRPr kumimoji="1" lang="ja-JP" altLang="en-US" dirty="0"/>
                    </a:p>
                    <a:p>
                      <a:pPr algn="l"/>
                      <a:r>
                        <a:rPr kumimoji="1" lang="ja-JP" altLang="en-US" dirty="0"/>
                        <a:t>　</a:t>
                      </a:r>
                      <a:r>
                        <a:rPr kumimoji="1" lang="ja-JP" altLang="en-US" dirty="0"/>
                        <a:t>更新・改修</a:t>
                      </a:r>
                      <a:endParaRPr kumimoji="1" lang="ja-JP" altLang="en-US" dirty="0"/>
                    </a:p>
                  </a:txBody>
                  <a:tcPr marL="91440" marR="91440" marT="45720" marB="45720" vert="horz" anchor="ctr" anchorCtr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800" dirty="0"/>
                        <a:t>・</a:t>
                      </a:r>
                      <a:r>
                        <a:rPr kumimoji="1" lang="ja-JP" altLang="en-US" sz="1800" dirty="0"/>
                        <a:t>可変施肥機能付き</a:t>
                      </a:r>
                      <a:r>
                        <a:rPr kumimoji="1" lang="ja-JP" altLang="en-US" sz="1800" dirty="0"/>
                        <a:t>田植機への更新に</a:t>
                      </a:r>
                      <a:r>
                        <a:rPr kumimoji="1" lang="ja-JP" altLang="en-US" sz="1800" dirty="0"/>
                        <a:t>よ</a:t>
                      </a:r>
                      <a:endParaRPr kumimoji="1" lang="ja-JP" altLang="en-US" sz="1800" dirty="0"/>
                    </a:p>
                    <a:p>
                      <a:r>
                        <a:rPr kumimoji="1" lang="ja-JP" altLang="en-US" sz="1800" dirty="0"/>
                        <a:t>　</a:t>
                      </a:r>
                      <a:r>
                        <a:rPr kumimoji="1" lang="ja-JP" altLang="en-US" sz="1800" dirty="0"/>
                        <a:t>り、下位</a:t>
                      </a:r>
                      <a:r>
                        <a:rPr kumimoji="1" lang="ja-JP" altLang="en-US" sz="1800" dirty="0"/>
                        <a:t>等</a:t>
                      </a:r>
                      <a:r>
                        <a:rPr kumimoji="1" lang="ja-JP" altLang="en-US" sz="1800" dirty="0"/>
                        <a:t>級</a:t>
                      </a:r>
                      <a:r>
                        <a:rPr kumimoji="1" lang="ja-JP" altLang="en-US" sz="1800" dirty="0"/>
                        <a:t>指数を削減</a:t>
                      </a:r>
                      <a:endParaRPr kumimoji="1" lang="ja-JP" altLang="en-US" sz="1800" dirty="0"/>
                    </a:p>
                    <a:p>
                      <a:r>
                        <a:rPr kumimoji="1" lang="ja-JP" altLang="en-US" sz="1800" dirty="0"/>
                        <a:t>・苗定植機の自動化により、作業時間を</a:t>
                      </a:r>
                      <a:endParaRPr kumimoji="1" lang="ja-JP" altLang="en-US" sz="1800" dirty="0"/>
                    </a:p>
                    <a:p>
                      <a:r>
                        <a:rPr kumimoji="1" lang="ja-JP" altLang="en-US" sz="1800" dirty="0"/>
                        <a:t>　</a:t>
                      </a:r>
                      <a:r>
                        <a:rPr kumimoji="1" lang="ja-JP" altLang="en-US" sz="1800" dirty="0"/>
                        <a:t>削減</a:t>
                      </a:r>
                      <a:r>
                        <a:rPr kumimoji="1" lang="ja-JP" altLang="en-US" sz="1800" dirty="0"/>
                        <a:t>　</a:t>
                      </a:r>
                      <a:r>
                        <a:rPr kumimoji="1" lang="ja-JP" altLang="en-US" sz="1800" dirty="0"/>
                        <a:t>　</a:t>
                      </a:r>
                      <a:r>
                        <a:rPr kumimoji="1" lang="ja-JP" altLang="en-US" sz="1800" dirty="0"/>
                        <a:t>　</a:t>
                      </a:r>
                      <a:r>
                        <a:rPr kumimoji="1" lang="ja-JP" altLang="en-US" sz="1800" dirty="0"/>
                        <a:t>　</a:t>
                      </a:r>
                      <a:r>
                        <a:rPr kumimoji="1" lang="ja-JP" altLang="en-US" sz="1800" dirty="0"/>
                        <a:t>　</a:t>
                      </a:r>
                      <a:r>
                        <a:rPr kumimoji="1" lang="ja-JP" altLang="en-US" sz="1800" dirty="0"/>
                        <a:t>　</a:t>
                      </a:r>
                      <a:r>
                        <a:rPr kumimoji="1" lang="ja-JP" altLang="en-US" sz="1800" dirty="0"/>
                        <a:t>　</a:t>
                      </a:r>
                      <a:r>
                        <a:rPr kumimoji="1" lang="ja-JP" altLang="en-US" sz="1800" dirty="0"/>
                        <a:t>　</a:t>
                      </a:r>
                      <a:r>
                        <a:rPr kumimoji="1" lang="ja-JP" altLang="en-US" sz="1800" dirty="0"/>
                        <a:t>　</a:t>
                      </a:r>
                      <a:r>
                        <a:rPr kumimoji="1" lang="ja-JP" altLang="en-US" sz="1800" dirty="0"/>
                        <a:t>　</a:t>
                      </a:r>
                      <a:r>
                        <a:rPr kumimoji="1" lang="ja-JP" altLang="en-US" sz="1800" dirty="0"/>
                        <a:t>など</a:t>
                      </a:r>
                      <a:endParaRPr kumimoji="1" lang="ja-JP" altLang="en-US" sz="1800" dirty="0"/>
                    </a:p>
                  </a:txBody>
                  <a:tcPr marL="91440" marR="91440" marT="45720" marB="45720" vert="horz" anchor="ctr" anchorCtr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132" name="テキスト 23"/>
          <p:cNvSpPr txBox="1"/>
          <p:nvPr/>
        </p:nvSpPr>
        <p:spPr>
          <a:xfrm>
            <a:off x="48230" y="6744561"/>
            <a:ext cx="6624000" cy="368439"/>
          </a:xfrm>
          <a:prstGeom prst="rect">
            <a:avLst/>
          </a:prstGeom>
          <a:ln/>
        </p:spPr>
        <p:txBody>
          <a:bodyPr>
            <a:spAutoFit/>
          </a:bodyPr>
          <a:p>
            <a:pPr>
              <a:defRPr lang="ja-JP" altLang="en-US"/>
            </a:pPr>
            <a:r>
              <a:rPr lang="ja-JP" altLang="en-US" sz="1800"/>
              <a:t>※導入効果が確認できれば、上記以外の取組も対象となります</a:t>
            </a:r>
            <a:endParaRPr lang="ja-JP" altLang="en-US"/>
          </a:p>
        </p:txBody>
      </p:sp>
      <p:grpSp>
        <p:nvGrpSpPr>
          <p:cNvPr id="1133" name="グループ 25"/>
          <p:cNvGrpSpPr/>
          <p:nvPr/>
        </p:nvGrpSpPr>
        <p:grpSpPr>
          <a:xfrm>
            <a:off x="40880" y="7113000"/>
            <a:ext cx="6702376" cy="2647206"/>
            <a:chOff x="40880" y="5085279"/>
            <a:chExt cx="6702376" cy="2647206"/>
          </a:xfrm>
        </p:grpSpPr>
        <p:grpSp>
          <p:nvGrpSpPr>
            <p:cNvPr id="1134" name="グループ 31"/>
            <p:cNvGrpSpPr/>
            <p:nvPr/>
          </p:nvGrpSpPr>
          <p:grpSpPr>
            <a:xfrm>
              <a:off x="40880" y="5085279"/>
              <a:ext cx="6702376" cy="2647206"/>
              <a:chOff x="40880" y="4101600"/>
              <a:chExt cx="6702376" cy="2647206"/>
            </a:xfrm>
          </p:grpSpPr>
          <p:sp>
            <p:nvSpPr>
              <p:cNvPr id="1135" name="図形 28"/>
              <p:cNvSpPr/>
              <p:nvPr/>
            </p:nvSpPr>
            <p:spPr>
              <a:xfrm>
                <a:off x="40880" y="4474593"/>
                <a:ext cx="6702376" cy="2274213"/>
              </a:xfrm>
              <a:prstGeom prst="roundRect">
                <a:avLst/>
              </a:prstGeom>
              <a:solidFill>
                <a:schemeClr val="bg1"/>
              </a:solidFill>
              <a:ln w="12700" cap="flat" cmpd="sng" algn="ctr">
                <a:solidFill>
                  <a:schemeClr val="tx1"/>
                </a:solidFill>
                <a:prstDash val="solid"/>
                <a:miter lim="800000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tIns="108000" anchor="ctr" anchorCtr="0"/>
              <a:p>
                <a:pPr algn="l">
                  <a:lnSpc>
                    <a:spcPts val="2700"/>
                  </a:lnSpc>
                  <a:spcBef>
                    <a:spcPts val="0"/>
                  </a:spcBef>
                  <a:spcAft>
                    <a:spcPts val="0"/>
                  </a:spcAft>
                  <a:defRPr lang="ja-JP" altLang="en-US"/>
                </a:pPr>
                <a:r>
                  <a:rPr kumimoji="1" lang="ja-JP" altLang="en-US" dirty="0">
                    <a:solidFill>
                      <a:schemeClr val="tx1"/>
                    </a:solidFill>
                  </a:rPr>
                  <a:t>・農業用施設、附帯設備、機械の新規導入</a:t>
                </a:r>
                <a:endParaRPr kumimoji="1" lang="ja-JP" altLang="en-US" dirty="0">
                  <a:solidFill>
                    <a:schemeClr val="tx1"/>
                  </a:solidFill>
                </a:endParaRPr>
              </a:p>
              <a:p>
                <a:pPr algn="l">
                  <a:lnSpc>
                    <a:spcPts val="2700"/>
                  </a:lnSpc>
                  <a:spcBef>
                    <a:spcPts val="0"/>
                  </a:spcBef>
                  <a:spcAft>
                    <a:spcPts val="0"/>
                  </a:spcAft>
                  <a:defRPr lang="ja-JP" altLang="en-US"/>
                </a:pPr>
                <a:r>
                  <a:rPr kumimoji="1" lang="ja-JP" altLang="en-US" dirty="0">
                    <a:solidFill>
                      <a:schemeClr val="tx1"/>
                    </a:solidFill>
                  </a:rPr>
                  <a:t>・単純更新（導入前後で効果が変わらないもの）</a:t>
                </a:r>
                <a:endParaRPr kumimoji="1" lang="ja-JP" altLang="en-US" dirty="0">
                  <a:solidFill>
                    <a:schemeClr val="tx1"/>
                  </a:solidFill>
                </a:endParaRPr>
              </a:p>
              <a:p>
                <a:pPr algn="l">
                  <a:lnSpc>
                    <a:spcPts val="2700"/>
                  </a:lnSpc>
                  <a:spcBef>
                    <a:spcPts val="0"/>
                  </a:spcBef>
                  <a:spcAft>
                    <a:spcPts val="0"/>
                  </a:spcAft>
                  <a:defRPr lang="ja-JP" altLang="en-US"/>
                </a:pPr>
                <a:r>
                  <a:rPr kumimoji="1" lang="ja-JP" altLang="en-US" dirty="0">
                    <a:solidFill>
                      <a:schemeClr val="tx1"/>
                    </a:solidFill>
                  </a:rPr>
                  <a:t>・消耗品（毎年度更新するハウスのビニール、カーテン等）</a:t>
                </a:r>
                <a:endParaRPr kumimoji="1" lang="ja-JP" altLang="en-US" dirty="0">
                  <a:solidFill>
                    <a:schemeClr val="tx1"/>
                  </a:solidFill>
                </a:endParaRPr>
              </a:p>
              <a:p>
                <a:pPr algn="l">
                  <a:lnSpc>
                    <a:spcPts val="2700"/>
                  </a:lnSpc>
                  <a:spcBef>
                    <a:spcPts val="0"/>
                  </a:spcBef>
                  <a:spcAft>
                    <a:spcPts val="0"/>
                  </a:spcAft>
                  <a:defRPr lang="ja-JP" altLang="en-US"/>
                </a:pPr>
                <a:r>
                  <a:rPr kumimoji="1" lang="ja-JP" altLang="en-US" dirty="0">
                    <a:solidFill>
                      <a:schemeClr val="tx1"/>
                    </a:solidFill>
                  </a:rPr>
                  <a:t>・従前の施設等を処分せずに使い続けるもの</a:t>
                </a:r>
                <a:endParaRPr kumimoji="1" lang="ja-JP" altLang="en-US" dirty="0">
                  <a:solidFill>
                    <a:schemeClr val="tx1"/>
                  </a:solidFill>
                </a:endParaRPr>
              </a:p>
              <a:p>
                <a:pPr algn="l">
                  <a:lnSpc>
                    <a:spcPts val="2700"/>
                  </a:lnSpc>
                  <a:spcBef>
                    <a:spcPts val="0"/>
                  </a:spcBef>
                  <a:spcAft>
                    <a:spcPts val="0"/>
                  </a:spcAft>
                  <a:defRPr lang="ja-JP" altLang="en-US"/>
                </a:pPr>
                <a:r>
                  <a:rPr kumimoji="1" lang="ja-JP" altLang="en-US" dirty="0">
                    <a:solidFill>
                      <a:schemeClr val="tx1"/>
                    </a:solidFill>
                  </a:rPr>
                  <a:t>・生産以外の目的で使用可能な汎用性の高いもの</a:t>
                </a:r>
                <a:endParaRPr kumimoji="1" lang="ja-JP" altLang="en-US" dirty="0">
                  <a:solidFill>
                    <a:schemeClr val="tx1"/>
                  </a:solidFill>
                </a:endParaRPr>
              </a:p>
              <a:p>
                <a:pPr algn="l">
                  <a:lnSpc>
                    <a:spcPts val="2700"/>
                  </a:lnSpc>
                  <a:spcBef>
                    <a:spcPts val="0"/>
                  </a:spcBef>
                  <a:spcAft>
                    <a:spcPts val="0"/>
                  </a:spcAft>
                  <a:defRPr lang="ja-JP" altLang="en-US"/>
                </a:pPr>
                <a:r>
                  <a:rPr kumimoji="1" lang="ja-JP" altLang="en-US" dirty="0">
                    <a:solidFill>
                      <a:schemeClr val="tx1"/>
                    </a:solidFill>
                  </a:rPr>
                  <a:t>　（事務所、軽トラック、パソコン等）</a:t>
                </a:r>
                <a:endParaRPr kumimoji="1" lang="ja-JP" altLang="en-US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136" name="四角形 29"/>
              <p:cNvSpPr/>
              <p:nvPr/>
            </p:nvSpPr>
            <p:spPr>
              <a:xfrm>
                <a:off x="328158" y="4101600"/>
                <a:ext cx="4113225" cy="506080"/>
              </a:xfrm>
              <a:prstGeom prst="rect">
                <a:avLst/>
              </a:prstGeom>
              <a:solidFill>
                <a:schemeClr val="accent6">
                  <a:lumMod val="50000"/>
                </a:schemeClr>
              </a:solidFill>
              <a:ln w="12700" cap="flat" cmpd="sng" algn="ctr">
                <a:solidFill>
                  <a:schemeClr val="tx1"/>
                </a:solidFill>
                <a:prstDash val="solid"/>
                <a:miter lim="800000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p>
                <a:pPr algn="ctr">
                  <a:defRPr lang="ja-JP" altLang="en-US"/>
                </a:pPr>
                <a:r>
                  <a:rPr lang="ja-JP" altLang="en-US" b="1"/>
                  <a:t>このような取組は対象外です</a:t>
                </a:r>
                <a:endParaRPr lang="ja-JP" altLang="en-US" b="1"/>
              </a:p>
            </p:txBody>
          </p:sp>
          <p:sp>
            <p:nvSpPr>
              <p:cNvPr id="1137" name="図形 30"/>
              <p:cNvSpPr>
                <a:spLocks noChangeAspect="1"/>
              </p:cNvSpPr>
              <p:nvPr/>
            </p:nvSpPr>
            <p:spPr>
              <a:xfrm>
                <a:off x="405000" y="4125714"/>
                <a:ext cx="434367" cy="436160"/>
              </a:xfrm>
              <a:prstGeom prst="noSmoking">
                <a:avLst/>
              </a:prstGeom>
              <a:solidFill>
                <a:schemeClr val="bg1"/>
              </a:solidFill>
              <a:ln w="12700" cap="flat" cmpd="sng" algn="ctr">
                <a:solidFill>
                  <a:schemeClr val="accent6">
                    <a:lumMod val="50000"/>
                  </a:schemeClr>
                </a:solidFill>
                <a:prstDash val="solid"/>
                <a:miter lim="800000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p>
                <a:pPr algn="ctr">
                  <a:defRPr lang="ja-JP" altLang="en-US"/>
                </a:pPr>
                <a:endParaRPr lang="ja-JP" altLang="en-US"/>
              </a:p>
            </p:txBody>
          </p:sp>
        </p:grpSp>
        <p:sp>
          <p:nvSpPr>
            <p:cNvPr id="1138" name="図形 24"/>
            <p:cNvSpPr>
              <a:spLocks noChangeAspect="1"/>
            </p:cNvSpPr>
            <p:nvPr/>
          </p:nvSpPr>
          <p:spPr>
            <a:xfrm>
              <a:off x="3930633" y="5120239"/>
              <a:ext cx="434367" cy="436160"/>
            </a:xfrm>
            <a:prstGeom prst="noSmoking">
              <a:avLst/>
            </a:prstGeom>
            <a:solidFill>
              <a:schemeClr val="bg1"/>
            </a:solidFill>
            <a:ln w="12700" cap="flat" cmpd="sng" algn="ctr">
              <a:solidFill>
                <a:schemeClr val="accent6">
                  <a:lumMod val="50000"/>
                </a:schemeClr>
              </a:solidFill>
              <a:prstDash val="solid"/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p>
              <a:pPr algn="ctr">
                <a:defRPr lang="ja-JP" altLang="en-US"/>
              </a:pPr>
              <a:endParaRPr lang="ja-JP" altLang="en-US"/>
            </a:p>
          </p:txBody>
        </p:sp>
      </p:grpSp>
      <p:sp>
        <p:nvSpPr>
          <p:cNvPr id="1139" name="テキスト 26"/>
          <p:cNvSpPr txBox="1"/>
          <p:nvPr/>
        </p:nvSpPr>
        <p:spPr>
          <a:xfrm>
            <a:off x="48228" y="48561"/>
            <a:ext cx="2735718" cy="368439"/>
          </a:xfrm>
          <a:prstGeom prst="rect">
            <a:avLst/>
          </a:prstGeom>
        </p:spPr>
        <p:txBody>
          <a:bodyPr wrap="square">
            <a:spAutoFit/>
          </a:bodyPr>
          <a:p>
            <a:pPr>
              <a:defRPr lang="ja-JP" altLang="en-US"/>
            </a:pPr>
            <a:r>
              <a:rPr lang="ja-JP" altLang="en-US" sz="1800"/>
              <a:t>＜事業の取組内容例＞</a:t>
            </a:r>
            <a:endParaRPr lang="ja-JP" alt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標準">
  <a:themeElements>
    <a:clrScheme name="標準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標準">
      <a:majorFont>
        <a:latin typeface="游ゴシック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標準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  <a:tileRect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  <a:tileRect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  <a:tileRect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標準">
  <a:themeElements>
    <a:clrScheme name="標準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標準">
      <a:majorFont>
        <a:latin typeface="游ゴシック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標準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  <a:tileRect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  <a:tileRect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  <a:tileRect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標準">
  <a:themeElements>
    <a:clrScheme name="標準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標準">
      <a:majorFont>
        <a:latin typeface="游ゴシック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標準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  <a:tileRect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  <a:tileRect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  <a:tileRect/>
        </a:gradFill>
      </a:bgFillStyleLst>
    </a:fmtScheme>
  </a:themeElements>
  <a:objectDefaults/>
  <a:extraClrSchemeLst/>
</a:theme>
</file>

<file path=docProps/app.xml><?xml version="1.0" encoding="utf-8"?>
<Properties xmlns:vt="http://schemas.openxmlformats.org/officeDocument/2006/docPropsVTypes" xmlns="http://schemas.openxmlformats.org/officeDocument/2006/extended-properties">
  <Application>JUST Focus</Application>
  <AppVersion>4.1.6</AppVersion>
  <PresentationFormat>ユーザー設定</PresentationFormat>
  <Slides>2</Slides>
  <Notes>2</Notes>
</Properties>
</file>

<file path=docProps/core.xml><?xml version="1.0" encoding="utf-8"?>
<cp:coreProperties xmlns:dc="http://purl.org/dc/elements/1.1/" xmlns:dcterms="http://purl.org/dc/terms/" xmlns:dcmitype="http://purl.org/dc/dcmitype/" xmlns:xsi="http://www.w3.org/2001/XMLSchema-instance" xmlns:cp="http://schemas.openxmlformats.org/package/2006/metadata/core-properties">
  <cp:lastModifiedBy>曾我　一輝</cp:lastModifiedBy>
  <dcterms:created xsi:type="dcterms:W3CDTF">2022-06-08T02:38:37Z</dcterms:created>
  <dcterms:modified xsi:type="dcterms:W3CDTF">2026-03-31T09:24:29Z</dcterms:modified>
  <cp:revision>165</cp:revision>
</cp:coreProperties>
</file>

<file path=docProps/custom.xml><?xml version="1.0" encoding="utf-8"?>
<Properties xmlns:vt="http://schemas.openxmlformats.org/officeDocument/2006/docPropsVTypes" xmlns="http://schemas.openxmlformats.org/officeDocument/2006/custom-properties"/>
</file>