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3"/>
  </p:notesMasterIdLst>
  <p:handoutMasterIdLst>
    <p:handoutMasterId r:id="rId4"/>
  </p:handoutMasterIdLst>
  <p:sldIdLst>
    <p:sldId id="1289" r:id="rId5"/>
    <p:sldId id="1290" r:id="rId6"/>
    <p:sldId id="1292" r:id="rId7"/>
    <p:sldId id="1293" r:id="rId8"/>
    <p:sldId id="1334" r:id="rId9"/>
    <p:sldId id="1318" r:id="rId10"/>
    <p:sldId id="1305" r:id="rId11"/>
    <p:sldId id="1319" r:id="rId12"/>
    <p:sldId id="1320" r:id="rId13"/>
    <p:sldId id="1321" r:id="rId14"/>
    <p:sldId id="1327" r:id="rId15"/>
    <p:sldId id="1324" r:id="rId16"/>
    <p:sldId id="1330" r:id="rId17"/>
    <p:sldId id="1325" r:id="rId18"/>
    <p:sldId id="1301" r:id="rId19"/>
    <p:sldId id="1300" r:id="rId20"/>
    <p:sldId id="1302" r:id="rId21"/>
    <p:sldId id="1316" r:id="rId22"/>
    <p:sldId id="1333" r:id="rId23"/>
    <p:sldId id="1332" r:id="rId24"/>
    <p:sldId id="1317" r:id="rId25"/>
    <p:sldId id="1331" r:id="rId26"/>
    <p:sldId id="1299" r:id="rId27"/>
    <p:sldId id="1303" r:id="rId28"/>
    <p:sldId id="1304" r:id="rId29"/>
    <p:sldId id="1306" r:id="rId30"/>
  </p:sldIdLst>
  <p:sldSz cx="9144000" cy="6858000" type="screen4x3"/>
  <p:notesSz cx="6858000" cy="9144000"/>
  <p:defaultTextStyle>
    <a:defPPr>
      <a:defRPr lang="ja-JP"/>
    </a:defPPr>
    <a:lvl1pPr marL="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1pPr>
    <a:lvl2pPr marL="457200" indent="-4572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2pPr>
    <a:lvl3pPr marL="914400" indent="-9144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3pPr>
    <a:lvl4pPr marL="1371600" indent="-13716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4pPr>
    <a:lvl5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5pPr>
    <a:lvl6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6pPr>
    <a:lvl7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7pPr>
    <a:lvl8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8pPr>
    <a:lvl9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6FB"/>
    <a:srgbClr val="FE2B2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50"/>
    <p:restoredTop sz="78012"/>
  </p:normalViewPr>
  <p:slideViewPr>
    <p:cSldViewPr>
      <p:cViewPr>
        <p:scale>
          <a:sx n="90" d="100"/>
          <a:sy n="90" d="100"/>
        </p:scale>
        <p:origin x="-2466" y="-72"/>
      </p:cViewPr>
      <p:guideLst>
        <p:guide orient="horz" pos="2160"/>
        <p:guide pos="2880"/>
      </p:guideLst>
    </p:cSldViewPr>
  </p:slideViewPr>
  <p:notesTextViewPr>
    <p:cViewPr>
      <p:scale>
        <a:sx n="75" d="100"/>
        <a:sy n="75" d="100"/>
      </p:scale>
      <p:origin x="0" y="0"/>
    </p:cViewPr>
  </p:notesTextViewPr>
  <p:sorterViewPr>
    <p:cViewPr varScale="1">
      <p:scale>
        <a:sx n="70" d="100"/>
        <a:sy n="70" d="100"/>
      </p:scale>
      <p:origin x="0" y="774"/>
    </p:cViewPr>
  </p:sorterViewPr>
  <p:notesViewPr>
    <p:cSldViewPr>
      <p:cViewPr>
        <p:scale>
          <a:sx n="66" d="100"/>
          <a:sy n="66" d="100"/>
        </p:scale>
        <p:origin x="-1632" y="72"/>
      </p:cViewPr>
      <p:guideLst>
        <p:guide orient="horz" pos="3108"/>
        <p:guide pos="2122"/>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0" Type="http://schemas.openxmlformats.org/officeDocument/2006/relationships/slide" Target="slides/slide26.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19" name="Rectangle 2"/>
          <p:cNvSpPr>
            <a:spLocks noGrp="1" noChangeArrowheads="1"/>
          </p:cNvSpPr>
          <p:nvPr>
            <p:ph type="hdr" sz="quarter"/>
          </p:nvPr>
        </p:nvSpPr>
        <p:spPr>
          <a:xfrm>
            <a:off x="0" y="0"/>
            <a:ext cx="2974009" cy="457567"/>
          </a:xfrm>
          <a:prstGeom prst="rect">
            <a:avLst/>
          </a:prstGeom>
          <a:noFill/>
          <a:ln w="9525">
            <a:miter/>
          </a:ln>
        </p:spPr>
        <p:txBody>
          <a:bodyPr lIns="94816" tIns="47404" rIns="94816" bIns="47404"/>
          <a:lstStyle>
            <a:lvl1pPr fontAlgn="base">
              <a:defRPr sz="1200"/>
            </a:lvl1pPr>
          </a:lstStyle>
          <a:p>
            <a:pPr marL="0" defTabSz="949325" fontAlgn="base"/>
            <a:endParaRPr/>
          </a:p>
        </p:txBody>
      </p:sp>
      <p:sp>
        <p:nvSpPr>
          <p:cNvPr id="1120" name="Rectangle 3"/>
          <p:cNvSpPr>
            <a:spLocks noGrp="1" noChangeArrowheads="1"/>
          </p:cNvSpPr>
          <p:nvPr>
            <p:ph type="dt" sz="half" idx="1"/>
          </p:nvPr>
        </p:nvSpPr>
        <p:spPr>
          <a:xfrm>
            <a:off x="3883990" y="0"/>
            <a:ext cx="2974009" cy="457567"/>
          </a:xfrm>
          <a:prstGeom prst="rect">
            <a:avLst/>
          </a:prstGeom>
          <a:noFill/>
          <a:ln w="9525">
            <a:miter/>
          </a:ln>
        </p:spPr>
        <p:txBody>
          <a:bodyPr lIns="94816" tIns="47404" rIns="94816" bIns="47404"/>
          <a:lstStyle>
            <a:lvl1pPr algn="r" fontAlgn="base">
              <a:defRPr/>
            </a:lvl1pPr>
          </a:lstStyle>
          <a:p>
            <a:endParaRPr/>
          </a:p>
        </p:txBody>
      </p:sp>
      <p:sp>
        <p:nvSpPr>
          <p:cNvPr id="1121" name="Rectangle 4"/>
          <p:cNvSpPr>
            <a:spLocks noGrp="1" noChangeArrowheads="1"/>
          </p:cNvSpPr>
          <p:nvPr>
            <p:ph type="ftr" sz="quarter" idx="2"/>
          </p:nvPr>
        </p:nvSpPr>
        <p:spPr>
          <a:xfrm>
            <a:off x="0" y="8689374"/>
            <a:ext cx="2974009" cy="456097"/>
          </a:xfrm>
          <a:prstGeom prst="rect">
            <a:avLst/>
          </a:prstGeom>
          <a:noFill/>
          <a:ln w="9525">
            <a:miter/>
          </a:ln>
        </p:spPr>
        <p:txBody>
          <a:bodyPr lIns="94816" tIns="47404" rIns="94816" bIns="47404" anchor="b"/>
          <a:lstStyle>
            <a:lvl1pPr fontAlgn="base">
              <a:defRPr sz="1200"/>
            </a:lvl1pPr>
          </a:lstStyle>
          <a:p>
            <a:pPr marL="0" defTabSz="949325" fontAlgn="base"/>
            <a:endParaRPr/>
          </a:p>
        </p:txBody>
      </p:sp>
      <p:sp>
        <p:nvSpPr>
          <p:cNvPr id="1122" name="Rectangle 5"/>
          <p:cNvSpPr>
            <a:spLocks noGrp="1" noChangeArrowheads="1"/>
          </p:cNvSpPr>
          <p:nvPr>
            <p:ph type="sldNum" sz="quarter" idx="3"/>
          </p:nvPr>
        </p:nvSpPr>
        <p:spPr>
          <a:xfrm>
            <a:off x="3883990" y="8689374"/>
            <a:ext cx="2974009" cy="456097"/>
          </a:xfrm>
          <a:prstGeom prst="rect">
            <a:avLst/>
          </a:prstGeom>
          <a:noFill/>
          <a:ln w="9525">
            <a:miter/>
          </a:ln>
        </p:spPr>
        <p:txBody>
          <a:bodyPr lIns="94816" tIns="47404" rIns="94816" bIns="47404" anchor="b"/>
          <a:lstStyle>
            <a:lvl1pPr algn="r" fontAlgn="base">
              <a:defRPr sz="1200"/>
            </a:lvl1pPr>
          </a:lstStyle>
          <a:p>
            <a:pPr marL="0" algn="r" defTabSz="949325" fontAlgn="base"/>
            <a:fld id="{56C7701C-046F-4F53-B019-BDC5C2971392}" type="slidenum">
              <a:rPr lang="en-US" altLang="ja-JP" sz="1200"/>
              <a:pPr algn="r" fontAlgn="base"/>
              <a:t>‹#›</a:t>
            </a:fld>
            <a:endParaRPr lang="en-US" altLang="ja-JP" sz="12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12" name="Rectangle 2"/>
          <p:cNvSpPr>
            <a:spLocks noGrp="1" noChangeArrowheads="1"/>
          </p:cNvSpPr>
          <p:nvPr>
            <p:ph type="hdr" sz="quarter"/>
          </p:nvPr>
        </p:nvSpPr>
        <p:spPr>
          <a:xfrm>
            <a:off x="0" y="0"/>
            <a:ext cx="2974009" cy="457567"/>
          </a:xfrm>
          <a:prstGeom prst="rect">
            <a:avLst/>
          </a:prstGeom>
          <a:noFill/>
          <a:ln w="9525">
            <a:miter/>
          </a:ln>
        </p:spPr>
        <p:txBody>
          <a:bodyPr lIns="91378" tIns="45689" rIns="91378" bIns="45689"/>
          <a:lstStyle>
            <a:lvl1pPr fontAlgn="base">
              <a:defRPr sz="1200"/>
            </a:lvl1pPr>
          </a:lstStyle>
          <a:p>
            <a:pPr marL="0" fontAlgn="base"/>
            <a:endParaRPr/>
          </a:p>
        </p:txBody>
      </p:sp>
      <p:sp>
        <p:nvSpPr>
          <p:cNvPr id="1113" name="Rectangle 3"/>
          <p:cNvSpPr>
            <a:spLocks noGrp="1" noChangeArrowheads="1"/>
          </p:cNvSpPr>
          <p:nvPr>
            <p:ph type="dt" sz="half" idx="1"/>
          </p:nvPr>
        </p:nvSpPr>
        <p:spPr>
          <a:xfrm>
            <a:off x="3883990" y="0"/>
            <a:ext cx="2974009" cy="457567"/>
          </a:xfrm>
          <a:prstGeom prst="rect">
            <a:avLst/>
          </a:prstGeom>
          <a:noFill/>
          <a:ln w="9525">
            <a:miter/>
          </a:ln>
        </p:spPr>
        <p:txBody>
          <a:bodyPr lIns="91378" tIns="45689" rIns="91378" bIns="45689"/>
          <a:lstStyle>
            <a:lvl1pPr algn="r" fontAlgn="base">
              <a:defRPr/>
            </a:lvl1pPr>
          </a:lstStyle>
          <a:p>
            <a:endParaRPr/>
          </a:p>
        </p:txBody>
      </p:sp>
      <p:sp>
        <p:nvSpPr>
          <p:cNvPr id="1114" name="Rectangle 4"/>
          <p:cNvSpPr>
            <a:spLocks noGrp="1" noRot="1" noChangeAspect="1" noChangeArrowheads="1" noTextEdit="1"/>
          </p:cNvSpPr>
          <p:nvPr>
            <p:ph type="sldImg" idx="2"/>
          </p:nvPr>
        </p:nvSpPr>
        <p:spPr>
          <a:xfrm>
            <a:off x="1143513" y="685616"/>
            <a:ext cx="4574206" cy="3431023"/>
          </a:xfrm>
          <a:prstGeom prst="rect">
            <a:avLst/>
          </a:prstGeom>
          <a:noFill/>
          <a:ln w="9525">
            <a:solidFill>
              <a:sysClr val="windowText" lastClr="000000"/>
            </a:solidFill>
            <a:miter/>
          </a:ln>
        </p:spPr>
      </p:sp>
      <p:sp>
        <p:nvSpPr>
          <p:cNvPr id="1115" name="Rectangle 5"/>
          <p:cNvSpPr>
            <a:spLocks noGrp="1" noChangeArrowheads="1"/>
          </p:cNvSpPr>
          <p:nvPr>
            <p:ph type="body" sz="quarter" idx="3"/>
          </p:nvPr>
        </p:nvSpPr>
        <p:spPr>
          <a:xfrm>
            <a:off x="682082" y="4313779"/>
            <a:ext cx="5422700" cy="4087255"/>
          </a:xfrm>
          <a:prstGeom prst="rect">
            <a:avLst/>
          </a:prstGeom>
          <a:noFill/>
          <a:ln w="9525">
            <a:noFill/>
          </a:ln>
        </p:spPr>
        <p:txBody>
          <a:bodyPr vert="horz" wrap="square" lIns="91383" tIns="45691" rIns="91383" bIns="45691"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マスタ テキストの書式設定</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charset="0"/>
                <a:ea typeface="ＭＳ Ｐ明朝" pitchFamily="18" charset="-128"/>
                <a:cs typeface="+mn-cs"/>
              </a:rPr>
              <a:t>2 </a:t>
            </a: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a:p>
            <a:pPr marL="914400" marR="0" lvl="2"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charset="0"/>
                <a:ea typeface="ＭＳ Ｐ明朝" pitchFamily="18" charset="-128"/>
                <a:cs typeface="+mn-cs"/>
              </a:rPr>
              <a:t>3 </a:t>
            </a: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a:p>
            <a:pPr marL="1371600" marR="0" lvl="3"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charset="0"/>
                <a:ea typeface="ＭＳ Ｐ明朝" pitchFamily="18" charset="-128"/>
                <a:cs typeface="+mn-cs"/>
              </a:rPr>
              <a:t>4 </a:t>
            </a: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a:p>
            <a:pPr marL="1828800" marR="0" lvl="4"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charset="0"/>
                <a:ea typeface="ＭＳ Ｐ明朝" pitchFamily="18" charset="-128"/>
                <a:cs typeface="+mn-cs"/>
              </a:rPr>
              <a:t>5 </a:t>
            </a: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p:txBody>
      </p:sp>
      <p:sp>
        <p:nvSpPr>
          <p:cNvPr id="1116" name="Rectangle 6"/>
          <p:cNvSpPr>
            <a:spLocks noGrp="1" noChangeArrowheads="1"/>
          </p:cNvSpPr>
          <p:nvPr>
            <p:ph type="ftr" sz="quarter" idx="4"/>
          </p:nvPr>
        </p:nvSpPr>
        <p:spPr>
          <a:xfrm>
            <a:off x="0" y="8687903"/>
            <a:ext cx="2974009" cy="457567"/>
          </a:xfrm>
          <a:prstGeom prst="rect">
            <a:avLst/>
          </a:prstGeom>
          <a:noFill/>
          <a:ln w="9525">
            <a:miter/>
          </a:ln>
        </p:spPr>
        <p:txBody>
          <a:bodyPr lIns="91378" tIns="45689" rIns="91378" bIns="45689" anchor="b"/>
          <a:lstStyle>
            <a:lvl1pPr fontAlgn="base">
              <a:defRPr sz="1200"/>
            </a:lvl1pPr>
          </a:lstStyle>
          <a:p>
            <a:pPr marL="0" fontAlgn="base"/>
            <a:endParaRPr/>
          </a:p>
        </p:txBody>
      </p:sp>
      <p:sp>
        <p:nvSpPr>
          <p:cNvPr id="1117"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a:t>
            </a:fld>
            <a:endParaRPr lang="en-US" altLang="ja-JP" sz="1200" noProof="0" dirty="0"/>
          </a:p>
        </p:txBody>
      </p:sp>
    </p:spTree>
  </p:cSld>
  <p:clrMap bg1="lt1" tx1="dk1" bg2="lt2" tx2="dk2" accent1="accent1" accent2="accent2" accent3="accent3" accent4="accent4" accent5="accent5" accent6="accent6" hlink="hlink" folHlink="folHlink"/>
  <p:hf hdr="0" ftr="0" dt="0"/>
  <p:notesStyle>
    <a:lvl1pPr marL="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1pPr>
    <a:lvl2pPr marL="457200" indent="-4572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2pPr>
    <a:lvl3pPr marL="914400" indent="-9144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3pPr>
    <a:lvl4pPr marL="1371600" indent="-13716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4pPr>
    <a:lvl5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5pPr>
    <a:lvl6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6pPr>
    <a:lvl7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7pPr>
    <a:lvl8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8pPr>
    <a:lvl9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xml version="1.0" encoding="UTF-8"?><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34" name="Rectangle 2"/>
          <p:cNvSpPr>
            <a:spLocks noGrp="1" noRot="1" noChangeAspect="1" noChangeArrowheads="1" noTextEdit="1"/>
          </p:cNvSpPr>
          <p:nvPr>
            <p:ph type="sldImg"/>
          </p:nvPr>
        </p:nvSpPr>
        <p:spPr>
          <a:xfrm>
            <a:off x="1157696" y="687087"/>
            <a:ext cx="4566850" cy="3425138"/>
          </a:xfrm>
          <a:noFill/>
          <a:ln w="9525">
            <a:noFill/>
            <a:miter/>
          </a:ln>
        </p:spPr>
      </p:sp>
      <p:sp>
        <p:nvSpPr>
          <p:cNvPr id="1135" name="Rectangle 3"/>
          <p:cNvSpPr>
            <a:spLocks noGrp="1" noChangeArrowheads="1"/>
          </p:cNvSpPr>
          <p:nvPr>
            <p:ph type="body" idx="1"/>
          </p:nvPr>
        </p:nvSpPr>
        <p:spPr>
          <a:xfrm>
            <a:off x="888970" y="4324089"/>
            <a:ext cx="5028337" cy="4113695"/>
          </a:xfrm>
          <a:noFill/>
          <a:ln w="9525">
            <a:noFill/>
            <a:miter/>
          </a:ln>
        </p:spPr>
        <p:txBody>
          <a:bodyPr vert="horz" wrap="square" lIns="90480" tIns="45242" rIns="90480" bIns="45242" anchor="t"/>
          <a:lstStyle/>
          <a:p>
            <a:pPr fontAlgn="base"/>
            <a:r>
              <a:rPr lang="ja-JP" altLang="en-US" sz="1100">
                <a:latin typeface="ＭＳ 明朝" pitchFamily="22" charset="-128"/>
                <a:ea typeface="ＭＳ 明朝"/>
              </a:rPr>
              <a:t>皆さん、こんにちは、○○○○の、○○○○と申します。</a:t>
            </a:r>
            <a:endParaRPr sz="1100">
              <a:ea typeface="ＭＳ 明朝"/>
            </a:endParaRPr>
          </a:p>
          <a:p>
            <a:pPr fontAlgn="base"/>
            <a:r>
              <a:rPr lang="ja-JP" altLang="en-US" sz="1100">
                <a:latin typeface="ＭＳ 明朝" pitchFamily="22" charset="-128"/>
                <a:ea typeface="ＭＳ 明朝"/>
              </a:rPr>
              <a:t>＜簡単に自己紹介＞・・・・20秒ほど</a:t>
            </a:r>
          </a:p>
          <a:p>
            <a:pPr fontAlgn="base"/>
            <a:r>
              <a:rPr lang="ja-JP" altLang="en-US" sz="1100">
                <a:latin typeface="ＭＳ 明朝" pitchFamily="22" charset="-128"/>
                <a:ea typeface="ＭＳ 明朝"/>
              </a:rPr>
              <a:t>では、早速ですが、皆さんは防災や災害と聞いて、何をイメージしますか。</a:t>
            </a:r>
            <a:endParaRPr sz="1100">
              <a:ea typeface="ＭＳ 明朝"/>
            </a:endParaRPr>
          </a:p>
          <a:p>
            <a:pPr fontAlgn="base"/>
            <a:r>
              <a:rPr lang="ja-JP" altLang="en-US" sz="1100">
                <a:latin typeface="ＭＳ 明朝" pitchFamily="22" charset="-128"/>
                <a:ea typeface="ＭＳ 明朝"/>
              </a:rPr>
              <a:t>地震、津波、台風、土砂災害など、大半の方は何となくニュースで見たかな、という程度かもしれません。</a:t>
            </a:r>
            <a:endParaRPr sz="1100">
              <a:ea typeface="ＭＳ 明朝"/>
            </a:endParaRPr>
          </a:p>
          <a:p>
            <a:pPr fontAlgn="base"/>
            <a:r>
              <a:rPr lang="ja-JP" altLang="en-US" sz="1100">
                <a:latin typeface="ＭＳ 明朝" pitchFamily="22" charset="-128"/>
                <a:ea typeface="ＭＳ 明朝"/>
              </a:rPr>
              <a:t>災害が恐ろしいのは、家が壊れたり、怪我を</a:t>
            </a:r>
            <a:r>
              <a:rPr lang="ja-JP" altLang="en-US" sz="1100" noProof="1">
                <a:latin typeface="ＭＳ 明朝" pitchFamily="22" charset="-128"/>
                <a:ea typeface="ＭＳ 明朝"/>
              </a:rPr>
              <a:t>し</a:t>
            </a:r>
            <a:r>
              <a:rPr lang="ja-JP" altLang="en-US" sz="1100">
                <a:latin typeface="ＭＳ 明朝" pitchFamily="22" charset="-128"/>
                <a:ea typeface="ＭＳ 明朝"/>
              </a:rPr>
              <a:t>たりだけでなく私たちの命が奪われてしまうかもしれないということです。</a:t>
            </a:r>
            <a:endParaRPr sz="1100">
              <a:ea typeface="ＭＳ 明朝"/>
            </a:endParaRPr>
          </a:p>
          <a:p>
            <a:pPr fontAlgn="base"/>
            <a:r>
              <a:rPr lang="ja-JP" altLang="en-US" sz="1100">
                <a:latin typeface="ＭＳ 明朝" pitchFamily="22" charset="-128"/>
                <a:ea typeface="ＭＳ 明朝"/>
              </a:rPr>
              <a:t>これまで、当たり前のように一緒にいた家族や友人の命が、自然という大きな力によって突然失われてしまうかもしれません。</a:t>
            </a:r>
            <a:endParaRPr sz="1100">
              <a:ea typeface="ＭＳ 明朝"/>
            </a:endParaRPr>
          </a:p>
          <a:p>
            <a:pPr fontAlgn="base"/>
            <a:r>
              <a:rPr lang="ja-JP" altLang="en-US" sz="1100">
                <a:latin typeface="ＭＳ 明朝" pitchFamily="22" charset="-128"/>
                <a:ea typeface="ＭＳ 明朝"/>
              </a:rPr>
              <a:t>災害は自然現象ですから、止めることはできませんが、私たちの事前の備えや、災害が起きたあとの行動しだいで、命を守ることができます。</a:t>
            </a:r>
            <a:endParaRPr sz="1100">
              <a:ea typeface="ＭＳ 明朝"/>
            </a:endParaRPr>
          </a:p>
          <a:p>
            <a:pPr fontAlgn="base"/>
            <a:r>
              <a:rPr lang="ja-JP" altLang="en-US" sz="1100">
                <a:latin typeface="ＭＳ 明朝" pitchFamily="22" charset="-128"/>
                <a:ea typeface="ＭＳ 明朝"/>
              </a:rPr>
              <a:t>どうしたら、命を守っていけるのか、本日のこの講座は、それを考えるきっかけにしていただきたいと思います。</a:t>
            </a:r>
            <a:endParaRPr sz="1100">
              <a:ea typeface="ＭＳ 明朝"/>
            </a:endParaRPr>
          </a:p>
        </p:txBody>
      </p:sp>
      <p:sp>
        <p:nvSpPr>
          <p:cNvPr id="1136"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a:t>
            </a:fld>
            <a:endParaRPr lang="en-US" altLang="ja-JP" sz="1200" noProof="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42"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43"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0597" tIns="45298" rIns="90597" bIns="45298"/>
          <a:lstStyle/>
          <a:p>
            <a:pPr eaLnBrk="1" fontAlgn="base" hangingPunct="1">
              <a:spcBef>
                <a:spcPct val="0"/>
              </a:spcBef>
              <a:buSzPct val="100000"/>
            </a:pPr>
            <a:r>
              <a:rPr lang="ja-JP" altLang="en-US" sz="1050">
                <a:ea typeface="ＭＳ 明朝"/>
              </a:rPr>
              <a:t>震度とは、地震の揺れを表すもので、震度６弱以上になると立っていることや動くことが困難になります。</a:t>
            </a:r>
          </a:p>
          <a:p>
            <a:pPr eaLnBrk="1" fontAlgn="base" hangingPunct="1">
              <a:spcBef>
                <a:spcPct val="0"/>
              </a:spcBef>
              <a:buSzPct val="100000"/>
            </a:pPr>
            <a:r>
              <a:rPr lang="ja-JP" altLang="en-US" sz="1050">
                <a:ea typeface="ＭＳ 明朝"/>
              </a:rPr>
              <a:t>また、固定していない家具が動いたり、倒れたりします。これによって、逃げ道が塞がり、逃げ遅れにつながるだけでなく家具の下敷きになり、大きなケガ等につながってしまいます。</a:t>
            </a:r>
          </a:p>
          <a:p>
            <a:pPr eaLnBrk="1" fontAlgn="base" hangingPunct="1">
              <a:spcBef>
                <a:spcPct val="0"/>
              </a:spcBef>
              <a:buSzPct val="100000"/>
            </a:pPr>
            <a:endParaRPr lang="ja-JP" altLang="en-US" sz="1050">
              <a:ea typeface="ＭＳ 明朝"/>
            </a:endParaRPr>
          </a:p>
          <a:p>
            <a:pPr eaLnBrk="1" fontAlgn="base" hangingPunct="1">
              <a:spcBef>
                <a:spcPct val="0"/>
              </a:spcBef>
              <a:buSzPct val="100000"/>
            </a:pPr>
            <a:r>
              <a:rPr lang="ja-JP" altLang="en-US" sz="1050" dirty="0">
                <a:ea typeface="ＭＳ 明朝"/>
              </a:rPr>
              <a:t>平成７年に発生した、阪神大震災では、震度７の揺れによる建物の倒壊等により、４</a:t>
            </a:r>
            <a:r>
              <a:rPr lang="en-US" altLang="ja-JP" sz="1050" dirty="0">
                <a:ea typeface="ＭＳ 明朝"/>
              </a:rPr>
              <a:t>,</a:t>
            </a:r>
            <a:r>
              <a:rPr lang="ja-JP" altLang="en-US" sz="1050" dirty="0">
                <a:ea typeface="ＭＳ 明朝"/>
              </a:rPr>
              <a:t>０００名以上の方がお亡くなりになり</a:t>
            </a:r>
            <a:r>
              <a:rPr lang="ja-JP" altLang="en-US" sz="1050" noProof="1">
                <a:ea typeface="ＭＳ 明朝"/>
              </a:rPr>
              <a:t>ま</a:t>
            </a:r>
            <a:r>
              <a:rPr lang="ja-JP" altLang="en-US" sz="1050" dirty="0">
                <a:ea typeface="ＭＳ 明朝"/>
              </a:rPr>
              <a:t>した。</a:t>
            </a:r>
            <a:endParaRPr lang="en-US" altLang="ja-JP" sz="1050" dirty="0">
              <a:ea typeface="ＭＳ 明朝"/>
            </a:endParaRPr>
          </a:p>
          <a:p>
            <a:pPr eaLnBrk="1" fontAlgn="base" hangingPunct="1">
              <a:spcBef>
                <a:spcPct val="0"/>
              </a:spcBef>
              <a:buSzPct val="100000"/>
            </a:pPr>
            <a:endParaRPr lang="ja-JP" altLang="en-US" sz="1050">
              <a:ea typeface="ＭＳ 明朝"/>
            </a:endParaRPr>
          </a:p>
          <a:p>
            <a:pPr eaLnBrk="1" fontAlgn="base" hangingPunct="1">
              <a:spcBef>
                <a:spcPct val="0"/>
              </a:spcBef>
              <a:buSzPct val="100000"/>
            </a:pPr>
            <a:r>
              <a:rPr lang="ja-JP" altLang="en-US" sz="1050" dirty="0">
                <a:ea typeface="ＭＳ 明朝"/>
              </a:rPr>
              <a:t>それでは、震度</a:t>
            </a:r>
            <a:r>
              <a:rPr lang="en-US" altLang="ja-JP" sz="1050" dirty="0">
                <a:ea typeface="ＭＳ 明朝"/>
              </a:rPr>
              <a:t>7</a:t>
            </a:r>
            <a:r>
              <a:rPr lang="ja-JP" altLang="en-US" sz="1050" dirty="0">
                <a:ea typeface="ＭＳ 明朝"/>
              </a:rPr>
              <a:t>の揺れとは、どんなものか、実際に見てみましょう。</a:t>
            </a:r>
            <a:endParaRPr lang="ja-JP" altLang="en-US" sz="1050">
              <a:ea typeface="ＭＳ 明朝"/>
            </a:endParaRPr>
          </a:p>
        </p:txBody>
      </p:sp>
      <p:sp>
        <p:nvSpPr>
          <p:cNvPr id="1244" name="四角形 0"/>
          <p:cNvSpPr>
            <a:spLocks noGrp="1" noChangeArrowheads="1"/>
          </p:cNvSpPr>
          <p:nvPr/>
        </p:nvSpPr>
        <p:spPr>
          <a:xfrm>
            <a:off x="3883990" y="8689374"/>
            <a:ext cx="2974009" cy="457567"/>
          </a:xfrm>
          <a:prstGeom prst="rect">
            <a:avLst/>
          </a:prstGeom>
          <a:noFill/>
          <a:ln>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36C2439F-04A3-46C5-B2F0-1B5C304A0690}" type="slidenum">
              <a:rPr lang="en-US" altLang="ja-JP" sz="1200"/>
              <a:pPr algn="r" fontAlgn="base"/>
              <a:t>10</a:t>
            </a:fld>
            <a:endParaRPr lang="en-US" altLang="ja-JP" sz="1200"/>
          </a:p>
        </p:txBody>
      </p:sp>
      <p:sp>
        <p:nvSpPr>
          <p:cNvPr id="124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10</a:t>
            </a:fld>
            <a:endParaRPr lang="en-US" altLang="ja-JP" sz="1200" noProof="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52"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53"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0597" tIns="45298" rIns="90597" bIns="45298"/>
          <a:lstStyle/>
          <a:p>
            <a:pPr eaLnBrk="1" fontAlgn="base" hangingPunct="1">
              <a:spcBef>
                <a:spcPct val="0"/>
              </a:spcBef>
              <a:buSzPct val="100000"/>
            </a:pPr>
            <a:r>
              <a:rPr lang="ja-JP" altLang="en-US" sz="1050" dirty="0">
                <a:ea typeface="ＭＳ 明朝" pitchFamily="22" charset="-128"/>
              </a:rPr>
              <a:t>（動画</a:t>
            </a:r>
            <a:r>
              <a:rPr lang="ja-JP" altLang="en-US" sz="1050" dirty="0">
                <a:solidFill>
                  <a:srgbClr val="FF0000"/>
                </a:solidFill>
                <a:highlight>
                  <a:srgbClr val="FFFF00"/>
                </a:highlight>
                <a:ea typeface="ＭＳ 明朝" pitchFamily="22" charset="-128"/>
              </a:rPr>
              <a:t>終了</a:t>
            </a:r>
            <a:r>
              <a:rPr lang="ja-JP" altLang="en-US" sz="1050" dirty="0">
                <a:ea typeface="ＭＳ 明朝" pitchFamily="22" charset="-128"/>
              </a:rPr>
              <a:t>で）★</a:t>
            </a:r>
            <a:endParaRPr lang="en-US" altLang="ja-JP" sz="1050" dirty="0">
              <a:ea typeface="ＭＳ 明朝" pitchFamily="22" charset="-128"/>
            </a:endParaRPr>
          </a:p>
          <a:p>
            <a:pPr eaLnBrk="1" fontAlgn="base" hangingPunct="1">
              <a:spcBef>
                <a:spcPct val="0"/>
              </a:spcBef>
              <a:buSzPct val="100000"/>
            </a:pPr>
            <a:r>
              <a:rPr lang="ja-JP" altLang="en-US" sz="1050" dirty="0">
                <a:ea typeface="ＭＳ 明朝" pitchFamily="22" charset="-128"/>
              </a:rPr>
              <a:t>こちらが、平成７年１月に発生しました、阪神淡路大震災における、震度７の映像になります。</a:t>
            </a:r>
            <a:endParaRPr lang="en-US" altLang="ja-JP" sz="1050" dirty="0">
              <a:ea typeface="ＭＳ 明朝" pitchFamily="22" charset="-128"/>
            </a:endParaRPr>
          </a:p>
          <a:p>
            <a:pPr eaLnBrk="1" fontAlgn="base" hangingPunct="1">
              <a:spcBef>
                <a:spcPct val="0"/>
              </a:spcBef>
              <a:buSzPct val="100000"/>
            </a:pPr>
            <a:r>
              <a:rPr lang="ja-JP" altLang="en-US" sz="1050" dirty="0">
                <a:ea typeface="ＭＳ 明朝" pitchFamily="22" charset="-128"/>
              </a:rPr>
              <a:t>非常に強烈な揺れが発生したことがわかります。</a:t>
            </a:r>
            <a:endParaRPr lang="en-US" altLang="ja-JP" sz="1050" dirty="0">
              <a:ea typeface="ＭＳ 明朝" pitchFamily="22" charset="-128"/>
            </a:endParaRPr>
          </a:p>
          <a:p>
            <a:pPr eaLnBrk="1" fontAlgn="base" hangingPunct="1">
              <a:spcBef>
                <a:spcPct val="0"/>
              </a:spcBef>
              <a:buSzPct val="100000"/>
            </a:pPr>
            <a:endParaRPr lang="en-US" altLang="ja-JP" sz="1050" dirty="0">
              <a:ea typeface="ＭＳ 明朝" pitchFamily="22" charset="-128"/>
            </a:endParaRPr>
          </a:p>
          <a:p>
            <a:pPr eaLnBrk="1" fontAlgn="base" hangingPunct="1">
              <a:spcBef>
                <a:spcPct val="0"/>
              </a:spcBef>
              <a:buSzPct val="100000"/>
            </a:pPr>
            <a:r>
              <a:rPr lang="ja-JP" altLang="en-US" sz="1050" dirty="0">
                <a:ea typeface="ＭＳ 明朝" pitchFamily="22" charset="-128"/>
              </a:rPr>
              <a:t>予想される南海トラフ巨大地震の被害は、揺れだけではありません。</a:t>
            </a:r>
            <a:endParaRPr lang="en-US" altLang="ja-JP" sz="1050" dirty="0">
              <a:ea typeface="ＭＳ 明朝" pitchFamily="22" charset="-128"/>
            </a:endParaRPr>
          </a:p>
          <a:p>
            <a:pPr eaLnBrk="1" fontAlgn="base" hangingPunct="1">
              <a:spcBef>
                <a:spcPct val="0"/>
              </a:spcBef>
              <a:buSzPct val="100000"/>
            </a:pPr>
            <a:r>
              <a:rPr lang="ja-JP" altLang="en-US" sz="1050" dirty="0">
                <a:ea typeface="ＭＳ 明朝" pitchFamily="22" charset="-128"/>
              </a:rPr>
              <a:t>それは、津波です★</a:t>
            </a:r>
            <a:endParaRPr sz="1050"/>
          </a:p>
        </p:txBody>
      </p:sp>
      <p:sp>
        <p:nvSpPr>
          <p:cNvPr id="1254" name="四角形 0"/>
          <p:cNvSpPr>
            <a:spLocks noGrp="1" noChangeArrowheads="1"/>
          </p:cNvSpPr>
          <p:nvPr/>
        </p:nvSpPr>
        <p:spPr>
          <a:xfrm>
            <a:off x="3883990" y="8689374"/>
            <a:ext cx="2974009" cy="457567"/>
          </a:xfrm>
          <a:prstGeom prst="rect">
            <a:avLst/>
          </a:prstGeom>
          <a:noFill/>
          <a:ln>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FB660F83-0C3C-48CD-8F4F-52E36B9FBA5C}" type="slidenum">
              <a:rPr lang="en-US" altLang="ja-JP" sz="1200"/>
              <a:pPr algn="r" fontAlgn="base"/>
              <a:t>11</a:t>
            </a:fld>
            <a:endParaRPr lang="en-US" altLang="ja-JP" sz="1200"/>
          </a:p>
        </p:txBody>
      </p:sp>
      <p:sp>
        <p:nvSpPr>
          <p:cNvPr id="125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11</a:t>
            </a:fld>
            <a:endParaRPr lang="en-US" altLang="ja-JP" sz="1200" noProof="0" dirty="0"/>
          </a:p>
        </p:txBody>
      </p:sp>
    </p:spTree>
    <p:extLst>
      <p:ext uri="{BB962C8B-B14F-4D97-AF65-F5344CB8AC3E}">
        <p14:creationId xmlns:p14="http://schemas.microsoft.com/office/powerpoint/2010/main" val="199799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92"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93"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0597" tIns="45298" rIns="90597" bIns="45298"/>
          <a:lstStyle/>
          <a:p>
            <a:pPr eaLnBrk="1" fontAlgn="base" hangingPunct="1">
              <a:spcBef>
                <a:spcPct val="0"/>
              </a:spcBef>
              <a:buSzPct val="100000"/>
            </a:pPr>
            <a:r>
              <a:rPr lang="ja-JP" altLang="en-US" sz="1050" dirty="0">
                <a:ea typeface="ＭＳ 明朝"/>
              </a:rPr>
              <a:t>こちらは、静岡県で想定されている、南海トラフ巨大地震発生時の津波高です。</a:t>
            </a:r>
            <a:endParaRPr sz="1050">
              <a:ea typeface="ＭＳ 明朝"/>
            </a:endParaRPr>
          </a:p>
          <a:p>
            <a:pPr eaLnBrk="1" fontAlgn="base" hangingPunct="1">
              <a:spcBef>
                <a:spcPct val="0"/>
              </a:spcBef>
              <a:buSzPct val="100000"/>
            </a:pPr>
            <a:r>
              <a:rPr lang="ja-JP" altLang="en-US" sz="1050" dirty="0">
                <a:ea typeface="ＭＳ 明朝"/>
              </a:rPr>
              <a:t>県内の沿岸部では、どこも津波の被害が予想されています。</a:t>
            </a:r>
            <a:endParaRPr sz="1050">
              <a:ea typeface="ＭＳ 明朝"/>
            </a:endParaRPr>
          </a:p>
          <a:p>
            <a:pPr eaLnBrk="1" fontAlgn="base" hangingPunct="1">
              <a:spcBef>
                <a:spcPct val="0"/>
              </a:spcBef>
              <a:buSzPct val="100000"/>
            </a:pPr>
            <a:r>
              <a:rPr lang="ja-JP" altLang="en-US" sz="1050" dirty="0">
                <a:ea typeface="ＭＳ 明朝"/>
              </a:rPr>
              <a:t>15ｍ以上の高い津波が予想されいる地域もあります。★</a:t>
            </a:r>
            <a:endParaRPr sz="1050">
              <a:ea typeface="ＭＳ 明朝"/>
            </a:endParaRPr>
          </a:p>
          <a:p>
            <a:pPr eaLnBrk="1" fontAlgn="base" hangingPunct="1">
              <a:spcBef>
                <a:spcPct val="0"/>
              </a:spcBef>
              <a:buSzPct val="100000"/>
            </a:pPr>
            <a:endParaRPr lang="ja-JP" altLang="en-US" sz="1400" dirty="0">
              <a:ea typeface="ＭＳ 明朝" pitchFamily="22" charset="-128"/>
            </a:endParaRPr>
          </a:p>
          <a:p>
            <a:pPr eaLnBrk="1" fontAlgn="base" hangingPunct="1">
              <a:spcBef>
                <a:spcPct val="0"/>
              </a:spcBef>
              <a:buSzPct val="100000"/>
            </a:pPr>
            <a:endParaRPr lang="ja-JP" altLang="en-US" sz="1400" dirty="0">
              <a:ea typeface="ＭＳ 明朝" pitchFamily="22" charset="-128"/>
            </a:endParaRPr>
          </a:p>
        </p:txBody>
      </p:sp>
      <p:sp>
        <p:nvSpPr>
          <p:cNvPr id="1294" name="四角形 0"/>
          <p:cNvSpPr>
            <a:spLocks noGrp="1" noChangeArrowheads="1"/>
          </p:cNvSpPr>
          <p:nvPr/>
        </p:nvSpPr>
        <p:spPr>
          <a:xfrm>
            <a:off x="3883990" y="8689374"/>
            <a:ext cx="2974009" cy="457567"/>
          </a:xfrm>
          <a:prstGeom prst="rect">
            <a:avLst/>
          </a:prstGeom>
          <a:noFill/>
          <a:ln>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AF83159A-ACCC-4387-AAC4-3A6EEB17AAB6}" type="slidenum">
              <a:rPr lang="en-US" altLang="ja-JP" sz="1200"/>
              <a:pPr algn="r" fontAlgn="base"/>
              <a:t>12</a:t>
            </a:fld>
            <a:endParaRPr lang="en-US" altLang="ja-JP" sz="1200"/>
          </a:p>
        </p:txBody>
      </p:sp>
      <p:sp>
        <p:nvSpPr>
          <p:cNvPr id="129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12</a:t>
            </a:fld>
            <a:endParaRPr lang="en-US" altLang="ja-JP" sz="1200" noProof="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351"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352"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0597" tIns="45298" rIns="90597" bIns="45298"/>
          <a:lstStyle/>
          <a:p>
            <a:pPr eaLnBrk="1" fontAlgn="base" hangingPunct="1">
              <a:spcBef>
                <a:spcPct val="0"/>
              </a:spcBef>
              <a:buSzPct val="100000"/>
            </a:pPr>
            <a:r>
              <a:rPr lang="ja-JP" altLang="en-US" sz="1050" dirty="0">
                <a:ea typeface="ＭＳ 明朝"/>
              </a:rPr>
              <a:t>こちらは、静岡県で想定されている、地震発生からの津波の到達時間です。</a:t>
            </a:r>
            <a:endParaRPr sz="1050">
              <a:ea typeface="ＭＳ 明朝"/>
            </a:endParaRPr>
          </a:p>
          <a:p>
            <a:pPr eaLnBrk="1" fontAlgn="base" hangingPunct="1">
              <a:spcBef>
                <a:spcPct val="0"/>
              </a:spcBef>
              <a:buSzPct val="100000"/>
            </a:pPr>
            <a:r>
              <a:rPr lang="ja-JP" altLang="en-US" sz="1050" dirty="0">
                <a:ea typeface="ＭＳ 明朝"/>
              </a:rPr>
              <a:t>最も、早いところで、地震発生から２分が予想されています。</a:t>
            </a:r>
            <a:endParaRPr sz="1050">
              <a:ea typeface="ＭＳ 明朝"/>
            </a:endParaRP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東日本大震災と同じように、南海トラフ巨大地震も、この津波被害で多数の死傷者がでると予想されています。</a:t>
            </a:r>
            <a:endParaRPr sz="1050">
              <a:ea typeface="ＭＳ 明朝"/>
            </a:endParaRPr>
          </a:p>
          <a:p>
            <a:pPr eaLnBrk="1" fontAlgn="base" hangingPunct="1">
              <a:spcBef>
                <a:spcPct val="0"/>
              </a:spcBef>
              <a:buSzPct val="100000"/>
            </a:pPr>
            <a:r>
              <a:rPr lang="ja-JP" altLang="en-US" sz="1050" dirty="0">
                <a:ea typeface="ＭＳ 明朝"/>
              </a:rPr>
              <a:t>いったい、どれぐらいの被害が想定されているのでしょうか？★</a:t>
            </a:r>
            <a:endParaRPr sz="1050">
              <a:ea typeface="ＭＳ 明朝"/>
            </a:endParaRPr>
          </a:p>
          <a:p>
            <a:pPr eaLnBrk="1" fontAlgn="base" hangingPunct="1">
              <a:spcBef>
                <a:spcPct val="0"/>
              </a:spcBef>
              <a:buSzPct val="100000"/>
            </a:pPr>
            <a:endParaRPr lang="ja-JP" altLang="en-US" sz="1400" dirty="0">
              <a:ea typeface="ＭＳ 明朝" pitchFamily="22" charset="-128"/>
            </a:endParaRPr>
          </a:p>
          <a:p>
            <a:pPr eaLnBrk="1" fontAlgn="base" hangingPunct="1">
              <a:spcBef>
                <a:spcPct val="0"/>
              </a:spcBef>
              <a:buSzPct val="100000"/>
            </a:pPr>
            <a:endParaRPr lang="ja-JP" altLang="en-US" sz="1400" dirty="0">
              <a:ea typeface="ＭＳ 明朝" pitchFamily="22" charset="-128"/>
            </a:endParaRPr>
          </a:p>
        </p:txBody>
      </p:sp>
      <p:sp>
        <p:nvSpPr>
          <p:cNvPr id="1353" name="四角形 0"/>
          <p:cNvSpPr>
            <a:spLocks noGrp="1" noChangeArrowheads="1"/>
          </p:cNvSpPr>
          <p:nvPr/>
        </p:nvSpPr>
        <p:spPr>
          <a:xfrm>
            <a:off x="3883990" y="8689374"/>
            <a:ext cx="2974009" cy="457567"/>
          </a:xfrm>
          <a:prstGeom prst="rect">
            <a:avLst/>
          </a:prstGeom>
          <a:noFill/>
          <a:ln>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AF83159A-ACCC-4387-AAC4-3A6EEB17AAB6}" type="slidenum">
              <a:rPr lang="en-US" altLang="ja-JP" sz="1200"/>
              <a:pPr algn="r" fontAlgn="base"/>
              <a:t>13</a:t>
            </a:fld>
            <a:endParaRPr lang="en-US" altLang="ja-JP" sz="1200"/>
          </a:p>
        </p:txBody>
      </p:sp>
      <p:sp>
        <p:nvSpPr>
          <p:cNvPr id="1354"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13</a:t>
            </a:fld>
            <a:endParaRPr lang="en-US" altLang="ja-JP" sz="1200" noProof="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391" name="四角形 0"/>
          <p:cNvSpPr>
            <a:spLocks noGrp="1" noRot="1" noChangeAspect="1" noChangeArrowheads="1" noTextEdit="1"/>
          </p:cNvSpPr>
          <p:nvPr>
            <p:ph type="sldImg" idx="2"/>
          </p:nvPr>
        </p:nvSpPr>
        <p:spPr>
          <a:xfrm>
            <a:off x="1143000" y="685800"/>
            <a:ext cx="4575175" cy="3430588"/>
          </a:xfrm>
          <a:prstGeom prst="rect">
            <a:avLst/>
          </a:prstGeom>
          <a:noFill/>
          <a:ln>
            <a:noFill/>
            <a:miter/>
          </a:ln>
        </p:spPr>
        <p:txBody>
          <a:bodyPr vert="horz" wrap="square" lIns="91443" tIns="45721" rIns="91443" bIns="45721"/>
          <a:lstStyle/>
          <a:p>
            <a:pPr eaLnBrk="1" fontAlgn="base" hangingPunct="1">
              <a:spcBef>
                <a:spcPct val="0"/>
              </a:spcBef>
              <a:buSzPct val="100000"/>
            </a:pPr>
            <a:endParaRPr lang="ja-JP" altLang="en-US" sz="1800">
              <a:ea typeface="ＭＳ Ｐゴシック" pitchFamily="55" charset="-128"/>
            </a:endParaRPr>
          </a:p>
        </p:txBody>
      </p:sp>
      <p:sp>
        <p:nvSpPr>
          <p:cNvPr id="1392"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1385" tIns="45693" rIns="91385" bIns="45693"/>
          <a:lstStyle/>
          <a:p>
            <a:pPr eaLnBrk="1" fontAlgn="base" hangingPunct="1">
              <a:spcBef>
                <a:spcPct val="0"/>
              </a:spcBef>
              <a:buSzPct val="100000"/>
            </a:pPr>
            <a:r>
              <a:rPr lang="ja-JP" altLang="en-US" sz="1050" dirty="0">
                <a:ea typeface="ＭＳ 明朝"/>
              </a:rPr>
              <a:t>まずは、東日本大震災の死者数です。★</a:t>
            </a:r>
            <a:endParaRPr lang="en-US" altLang="ja-JP" sz="1050" dirty="0">
              <a:ea typeface="ＭＳ 明朝"/>
            </a:endParaRPr>
          </a:p>
          <a:p>
            <a:pPr eaLnBrk="1" fontAlgn="base" hangingPunct="1">
              <a:spcBef>
                <a:spcPct val="0"/>
              </a:spcBef>
              <a:buSzPct val="100000"/>
            </a:pPr>
            <a:r>
              <a:rPr lang="ja-JP" altLang="en-US" sz="1050" dirty="0">
                <a:ea typeface="ＭＳ 明朝"/>
              </a:rPr>
              <a:t>東日本大震災では、</a:t>
            </a:r>
            <a:r>
              <a:rPr lang="en-US" altLang="ja-JP" sz="1050" dirty="0">
                <a:ea typeface="ＭＳ 明朝"/>
              </a:rPr>
              <a:t>19775</a:t>
            </a:r>
            <a:r>
              <a:rPr lang="ja-JP" altLang="en-US" sz="1050" dirty="0">
                <a:ea typeface="ＭＳ 明朝"/>
              </a:rPr>
              <a:t>人の犠牲者がでました。</a:t>
            </a:r>
            <a:endParaRPr lang="en-US" altLang="ja-JP" sz="1050" dirty="0">
              <a:ea typeface="ＭＳ 明朝"/>
            </a:endParaRP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つづいて、南海トラフ地震ではどれくらい予想されているでしょうか★</a:t>
            </a:r>
            <a:endParaRPr lang="en-US" altLang="ja-JP" sz="1050" dirty="0">
              <a:ea typeface="ＭＳ 明朝"/>
            </a:endParaRP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南海トラフ巨大地震では、最悪の場合、死者は約3</a:t>
            </a:r>
            <a:r>
              <a:rPr lang="en-US" altLang="ja-JP" sz="1050" dirty="0">
                <a:ea typeface="ＭＳ 明朝"/>
              </a:rPr>
              <a:t>0</a:t>
            </a:r>
            <a:r>
              <a:rPr lang="ja-JP" altLang="en-US" sz="1050" dirty="0">
                <a:ea typeface="ＭＳ 明朝"/>
              </a:rPr>
              <a:t>万人にも</a:t>
            </a:r>
            <a:endParaRPr sz="1050" dirty="0">
              <a:ea typeface="ＭＳ 明朝"/>
            </a:endParaRPr>
          </a:p>
          <a:p>
            <a:pPr eaLnBrk="1" fontAlgn="base" hangingPunct="1">
              <a:spcBef>
                <a:spcPct val="0"/>
              </a:spcBef>
              <a:buSzPct val="100000"/>
            </a:pPr>
            <a:r>
              <a:rPr lang="ja-JP" altLang="en-US" sz="1050" dirty="0">
                <a:ea typeface="ＭＳ 明朝"/>
              </a:rPr>
              <a:t>達すると考えられています。この内訳の90％以上が、津波による</a:t>
            </a:r>
            <a:endParaRPr sz="1050" dirty="0">
              <a:ea typeface="ＭＳ 明朝"/>
            </a:endParaRPr>
          </a:p>
          <a:p>
            <a:pPr eaLnBrk="1" fontAlgn="base" hangingPunct="1">
              <a:spcBef>
                <a:spcPct val="0"/>
              </a:spcBef>
              <a:buSzPct val="100000"/>
            </a:pPr>
            <a:r>
              <a:rPr lang="ja-JP" altLang="en-US" sz="1050" dirty="0">
                <a:ea typeface="ＭＳ 明朝"/>
              </a:rPr>
              <a:t>死者となります。更新</a:t>
            </a:r>
            <a:endParaRPr sz="1050" dirty="0">
              <a:ea typeface="ＭＳ 明朝"/>
            </a:endParaRP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静岡県の想定死者数はどうでしょうか★</a:t>
            </a:r>
            <a:endParaRPr lang="en-US" altLang="ja-JP" sz="1050" dirty="0">
              <a:ea typeface="ＭＳ 明朝"/>
            </a:endParaRPr>
          </a:p>
          <a:p>
            <a:pPr eaLnBrk="1" fontAlgn="base" hangingPunct="1">
              <a:spcBef>
                <a:spcPct val="0"/>
              </a:spcBef>
              <a:buSzPct val="100000"/>
            </a:pPr>
            <a:r>
              <a:rPr lang="ja-JP" altLang="en-US" sz="1050" dirty="0">
                <a:ea typeface="ＭＳ 明朝"/>
              </a:rPr>
              <a:t>静岡県では、10万５千人の死者数が予想されています。</a:t>
            </a:r>
            <a:endParaRPr lang="en-US" altLang="ja-JP" sz="1050" dirty="0">
              <a:ea typeface="ＭＳ 明朝"/>
            </a:endParaRPr>
          </a:p>
          <a:p>
            <a:pPr eaLnBrk="1" fontAlgn="base" hangingPunct="1">
              <a:spcBef>
                <a:spcPct val="0"/>
              </a:spcBef>
              <a:buSzPct val="100000"/>
            </a:pPr>
            <a:r>
              <a:rPr lang="ja-JP" altLang="en-US" sz="1050" dirty="0">
                <a:ea typeface="ＭＳ 明朝"/>
              </a:rPr>
              <a:t>これは、県内人口約3</a:t>
            </a:r>
            <a:r>
              <a:rPr lang="en-US" altLang="ja-JP" sz="1050" dirty="0">
                <a:ea typeface="ＭＳ 明朝"/>
              </a:rPr>
              <a:t>5</a:t>
            </a:r>
            <a:r>
              <a:rPr lang="ja-JP" altLang="en-US" sz="1050" dirty="0">
                <a:ea typeface="ＭＳ 明朝"/>
              </a:rPr>
              <a:t>0万人で計算すると、約3</a:t>
            </a:r>
            <a:r>
              <a:rPr lang="en-US" altLang="ja-JP" sz="1050" dirty="0">
                <a:ea typeface="ＭＳ 明朝"/>
              </a:rPr>
              <a:t>4</a:t>
            </a:r>
            <a:r>
              <a:rPr lang="ja-JP" altLang="en-US" sz="1050" dirty="0">
                <a:ea typeface="ＭＳ 明朝"/>
              </a:rPr>
              <a:t>人に１人の割合となります。★</a:t>
            </a:r>
            <a:endParaRPr sz="1050" dirty="0">
              <a:ea typeface="ＭＳ 明朝"/>
            </a:endParaRPr>
          </a:p>
          <a:p>
            <a:pPr eaLnBrk="1" fontAlgn="base" hangingPunct="1">
              <a:spcBef>
                <a:spcPct val="0"/>
              </a:spcBef>
              <a:buSzPct val="100000"/>
            </a:pPr>
            <a:r>
              <a:rPr lang="ja-JP" altLang="en-US" sz="1050" dirty="0">
                <a:ea typeface="ＭＳ 明朝"/>
              </a:rPr>
              <a:t>現在は、津波避難タワーなどの減災効果により約２万２千人の想定となっておりますが、もし、自分が、友達が、家族がその１人になってしまったらと考えてみてください。</a:t>
            </a:r>
            <a:endParaRPr sz="1050" dirty="0">
              <a:ea typeface="ＭＳ 明朝"/>
            </a:endParaRPr>
          </a:p>
          <a:p>
            <a:pPr eaLnBrk="1" fontAlgn="base" hangingPunct="1">
              <a:spcBef>
                <a:spcPct val="0"/>
              </a:spcBef>
              <a:buSzPct val="100000"/>
            </a:pPr>
            <a:r>
              <a:rPr lang="ja-JP" altLang="en-US" sz="1050" dirty="0">
                <a:ea typeface="ＭＳ 明朝"/>
              </a:rPr>
              <a:t>地震津波に対する、施設の整備だけでは、命を守ることができません。一人一人の意識や、地域の助け合いが必要です。</a:t>
            </a: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皆さん、災害から、自分の命、大切な人の命を守るためには何をすれば</a:t>
            </a:r>
            <a:r>
              <a:rPr lang="ja-JP" altLang="en-US" sz="1050" noProof="1">
                <a:ea typeface="ＭＳ 明朝"/>
              </a:rPr>
              <a:t>よ</a:t>
            </a:r>
            <a:r>
              <a:rPr lang="ja-JP" altLang="en-US" sz="1050" dirty="0">
                <a:ea typeface="ＭＳ 明朝"/>
              </a:rPr>
              <a:t>いのでしょうか？★</a:t>
            </a:r>
            <a:endParaRPr sz="1050" dirty="0">
              <a:ea typeface="ＭＳ 明朝"/>
            </a:endParaRPr>
          </a:p>
          <a:p>
            <a:pPr eaLnBrk="1" fontAlgn="base" hangingPunct="1">
              <a:spcBef>
                <a:spcPct val="0"/>
              </a:spcBef>
              <a:buSzPct val="100000"/>
            </a:pPr>
            <a:endParaRPr sz="1050" dirty="0">
              <a:ea typeface="ＭＳ 明朝"/>
            </a:endParaRPr>
          </a:p>
        </p:txBody>
      </p:sp>
      <p:sp>
        <p:nvSpPr>
          <p:cNvPr id="1393" name="四角形 0"/>
          <p:cNvSpPr>
            <a:spLocks noGrp="1" noChangeArrowheads="1"/>
          </p:cNvSpPr>
          <p:nvPr/>
        </p:nvSpPr>
        <p:spPr>
          <a:xfrm>
            <a:off x="3883990" y="8689374"/>
            <a:ext cx="2974009" cy="457567"/>
          </a:xfrm>
          <a:prstGeom prst="rect">
            <a:avLst/>
          </a:prstGeom>
          <a:noFill/>
          <a:ln>
            <a:miter/>
          </a:ln>
        </p:spPr>
        <p:txBody>
          <a:bodyPr lIns="91443" tIns="45721" rIns="91443" bIns="45721" anchor="b"/>
          <a:lstStyle>
            <a:lvl2pPr marL="454025" indent="-454025" defTabSz="906462"/>
            <a:lvl3pPr marL="906462" indent="-906462" defTabSz="906462"/>
            <a:lvl4pPr marL="1360487" indent="-1360487" defTabSz="906462"/>
            <a:lvl5pPr marL="1812925" indent="-1812925" defTabSz="906462"/>
          </a:lstStyle>
          <a:p>
            <a:pPr algn="r" fontAlgn="base"/>
            <a:fld id="{AEC56560-DA31-42AB-A1CB-960813A4FE6D}" type="slidenum">
              <a:rPr lang="en-US" altLang="ja-JP" sz="1200"/>
              <a:pPr algn="r" fontAlgn="base"/>
              <a:t>14</a:t>
            </a:fld>
            <a:endParaRPr lang="en-US" altLang="ja-JP" sz="1200"/>
          </a:p>
        </p:txBody>
      </p:sp>
      <p:sp>
        <p:nvSpPr>
          <p:cNvPr id="1394"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14</a:t>
            </a:fld>
            <a:endParaRPr lang="en-US" altLang="ja-JP" sz="1200" noProof="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12" name="四角形 0"/>
          <p:cNvSpPr>
            <a:spLocks noGrp="1" noRot="1" noChangeAspect="1" noChangeArrowheads="1" noTextEdit="1"/>
          </p:cNvSpPr>
          <p:nvPr>
            <p:ph type="sldImg"/>
          </p:nvPr>
        </p:nvSpPr>
        <p:spPr>
          <a:xfrm>
            <a:off x="1143513" y="685616"/>
            <a:ext cx="4574206" cy="3431023"/>
          </a:xfrm>
          <a:noFill/>
          <a:ln>
            <a:noFill/>
            <a:miter/>
          </a:ln>
        </p:spPr>
      </p:sp>
      <p:sp>
        <p:nvSpPr>
          <p:cNvPr id="1413"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それでは、皆さん、ここからは、</a:t>
            </a:r>
            <a:endParaRPr lang="en-US" altLang="ja-JP" sz="1050" dirty="0">
              <a:ea typeface="ＭＳ 明朝"/>
            </a:endParaRPr>
          </a:p>
          <a:p>
            <a:pPr fontAlgn="base"/>
            <a:r>
              <a:rPr lang="ja-JP" altLang="en-US" sz="1050" dirty="0">
                <a:ea typeface="ＭＳ 明朝"/>
              </a:rPr>
              <a:t>予想される、地震や津波から命を守るために何をできるか考えてみましょう★</a:t>
            </a:r>
            <a:endParaRPr sz="1050">
              <a:ea typeface="ＭＳ 明朝"/>
            </a:endParaRPr>
          </a:p>
          <a:p>
            <a:pPr fontAlgn="base"/>
            <a:endParaRPr lang="ja-JP" altLang="en-US" sz="1050" dirty="0">
              <a:ea typeface="ＭＳ 明朝"/>
            </a:endParaRPr>
          </a:p>
          <a:p>
            <a:pPr fontAlgn="base"/>
            <a:r>
              <a:rPr lang="ja-JP" altLang="en-US" sz="1050" dirty="0">
                <a:ea typeface="ＭＳ 明朝"/>
              </a:rPr>
              <a:t>皆さんにお配りしたリーフレットには、このような</a:t>
            </a:r>
            <a:endParaRPr sz="1050">
              <a:ea typeface="ＭＳ 明朝"/>
            </a:endParaRPr>
          </a:p>
          <a:p>
            <a:pPr fontAlgn="base"/>
            <a:r>
              <a:rPr lang="ja-JP" altLang="en-US" sz="1050" dirty="0">
                <a:ea typeface="ＭＳ 明朝"/>
              </a:rPr>
              <a:t>「ふじのくにジュニア防災士心得」が書いてあります。</a:t>
            </a:r>
            <a:endParaRPr sz="1050">
              <a:ea typeface="ＭＳ 明朝"/>
            </a:endParaRPr>
          </a:p>
          <a:p>
            <a:pPr fontAlgn="base"/>
            <a:endParaRPr lang="en-US" altLang="ja-JP" sz="1050" dirty="0">
              <a:ea typeface="ＭＳ 明朝"/>
            </a:endParaRPr>
          </a:p>
          <a:p>
            <a:pPr fontAlgn="base"/>
            <a:r>
              <a:rPr lang="ja-JP" altLang="en-US" sz="1050" dirty="0">
                <a:ea typeface="ＭＳ 明朝"/>
              </a:rPr>
              <a:t>みんなにできることは、★</a:t>
            </a:r>
            <a:endParaRPr sz="1050">
              <a:ea typeface="ＭＳ 明朝"/>
            </a:endParaRPr>
          </a:p>
          <a:p>
            <a:pPr fontAlgn="base"/>
            <a:r>
              <a:rPr lang="ja-JP" altLang="en-US" sz="1050" dirty="0">
                <a:ea typeface="ＭＳ 明朝"/>
              </a:rPr>
              <a:t>・自分の命を守るために備えること★</a:t>
            </a:r>
            <a:endParaRPr sz="1050">
              <a:ea typeface="ＭＳ 明朝"/>
            </a:endParaRPr>
          </a:p>
          <a:p>
            <a:pPr fontAlgn="base"/>
            <a:r>
              <a:rPr lang="ja-JP" altLang="en-US" sz="1050" dirty="0">
                <a:ea typeface="ＭＳ 明朝"/>
              </a:rPr>
              <a:t>・家庭の防災対策を率先して考えること★</a:t>
            </a:r>
            <a:endParaRPr sz="1050">
              <a:ea typeface="ＭＳ 明朝"/>
            </a:endParaRPr>
          </a:p>
          <a:p>
            <a:pPr fontAlgn="base"/>
            <a:r>
              <a:rPr lang="ja-JP" altLang="en-US" sz="1050" dirty="0">
                <a:ea typeface="ＭＳ 明朝"/>
              </a:rPr>
              <a:t>・地域の防災訓練に積極的に参加することです。★</a:t>
            </a:r>
            <a:endParaRPr sz="1050">
              <a:ea typeface="ＭＳ 明朝"/>
            </a:endParaRPr>
          </a:p>
        </p:txBody>
      </p:sp>
      <p:sp>
        <p:nvSpPr>
          <p:cNvPr id="1414"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15</a:t>
            </a:fld>
            <a:endParaRPr lang="en-US" altLang="ja-JP" sz="1200" noProof="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27" name="四角形 0"/>
          <p:cNvSpPr>
            <a:spLocks noGrp="1" noRot="1" noChangeAspect="1" noChangeArrowheads="1" noTextEdit="1"/>
          </p:cNvSpPr>
          <p:nvPr>
            <p:ph type="sldImg"/>
          </p:nvPr>
        </p:nvSpPr>
        <p:spPr>
          <a:xfrm>
            <a:off x="1143513" y="685616"/>
            <a:ext cx="4574206" cy="3431023"/>
          </a:xfrm>
          <a:noFill/>
          <a:ln>
            <a:noFill/>
            <a:miter/>
          </a:ln>
        </p:spPr>
      </p:sp>
      <p:sp>
        <p:nvSpPr>
          <p:cNvPr id="1428"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それでは、自分の命を守るために備えることは何か★</a:t>
            </a:r>
            <a:endParaRPr sz="1050">
              <a:ea typeface="ＭＳ 明朝"/>
            </a:endParaRPr>
          </a:p>
          <a:p>
            <a:pPr fontAlgn="base"/>
            <a:r>
              <a:rPr lang="ja-JP" altLang="en-US" sz="1050" dirty="0">
                <a:ea typeface="ＭＳ 明朝"/>
              </a:rPr>
              <a:t>それは、学校での避難訓練や防災授業に本気で取組むことです。★</a:t>
            </a:r>
            <a:endParaRPr sz="1050">
              <a:ea typeface="ＭＳ 明朝"/>
            </a:endParaRPr>
          </a:p>
          <a:p>
            <a:pPr fontAlgn="base"/>
            <a:r>
              <a:rPr lang="ja-JP" altLang="en-US" sz="1050" dirty="0">
                <a:ea typeface="ＭＳ 明朝"/>
              </a:rPr>
              <a:t>本気の訓練・本気の授業が災害時の力になります。★</a:t>
            </a:r>
            <a:endParaRPr sz="1050">
              <a:ea typeface="ＭＳ 明朝"/>
            </a:endParaRPr>
          </a:p>
        </p:txBody>
      </p:sp>
      <p:sp>
        <p:nvSpPr>
          <p:cNvPr id="1429"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16</a:t>
            </a:fld>
            <a:endParaRPr lang="en-US" altLang="ja-JP" sz="1200" noProof="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43" name="四角形 0"/>
          <p:cNvSpPr>
            <a:spLocks noGrp="1" noRot="1" noChangeAspect="1" noChangeArrowheads="1" noTextEdit="1"/>
          </p:cNvSpPr>
          <p:nvPr>
            <p:ph type="sldImg"/>
          </p:nvPr>
        </p:nvSpPr>
        <p:spPr>
          <a:xfrm>
            <a:off x="1143513" y="685616"/>
            <a:ext cx="4574206" cy="3431023"/>
          </a:xfrm>
          <a:noFill/>
          <a:ln>
            <a:noFill/>
            <a:miter/>
          </a:ln>
        </p:spPr>
      </p:sp>
      <p:sp>
        <p:nvSpPr>
          <p:cNvPr id="1444"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つづいて皆さんが実行すること、それは、家庭の防災対策を率先して考える、★</a:t>
            </a:r>
            <a:endParaRPr lang="en-US" altLang="ja-JP" sz="1050" dirty="0">
              <a:ea typeface="ＭＳ 明朝"/>
            </a:endParaRPr>
          </a:p>
          <a:p>
            <a:pPr fontAlgn="base"/>
            <a:r>
              <a:rPr lang="ja-JP" altLang="en-US" sz="1050" dirty="0">
                <a:ea typeface="ＭＳ 明朝"/>
              </a:rPr>
              <a:t>家庭の防災リーダーになることです。★</a:t>
            </a:r>
            <a:endParaRPr sz="1050">
              <a:ea typeface="ＭＳ 明朝"/>
            </a:endParaRPr>
          </a:p>
          <a:p>
            <a:pPr fontAlgn="base"/>
            <a:endParaRPr lang="en-US" altLang="ja-JP" sz="1050" dirty="0">
              <a:ea typeface="ＭＳ 明朝"/>
            </a:endParaRPr>
          </a:p>
          <a:p>
            <a:pPr fontAlgn="base"/>
            <a:r>
              <a:rPr lang="ja-JP" altLang="en-US" sz="1050" dirty="0">
                <a:ea typeface="ＭＳ 明朝"/>
              </a:rPr>
              <a:t>それでは、皆さんに配布したこちらの資料をみてください。★</a:t>
            </a:r>
            <a:endParaRPr lang="en-US" altLang="ja-JP" sz="1050" dirty="0">
              <a:ea typeface="ＭＳ 明朝"/>
            </a:endParaRPr>
          </a:p>
          <a:p>
            <a:pPr fontAlgn="base"/>
            <a:endParaRPr lang="en-US" altLang="ja-JP" sz="1050" dirty="0">
              <a:ea typeface="ＭＳ 明朝"/>
            </a:endParaRPr>
          </a:p>
          <a:p>
            <a:pPr fontAlgn="base"/>
            <a:r>
              <a:rPr lang="ja-JP" altLang="en-US" sz="1050" dirty="0">
                <a:ea typeface="ＭＳ 明朝"/>
              </a:rPr>
              <a:t>今から、皆さんにこの資料を活用して、皆さんが、家庭の防災リーダーとなり、家族防災会議でチェックしていただきたいことをお話しします。★</a:t>
            </a:r>
            <a:endParaRPr lang="en-US" altLang="ja-JP" sz="1050" dirty="0">
              <a:ea typeface="ＭＳ 明朝"/>
            </a:endParaRPr>
          </a:p>
          <a:p>
            <a:pPr fontAlgn="base"/>
            <a:endParaRPr lang="ja-JP" altLang="en-US" sz="1400" dirty="0">
              <a:ea typeface="ＭＳ 明朝"/>
            </a:endParaRPr>
          </a:p>
        </p:txBody>
      </p:sp>
      <p:sp>
        <p:nvSpPr>
          <p:cNvPr id="144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17</a:t>
            </a:fld>
            <a:endParaRPr lang="en-US" altLang="ja-JP" sz="1200" noProof="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51" name="四角形 0"/>
          <p:cNvSpPr>
            <a:spLocks noGrp="1" noRot="1" noChangeAspect="1" noChangeArrowheads="1" noTextEdit="1"/>
          </p:cNvSpPr>
          <p:nvPr>
            <p:ph type="sldImg"/>
          </p:nvPr>
        </p:nvSpPr>
        <p:spPr>
          <a:xfrm>
            <a:off x="1143000" y="685800"/>
            <a:ext cx="4575175" cy="3430588"/>
          </a:xfrm>
          <a:noFill/>
          <a:ln>
            <a:noFill/>
            <a:miter/>
          </a:ln>
        </p:spPr>
      </p:sp>
      <p:sp>
        <p:nvSpPr>
          <p:cNvPr id="1452"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まずは、</a:t>
            </a:r>
            <a:r>
              <a:rPr lang="ja-JP" altLang="en-US" sz="1050" dirty="0">
                <a:ea typeface="ＭＳ 明朝"/>
              </a:rPr>
              <a:t>皆さんの住んでいる地域の災害リスクを調べてもらいたいと思います。</a:t>
            </a:r>
            <a:endParaRPr lang="en-US" altLang="ja-JP" sz="1050" dirty="0">
              <a:ea typeface="ＭＳ 明朝"/>
            </a:endParaRPr>
          </a:p>
          <a:p>
            <a:pPr fontAlgn="base"/>
            <a:r>
              <a:rPr lang="ja-JP" altLang="en-US" sz="1050" dirty="0">
                <a:ea typeface="ＭＳ 明朝"/>
              </a:rPr>
              <a:t>この資料の２番をみてください。</a:t>
            </a:r>
            <a:endParaRPr lang="en-US" altLang="ja-JP" sz="1050" dirty="0">
              <a:ea typeface="ＭＳ 明朝"/>
            </a:endParaRPr>
          </a:p>
          <a:p>
            <a:pPr fontAlgn="base"/>
            <a:r>
              <a:rPr lang="ja-JP" altLang="en-US" sz="1050" dirty="0">
                <a:ea typeface="ＭＳ 明朝"/>
              </a:rPr>
              <a:t>インターネットや静岡県総合防災アプリを使って、皆さんの住んでいる地域の南海トラフ地震の震度や、津波の浸水区域をしらべることができます。</a:t>
            </a:r>
            <a:endParaRPr lang="en-US" altLang="ja-JP" sz="1050" dirty="0">
              <a:ea typeface="ＭＳ 明朝"/>
            </a:endParaRPr>
          </a:p>
          <a:p>
            <a:pPr fontAlgn="base"/>
            <a:r>
              <a:rPr lang="ja-JP" altLang="en-US" sz="1050" dirty="0">
                <a:ea typeface="ＭＳ 明朝"/>
              </a:rPr>
              <a:t>その他にも、大雨による、洪水や土砂災害のハザードマップを確認することができます。</a:t>
            </a:r>
            <a:r>
              <a:rPr lang="ja-JP" altLang="en-US" sz="1050" dirty="0">
                <a:ea typeface="ＭＳ 明朝"/>
              </a:rPr>
              <a:t>★</a:t>
            </a:r>
            <a:endParaRPr lang="ja-JP" altLang="en-US" sz="1050" dirty="0">
              <a:ea typeface="ＭＳ 明朝" pitchFamily="22" charset="-128"/>
            </a:endParaRPr>
          </a:p>
        </p:txBody>
      </p:sp>
      <p:sp>
        <p:nvSpPr>
          <p:cNvPr id="1453"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18</a:t>
            </a:fld>
            <a:endParaRPr lang="en-US" altLang="ja-JP" sz="1200" noProof="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66" name="四角形 0"/>
          <p:cNvSpPr>
            <a:spLocks noGrp="1" noRot="1" noChangeAspect="1" noChangeArrowheads="1" noTextEdit="1"/>
          </p:cNvSpPr>
          <p:nvPr>
            <p:ph type="sldImg"/>
          </p:nvPr>
        </p:nvSpPr>
        <p:spPr>
          <a:xfrm>
            <a:off x="1143000" y="685800"/>
            <a:ext cx="4575175" cy="3430588"/>
          </a:xfrm>
          <a:noFill/>
          <a:ln>
            <a:noFill/>
            <a:miter/>
          </a:ln>
        </p:spPr>
      </p:sp>
      <p:sp>
        <p:nvSpPr>
          <p:cNvPr id="1467"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pitchFamily="22" charset="-128"/>
              </a:rPr>
              <a:t>＜地域に合わせたハザードマップをご用意ください。＞</a:t>
            </a:r>
            <a:endParaRPr lang="en-US" altLang="ja-JP" sz="1050" dirty="0">
              <a:ea typeface="ＭＳ 明朝" pitchFamily="22" charset="-128"/>
            </a:endParaRPr>
          </a:p>
          <a:p>
            <a:pPr fontAlgn="base"/>
            <a:r>
              <a:rPr lang="ja-JP" altLang="en-US" sz="1050" dirty="0">
                <a:ea typeface="ＭＳ 明朝" pitchFamily="22" charset="-128"/>
              </a:rPr>
              <a:t>（このスライドは一例です。用意できない場合は削除をお願いします。）</a:t>
            </a:r>
            <a:endParaRPr lang="en-US" altLang="ja-JP" sz="1050" dirty="0">
              <a:ea typeface="ＭＳ 明朝" pitchFamily="22" charset="-128"/>
            </a:endParaRPr>
          </a:p>
          <a:p>
            <a:pPr fontAlgn="base"/>
            <a:endParaRPr lang="en-US" altLang="ja-JP" sz="1050" dirty="0">
              <a:ea typeface="ＭＳ 明朝" pitchFamily="22" charset="-128"/>
            </a:endParaRPr>
          </a:p>
          <a:p>
            <a:pPr fontAlgn="base"/>
            <a:endParaRPr lang="en-US" altLang="ja-JP" sz="1050" dirty="0">
              <a:ea typeface="ＭＳ 明朝" pitchFamily="22" charset="-128"/>
            </a:endParaRPr>
          </a:p>
          <a:p>
            <a:pPr fontAlgn="base"/>
            <a:r>
              <a:rPr lang="ja-JP" altLang="en-US" sz="1050" dirty="0">
                <a:ea typeface="ＭＳ 明朝" pitchFamily="22" charset="-128"/>
              </a:rPr>
              <a:t>静岡県総合防災アプリの良いところは、今いる場所のハザードマップを調べられることです。</a:t>
            </a:r>
            <a:endParaRPr lang="en-US" altLang="ja-JP" sz="1050" dirty="0">
              <a:ea typeface="ＭＳ 明朝" pitchFamily="22" charset="-128"/>
            </a:endParaRPr>
          </a:p>
          <a:p>
            <a:pPr fontAlgn="base"/>
            <a:r>
              <a:rPr lang="ja-JP" altLang="en-US" sz="1050" dirty="0">
                <a:ea typeface="ＭＳ 明朝" pitchFamily="22" charset="-128"/>
              </a:rPr>
              <a:t>全国どこでも使えます。</a:t>
            </a:r>
            <a:endParaRPr lang="ja-JP" altLang="en-US" sz="1050" dirty="0">
              <a:ea typeface="ＭＳ 明朝" pitchFamily="22" charset="-128"/>
            </a:endParaRPr>
          </a:p>
          <a:p>
            <a:pPr fontAlgn="base"/>
            <a:r>
              <a:rPr kumimoji="1" lang="ja-JP" altLang="en-US" sz="2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なお、地震（揺れ）・液状化は静岡県のみ、火山は富士山のみ表示されます。</a:t>
            </a:r>
            <a:r>
              <a:rPr lang="ja-JP" altLang="en-US" sz="1050" dirty="0">
                <a:ea typeface="ＭＳ 明朝"/>
              </a:rPr>
              <a:t>★</a:t>
            </a:r>
            <a:endParaRPr lang="ja-JP" altLang="en-US" sz="1050" dirty="0">
              <a:ea typeface="ＭＳ 明朝" pitchFamily="22" charset="-128"/>
            </a:endParaRPr>
          </a:p>
          <a:p>
            <a:pPr fontAlgn="base"/>
            <a:endParaRPr lang="ja-JP" altLang="en-US" sz="1050" dirty="0">
              <a:ea typeface="ＭＳ 明朝" pitchFamily="22" charset="-128"/>
            </a:endParaRPr>
          </a:p>
        </p:txBody>
      </p:sp>
      <p:sp>
        <p:nvSpPr>
          <p:cNvPr id="1468"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19</a:t>
            </a:fld>
            <a:endParaRPr lang="en-US" altLang="ja-JP" sz="1200" noProof="0" dirty="0"/>
          </a:p>
        </p:txBody>
      </p:sp>
    </p:spTree>
    <p:extLst>
      <p:ext uri="{BB962C8B-B14F-4D97-AF65-F5344CB8AC3E}">
        <p14:creationId xmlns:p14="http://schemas.microsoft.com/office/powerpoint/2010/main" val="219417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47" name="四角形 0"/>
          <p:cNvSpPr>
            <a:spLocks noGrp="1" noRot="1" noChangeAspect="1" noChangeArrowheads="1" noTextEdit="1"/>
          </p:cNvSpPr>
          <p:nvPr>
            <p:ph type="sldImg"/>
          </p:nvPr>
        </p:nvSpPr>
        <p:spPr>
          <a:xfrm>
            <a:off x="1143513" y="685616"/>
            <a:ext cx="4574206" cy="3431023"/>
          </a:xfrm>
          <a:noFill/>
          <a:ln w="9525">
            <a:noFill/>
            <a:miter/>
          </a:ln>
        </p:spPr>
      </p:sp>
      <p:sp>
        <p:nvSpPr>
          <p:cNvPr id="1148"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r>
              <a:rPr lang="ja-JP" altLang="en-US" sz="1100">
                <a:ea typeface="ＭＳ 明朝"/>
              </a:rPr>
              <a:t>それでは、本日の流れを簡単に説明します。★</a:t>
            </a:r>
            <a:endParaRPr sz="1100">
              <a:ea typeface="ＭＳ 明朝"/>
            </a:endParaRPr>
          </a:p>
          <a:p>
            <a:pPr fontAlgn="base"/>
            <a:r>
              <a:rPr lang="ja-JP" altLang="en-US" sz="1100">
                <a:latin typeface="ＭＳ 明朝" pitchFamily="22" charset="-128"/>
                <a:ea typeface="ＭＳ 明朝"/>
              </a:rPr>
              <a:t>まず初めにこの講座の目的について、お話をします。★</a:t>
            </a:r>
            <a:endParaRPr sz="1100">
              <a:ea typeface="ＭＳ 明朝"/>
            </a:endParaRPr>
          </a:p>
          <a:p>
            <a:pPr fontAlgn="base"/>
            <a:r>
              <a:rPr lang="ja-JP" altLang="en-US" sz="1100">
                <a:latin typeface="ＭＳ 明朝" pitchFamily="22" charset="-128"/>
                <a:ea typeface="ＭＳ 明朝"/>
              </a:rPr>
              <a:t>そして、2011年に起きた東日本大震災の被災者の方の動画をみていただき、★</a:t>
            </a:r>
            <a:endParaRPr sz="1100">
              <a:ea typeface="ＭＳ 明朝"/>
            </a:endParaRPr>
          </a:p>
          <a:p>
            <a:pPr fontAlgn="base"/>
            <a:r>
              <a:rPr lang="ja-JP" altLang="en-US" sz="1100">
                <a:latin typeface="ＭＳ 明朝" pitchFamily="22" charset="-128"/>
                <a:ea typeface="ＭＳ 明朝"/>
              </a:rPr>
              <a:t>今後、静岡県で想定される、地震についてお話をします。★</a:t>
            </a:r>
            <a:endParaRPr sz="1100">
              <a:ea typeface="ＭＳ 明朝"/>
            </a:endParaRPr>
          </a:p>
          <a:p>
            <a:pPr fontAlgn="base"/>
            <a:r>
              <a:rPr lang="ja-JP" altLang="en-US" sz="1100">
                <a:latin typeface="ＭＳ 明朝" pitchFamily="22" charset="-128"/>
                <a:ea typeface="ＭＳ 明朝"/>
              </a:rPr>
              <a:t>その後、今皆さんにできる、災害への備えや準備についてお話をし★</a:t>
            </a:r>
            <a:endParaRPr sz="1100">
              <a:ea typeface="ＭＳ 明朝"/>
            </a:endParaRPr>
          </a:p>
          <a:p>
            <a:pPr fontAlgn="base"/>
            <a:r>
              <a:rPr lang="ja-JP" altLang="en-US" sz="1100">
                <a:latin typeface="ＭＳ 明朝" pitchFamily="22" charset="-128"/>
                <a:ea typeface="ＭＳ 明朝"/>
              </a:rPr>
              <a:t>最後に、まとめを行い終了となります。・・・それでは早速始めます。★</a:t>
            </a:r>
            <a:endParaRPr sz="1100">
              <a:ea typeface="ＭＳ 明朝"/>
            </a:endParaRPr>
          </a:p>
        </p:txBody>
      </p:sp>
      <p:sp>
        <p:nvSpPr>
          <p:cNvPr id="1149"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2</a:t>
            </a:fld>
            <a:endParaRPr lang="en-US" altLang="ja-JP" sz="1200" noProof="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74" name="四角形 0"/>
          <p:cNvSpPr>
            <a:spLocks noGrp="1" noRot="1" noChangeAspect="1" noChangeArrowheads="1" noTextEdit="1"/>
          </p:cNvSpPr>
          <p:nvPr>
            <p:ph type="sldImg"/>
          </p:nvPr>
        </p:nvSpPr>
        <p:spPr>
          <a:xfrm>
            <a:off x="1143000" y="685800"/>
            <a:ext cx="4575175" cy="3430588"/>
          </a:xfrm>
          <a:noFill/>
          <a:ln>
            <a:noFill/>
            <a:miter/>
          </a:ln>
        </p:spPr>
      </p:sp>
      <p:sp>
        <p:nvSpPr>
          <p:cNvPr id="1475"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次に、資料の３番をみてください。</a:t>
            </a:r>
            <a:endParaRPr lang="ja-JP" altLang="en-US" sz="1050" dirty="0">
              <a:ea typeface="ＭＳ 明朝"/>
            </a:endParaRPr>
          </a:p>
          <a:p>
            <a:pPr fontAlgn="base"/>
            <a:r>
              <a:rPr lang="ja-JP" altLang="en-US" sz="1050" dirty="0">
                <a:ea typeface="ＭＳ 明朝"/>
              </a:rPr>
              <a:t>皆さんのお住まいの避難場所を必ず確認するようにしてください。</a:t>
            </a:r>
            <a:endParaRPr lang="en-US" altLang="ja-JP" sz="1050" dirty="0">
              <a:ea typeface="ＭＳ 明朝"/>
            </a:endParaRPr>
          </a:p>
          <a:p>
            <a:pPr fontAlgn="base"/>
            <a:r>
              <a:rPr lang="ja-JP" altLang="en-US" sz="1050" dirty="0">
                <a:ea typeface="ＭＳ 明朝"/>
              </a:rPr>
              <a:t>災害はいつ発生するかわかりません、ひょっとしたら、家族と一緒でなく、一人かもしれません。</a:t>
            </a:r>
            <a:endParaRPr lang="en-US" altLang="ja-JP" sz="1050" dirty="0">
              <a:ea typeface="ＭＳ 明朝"/>
            </a:endParaRPr>
          </a:p>
          <a:p>
            <a:pPr fontAlgn="base"/>
            <a:r>
              <a:rPr lang="ja-JP" altLang="en-US" sz="1050" dirty="0">
                <a:ea typeface="ＭＳ 明朝"/>
              </a:rPr>
              <a:t>災害発生後に家族で集まる避難場所そして、避難のタイミングを必ず話し合っておきましょう。★</a:t>
            </a:r>
            <a:endParaRPr lang="ja-JP" altLang="en-US" sz="1050" dirty="0">
              <a:ea typeface="ＭＳ 明朝" pitchFamily="22" charset="-128"/>
            </a:endParaRPr>
          </a:p>
          <a:p>
            <a:pPr fontAlgn="base"/>
            <a:endParaRPr lang="ja-JP" altLang="en-US" sz="1050" dirty="0">
              <a:ea typeface="ＭＳ 明朝" pitchFamily="22" charset="-128"/>
            </a:endParaRPr>
          </a:p>
        </p:txBody>
      </p:sp>
      <p:sp>
        <p:nvSpPr>
          <p:cNvPr id="1476"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20</a:t>
            </a:fld>
            <a:endParaRPr lang="en-US" altLang="ja-JP" sz="1200" noProof="0" dirty="0"/>
          </a:p>
        </p:txBody>
      </p:sp>
    </p:spTree>
    <p:extLst>
      <p:ext uri="{BB962C8B-B14F-4D97-AF65-F5344CB8AC3E}">
        <p14:creationId xmlns:p14="http://schemas.microsoft.com/office/powerpoint/2010/main" val="30781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82" name="四角形 0"/>
          <p:cNvSpPr>
            <a:spLocks noGrp="1" noRot="1" noChangeAspect="1" noChangeArrowheads="1" noTextEdit="1"/>
          </p:cNvSpPr>
          <p:nvPr>
            <p:ph type="sldImg"/>
          </p:nvPr>
        </p:nvSpPr>
        <p:spPr>
          <a:xfrm>
            <a:off x="1143000" y="685800"/>
            <a:ext cx="4575175" cy="3430588"/>
          </a:xfrm>
          <a:noFill/>
          <a:ln>
            <a:noFill/>
            <a:miter/>
          </a:ln>
        </p:spPr>
      </p:sp>
      <p:sp>
        <p:nvSpPr>
          <p:cNvPr id="1483"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続いて、資料の４番にあります、家具の固定・配置です。</a:t>
            </a:r>
            <a:endParaRPr lang="en-US" altLang="ja-JP" sz="1050" dirty="0">
              <a:ea typeface="ＭＳ 明朝"/>
            </a:endParaRPr>
          </a:p>
          <a:p>
            <a:pPr fontAlgn="base"/>
            <a:r>
              <a:rPr lang="ja-JP" altLang="en-US" sz="1050" dirty="0">
                <a:ea typeface="ＭＳ 明朝"/>
              </a:rPr>
              <a:t>先ほどみた、震度７の阪神淡路大震災では、固定されていない家具などによって、命を落とした人もたくさんいました。</a:t>
            </a:r>
            <a:endParaRPr lang="en-US" altLang="ja-JP" sz="1050" dirty="0">
              <a:ea typeface="ＭＳ 明朝"/>
            </a:endParaRPr>
          </a:p>
          <a:p>
            <a:pPr fontAlgn="base"/>
            <a:r>
              <a:rPr lang="ja-JP" altLang="en-US" sz="1050" dirty="0">
                <a:ea typeface="ＭＳ 明朝"/>
              </a:rPr>
              <a:t>固定してない家具が倒れて、家具の下敷きになったり、転倒した家具が通路をふさいでしまい、避難できなくなってしまう場合もあります。</a:t>
            </a:r>
            <a:endParaRPr lang="en-US" altLang="ja-JP" sz="1050" dirty="0">
              <a:ea typeface="ＭＳ 明朝"/>
            </a:endParaRPr>
          </a:p>
          <a:p>
            <a:pPr fontAlgn="base"/>
            <a:r>
              <a:rPr lang="ja-JP" altLang="en-US" sz="1050" dirty="0">
                <a:ea typeface="ＭＳ 明朝"/>
              </a:rPr>
              <a:t>家庭の防災リーダーとして、家庭内のすべての家具の固定・配置をチェックしてください。★</a:t>
            </a:r>
            <a:endParaRPr sz="1050">
              <a:ea typeface="ＭＳ 明朝"/>
            </a:endParaRPr>
          </a:p>
        </p:txBody>
      </p:sp>
      <p:sp>
        <p:nvSpPr>
          <p:cNvPr id="1484"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21</a:t>
            </a:fld>
            <a:endParaRPr lang="en-US" altLang="ja-JP" sz="1200" noProof="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90" name="四角形 0"/>
          <p:cNvSpPr>
            <a:spLocks noGrp="1" noRot="1" noChangeAspect="1" noChangeArrowheads="1" noTextEdit="1"/>
          </p:cNvSpPr>
          <p:nvPr>
            <p:ph type="sldImg"/>
          </p:nvPr>
        </p:nvSpPr>
        <p:spPr>
          <a:xfrm>
            <a:off x="1143000" y="685800"/>
            <a:ext cx="4575175" cy="3430588"/>
          </a:xfrm>
          <a:noFill/>
          <a:ln>
            <a:noFill/>
            <a:miter/>
          </a:ln>
        </p:spPr>
      </p:sp>
      <p:sp>
        <p:nvSpPr>
          <p:cNvPr id="1491"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最後に、資料の５番にある、食料等の備蓄品の確認です。</a:t>
            </a:r>
            <a:endParaRPr lang="en-US" altLang="ja-JP" sz="1050" dirty="0">
              <a:ea typeface="ＭＳ 明朝"/>
            </a:endParaRPr>
          </a:p>
          <a:p>
            <a:pPr fontAlgn="base"/>
            <a:r>
              <a:rPr lang="ja-JP" altLang="en-US" sz="1050" dirty="0">
                <a:ea typeface="ＭＳ 明朝"/>
              </a:rPr>
              <a:t>巨大地震が発生すると、電気が止まり、そして、水道がとまり、場所によっては電話もつながらなくなります。</a:t>
            </a:r>
            <a:endParaRPr lang="en-US" altLang="ja-JP" sz="1050" dirty="0">
              <a:ea typeface="ＭＳ 明朝"/>
            </a:endParaRPr>
          </a:p>
          <a:p>
            <a:pPr fontAlgn="base"/>
            <a:r>
              <a:rPr lang="ja-JP" altLang="en-US" sz="1050" dirty="0">
                <a:ea typeface="ＭＳ 明朝"/>
              </a:rPr>
              <a:t>そして、そのような中、お店は営業せず、食料品を買いに行くことはできません。</a:t>
            </a:r>
            <a:endParaRPr lang="en-US" altLang="ja-JP" sz="1050" dirty="0">
              <a:ea typeface="ＭＳ 明朝"/>
            </a:endParaRPr>
          </a:p>
          <a:p>
            <a:pPr fontAlgn="base"/>
            <a:r>
              <a:rPr lang="ja-JP" altLang="en-US" sz="1050" dirty="0">
                <a:ea typeface="ＭＳ 明朝"/>
              </a:rPr>
              <a:t>テレビでよくみるような、食料などの援助物資はすぐにとどきません。</a:t>
            </a:r>
            <a:endParaRPr lang="en-US" altLang="ja-JP" sz="1050" dirty="0">
              <a:ea typeface="ＭＳ 明朝"/>
            </a:endParaRPr>
          </a:p>
          <a:p>
            <a:pPr fontAlgn="base"/>
            <a:r>
              <a:rPr lang="ja-JP" altLang="en-US" sz="1050" dirty="0">
                <a:ea typeface="ＭＳ 明朝"/>
              </a:rPr>
              <a:t>ですから、皆さんには、災害で生き残った後のための必要な物の備えをお願いします。</a:t>
            </a:r>
            <a:endParaRPr lang="en-US" altLang="ja-JP" sz="1050" dirty="0">
              <a:ea typeface="ＭＳ 明朝"/>
            </a:endParaRPr>
          </a:p>
          <a:p>
            <a:pPr fontAlgn="base"/>
            <a:r>
              <a:rPr lang="ja-JP" altLang="en-US" sz="1050" dirty="0">
                <a:ea typeface="ＭＳ 明朝"/>
              </a:rPr>
              <a:t>食料、飲料水だけでなく、携帯トイレ、なども忘れないようにしてください。</a:t>
            </a:r>
            <a:endParaRPr lang="en-US" altLang="ja-JP" sz="1050" dirty="0">
              <a:ea typeface="ＭＳ 明朝"/>
            </a:endParaRPr>
          </a:p>
          <a:p>
            <a:pPr fontAlgn="base"/>
            <a:r>
              <a:rPr lang="ja-JP" altLang="en-US" sz="1050" dirty="0">
                <a:ea typeface="ＭＳ 明朝"/>
              </a:rPr>
              <a:t>特に、携帯トイレは大切です。トイレがないと、人は食べることや飲むことを我慢してしまいます。</a:t>
            </a:r>
            <a:endParaRPr lang="ja-JP" altLang="en-US" sz="1050" dirty="0">
              <a:ea typeface="ＭＳ 明朝"/>
            </a:endParaRPr>
          </a:p>
          <a:p>
            <a:pPr fontAlgn="base"/>
            <a:r>
              <a:rPr lang="ja-JP" altLang="en-US" sz="1050" dirty="0">
                <a:ea typeface="ＭＳ 明朝"/>
              </a:rPr>
              <a:t>トイレを備えることは大げさなことではなく、命に関わることなのです。</a:t>
            </a:r>
            <a:endParaRPr lang="ja-JP" altLang="en-US" sz="1050" dirty="0">
              <a:ea typeface="ＭＳ 明朝"/>
            </a:endParaRPr>
          </a:p>
          <a:p>
            <a:pPr fontAlgn="base"/>
            <a:r>
              <a:rPr lang="ja-JP" altLang="en-US" sz="1050" dirty="0">
                <a:ea typeface="ＭＳ 明朝"/>
              </a:rPr>
              <a:t>そして、できれば、家族分の備蓄品を１週間分備えるよう準備をしてください。★</a:t>
            </a:r>
            <a:endParaRPr sz="1050">
              <a:ea typeface="ＭＳ 明朝"/>
            </a:endParaRPr>
          </a:p>
        </p:txBody>
      </p:sp>
      <p:sp>
        <p:nvSpPr>
          <p:cNvPr id="1492"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22</a:t>
            </a:fld>
            <a:endParaRPr lang="en-US" altLang="ja-JP" sz="1200" noProof="0" dirty="0"/>
          </a:p>
        </p:txBody>
      </p:sp>
    </p:spTree>
    <p:extLst>
      <p:ext uri="{BB962C8B-B14F-4D97-AF65-F5344CB8AC3E}">
        <p14:creationId xmlns:p14="http://schemas.microsoft.com/office/powerpoint/2010/main" val="3218495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508" name="四角形 0"/>
          <p:cNvSpPr>
            <a:spLocks noGrp="1" noRot="1" noChangeAspect="1" noChangeArrowheads="1" noTextEdit="1"/>
          </p:cNvSpPr>
          <p:nvPr>
            <p:ph type="sldImg"/>
          </p:nvPr>
        </p:nvSpPr>
        <p:spPr>
          <a:xfrm>
            <a:off x="1143513" y="685616"/>
            <a:ext cx="4574206" cy="3431023"/>
          </a:xfrm>
          <a:noFill/>
          <a:ln>
            <a:noFill/>
            <a:miter/>
          </a:ln>
        </p:spPr>
      </p:sp>
      <p:sp>
        <p:nvSpPr>
          <p:cNvPr id="1509"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pitchFamily="22" charset="-128"/>
              </a:rPr>
              <a:t>最後に、地域の防災リーダーになるために皆さんに実行してもらいこうは何か★</a:t>
            </a:r>
            <a:endParaRPr lang="en-US" altLang="ja-JP" sz="1050" dirty="0">
              <a:ea typeface="ＭＳ 明朝" pitchFamily="22" charset="-128"/>
            </a:endParaRPr>
          </a:p>
          <a:p>
            <a:pPr fontAlgn="base"/>
            <a:endParaRPr lang="en-US" altLang="ja-JP" sz="1050" dirty="0">
              <a:ea typeface="ＭＳ 明朝" pitchFamily="22" charset="-128"/>
            </a:endParaRPr>
          </a:p>
          <a:p>
            <a:pPr fontAlgn="base"/>
            <a:r>
              <a:rPr lang="ja-JP" altLang="en-US" sz="1050" dirty="0">
                <a:ea typeface="ＭＳ 明朝" pitchFamily="22" charset="-128"/>
              </a:rPr>
              <a:t>これは、東日本大震災で被災した女性の証言です。</a:t>
            </a:r>
            <a:endParaRPr lang="en-US" altLang="ja-JP" sz="1050" dirty="0">
              <a:ea typeface="ＭＳ 明朝" pitchFamily="22" charset="-128"/>
            </a:endParaRPr>
          </a:p>
          <a:p>
            <a:pPr fontAlgn="base"/>
            <a:r>
              <a:rPr lang="ja-JP" altLang="en-US" sz="1050" dirty="0">
                <a:ea typeface="ＭＳ 明朝" pitchFamily="22" charset="-128"/>
              </a:rPr>
              <a:t>中学生は冷静で頼もしかったと。</a:t>
            </a:r>
            <a:endParaRPr lang="en-US" altLang="ja-JP" sz="1050" dirty="0">
              <a:ea typeface="ＭＳ 明朝" pitchFamily="22" charset="-128"/>
            </a:endParaRPr>
          </a:p>
          <a:p>
            <a:pPr fontAlgn="base"/>
            <a:r>
              <a:rPr lang="ja-JP" altLang="en-US" sz="1050" dirty="0">
                <a:ea typeface="ＭＳ 明朝" pitchFamily="22" charset="-128"/>
              </a:rPr>
              <a:t>避難時に少しパニックになった女性が、中学生と一緒に行動し、無事津波から逃れ、助かった事例です。</a:t>
            </a:r>
            <a:endParaRPr lang="en-US" altLang="ja-JP" sz="1050" dirty="0">
              <a:ea typeface="ＭＳ 明朝" pitchFamily="22" charset="-128"/>
            </a:endParaRPr>
          </a:p>
          <a:p>
            <a:pPr fontAlgn="base"/>
            <a:endParaRPr lang="ja-JP" altLang="en-US" sz="1050" dirty="0">
              <a:ea typeface="ＭＳ 明朝" pitchFamily="22" charset="-128"/>
            </a:endParaRPr>
          </a:p>
          <a:p>
            <a:pPr fontAlgn="base"/>
            <a:endParaRPr lang="ja-JP" altLang="en-US" sz="1050" dirty="0">
              <a:ea typeface="ＭＳ 明朝" pitchFamily="22" charset="-128"/>
            </a:endParaRPr>
          </a:p>
          <a:p>
            <a:pPr fontAlgn="base"/>
            <a:r>
              <a:rPr lang="ja-JP" altLang="en-US" sz="1050" dirty="0">
                <a:ea typeface="ＭＳ 明朝" pitchFamily="22" charset="-128"/>
              </a:rPr>
              <a:t>皆さんには、ぜひとも、このふじのくにジュニア防災士として、★</a:t>
            </a:r>
            <a:endParaRPr lang="en-US" altLang="ja-JP" sz="1050" dirty="0">
              <a:ea typeface="ＭＳ 明朝" pitchFamily="22" charset="-128"/>
            </a:endParaRPr>
          </a:p>
          <a:p>
            <a:pPr fontAlgn="base"/>
            <a:r>
              <a:rPr lang="ja-JP" altLang="en-US" sz="1050" dirty="0">
                <a:ea typeface="ＭＳ 明朝" pitchFamily="22" charset="-128"/>
              </a:rPr>
              <a:t>助けられる人から助ける人へ、そして、地域の防災リーダーになっていただきたいと思います。★</a:t>
            </a:r>
            <a:endParaRPr sz="1050"/>
          </a:p>
        </p:txBody>
      </p:sp>
      <p:sp>
        <p:nvSpPr>
          <p:cNvPr id="1510"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23</a:t>
            </a:fld>
            <a:endParaRPr lang="en-US" altLang="ja-JP" sz="1200" noProof="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522" name="四角形 0"/>
          <p:cNvSpPr>
            <a:spLocks noGrp="1" noRot="1" noChangeAspect="1" noChangeArrowheads="1" noTextEdit="1"/>
          </p:cNvSpPr>
          <p:nvPr>
            <p:ph type="sldImg"/>
          </p:nvPr>
        </p:nvSpPr>
        <p:spPr>
          <a:xfrm>
            <a:off x="1143000" y="685800"/>
            <a:ext cx="4575175" cy="3430588"/>
          </a:xfrm>
          <a:noFill/>
          <a:ln>
            <a:noFill/>
            <a:miter/>
          </a:ln>
        </p:spPr>
      </p:sp>
      <p:sp>
        <p:nvSpPr>
          <p:cNvPr id="1523"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そのためにも、</a:t>
            </a:r>
            <a:endParaRPr lang="en-US" altLang="ja-JP" sz="1050" dirty="0">
              <a:ea typeface="ＭＳ 明朝"/>
            </a:endParaRPr>
          </a:p>
          <a:p>
            <a:pPr fontAlgn="base"/>
            <a:r>
              <a:rPr lang="ja-JP" altLang="en-US" sz="1050" dirty="0">
                <a:ea typeface="ＭＳ 明朝"/>
              </a:rPr>
              <a:t>まずは、９月、１２月に行われる、</a:t>
            </a:r>
            <a:endParaRPr lang="en-US" altLang="ja-JP" sz="1050" dirty="0">
              <a:ea typeface="ＭＳ 明朝"/>
            </a:endParaRPr>
          </a:p>
          <a:p>
            <a:pPr fontAlgn="base"/>
            <a:r>
              <a:rPr lang="ja-JP" altLang="en-US" sz="1050" dirty="0">
                <a:ea typeface="ＭＳ 明朝"/>
              </a:rPr>
              <a:t>地域の防災訓練に積極的に参加し、地域の防災リーダーとして活躍できることを、アピールしてください。★</a:t>
            </a:r>
            <a:endParaRPr lang="en-US" altLang="ja-JP" sz="1050" dirty="0">
              <a:ea typeface="ＭＳ 明朝"/>
            </a:endParaRPr>
          </a:p>
          <a:p>
            <a:pPr fontAlgn="base"/>
            <a:endParaRPr lang="ja-JP" altLang="en-US" sz="1400" dirty="0"/>
          </a:p>
        </p:txBody>
      </p:sp>
      <p:sp>
        <p:nvSpPr>
          <p:cNvPr id="1524"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24</a:t>
            </a:fld>
            <a:endParaRPr lang="en-US" altLang="ja-JP" sz="1200" noProof="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535" name="四角形 0"/>
          <p:cNvSpPr>
            <a:spLocks noGrp="1" noRot="1" noChangeAspect="1" noChangeArrowheads="1" noTextEdit="1"/>
          </p:cNvSpPr>
          <p:nvPr>
            <p:ph type="sldImg"/>
          </p:nvPr>
        </p:nvSpPr>
        <p:spPr>
          <a:xfrm>
            <a:off x="1143000" y="685800"/>
            <a:ext cx="4575175" cy="3430588"/>
          </a:xfrm>
          <a:noFill/>
          <a:ln>
            <a:noFill/>
            <a:miter/>
          </a:ln>
        </p:spPr>
      </p:sp>
      <p:sp>
        <p:nvSpPr>
          <p:cNvPr id="1536"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pitchFamily="22" charset="-128"/>
              </a:rPr>
              <a:t>それでは、最後に、今日から、ふじのくにジュニア防災士になる皆さんへ一言。★</a:t>
            </a:r>
            <a:endParaRPr lang="en-US" altLang="ja-JP" sz="1050" dirty="0">
              <a:ea typeface="ＭＳ 明朝" pitchFamily="22" charset="-128"/>
            </a:endParaRPr>
          </a:p>
          <a:p>
            <a:pPr fontAlgn="base"/>
            <a:endParaRPr lang="en-US" altLang="ja-JP" sz="1050" dirty="0">
              <a:ea typeface="ＭＳ 明朝" pitchFamily="22" charset="-128"/>
            </a:endParaRPr>
          </a:p>
          <a:p>
            <a:pPr fontAlgn="base"/>
            <a:r>
              <a:rPr lang="ja-JP" altLang="en-US" sz="1050" dirty="0">
                <a:ea typeface="ＭＳ 明朝" pitchFamily="22" charset="-128"/>
              </a:rPr>
              <a:t>災害が起こる未来を変えることはできません。★</a:t>
            </a:r>
            <a:endParaRPr lang="en-US" altLang="ja-JP" sz="1050" dirty="0">
              <a:ea typeface="ＭＳ 明朝" pitchFamily="22" charset="-128"/>
            </a:endParaRPr>
          </a:p>
          <a:p>
            <a:pPr fontAlgn="base"/>
            <a:endParaRPr lang="ja-JP" altLang="en-US" sz="1050" dirty="0">
              <a:ea typeface="ＭＳ 明朝" pitchFamily="22" charset="-128"/>
            </a:endParaRPr>
          </a:p>
          <a:p>
            <a:pPr fontAlgn="base"/>
            <a:r>
              <a:rPr lang="ja-JP" altLang="en-US" sz="1050" dirty="0">
                <a:ea typeface="ＭＳ 明朝" pitchFamily="22" charset="-128"/>
              </a:rPr>
              <a:t>しかし、災害で失う命をなくすことはできます。★</a:t>
            </a:r>
            <a:endParaRPr lang="en-US" altLang="ja-JP" sz="1050" dirty="0">
              <a:ea typeface="ＭＳ 明朝" pitchFamily="22" charset="-128"/>
            </a:endParaRPr>
          </a:p>
          <a:p>
            <a:pPr fontAlgn="base"/>
            <a:endParaRPr lang="en-US" altLang="ja-JP" sz="1050" dirty="0">
              <a:ea typeface="ＭＳ 明朝" pitchFamily="22" charset="-128"/>
            </a:endParaRPr>
          </a:p>
          <a:p>
            <a:pPr fontAlgn="base"/>
            <a:r>
              <a:rPr lang="ja-JP" altLang="en-US" sz="1050" dirty="0">
                <a:ea typeface="ＭＳ 明朝" pitchFamily="22" charset="-128"/>
              </a:rPr>
              <a:t>さあ、皆さん、早速、今日、家に帰ったら、何ができるか・・・考えてみましょう。★</a:t>
            </a:r>
            <a:endParaRPr sz="1050" dirty="0"/>
          </a:p>
          <a:p>
            <a:pPr fontAlgn="base"/>
            <a:endParaRPr sz="1050" dirty="0"/>
          </a:p>
        </p:txBody>
      </p:sp>
      <p:sp>
        <p:nvSpPr>
          <p:cNvPr id="1537"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25</a:t>
            </a:fld>
            <a:endParaRPr lang="en-US" altLang="ja-JP" sz="1200" noProof="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543" name="四角形 0"/>
          <p:cNvSpPr>
            <a:spLocks noGrp="1" noRot="1" noChangeAspect="1" noChangeArrowheads="1" noTextEdit="1"/>
          </p:cNvSpPr>
          <p:nvPr>
            <p:ph type="sldImg"/>
          </p:nvPr>
        </p:nvSpPr>
        <p:spPr>
          <a:xfrm>
            <a:off x="1143513" y="685616"/>
            <a:ext cx="4574206" cy="3431023"/>
          </a:xfrm>
          <a:noFill/>
          <a:ln>
            <a:noFill/>
            <a:miter/>
          </a:ln>
        </p:spPr>
      </p:sp>
      <p:sp>
        <p:nvSpPr>
          <p:cNvPr id="1544"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pitchFamily="22" charset="-128"/>
              </a:rPr>
              <a:t>ご清聴ありがとうございました。</a:t>
            </a:r>
            <a:endParaRPr sz="1050"/>
          </a:p>
        </p:txBody>
      </p:sp>
      <p:sp>
        <p:nvSpPr>
          <p:cNvPr id="154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26</a:t>
            </a:fld>
            <a:endParaRPr lang="en-US" altLang="ja-JP" sz="1200" noProof="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65" name="四角形 0"/>
          <p:cNvSpPr>
            <a:spLocks noGrp="1" noRot="1" noChangeAspect="1" noChangeArrowheads="1" noTextEdit="1"/>
          </p:cNvSpPr>
          <p:nvPr>
            <p:ph type="sldImg"/>
          </p:nvPr>
        </p:nvSpPr>
        <p:spPr>
          <a:xfrm>
            <a:off x="1143513" y="685616"/>
            <a:ext cx="4574206" cy="3431023"/>
          </a:xfrm>
          <a:noFill/>
          <a:ln w="9525">
            <a:noFill/>
            <a:miter/>
          </a:ln>
        </p:spPr>
      </p:sp>
      <p:sp>
        <p:nvSpPr>
          <p:cNvPr id="1166"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r>
              <a:rPr lang="ja-JP" altLang="en-US" sz="1050" dirty="0">
                <a:latin typeface="ＭＳ 明朝" pitchFamily="22" charset="-128"/>
                <a:ea typeface="ＭＳ 明朝"/>
              </a:rPr>
              <a:t>まずはじめに、講座の目的です。</a:t>
            </a:r>
            <a:endParaRPr sz="1050">
              <a:ea typeface="ＭＳ 明朝"/>
            </a:endParaRPr>
          </a:p>
          <a:p>
            <a:pPr fontAlgn="base"/>
            <a:endParaRPr lang="ja-JP" altLang="en-US" sz="1050" dirty="0">
              <a:latin typeface="ＭＳ 明朝" pitchFamily="22" charset="-128"/>
              <a:ea typeface="ＭＳ 明朝"/>
            </a:endParaRPr>
          </a:p>
          <a:p>
            <a:pPr fontAlgn="base"/>
            <a:r>
              <a:rPr lang="ja-JP" altLang="en-US" sz="1050" dirty="0">
                <a:latin typeface="ＭＳ 明朝" pitchFamily="22" charset="-128"/>
                <a:ea typeface="ＭＳ 明朝"/>
              </a:rPr>
              <a:t>「ふじのくにジュニア防災士」とはどんな人なのか。</a:t>
            </a:r>
            <a:endParaRPr sz="1050">
              <a:ea typeface="ＭＳ 明朝"/>
            </a:endParaRPr>
          </a:p>
          <a:p>
            <a:pPr fontAlgn="base"/>
            <a:endParaRPr lang="ja-JP" altLang="en-US" sz="1050" dirty="0">
              <a:latin typeface="ＭＳ 明朝" pitchFamily="22" charset="-128"/>
              <a:ea typeface="ＭＳ 明朝"/>
            </a:endParaRPr>
          </a:p>
          <a:p>
            <a:pPr fontAlgn="base"/>
            <a:r>
              <a:rPr lang="ja-JP" altLang="en-US" sz="1050" dirty="0">
                <a:latin typeface="ＭＳ 明朝" pitchFamily="22" charset="-128"/>
                <a:ea typeface="ＭＳ 明朝"/>
              </a:rPr>
              <a:t>それは、★</a:t>
            </a:r>
            <a:endParaRPr sz="1050">
              <a:ea typeface="ＭＳ 明朝"/>
            </a:endParaRPr>
          </a:p>
          <a:p>
            <a:pPr fontAlgn="base"/>
            <a:r>
              <a:rPr lang="ja-JP" altLang="en-US" sz="1050" dirty="0">
                <a:latin typeface="ＭＳ 明朝" pitchFamily="22" charset="-128"/>
                <a:ea typeface="ＭＳ 明朝"/>
              </a:rPr>
              <a:t>・今後起こり得る様々な災害から自分の命を守ることができる人★</a:t>
            </a:r>
            <a:endParaRPr sz="1050">
              <a:ea typeface="ＭＳ 明朝"/>
            </a:endParaRPr>
          </a:p>
          <a:p>
            <a:pPr fontAlgn="base"/>
            <a:r>
              <a:rPr lang="ja-JP" altLang="en-US" sz="1050" dirty="0">
                <a:latin typeface="ＭＳ 明朝" pitchFamily="22" charset="-128"/>
                <a:ea typeface="ＭＳ 明朝"/>
              </a:rPr>
              <a:t>・そして、家庭内の防災対策を率先して考えられる家庭の防災リーダーとなる人★</a:t>
            </a:r>
            <a:endParaRPr sz="1050">
              <a:ea typeface="ＭＳ 明朝"/>
            </a:endParaRPr>
          </a:p>
          <a:p>
            <a:pPr fontAlgn="base"/>
            <a:r>
              <a:rPr lang="ja-JP" altLang="en-US" sz="1050" dirty="0">
                <a:latin typeface="ＭＳ 明朝" pitchFamily="22" charset="-128"/>
                <a:ea typeface="ＭＳ 明朝"/>
              </a:rPr>
              <a:t>・さらに、地域における次世代の防災リーダーとして活躍が期待される人のことを言います。★</a:t>
            </a:r>
            <a:endParaRPr sz="1050">
              <a:ea typeface="ＭＳ 明朝"/>
            </a:endParaRPr>
          </a:p>
          <a:p>
            <a:pPr fontAlgn="base"/>
            <a:endParaRPr lang="ja-JP" altLang="en-US" sz="1050" dirty="0">
              <a:latin typeface="ＭＳ 明朝" pitchFamily="22" charset="-128"/>
              <a:ea typeface="ＭＳ 明朝" pitchFamily="22" charset="-128"/>
            </a:endParaRPr>
          </a:p>
        </p:txBody>
      </p:sp>
      <p:sp>
        <p:nvSpPr>
          <p:cNvPr id="1167"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3</a:t>
            </a:fld>
            <a:endParaRPr lang="en-US" altLang="ja-JP" sz="1200"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73" name="四角形 0"/>
          <p:cNvSpPr>
            <a:spLocks noGrp="1" noRot="1" noChangeAspect="1" noChangeArrowheads="1" noTextEdit="1"/>
          </p:cNvSpPr>
          <p:nvPr>
            <p:ph type="sldImg"/>
          </p:nvPr>
        </p:nvSpPr>
        <p:spPr>
          <a:xfrm>
            <a:off x="1143000" y="685800"/>
            <a:ext cx="4575175" cy="3430588"/>
          </a:xfrm>
          <a:noFill/>
          <a:ln w="9525">
            <a:noFill/>
            <a:miter/>
          </a:ln>
        </p:spPr>
      </p:sp>
      <p:sp>
        <p:nvSpPr>
          <p:cNvPr id="1174"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r>
              <a:rPr lang="ja-JP" altLang="en-US" sz="1050">
                <a:latin typeface="ＭＳ 明朝" pitchFamily="22" charset="-128"/>
                <a:ea typeface="ＭＳ 明朝"/>
              </a:rPr>
              <a:t>まず、皆さんには動画をご覧いただきます。</a:t>
            </a:r>
            <a:endParaRPr sz="1050">
              <a:ea typeface="ＭＳ 明朝"/>
            </a:endParaRPr>
          </a:p>
          <a:p>
            <a:pPr fontAlgn="base"/>
            <a:endParaRPr lang="ja-JP" altLang="en-US" sz="1050">
              <a:latin typeface="ＭＳ 明朝" pitchFamily="22" charset="-128"/>
              <a:ea typeface="ＭＳ 明朝"/>
            </a:endParaRPr>
          </a:p>
          <a:p>
            <a:pPr fontAlgn="base"/>
            <a:r>
              <a:rPr lang="ja-JP" altLang="en-US" sz="1050">
                <a:latin typeface="ＭＳ 明朝" pitchFamily="22" charset="-128"/>
                <a:ea typeface="ＭＳ 明朝"/>
              </a:rPr>
              <a:t>これは、2011年3月に発生した、東日本大震災の体験者で語り部</a:t>
            </a:r>
            <a:endParaRPr sz="1050">
              <a:ea typeface="ＭＳ 明朝"/>
            </a:endParaRPr>
          </a:p>
          <a:p>
            <a:pPr fontAlgn="base"/>
            <a:r>
              <a:rPr lang="ja-JP" altLang="en-US" sz="1050">
                <a:latin typeface="ＭＳ 明朝" pitchFamily="22" charset="-128"/>
                <a:ea typeface="ＭＳ 明朝"/>
              </a:rPr>
              <a:t>として活躍している方々が出演している動画となります。</a:t>
            </a:r>
            <a:endParaRPr sz="1050">
              <a:ea typeface="ＭＳ 明朝"/>
            </a:endParaRPr>
          </a:p>
          <a:p>
            <a:pPr fontAlgn="base"/>
            <a:endParaRPr lang="ja-JP" altLang="en-US" sz="1050">
              <a:latin typeface="ＭＳ 明朝" pitchFamily="22" charset="-128"/>
              <a:ea typeface="ＭＳ 明朝"/>
            </a:endParaRPr>
          </a:p>
          <a:p>
            <a:pPr fontAlgn="base"/>
            <a:r>
              <a:rPr lang="ja-JP" altLang="en-US" sz="1050">
                <a:latin typeface="ＭＳ 明朝" pitchFamily="22" charset="-128"/>
                <a:ea typeface="ＭＳ 明朝"/>
              </a:rPr>
              <a:t>皆さんのような、東北地方の中学生が、どのように行動し、命を</a:t>
            </a:r>
            <a:endParaRPr sz="1050">
              <a:ea typeface="ＭＳ 明朝"/>
            </a:endParaRPr>
          </a:p>
          <a:p>
            <a:pPr fontAlgn="base"/>
            <a:r>
              <a:rPr lang="ja-JP" altLang="en-US" sz="1050">
                <a:latin typeface="ＭＳ 明朝" pitchFamily="22" charset="-128"/>
                <a:ea typeface="ＭＳ 明朝"/>
              </a:rPr>
              <a:t>守り、そして、周りの人の命を救ったか、遠く、東北地方で起き</a:t>
            </a:r>
            <a:endParaRPr sz="1050">
              <a:ea typeface="ＭＳ 明朝"/>
            </a:endParaRPr>
          </a:p>
          <a:p>
            <a:pPr fontAlgn="base"/>
            <a:r>
              <a:rPr lang="ja-JP" altLang="en-US" sz="1050">
                <a:latin typeface="ＭＳ 明朝" pitchFamily="22" charset="-128"/>
                <a:ea typeface="ＭＳ 明朝"/>
              </a:rPr>
              <a:t>た話としてではなく、この静岡でも起こる可能性のあることとし</a:t>
            </a:r>
            <a:endParaRPr sz="1050">
              <a:ea typeface="ＭＳ 明朝"/>
            </a:endParaRPr>
          </a:p>
          <a:p>
            <a:pPr fontAlgn="base"/>
            <a:r>
              <a:rPr lang="ja-JP" altLang="en-US" sz="1050">
                <a:latin typeface="ＭＳ 明朝" pitchFamily="22" charset="-128"/>
                <a:ea typeface="ＭＳ 明朝"/>
              </a:rPr>
              <a:t>てとらえて考えてみてください。</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当時の津波の映像等含まれていますので、見ている途中で具合が</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悪くなった場合は、必ず近くの先生に申し出てください。</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それでは、ご覧ください。★</a:t>
            </a:r>
            <a:endParaRPr sz="1050">
              <a:ea typeface="ＭＳ 明朝"/>
            </a:endParaRPr>
          </a:p>
        </p:txBody>
      </p:sp>
      <p:sp>
        <p:nvSpPr>
          <p:cNvPr id="117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4</a:t>
            </a:fld>
            <a:endParaRPr lang="en-US" altLang="ja-JP" sz="1200"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80" name="四角形 0"/>
          <p:cNvSpPr>
            <a:spLocks noGrp="1" noRot="1" noChangeAspect="1" noChangeArrowheads="1" noTextEdit="1"/>
          </p:cNvSpPr>
          <p:nvPr>
            <p:ph type="sldImg"/>
          </p:nvPr>
        </p:nvSpPr>
        <p:spPr>
          <a:xfrm>
            <a:off x="1143000" y="685800"/>
            <a:ext cx="4575175" cy="3430588"/>
          </a:xfrm>
          <a:noFill/>
          <a:ln w="9525">
            <a:noFill/>
            <a:miter/>
          </a:ln>
        </p:spPr>
      </p:sp>
      <p:sp>
        <p:nvSpPr>
          <p:cNvPr id="1181"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endParaRPr sz="1050">
              <a:ea typeface="ＭＳ 明朝"/>
            </a:endParaRPr>
          </a:p>
        </p:txBody>
      </p:sp>
      <p:sp>
        <p:nvSpPr>
          <p:cNvPr id="1182"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5</a:t>
            </a:fld>
            <a:endParaRPr lang="en-US" altLang="ja-JP" sz="1200" noProof="0" dirty="0"/>
          </a:p>
        </p:txBody>
      </p:sp>
    </p:spTree>
    <p:extLst>
      <p:ext uri="{BB962C8B-B14F-4D97-AF65-F5344CB8AC3E}">
        <p14:creationId xmlns:p14="http://schemas.microsoft.com/office/powerpoint/2010/main" val="270996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88" name="四角形 0"/>
          <p:cNvSpPr>
            <a:spLocks noGrp="1" noRot="1" noChangeAspect="1" noChangeArrowheads="1" noTextEdit="1"/>
          </p:cNvSpPr>
          <p:nvPr>
            <p:ph type="sldImg"/>
          </p:nvPr>
        </p:nvSpPr>
        <p:spPr>
          <a:xfrm>
            <a:off x="1143513" y="685616"/>
            <a:ext cx="4574206" cy="3431023"/>
          </a:xfrm>
          <a:noFill/>
          <a:ln w="9525">
            <a:noFill/>
            <a:miter/>
          </a:ln>
        </p:spPr>
      </p:sp>
      <p:sp>
        <p:nvSpPr>
          <p:cNvPr id="1189"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r>
              <a:rPr lang="ja-JP" altLang="en-US" sz="1050">
                <a:ea typeface="ＭＳ 明朝"/>
              </a:rPr>
              <a:t>動画の視聴、お疲れ様でした。</a:t>
            </a:r>
            <a:endParaRPr lang="ja-JP" altLang="en-US" sz="1050">
              <a:latin typeface="ＭＳ 明朝" pitchFamily="22" charset="-128"/>
              <a:ea typeface="ＭＳ 明朝"/>
            </a:endParaRPr>
          </a:p>
          <a:p>
            <a:pPr fontAlgn="base"/>
            <a:r>
              <a:rPr lang="ja-JP" altLang="en-US" sz="1050">
                <a:ea typeface="ＭＳ 明朝"/>
              </a:rPr>
              <a:t>皆さんいかがでしたか？</a:t>
            </a:r>
            <a:endParaRPr sz="1050">
              <a:ea typeface="ＭＳ 明朝"/>
            </a:endParaRPr>
          </a:p>
          <a:p>
            <a:pPr fontAlgn="base"/>
            <a:endParaRPr lang="ja-JP" altLang="en-US" sz="1050">
              <a:ea typeface="ＭＳ 明朝"/>
            </a:endParaRPr>
          </a:p>
          <a:p>
            <a:pPr fontAlgn="base"/>
            <a:r>
              <a:rPr lang="ja-JP" altLang="en-US" sz="1050">
                <a:ea typeface="ＭＳ 明朝"/>
              </a:rPr>
              <a:t>何か感じたことはありましたか？★</a:t>
            </a:r>
            <a:endParaRPr sz="1050">
              <a:ea typeface="ＭＳ 明朝"/>
            </a:endParaRPr>
          </a:p>
        </p:txBody>
      </p:sp>
      <p:sp>
        <p:nvSpPr>
          <p:cNvPr id="1190"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6</a:t>
            </a:fld>
            <a:endParaRPr lang="en-US" altLang="ja-JP" sz="1200"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01" name="四角形 0"/>
          <p:cNvSpPr>
            <a:spLocks noGrp="1" noRot="1" noChangeAspect="1" noChangeArrowheads="1" noTextEdit="1"/>
          </p:cNvSpPr>
          <p:nvPr>
            <p:ph type="sldImg"/>
          </p:nvPr>
        </p:nvSpPr>
        <p:spPr>
          <a:xfrm>
            <a:off x="1143513" y="685616"/>
            <a:ext cx="4574206" cy="3431023"/>
          </a:xfrm>
          <a:noFill/>
          <a:ln w="9525">
            <a:noFill/>
            <a:miter/>
          </a:ln>
        </p:spPr>
      </p:sp>
      <p:sp>
        <p:nvSpPr>
          <p:cNvPr id="1202"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eaLnBrk="1" fontAlgn="base" hangingPunct="1">
              <a:spcBef>
                <a:spcPct val="0"/>
              </a:spcBef>
              <a:buSzPct val="100000"/>
            </a:pPr>
            <a:r>
              <a:rPr lang="ja-JP" altLang="en-US" sz="1050">
                <a:latin typeface="ＭＳ 明朝" pitchFamily="22" charset="-128"/>
                <a:ea typeface="ＭＳ 明朝"/>
              </a:rPr>
              <a:t>それでは、この語り部動画の内容を振り返ってみましょう。</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まずは、この大津波から生徒全員が命を守れた要員は何だったのでしょうか？（少し周りの人と雑談させる）</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それは★</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常日頃からの防災教育や防災訓練の実施からうまれた★</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生徒自身の防災意識の高さだと考えます。★</a:t>
            </a:r>
            <a:endParaRPr sz="1050">
              <a:ea typeface="ＭＳ 明朝"/>
            </a:endParaRPr>
          </a:p>
          <a:p>
            <a:pPr eaLnBrk="1" fontAlgn="base" hangingPunct="1">
              <a:spcBef>
                <a:spcPct val="0"/>
              </a:spcBef>
              <a:buSzPct val="100000"/>
            </a:pPr>
            <a:r>
              <a:rPr lang="ja-JP" altLang="en-US" sz="1050">
                <a:ea typeface="ＭＳ 明朝"/>
              </a:rPr>
              <a:t>そして、この防災意識の高さが、生徒の率先した避難行動につながり</a:t>
            </a:r>
            <a:endParaRPr sz="1050">
              <a:ea typeface="ＭＳ 明朝"/>
            </a:endParaRPr>
          </a:p>
          <a:p>
            <a:pPr eaLnBrk="1" fontAlgn="base" hangingPunct="1">
              <a:spcBef>
                <a:spcPct val="0"/>
              </a:spcBef>
              <a:buSzPct val="100000"/>
            </a:pPr>
            <a:r>
              <a:rPr lang="ja-JP" altLang="en-US" sz="1050">
                <a:ea typeface="ＭＳ 明朝"/>
              </a:rPr>
              <a:t>結果的に、自分たちの命だけでなく周囲の人を助けることにつながったのではないでしょうか</a:t>
            </a:r>
            <a:endParaRPr sz="1050">
              <a:ea typeface="ＭＳ 明朝"/>
            </a:endParaRPr>
          </a:p>
          <a:p>
            <a:pPr eaLnBrk="1" fontAlgn="base" hangingPunct="1">
              <a:spcBef>
                <a:spcPct val="0"/>
              </a:spcBef>
              <a:buSzPct val="100000"/>
            </a:pPr>
            <a:endParaRPr lang="ja-JP" altLang="en-US" sz="1400">
              <a:latin typeface="ＭＳ 明朝" pitchFamily="22" charset="-128"/>
              <a:ea typeface="ＭＳ 明朝"/>
            </a:endParaRPr>
          </a:p>
          <a:p>
            <a:pPr eaLnBrk="1" fontAlgn="base" hangingPunct="1">
              <a:spcBef>
                <a:spcPct val="0"/>
              </a:spcBef>
              <a:buSzPct val="100000"/>
            </a:pPr>
            <a:endParaRPr lang="ja-JP" altLang="en-US" sz="1400">
              <a:latin typeface="ＭＳ 明朝" pitchFamily="22" charset="-128"/>
              <a:ea typeface="ＭＳ 明朝" pitchFamily="22" charset="-128"/>
            </a:endParaRPr>
          </a:p>
        </p:txBody>
      </p:sp>
      <p:sp>
        <p:nvSpPr>
          <p:cNvPr id="1203"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7</a:t>
            </a:fld>
            <a:endParaRPr lang="en-US" altLang="ja-JP" sz="1200" noProof="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20" name="四角形 0"/>
          <p:cNvSpPr>
            <a:spLocks noGrp="1" noRot="1" noChangeAspect="1" noChangeArrowheads="1" noTextEdit="1"/>
          </p:cNvSpPr>
          <p:nvPr>
            <p:ph type="sldImg" idx="2"/>
          </p:nvPr>
        </p:nvSpPr>
        <p:spPr>
          <a:xfrm>
            <a:off x="1143000" y="685800"/>
            <a:ext cx="4575175" cy="3430588"/>
          </a:xfrm>
          <a:prstGeom prst="rect">
            <a:avLst/>
          </a:prstGeom>
          <a:noFill/>
          <a:ln w="9525">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21" name="四角形 0"/>
          <p:cNvSpPr>
            <a:spLocks noGrp="1" noChangeArrowheads="1"/>
          </p:cNvSpPr>
          <p:nvPr>
            <p:ph type="body" sz="quarter" idx="3"/>
          </p:nvPr>
        </p:nvSpPr>
        <p:spPr>
          <a:xfrm>
            <a:off x="688548" y="4344687"/>
            <a:ext cx="5482520" cy="4118111"/>
          </a:xfrm>
          <a:prstGeom prst="rect">
            <a:avLst/>
          </a:prstGeom>
          <a:noFill/>
          <a:ln w="9525">
            <a:noFill/>
            <a:miter/>
          </a:ln>
        </p:spPr>
        <p:txBody>
          <a:bodyPr vert="horz" wrap="square" lIns="90597" tIns="45298" rIns="90597" bIns="45298"/>
          <a:lstStyle/>
          <a:p>
            <a:pPr eaLnBrk="1" fontAlgn="base" hangingPunct="1">
              <a:spcBef>
                <a:spcPct val="0"/>
              </a:spcBef>
              <a:buSzPct val="100000"/>
            </a:pPr>
            <a:r>
              <a:rPr lang="ja-JP" altLang="en-US" sz="1050">
                <a:latin typeface="ＭＳ 明朝" pitchFamily="22" charset="-128"/>
                <a:ea typeface="ＭＳ 明朝"/>
              </a:rPr>
              <a:t>それでは、こちらをご覧ください。</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こちらは、過去に発生した、静岡県を含む南海トラフ沿いで発生した大きな地震です。</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実は、私たちの生活する、静岡県でも、過去、１００年から、１５０年の周期で大きな地震が発生していることがわかります。</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そして、ここで一つ、皆さんに注意をしていただきたいことがあります。</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それは、南海トラフの他の地域と比べ、静岡県を含む東海地方だけ、前回の巨大地震発生から１７０年以上、地震が発生していないということです。</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つまり、静岡県では、現在、いつ地震が発生しても</a:t>
            </a:r>
            <a:r>
              <a:rPr lang="ja-JP" altLang="en-US" sz="1050" noProof="1">
                <a:latin typeface="ＭＳ 明朝" pitchFamily="22" charset="-128"/>
                <a:ea typeface="ＭＳ 明朝"/>
              </a:rPr>
              <a:t>お</a:t>
            </a:r>
            <a:r>
              <a:rPr lang="ja-JP" altLang="en-US" sz="1050">
                <a:latin typeface="ＭＳ 明朝" pitchFamily="22" charset="-128"/>
                <a:ea typeface="ＭＳ 明朝"/>
              </a:rPr>
              <a:t>かしくない状況であるということです。</a:t>
            </a:r>
          </a:p>
          <a:p>
            <a:pPr eaLnBrk="1" fontAlgn="base" hangingPunct="1">
              <a:spcBef>
                <a:spcPct val="0"/>
              </a:spcBef>
              <a:buSzPct val="100000"/>
            </a:pPr>
            <a:r>
              <a:rPr lang="ja-JP" altLang="en-US" sz="1050">
                <a:latin typeface="ＭＳ 明朝" pitchFamily="22" charset="-128"/>
                <a:ea typeface="ＭＳ 明朝"/>
              </a:rPr>
              <a:t>また、最近の研究では、静岡県を含む、東海地区だけでなく、紀伊半島の東南海地区、四国地方の南海地区において、</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同時に巨大地震が発生する「南海トラフ巨大地震の発生が」懸念されています。</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それでは、この「南海トラフ巨大地震」が発生すると、静岡県では、実際にどのような被害が発生するのでしょうか？★</a:t>
            </a:r>
            <a:endParaRPr lang="ja-JP" altLang="en-US" sz="1050">
              <a:ea typeface="ＭＳ Ｐゴシック" pitchFamily="55" charset="-128"/>
            </a:endParaRPr>
          </a:p>
        </p:txBody>
      </p:sp>
      <p:sp>
        <p:nvSpPr>
          <p:cNvPr id="1222" name="四角形 0"/>
          <p:cNvSpPr>
            <a:spLocks noGrp="1" noChangeArrowheads="1"/>
          </p:cNvSpPr>
          <p:nvPr/>
        </p:nvSpPr>
        <p:spPr>
          <a:xfrm>
            <a:off x="3883990" y="8689374"/>
            <a:ext cx="2974009" cy="457567"/>
          </a:xfrm>
          <a:prstGeom prst="rect">
            <a:avLst/>
          </a:prstGeom>
          <a:noFill/>
          <a:ln w="9525">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CE9E5DD2-6538-4B3D-BCB8-B36E56F4A522}" type="slidenum">
              <a:rPr lang="en-US" altLang="ja-JP" sz="1200"/>
              <a:pPr algn="r" fontAlgn="base"/>
              <a:t>8</a:t>
            </a:fld>
            <a:endParaRPr lang="en-US" altLang="ja-JP" sz="1200"/>
          </a:p>
        </p:txBody>
      </p:sp>
      <p:sp>
        <p:nvSpPr>
          <p:cNvPr id="1223"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8</a:t>
            </a:fld>
            <a:endParaRPr lang="en-US" altLang="ja-JP" sz="1200"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30" name="四角形 0"/>
          <p:cNvSpPr>
            <a:spLocks noGrp="1" noRot="1" noChangeAspect="1" noChangeArrowheads="1" noTextEdit="1"/>
          </p:cNvSpPr>
          <p:nvPr>
            <p:ph type="sldImg" idx="2"/>
          </p:nvPr>
        </p:nvSpPr>
        <p:spPr>
          <a:xfrm>
            <a:off x="1143513" y="685616"/>
            <a:ext cx="4574206" cy="3431023"/>
          </a:xfrm>
          <a:prstGeom prst="rect">
            <a:avLst/>
          </a:prstGeom>
          <a:noFill/>
          <a:ln w="9525">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31" name="四角形 0"/>
          <p:cNvSpPr>
            <a:spLocks noGrp="1" noChangeArrowheads="1"/>
          </p:cNvSpPr>
          <p:nvPr>
            <p:ph type="body" sz="quarter" idx="3"/>
          </p:nvPr>
        </p:nvSpPr>
        <p:spPr>
          <a:xfrm>
            <a:off x="688548" y="4344687"/>
            <a:ext cx="5482520" cy="4118111"/>
          </a:xfrm>
          <a:prstGeom prst="rect">
            <a:avLst/>
          </a:prstGeom>
          <a:noFill/>
          <a:ln w="9525">
            <a:noFill/>
            <a:miter/>
          </a:ln>
        </p:spPr>
        <p:txBody>
          <a:bodyPr vert="horz" wrap="square" lIns="90597" tIns="45298" rIns="90597" bIns="45298"/>
          <a:lstStyle/>
          <a:p>
            <a:pPr eaLnBrk="1" fontAlgn="base" hangingPunct="1">
              <a:spcBef>
                <a:spcPct val="0"/>
              </a:spcBef>
              <a:buSzPct val="100000"/>
            </a:pPr>
            <a:r>
              <a:rPr lang="ja-JP" altLang="en-US" sz="1050">
                <a:ea typeface="ＭＳ 明朝"/>
              </a:rPr>
              <a:t>こちらの地図をごらんください。</a:t>
            </a:r>
            <a:endParaRPr sz="1050">
              <a:ea typeface="ＭＳ 明朝"/>
            </a:endParaRPr>
          </a:p>
          <a:p>
            <a:pPr eaLnBrk="1" fontAlgn="base" hangingPunct="1">
              <a:spcBef>
                <a:spcPct val="0"/>
              </a:spcBef>
              <a:buSzPct val="100000"/>
            </a:pPr>
            <a:r>
              <a:rPr lang="ja-JP" altLang="en-US" sz="1050">
                <a:ea typeface="ＭＳ 明朝"/>
              </a:rPr>
              <a:t>この地図は、南海トラフ巨大地震で想定される、静岡県内の想定震度分布です。</a:t>
            </a:r>
            <a:endParaRPr sz="1050">
              <a:ea typeface="ＭＳ 明朝"/>
            </a:endParaRPr>
          </a:p>
          <a:p>
            <a:pPr eaLnBrk="1" fontAlgn="base" hangingPunct="1">
              <a:spcBef>
                <a:spcPct val="0"/>
              </a:spcBef>
              <a:buSzPct val="100000"/>
            </a:pPr>
            <a:r>
              <a:rPr lang="ja-JP" altLang="en-US" sz="1050">
                <a:ea typeface="ＭＳ 明朝"/>
              </a:rPr>
              <a:t>静岡県のほとんどの地域で、震度６弱以上の揺れが発生すると考えられています。★</a:t>
            </a:r>
            <a:endParaRPr sz="1050">
              <a:ea typeface="ＭＳ 明朝"/>
            </a:endParaRPr>
          </a:p>
          <a:p>
            <a:pPr eaLnBrk="1" fontAlgn="base" hangingPunct="1">
              <a:spcBef>
                <a:spcPct val="0"/>
              </a:spcBef>
              <a:buSzPct val="100000"/>
            </a:pPr>
            <a:endParaRPr lang="ja-JP" altLang="en-US" sz="1400">
              <a:ea typeface="ＭＳ 明朝" pitchFamily="22" charset="-128"/>
            </a:endParaRPr>
          </a:p>
          <a:p>
            <a:pPr eaLnBrk="1" fontAlgn="base" hangingPunct="1">
              <a:spcBef>
                <a:spcPct val="0"/>
              </a:spcBef>
              <a:buSzPct val="100000"/>
            </a:pPr>
            <a:endParaRPr lang="ja-JP" altLang="en-US" sz="1400">
              <a:ea typeface="ＭＳ 明朝" pitchFamily="22" charset="-128"/>
            </a:endParaRPr>
          </a:p>
        </p:txBody>
      </p:sp>
      <p:sp>
        <p:nvSpPr>
          <p:cNvPr id="1232" name="四角形 0"/>
          <p:cNvSpPr>
            <a:spLocks noGrp="1" noChangeArrowheads="1"/>
          </p:cNvSpPr>
          <p:nvPr/>
        </p:nvSpPr>
        <p:spPr>
          <a:xfrm>
            <a:off x="3883990" y="8689374"/>
            <a:ext cx="2974009" cy="457567"/>
          </a:xfrm>
          <a:prstGeom prst="rect">
            <a:avLst/>
          </a:prstGeom>
          <a:noFill/>
          <a:ln w="9525">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52550669-54D2-46B9-958C-BE40D10F3046}" type="slidenum">
              <a:rPr lang="en-US" altLang="ja-JP" sz="1200"/>
              <a:pPr algn="r" fontAlgn="base"/>
              <a:t>9</a:t>
            </a:fld>
            <a:endParaRPr lang="en-US" altLang="ja-JP" sz="1200"/>
          </a:p>
        </p:txBody>
      </p:sp>
      <p:sp>
        <p:nvSpPr>
          <p:cNvPr id="1233"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9</a:t>
            </a:fld>
            <a:endParaRPr lang="en-US" altLang="ja-JP" sz="1200" noProof="0" dirty="0"/>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solidFill>
          <a:srgbClr val="FFFFFF"/>
        </a:solidFill>
        <a:effectLst/>
      </p:bgPr>
    </p:bg>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1033" name="Rectangle 4"/>
          <p:cNvSpPr>
            <a:spLocks noGrp="1" noChangeArrowheads="1"/>
          </p:cNvSpPr>
          <p:nvPr>
            <p:ph type="dt" sz="half" idx="10"/>
          </p:nvPr>
        </p:nvSpPr>
        <p:spPr>
          <a:xfrm>
            <a:off x="457200" y="6245225"/>
            <a:ext cx="2133600" cy="476250"/>
          </a:xfrm>
          <a:prstGeom prst="rect">
            <a:avLst/>
          </a:prstGeom>
          <a:noFill/>
          <a:ln w="9525">
            <a:miter/>
          </a:ln>
        </p:spPr>
        <p:txBody>
          <a:bodyPr/>
          <a:lstStyle/>
          <a:p>
            <a:endParaRPr kumimoji="1" lang="ja-JP" altLang="en-US"/>
          </a:p>
        </p:txBody>
      </p:sp>
      <p:sp>
        <p:nvSpPr>
          <p:cNvPr id="1034" name="Rectangle 5"/>
          <p:cNvSpPr>
            <a:spLocks noGrp="1" noChangeArrowheads="1"/>
          </p:cNvSpPr>
          <p:nvPr>
            <p:ph type="ftr" sz="quarter" idx="11"/>
          </p:nvPr>
        </p:nvSpPr>
        <p:spPr>
          <a:xfrm>
            <a:off x="3124200" y="6245225"/>
            <a:ext cx="2895600" cy="476250"/>
          </a:xfrm>
          <a:prstGeom prst="rect">
            <a:avLst/>
          </a:prstGeom>
          <a:noFill/>
          <a:ln w="9525">
            <a:miter/>
          </a:ln>
        </p:spPr>
        <p:txBody>
          <a:bodyPr/>
          <a:lstStyle/>
          <a:p>
            <a:endParaRPr kumimoji="1" lang="ja-JP" altLang="en-US"/>
          </a:p>
        </p:txBody>
      </p:sp>
      <p:sp>
        <p:nvSpPr>
          <p:cNvPr id="1035" name="Rectangle 6"/>
          <p:cNvSpPr>
            <a:spLocks noGrp="1" noChangeArrowheads="1"/>
          </p:cNvSpPr>
          <p:nvPr>
            <p:ph type="sldNum" sz="quarter" idx="12"/>
          </p:nvPr>
        </p:nvSpPr>
        <p:spPr>
          <a:xfrm>
            <a:off x="6553200" y="6245225"/>
            <a:ext cx="2133600" cy="476250"/>
          </a:xfrm>
          <a:prstGeom prst="rect">
            <a:avLst/>
          </a:prstGeom>
          <a:noFill/>
          <a:ln w="9525">
            <a:miter/>
          </a:ln>
        </p:spPr>
        <p:txBody>
          <a:bodyPr/>
          <a:lstStyle/>
          <a:p>
            <a:pPr algn="r" fontAlgn="base"/>
            <a:fld id="{4114CD1F-47F2-45FD-8853-9CEAF68493FA}" type="slidenum">
              <a:rPr lang="en-US" altLang="ja-JP" sz="1400"/>
              <a:pPr algn="r" fontAlgn="base"/>
              <a:t>‹#›</a:t>
            </a:fld>
            <a:endParaRPr lang="en-US" altLang="ja-JP" sz="140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solidFill>
          <a:schemeClr val="bg1"/>
        </a:solidFill>
        <a:effectLst/>
      </p:bgPr>
    </p:bg>
    <p:spTree>
      <p:nvGrpSpPr>
        <p:cNvPr id="0" name=""/>
        <p:cNvGrpSpPr/>
        <p:nvPr/>
      </p:nvGrpSpPr>
      <p:grpSpPr>
        <a:xfrm>
          <a:off x="0" y="0"/>
          <a:ext cx="0" cy="0"/>
          <a:chOff x="0" y="0"/>
          <a:chExt cx="0" cy="0"/>
        </a:xfrm>
      </p:grpSpPr>
      <p:sp>
        <p:nvSpPr>
          <p:cNvPr id="1088"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089"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0"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91"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92"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コンテンツ">
    <p:bg>
      <p:bgPr>
        <a:solidFill>
          <a:schemeClr val="bg1"/>
        </a:solidFill>
        <a:effectLst/>
      </p:bgPr>
    </p:bg>
    <p:spTree>
      <p:nvGrpSpPr>
        <p:cNvPr id="0" name=""/>
        <p:cNvGrpSpPr/>
        <p:nvPr/>
      </p:nvGrpSpPr>
      <p:grpSpPr>
        <a:xfrm>
          <a:off x="0" y="0"/>
          <a:ext cx="0" cy="0"/>
          <a:chOff x="0" y="0"/>
          <a:chExt cx="0" cy="0"/>
        </a:xfrm>
      </p:grpSpPr>
      <p:sp>
        <p:nvSpPr>
          <p:cNvPr id="1094"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5"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96"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97"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bg>
      <p:bgPr>
        <a:solidFill>
          <a:schemeClr val="bg1"/>
        </a:solidFill>
        <a:effectLst/>
      </p:bgPr>
    </p:bg>
    <p:spTree>
      <p:nvGrpSpPr>
        <p:cNvPr id="0" name=""/>
        <p:cNvGrpSpPr/>
        <p:nvPr/>
      </p:nvGrpSpPr>
      <p:grpSpPr>
        <a:xfrm>
          <a:off x="0" y="0"/>
          <a:ext cx="0" cy="0"/>
          <a:chOff x="0" y="0"/>
          <a:chExt cx="0" cy="0"/>
        </a:xfrm>
      </p:grpSpPr>
      <p:sp>
        <p:nvSpPr>
          <p:cNvPr id="1099"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1100" name="表プレースホルダ 2"/>
          <p:cNvSpPr>
            <a:spLocks noGrp="1"/>
          </p:cNvSpPr>
          <p:nvPr>
            <p:ph type="tbl" idx="1"/>
          </p:nvPr>
        </p:nvSpPr>
        <p:spPr>
          <a:xfrm>
            <a:off x="457200" y="1600200"/>
            <a:ext cx="8229600" cy="4525963"/>
          </a:xfrm>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1" lang="ja-JP"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1101"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102"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103"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bg>
      <p:bgPr>
        <a:solidFill>
          <a:schemeClr val="bg1"/>
        </a:solidFill>
        <a:effectLst/>
      </p:bgPr>
    </p:bg>
    <p:spTree>
      <p:nvGrpSpPr>
        <p:cNvPr id="0" name=""/>
        <p:cNvGrpSpPr/>
        <p:nvPr/>
      </p:nvGrpSpPr>
      <p:grpSpPr>
        <a:xfrm>
          <a:off x="0" y="0"/>
          <a:ext cx="0" cy="0"/>
          <a:chOff x="0" y="0"/>
          <a:chExt cx="0" cy="0"/>
        </a:xfrm>
      </p:grpSpPr>
      <p:sp>
        <p:nvSpPr>
          <p:cNvPr id="1105"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1106"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7"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8"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109"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110"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bg1"/>
        </a:solidFill>
        <a:effectLst/>
      </p:bgPr>
    </p:bg>
    <p:spTree>
      <p:nvGrpSpPr>
        <p:cNvPr id="0" name=""/>
        <p:cNvGrpSpPr/>
        <p:nvPr/>
      </p:nvGrpSpPr>
      <p:grpSpPr>
        <a:xfrm>
          <a:off x="0" y="0"/>
          <a:ext cx="0" cy="0"/>
          <a:chOff x="0" y="0"/>
          <a:chExt cx="0" cy="0"/>
        </a:xfrm>
      </p:grpSpPr>
      <p:sp>
        <p:nvSpPr>
          <p:cNvPr id="1037"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038"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039"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40"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41"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chemeClr val="bg1"/>
        </a:solidFill>
        <a:effectLst/>
      </p:bgPr>
    </p:bg>
    <p:spTree>
      <p:nvGrpSpPr>
        <p:cNvPr id="0" name=""/>
        <p:cNvGrpSpPr/>
        <p:nvPr/>
      </p:nvGrpSpPr>
      <p:grpSpPr>
        <a:xfrm>
          <a:off x="0" y="0"/>
          <a:ext cx="0" cy="0"/>
          <a:chOff x="0" y="0"/>
          <a:chExt cx="0" cy="0"/>
        </a:xfrm>
      </p:grpSpPr>
      <p:sp>
        <p:nvSpPr>
          <p:cNvPr id="1043" name="タイトル 1"/>
          <p:cNvSpPr>
            <a:spLocks noGrp="1"/>
          </p:cNvSpPr>
          <p:nvPr>
            <p:ph type="title"/>
          </p:nvPr>
        </p:nvSpPr>
        <p:spPr/>
        <p:txBody>
          <a:bodyPr/>
          <a:lstStyle/>
          <a:p>
            <a:r>
              <a:rPr lang="ja-JP" altLang="en-US"/>
              <a:t>マスタ タイトルの書式設定</a:t>
            </a:r>
          </a:p>
        </p:txBody>
      </p:sp>
      <p:sp>
        <p:nvSpPr>
          <p:cNvPr id="1044"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5"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6"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47"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48"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bg>
      <p:bgPr>
        <a:solidFill>
          <a:schemeClr val="bg1"/>
        </a:solidFill>
        <a:effectLst/>
      </p:bgPr>
    </p:bg>
    <p:spTree>
      <p:nvGrpSpPr>
        <p:cNvPr id="0" name=""/>
        <p:cNvGrpSpPr/>
        <p:nvPr/>
      </p:nvGrpSpPr>
      <p:grpSpPr>
        <a:xfrm>
          <a:off x="0" y="0"/>
          <a:ext cx="0" cy="0"/>
          <a:chOff x="0" y="0"/>
          <a:chExt cx="0" cy="0"/>
        </a:xfrm>
      </p:grpSpPr>
      <p:sp>
        <p:nvSpPr>
          <p:cNvPr id="1050" name="タイトル 1"/>
          <p:cNvSpPr>
            <a:spLocks noGrp="1"/>
          </p:cNvSpPr>
          <p:nvPr>
            <p:ph type="title"/>
          </p:nvPr>
        </p:nvSpPr>
        <p:spPr/>
        <p:txBody>
          <a:bodyPr/>
          <a:lstStyle>
            <a:lvl1pPr>
              <a:defRPr/>
            </a:lvl1pPr>
          </a:lstStyle>
          <a:p>
            <a:r>
              <a:rPr lang="ja-JP" altLang="en-US"/>
              <a:t>マスタ タイトルの書式設定</a:t>
            </a:r>
          </a:p>
        </p:txBody>
      </p:sp>
      <p:sp>
        <p:nvSpPr>
          <p:cNvPr id="1051"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52"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3"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54"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5"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56"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57"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solidFill>
          <a:schemeClr val="bg1"/>
        </a:solidFill>
        <a:effectLst/>
      </p:bgPr>
    </p:bg>
    <p:spTree>
      <p:nvGrpSpPr>
        <p:cNvPr id="0" name=""/>
        <p:cNvGrpSpPr/>
        <p:nvPr/>
      </p:nvGrpSpPr>
      <p:grpSpPr>
        <a:xfrm>
          <a:off x="0" y="0"/>
          <a:ext cx="0" cy="0"/>
          <a:chOff x="0" y="0"/>
          <a:chExt cx="0" cy="0"/>
        </a:xfrm>
      </p:grpSpPr>
      <p:sp>
        <p:nvSpPr>
          <p:cNvPr id="1059" name="タイトル 1"/>
          <p:cNvSpPr>
            <a:spLocks noGrp="1"/>
          </p:cNvSpPr>
          <p:nvPr>
            <p:ph type="title"/>
          </p:nvPr>
        </p:nvSpPr>
        <p:spPr/>
        <p:txBody>
          <a:bodyPr/>
          <a:lstStyle/>
          <a:p>
            <a:r>
              <a:rPr lang="ja-JP" altLang="en-US"/>
              <a:t>マスタ タイトルの書式設定</a:t>
            </a:r>
          </a:p>
        </p:txBody>
      </p:sp>
      <p:sp>
        <p:nvSpPr>
          <p:cNvPr id="1060"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61"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62"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bg bwMode="auto">
      <p:bgPr>
        <a:solidFill>
          <a:srgbClr val="FFFFFF"/>
        </a:solidFill>
        <a:effectLst/>
      </p:bgPr>
    </p:bg>
    <p:spTree>
      <p:nvGrpSpPr>
        <p:cNvPr id="0" name=""/>
        <p:cNvGrpSpPr/>
        <p:nvPr/>
      </p:nvGrpSpPr>
      <p:grpSpPr>
        <a:xfrm>
          <a:off x="0" y="0"/>
          <a:ext cx="0" cy="0"/>
          <a:chOff x="0" y="0"/>
          <a:chExt cx="0" cy="0"/>
        </a:xfrm>
      </p:grpSpPr>
      <p:sp>
        <p:nvSpPr>
          <p:cNvPr id="1064" name="Rectangle 4"/>
          <p:cNvSpPr>
            <a:spLocks noGrp="1" noChangeArrowheads="1"/>
          </p:cNvSpPr>
          <p:nvPr>
            <p:ph type="dt" sz="half" idx="10"/>
          </p:nvPr>
        </p:nvSpPr>
        <p:spPr>
          <a:xfrm>
            <a:off x="457200" y="6245225"/>
            <a:ext cx="2133600" cy="476250"/>
          </a:xfrm>
          <a:prstGeom prst="rect">
            <a:avLst/>
          </a:prstGeom>
          <a:noFill/>
          <a:ln w="9525">
            <a:miter/>
          </a:ln>
        </p:spPr>
        <p:txBody>
          <a:bodyPr/>
          <a:lstStyle/>
          <a:p>
            <a:endParaRPr kumimoji="1" lang="ja-JP" altLang="en-US"/>
          </a:p>
        </p:txBody>
      </p:sp>
      <p:sp>
        <p:nvSpPr>
          <p:cNvPr id="1065" name="Rectangle 5"/>
          <p:cNvSpPr>
            <a:spLocks noGrp="1" noChangeArrowheads="1"/>
          </p:cNvSpPr>
          <p:nvPr>
            <p:ph type="ftr" sz="quarter" idx="11"/>
          </p:nvPr>
        </p:nvSpPr>
        <p:spPr>
          <a:xfrm>
            <a:off x="3124200" y="6245225"/>
            <a:ext cx="2895600" cy="476250"/>
          </a:xfrm>
          <a:prstGeom prst="rect">
            <a:avLst/>
          </a:prstGeom>
          <a:noFill/>
          <a:ln w="9525">
            <a:miter/>
          </a:ln>
        </p:spPr>
        <p:txBody>
          <a:bodyPr/>
          <a:lstStyle/>
          <a:p>
            <a:endParaRPr kumimoji="1" lang="ja-JP" altLang="en-US"/>
          </a:p>
        </p:txBody>
      </p:sp>
      <p:sp>
        <p:nvSpPr>
          <p:cNvPr id="1066" name="Rectangle 6"/>
          <p:cNvSpPr>
            <a:spLocks noGrp="1" noChangeArrowheads="1"/>
          </p:cNvSpPr>
          <p:nvPr>
            <p:ph type="sldNum" sz="quarter" idx="12"/>
          </p:nvPr>
        </p:nvSpPr>
        <p:spPr>
          <a:xfrm>
            <a:off x="6553200" y="6245225"/>
            <a:ext cx="2133600" cy="476250"/>
          </a:xfrm>
          <a:prstGeom prst="rect">
            <a:avLst/>
          </a:prstGeom>
          <a:noFill/>
          <a:ln w="9525">
            <a:miter/>
          </a:ln>
        </p:spPr>
        <p:txBody>
          <a:bodyPr/>
          <a:lstStyle/>
          <a:p>
            <a:pPr algn="r" fontAlgn="base"/>
            <a:fld id="{7FEB7B86-7F8E-4E61-AA12-53794B37E28C}" type="slidenum">
              <a:rPr lang="en-US" altLang="ja-JP" sz="1400"/>
              <a:pPr algn="r" fontAlgn="base"/>
              <a:t>‹#›</a:t>
            </a:fld>
            <a:endParaRPr lang="en-US" altLang="ja-JP" sz="140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solidFill>
          <a:schemeClr val="bg1"/>
        </a:solidFill>
        <a:effectLst/>
      </p:bgPr>
    </p:bg>
    <p:spTree>
      <p:nvGrpSpPr>
        <p:cNvPr id="0" name=""/>
        <p:cNvGrpSpPr/>
        <p:nvPr/>
      </p:nvGrpSpPr>
      <p:grpSpPr>
        <a:xfrm>
          <a:off x="0" y="0"/>
          <a:ext cx="0" cy="0"/>
          <a:chOff x="0" y="0"/>
          <a:chExt cx="0" cy="0"/>
        </a:xfrm>
      </p:grpSpPr>
      <p:sp>
        <p:nvSpPr>
          <p:cNvPr id="1068"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069"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0"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71"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72"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73"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bg1"/>
        </a:solidFill>
        <a:effectLst/>
      </p:bgPr>
    </p:bg>
    <p:spTree>
      <p:nvGrpSpPr>
        <p:cNvPr id="0" name=""/>
        <p:cNvGrpSpPr/>
        <p:nvPr/>
      </p:nvGrpSpPr>
      <p:grpSpPr>
        <a:xfrm>
          <a:off x="0" y="0"/>
          <a:ext cx="0" cy="0"/>
          <a:chOff x="0" y="0"/>
          <a:chExt cx="0" cy="0"/>
        </a:xfrm>
      </p:grpSpPr>
      <p:sp>
        <p:nvSpPr>
          <p:cNvPr id="1075"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076" name="図プレースホルダ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ja-JP"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1077"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78"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79"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80"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p:bgPr>
        <a:solidFill>
          <a:schemeClr val="bg1"/>
        </a:solidFill>
        <a:effectLst/>
      </p:bgPr>
    </p:bg>
    <p:spTree>
      <p:nvGrpSpPr>
        <p:cNvPr id="0" name=""/>
        <p:cNvGrpSpPr/>
        <p:nvPr/>
      </p:nvGrpSpPr>
      <p:grpSpPr>
        <a:xfrm>
          <a:off x="0" y="0"/>
          <a:ext cx="0" cy="0"/>
          <a:chOff x="0" y="0"/>
          <a:chExt cx="0" cy="0"/>
        </a:xfrm>
      </p:grpSpPr>
      <p:sp>
        <p:nvSpPr>
          <p:cNvPr id="1082" name="タイトル 1"/>
          <p:cNvSpPr>
            <a:spLocks noGrp="1"/>
          </p:cNvSpPr>
          <p:nvPr>
            <p:ph type="title"/>
          </p:nvPr>
        </p:nvSpPr>
        <p:spPr/>
        <p:txBody>
          <a:bodyPr/>
          <a:lstStyle/>
          <a:p>
            <a:r>
              <a:rPr lang="ja-JP" altLang="en-US"/>
              <a:t>マスタ タイトルの書式設定</a:t>
            </a:r>
          </a:p>
        </p:txBody>
      </p:sp>
      <p:sp>
        <p:nvSpPr>
          <p:cNvPr id="108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4"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85"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86"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025" name="Rectangle 2"/>
          <p:cNvSpPr>
            <a:spLocks noGrp="1" noChangeArrowheads="1"/>
          </p:cNvSpPr>
          <p:nvPr>
            <p:ph type="title"/>
          </p:nvPr>
        </p:nvSpPr>
        <p:spPr>
          <a:xfrm>
            <a:off x="457200" y="274637"/>
            <a:ext cx="8229600" cy="1143000"/>
          </a:xfrm>
          <a:prstGeom prst="rect">
            <a:avLst/>
          </a:prstGeom>
          <a:noFill/>
          <a:ln w="9525">
            <a:miter/>
          </a:ln>
        </p:spPr>
        <p:txBody>
          <a:bodyPr anchor="ctr"/>
          <a:lstStyle/>
          <a:p>
            <a:pPr fontAlgn="base"/>
            <a:r>
              <a:rPr lang="ja-JP" altLang="en-US" noProof="0" dirty="0"/>
              <a:t>マスタ タイトルの書式設定</a:t>
            </a:r>
          </a:p>
        </p:txBody>
      </p:sp>
      <p:sp>
        <p:nvSpPr>
          <p:cNvPr id="1026" name="Rectangle 3"/>
          <p:cNvSpPr>
            <a:spLocks noGrp="1" noChangeArrowheads="1"/>
          </p:cNvSpPr>
          <p:nvPr>
            <p:ph type="body" idx="1"/>
          </p:nvPr>
        </p:nvSpPr>
        <p:spPr>
          <a:xfrm>
            <a:off x="457200" y="1600200"/>
            <a:ext cx="8229600" cy="4525962"/>
          </a:xfrm>
          <a:prstGeom prst="rect">
            <a:avLst/>
          </a:prstGeom>
          <a:noFill/>
          <a:ln w="9525">
            <a:miter/>
          </a:ln>
        </p:spPr>
        <p:txBody>
          <a:bodyPr/>
          <a:lstStyle/>
          <a:p>
            <a:pPr fontAlgn="base"/>
            <a:r>
              <a:rPr lang="ja-JP" altLang="en-US" noProof="0" dirty="0"/>
              <a:t>マスタ テキストの書式設定</a:t>
            </a:r>
          </a:p>
          <a:p>
            <a:pPr lvl="1" fontAlgn="base"/>
            <a:r>
              <a:rPr lang="ja-JP" altLang="en-US" noProof="0" dirty="0"/>
              <a:t>第 </a:t>
            </a:r>
            <a:r>
              <a:rPr lang="en-US" altLang="ja-JP" noProof="0" dirty="0"/>
              <a:t>2 </a:t>
            </a:r>
            <a:r>
              <a:rPr lang="ja-JP" altLang="en-US" noProof="0" dirty="0"/>
              <a:t>レベル</a:t>
            </a:r>
          </a:p>
          <a:p>
            <a:pPr lvl="2" fontAlgn="base"/>
            <a:r>
              <a:rPr lang="ja-JP" altLang="en-US" noProof="0" dirty="0"/>
              <a:t>第 </a:t>
            </a:r>
            <a:r>
              <a:rPr lang="en-US" altLang="ja-JP" noProof="0" dirty="0"/>
              <a:t>3 </a:t>
            </a:r>
            <a:r>
              <a:rPr lang="ja-JP" altLang="en-US" noProof="0" dirty="0"/>
              <a:t>レベル</a:t>
            </a:r>
          </a:p>
          <a:p>
            <a:pPr lvl="3" fontAlgn="base"/>
            <a:r>
              <a:rPr lang="ja-JP" altLang="en-US" noProof="0" dirty="0"/>
              <a:t>第 </a:t>
            </a:r>
            <a:r>
              <a:rPr lang="en-US" altLang="ja-JP" noProof="0" dirty="0"/>
              <a:t>4 </a:t>
            </a:r>
            <a:r>
              <a:rPr lang="ja-JP" altLang="en-US" noProof="0" dirty="0"/>
              <a:t>レベル</a:t>
            </a:r>
          </a:p>
          <a:p>
            <a:pPr lvl="4" fontAlgn="base"/>
            <a:r>
              <a:rPr lang="ja-JP" altLang="en-US" noProof="0" dirty="0"/>
              <a:t>第 </a:t>
            </a:r>
            <a:r>
              <a:rPr lang="en-US" altLang="ja-JP" noProof="0" dirty="0"/>
              <a:t>5 </a:t>
            </a:r>
            <a:r>
              <a:rPr lang="ja-JP" altLang="en-US" noProof="0" dirty="0"/>
              <a:t>レベル</a:t>
            </a:r>
          </a:p>
        </p:txBody>
      </p:sp>
      <p:sp>
        <p:nvSpPr>
          <p:cNvPr id="1027"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28"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lvl1pPr algn="ctr" fontAlgn="base">
              <a:defRPr sz="1400"/>
            </a:lvl1pPr>
          </a:lstStyle>
          <a:p>
            <a:endParaRPr kumimoji="1" lang="ja-JP" altLang="en-US"/>
          </a:p>
        </p:txBody>
      </p:sp>
      <p:sp>
        <p:nvSpPr>
          <p:cNvPr id="1029"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lvl1pPr algn="r" fontAlgn="base">
              <a:defRPr sz="1400"/>
            </a:lvl1pPr>
          </a:lstStyle>
          <a:p>
            <a:pPr algn="r" fontAlgn="base"/>
            <a:fld id="{A4179E3A-0A58-4763-AA11-36D014E9BCA8}" type="slidenum">
              <a:rPr lang="en-US" altLang="ja-JP" sz="1400"/>
              <a:pPr algn="r" fontAlgn="base"/>
              <a:t>‹#›</a:t>
            </a:fld>
            <a:endParaRPr lang="en-US" altLang="ja-JP"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mj-lt"/>
          <a:ea typeface="+mj-ea"/>
          <a:cs typeface="+mj-cs"/>
        </a:defRPr>
      </a:lvl1pPr>
      <a:lvl2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2pPr>
      <a:lvl3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3pPr>
      <a:lvl4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4pPr>
      <a:lvl5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5pPr>
      <a:lvl6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6pPr>
      <a:lvl7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7pPr>
      <a:lvl8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8pPr>
      <a:lvl9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9pPr>
    </p:titleStyle>
    <p:bodyStyle>
      <a:lvl1pPr marL="342900" indent="-342900" algn="l" defTabSz="914400" rtl="0" eaLnBrk="0" fontAlgn="auto" latinLnBrk="0" hangingPunct="0">
        <a:lnSpc>
          <a:spcPct val="100000"/>
        </a:lnSpc>
        <a:spcBef>
          <a:spcPct val="20000"/>
        </a:spcBef>
        <a:spcAft>
          <a:spcPct val="0"/>
        </a:spcAft>
        <a:buChar char="•"/>
        <a:defRPr kumimoji="1" sz="3200" b="0" i="0" u="none" baseline="0">
          <a:solidFill>
            <a:schemeClr val="tx1"/>
          </a:solidFill>
          <a:effectLst/>
          <a:latin typeface="+mj-lt"/>
          <a:ea typeface="+mj-ea"/>
          <a:cs typeface="+mj-cs"/>
        </a:defRPr>
      </a:lvl1pPr>
      <a:lvl2pPr marL="742950" indent="-285750" algn="l" defTabSz="914400" rtl="0" eaLnBrk="0" fontAlgn="auto" latinLnBrk="0" hangingPunct="0">
        <a:lnSpc>
          <a:spcPct val="100000"/>
        </a:lnSpc>
        <a:spcBef>
          <a:spcPct val="20000"/>
        </a:spcBef>
        <a:spcAft>
          <a:spcPct val="0"/>
        </a:spcAft>
        <a:buChar char="–"/>
        <a:defRPr kumimoji="1" sz="2800" b="0" i="0" u="none" baseline="0">
          <a:solidFill>
            <a:schemeClr val="tx1"/>
          </a:solidFill>
          <a:effectLst/>
          <a:latin typeface="Arial"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Char char="•"/>
        <a:defRPr kumimoji="1" sz="2400" b="0" i="0" u="none" baseline="0">
          <a:solidFill>
            <a:schemeClr val="tx1"/>
          </a:solidFill>
          <a:effectLst/>
          <a:latin typeface="Arial"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9pPr>
    </p:bodyStyle>
    <p:otherStyle>
      <a:lvl1pPr marL="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1pPr>
      <a:lvl2pPr marL="457200" indent="-4572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2pPr>
      <a:lvl3pPr marL="914400" indent="-9144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3pPr>
      <a:lvl4pPr marL="1371600" indent="-13716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4pPr>
      <a:lvl5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5pPr>
      <a:lvl6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6pPr>
      <a:lvl7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7pPr>
      <a:lvl8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8pPr>
      <a:lvl9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Layout" Target="../slideLayouts/slideLayout1.xml" /><Relationship Id="rId4"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4.emf" /><Relationship Id="rId3" Type="http://schemas.openxmlformats.org/officeDocument/2006/relationships/image" Target="../media/image6.png" /><Relationship Id="rId4" Type="http://schemas.openxmlformats.org/officeDocument/2006/relationships/image" Target="../media/image7.png" /><Relationship Id="rId5" Type="http://schemas.openxmlformats.org/officeDocument/2006/relationships/slideLayout" Target="../slideLayouts/slideLayout1.xml" /><Relationship Id="rId6"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video" Target="../media/media1.mp4" /><Relationship Id="rId2" Type="http://schemas.microsoft.com/office/2007/relationships/media" Target="../media/media1.mp4" /><Relationship Id="rId3" Type="http://schemas.openxmlformats.org/officeDocument/2006/relationships/image" Target="../media/image8.png" /><Relationship Id="rId4" Type="http://schemas.openxmlformats.org/officeDocument/2006/relationships/slideLayout" Target="../slideLayouts/slideLayout1.xml" /><Relationship Id="rId5"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image" Target="../media/image9.emf" /><Relationship Id="rId2" Type="http://schemas.openxmlformats.org/officeDocument/2006/relationships/slideLayout" Target="../slideLayouts/slideLayout1.xml" /><Relationship Id="rId3"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9.emf" /><Relationship Id="rId2" Type="http://schemas.openxmlformats.org/officeDocument/2006/relationships/slideLayout" Target="../slideLayouts/slideLayout1.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10.jpeg" /><Relationship Id="rId2" Type="http://schemas.openxmlformats.org/officeDocument/2006/relationships/slideLayout" Target="../slideLayouts/slideLayout1.xml" /><Relationship Id="rId3"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image" Target="../media/image11.wmf"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slideLayout" Target="../slideLayouts/slideLayout6.xml" /><Relationship Id="rId5"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14.jpeg" /><Relationship Id="rId2" Type="http://schemas.openxmlformats.org/officeDocument/2006/relationships/slideLayout" Target="../slideLayouts/slideLayout6.xml" /><Relationship Id="rId3"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image" Target="../media/image15.jpeg" /><Relationship Id="rId2" Type="http://schemas.openxmlformats.org/officeDocument/2006/relationships/slideLayout" Target="../slideLayouts/slideLayout6.xml" /><Relationship Id="rId3"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image" Target="../media/image16.jpeg" /><Relationship Id="rId2" Type="http://schemas.openxmlformats.org/officeDocument/2006/relationships/image" Target="../media/image17.jpeg" /><Relationship Id="rId3" Type="http://schemas.openxmlformats.org/officeDocument/2006/relationships/slideLayout" Target="../slideLayouts/slideLayout6.xml" /><Relationship Id="rId4"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image" Target="../media/image18.jpeg" /><Relationship Id="rId2" Type="http://schemas.openxmlformats.org/officeDocument/2006/relationships/slideLayout" Target="../slideLayouts/slideLayout6.xml" /><Relationship Id="rId3"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image" Target="../media/image19.jpeg" /><Relationship Id="rId2" Type="http://schemas.openxmlformats.org/officeDocument/2006/relationships/slideLayout" Target="../slideLayouts/slideLayout6.xml" /><Relationship Id="rId3"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image" Target="../media/image20.jpeg" /><Relationship Id="rId2" Type="http://schemas.openxmlformats.org/officeDocument/2006/relationships/slideLayout" Target="../slideLayouts/slideLayout6.xml" /><Relationship Id="rId3" Type="http://schemas.openxmlformats.org/officeDocument/2006/relationships/notesSlide" Target="../notesSlides/notesSlide2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3.xml" /></Relationships>
</file>

<file path=ppt/slides/_rels/slide24.xml.rels><?xml version="1.0" encoding="UTF-8"?><Relationships xmlns="http://schemas.openxmlformats.org/package/2006/relationships"><Relationship Id="rId1" Type="http://schemas.openxmlformats.org/officeDocument/2006/relationships/image" Target="../media/image21.wmf" /><Relationship Id="rId2" Type="http://schemas.openxmlformats.org/officeDocument/2006/relationships/slideLayout" Target="../slideLayouts/slideLayout6.xml" /><Relationship Id="rId3" Type="http://schemas.openxmlformats.org/officeDocument/2006/relationships/notesSlide" Target="../notesSlides/notesSlide24.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5.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6.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slideLayout" Target="../slideLayouts/slideLayout1.xml" /><Relationship Id="rId3"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4.emf" /><Relationship Id="rId2" Type="http://schemas.openxmlformats.org/officeDocument/2006/relationships/slideLayout" Target="../slideLayouts/slideLayout1.xml" /><Relationship Id="rId3"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4" name="四角形 17"/>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pic>
        <p:nvPicPr>
          <p:cNvPr id="1125" name="図 7"/>
          <p:cNvPicPr>
            <a:picLocks noChangeAspect="1"/>
          </p:cNvPicPr>
          <p:nvPr/>
        </p:nvPicPr>
        <p:blipFill>
          <a:blip r:embed="rId1">
            <a:clrChange>
              <a:clrFrom>
                <a:srgbClr val="FFFFFF"/>
              </a:clrFrom>
              <a:clrTo>
                <a:srgbClr val="FFFFFF">
                  <a:alpha val="0"/>
                </a:srgbClr>
              </a:clrTo>
            </a:clrChange>
          </a:blip>
          <a:stretch>
            <a:fillRect/>
          </a:stretch>
        </p:blipFill>
        <p:spPr>
          <a:xfrm>
            <a:off x="3851275" y="582275"/>
            <a:ext cx="1530350" cy="974725"/>
          </a:xfrm>
          <a:prstGeom prst="rect">
            <a:avLst/>
          </a:prstGeom>
          <a:noFill/>
          <a:ln w="9525">
            <a:miter/>
          </a:ln>
        </p:spPr>
      </p:pic>
      <p:sp>
        <p:nvSpPr>
          <p:cNvPr id="1126" name="四角形 8"/>
          <p:cNvSpPr>
            <a:spLocks noChangeArrowheads="1"/>
          </p:cNvSpPr>
          <p:nvPr/>
        </p:nvSpPr>
        <p:spPr>
          <a:xfrm>
            <a:off x="3581400" y="0"/>
            <a:ext cx="1890712" cy="1358900"/>
          </a:xfrm>
          <a:prstGeom prst="rect">
            <a:avLst/>
          </a:prstGeom>
          <a:noFill/>
          <a:ln w="9525">
            <a:prstDash val="sysDot"/>
            <a:miter/>
          </a:ln>
          <a:effectLst>
            <a:prstShdw prst="shdw17" dist="17961" dir="2700000">
              <a:srgbClr val="000000"/>
            </a:prstShdw>
          </a:effectLst>
        </p:spPr>
        <p:txBody>
          <a:bodyPr/>
          <a:lstStyle/>
          <a:p>
            <a:endParaRPr lang="ja-JP" altLang="en-US"/>
          </a:p>
        </p:txBody>
      </p:sp>
      <p:sp>
        <p:nvSpPr>
          <p:cNvPr id="1127" name="四角形 9"/>
          <p:cNvSpPr>
            <a:spLocks noChangeArrowheads="1"/>
          </p:cNvSpPr>
          <p:nvPr/>
        </p:nvSpPr>
        <p:spPr>
          <a:xfrm>
            <a:off x="0" y="1197000"/>
            <a:ext cx="3581400" cy="88900"/>
          </a:xfrm>
          <a:prstGeom prst="rect">
            <a:avLst/>
          </a:prstGeom>
          <a:solidFill>
            <a:schemeClr val="tx1"/>
          </a:solidFill>
          <a:ln w="12700">
            <a:solidFill>
              <a:schemeClr val="tx1"/>
            </a:solidFill>
            <a:prstDash val="sysDot"/>
            <a:miter/>
          </a:ln>
          <a:effectLst>
            <a:prstShdw prst="shdw17" dist="17961" dir="2700000">
              <a:srgbClr val="000000"/>
            </a:prstShdw>
          </a:effectLst>
        </p:spPr>
        <p:txBody>
          <a:bodyPr/>
          <a:lstStyle/>
          <a:p>
            <a:endParaRPr lang="ja-JP" altLang="en-US"/>
          </a:p>
        </p:txBody>
      </p:sp>
      <p:sp>
        <p:nvSpPr>
          <p:cNvPr id="1128" name="四角形 10"/>
          <p:cNvSpPr>
            <a:spLocks noChangeArrowheads="1"/>
          </p:cNvSpPr>
          <p:nvPr/>
        </p:nvSpPr>
        <p:spPr>
          <a:xfrm>
            <a:off x="0" y="909000"/>
            <a:ext cx="3581400" cy="88900"/>
          </a:xfrm>
          <a:prstGeom prst="rect">
            <a:avLst/>
          </a:prstGeom>
          <a:solidFill>
            <a:schemeClr val="tx1"/>
          </a:solidFill>
          <a:ln w="12700">
            <a:solidFill>
              <a:schemeClr val="tx1"/>
            </a:solidFill>
            <a:prstDash val="sysDot"/>
            <a:miter/>
          </a:ln>
          <a:effectLst>
            <a:prstShdw prst="shdw17" dist="17961" dir="2700000">
              <a:srgbClr val="000000"/>
            </a:prstShdw>
          </a:effectLst>
        </p:spPr>
        <p:txBody>
          <a:bodyPr/>
          <a:lstStyle/>
          <a:p>
            <a:endParaRPr lang="ja-JP" altLang="en-US"/>
          </a:p>
        </p:txBody>
      </p:sp>
      <p:sp>
        <p:nvSpPr>
          <p:cNvPr id="1129" name="四角形 11"/>
          <p:cNvSpPr>
            <a:spLocks noChangeArrowheads="1"/>
          </p:cNvSpPr>
          <p:nvPr/>
        </p:nvSpPr>
        <p:spPr>
          <a:xfrm>
            <a:off x="5562600" y="892100"/>
            <a:ext cx="3581400" cy="88900"/>
          </a:xfrm>
          <a:prstGeom prst="rect">
            <a:avLst/>
          </a:prstGeom>
          <a:solidFill>
            <a:schemeClr val="tx1"/>
          </a:solidFill>
          <a:ln w="9525">
            <a:solidFill>
              <a:schemeClr val="tx1"/>
            </a:solidFill>
            <a:miter/>
          </a:ln>
          <a:effectLst>
            <a:prstShdw prst="shdw17" dist="17961" dir="2700000">
              <a:srgbClr val="000000"/>
            </a:prstShdw>
          </a:effectLst>
        </p:spPr>
        <p:txBody>
          <a:bodyPr/>
          <a:lstStyle/>
          <a:p>
            <a:endParaRPr lang="ja-JP" altLang="en-US"/>
          </a:p>
        </p:txBody>
      </p:sp>
      <p:sp>
        <p:nvSpPr>
          <p:cNvPr id="1130" name="四角形 12"/>
          <p:cNvSpPr>
            <a:spLocks noChangeArrowheads="1"/>
          </p:cNvSpPr>
          <p:nvPr/>
        </p:nvSpPr>
        <p:spPr>
          <a:xfrm>
            <a:off x="5562600" y="1180100"/>
            <a:ext cx="3581400" cy="88900"/>
          </a:xfrm>
          <a:prstGeom prst="rect">
            <a:avLst/>
          </a:prstGeom>
          <a:solidFill>
            <a:schemeClr val="tx1"/>
          </a:solidFill>
          <a:ln w="12700">
            <a:solidFill>
              <a:schemeClr val="tx1"/>
            </a:solidFill>
            <a:miter/>
          </a:ln>
          <a:effectLst>
            <a:prstShdw prst="shdw17" dist="17961" dir="2700000">
              <a:srgbClr val="000000"/>
            </a:prstShdw>
          </a:effectLst>
        </p:spPr>
        <p:txBody>
          <a:bodyPr/>
          <a:lstStyle/>
          <a:p>
            <a:endParaRPr lang="ja-JP" altLang="en-US"/>
          </a:p>
        </p:txBody>
      </p:sp>
      <p:pic>
        <p:nvPicPr>
          <p:cNvPr id="1131" name="図 16"/>
          <p:cNvPicPr>
            <a:picLocks noChangeAspect="1"/>
          </p:cNvPicPr>
          <p:nvPr/>
        </p:nvPicPr>
        <p:blipFill>
          <a:blip r:embed="rId2"/>
          <a:stretch>
            <a:fillRect/>
          </a:stretch>
        </p:blipFill>
        <p:spPr>
          <a:xfrm>
            <a:off x="434975" y="1773237"/>
            <a:ext cx="8313737" cy="1914525"/>
          </a:xfrm>
          <a:prstGeom prst="rect">
            <a:avLst/>
          </a:prstGeom>
          <a:solidFill>
            <a:srgbClr val="0099FF"/>
          </a:solidFill>
          <a:ln w="9525">
            <a:miter/>
          </a:ln>
        </p:spPr>
      </p:pic>
      <p:sp>
        <p:nvSpPr>
          <p:cNvPr id="1132" name="Text Box 5"/>
          <p:cNvSpPr txBox="1">
            <a:spLocks noChangeArrowheads="1"/>
          </p:cNvSpPr>
          <p:nvPr/>
        </p:nvSpPr>
        <p:spPr>
          <a:xfrm>
            <a:off x="250825" y="4149725"/>
            <a:ext cx="8642350" cy="9144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5400">
                <a:solidFill>
                  <a:srgbClr val="16165D"/>
                </a:solidFill>
                <a:effectLst/>
                <a:latin typeface="AR丸ゴシック体E" pitchFamily="54" charset="-128"/>
                <a:ea typeface="AR丸ゴシック体E" pitchFamily="54" charset="-128"/>
              </a:rPr>
              <a:t>＜意識啓発コース＞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5"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236" name="タイトル 72"/>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pic>
        <p:nvPicPr>
          <p:cNvPr id="1237" name="図 81"/>
          <p:cNvPicPr>
            <a:picLocks noChangeAspect="1"/>
          </p:cNvPicPr>
          <p:nvPr/>
        </p:nvPicPr>
        <p:blipFill>
          <a:blip r:embed="rId1"/>
          <a:stretch>
            <a:fillRect/>
          </a:stretch>
        </p:blipFill>
        <p:spPr>
          <a:xfrm>
            <a:off x="76606" y="1060442"/>
            <a:ext cx="4564667" cy="2456067"/>
          </a:xfrm>
          <a:prstGeom prst="rect">
            <a:avLst/>
          </a:prstGeom>
          <a:noFill/>
          <a:ln w="9525">
            <a:miter/>
          </a:ln>
        </p:spPr>
      </p:pic>
      <p:pic>
        <p:nvPicPr>
          <p:cNvPr id="1238" name="図 89"/>
          <p:cNvPicPr>
            <a:picLocks noChangeAspect="1"/>
          </p:cNvPicPr>
          <p:nvPr/>
        </p:nvPicPr>
        <p:blipFill>
          <a:blip r:embed="rId2"/>
          <a:stretch>
            <a:fillRect/>
          </a:stretch>
        </p:blipFill>
        <p:spPr>
          <a:xfrm>
            <a:off x="5175162" y="3894504"/>
            <a:ext cx="3951520" cy="2779113"/>
          </a:xfrm>
          <a:prstGeom prst="rect">
            <a:avLst/>
          </a:prstGeom>
          <a:noFill/>
          <a:ln w="9525">
            <a:miter/>
          </a:ln>
        </p:spPr>
      </p:pic>
      <p:pic>
        <p:nvPicPr>
          <p:cNvPr id="1239" name="図 259"/>
          <p:cNvPicPr>
            <a:picLocks noChangeAspect="1"/>
          </p:cNvPicPr>
          <p:nvPr/>
        </p:nvPicPr>
        <p:blipFill>
          <a:blip r:embed="rId3"/>
          <a:stretch>
            <a:fillRect/>
          </a:stretch>
        </p:blipFill>
        <p:spPr>
          <a:xfrm>
            <a:off x="4752725" y="1038410"/>
            <a:ext cx="4345542" cy="2460827"/>
          </a:xfrm>
          <a:prstGeom prst="rect">
            <a:avLst/>
          </a:prstGeom>
          <a:noFill/>
          <a:ln>
            <a:miter/>
          </a:ln>
        </p:spPr>
      </p:pic>
      <p:pic>
        <p:nvPicPr>
          <p:cNvPr id="1240" name="図 260"/>
          <p:cNvPicPr>
            <a:picLocks noChangeAspect="1"/>
          </p:cNvPicPr>
          <p:nvPr/>
        </p:nvPicPr>
        <p:blipFill>
          <a:blip r:embed="rId4"/>
          <a:stretch>
            <a:fillRect/>
          </a:stretch>
        </p:blipFill>
        <p:spPr>
          <a:xfrm>
            <a:off x="76606" y="3870134"/>
            <a:ext cx="5108089" cy="2377103"/>
          </a:xfrm>
          <a:prstGeom prst="rect">
            <a:avLst/>
          </a:prstGeom>
          <a:noFill/>
          <a:ln>
            <a:miter/>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47"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248" name="タイトル 87"/>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sp>
        <p:nvSpPr>
          <p:cNvPr id="1249" name="テキスト ボックス 2"/>
          <p:cNvSpPr txBox="1"/>
          <p:nvPr/>
        </p:nvSpPr>
        <p:spPr>
          <a:xfrm>
            <a:off x="2555776" y="5589240"/>
            <a:ext cx="4824536" cy="368439"/>
          </a:xfrm>
          <a:prstGeom prst="rect">
            <a:avLst/>
          </a:prstGeom>
          <a:noFill/>
        </p:spPr>
        <p:txBody>
          <a:bodyPr wrap="square" rtlCol="0">
            <a:spAutoFit/>
          </a:bodyPr>
          <a:lstStyle/>
          <a:p>
            <a:r>
              <a:rPr kumimoji="1" lang="ja-JP" altLang="en-US" dirty="0"/>
              <a:t>震度７の揺れ：阪神淡路大震災（平成７年１月）</a:t>
            </a:r>
          </a:p>
        </p:txBody>
      </p:sp>
      <p:pic>
        <p:nvPicPr>
          <p:cNvPr id="1250" name="j9lew-460fe.mp4"/>
          <p:cNvPicPr>
            <a:picLocks noChangeAspect="1"/>
          </p:cNvPicPr>
          <p:nvPr>
            <a:videoFile r:link="rId1" contentType="video/mp4"/>
            <p:extLst>
              <p:ext uri="{DAA4B4D4-6D71-4841-9C94-3DE7FCFB9230}">
                <p14:media xmlns:p14="http://schemas.microsoft.com/office/powerpoint/2010/main" r:embed="rId2"/>
              </p:ext>
            </p:extLst>
          </p:nvPr>
        </p:nvPicPr>
        <p:blipFill>
          <a:blip r:embed="rId3"/>
          <a:stretch>
            <a:fillRect/>
          </a:stretch>
        </p:blipFill>
        <p:spPr>
          <a:xfrm>
            <a:off x="1583085" y="1053309"/>
            <a:ext cx="5977831" cy="4483374"/>
          </a:xfrm>
          <a:prstGeom prst="rect">
            <a:avLst/>
          </a:prstGeom>
        </p:spPr>
      </p:pic>
    </p:spTree>
    <p:extLst>
      <p:ext uri="{BB962C8B-B14F-4D97-AF65-F5344CB8AC3E}">
        <p14:creationId xmlns:p14="http://schemas.microsoft.com/office/powerpoint/2010/main" val="262746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
                                        </p:tgtEl>
                                        <p:attrNameLst>
                                          <p:attrName>style.visibility</p:attrName>
                                        </p:attrNameLst>
                                      </p:cBhvr>
                                      <p:to>
                                        <p:strVal val="visible"/>
                                      </p:to>
                                    </p:set>
                                    <p:animEffect transition="in" filter="fade">
                                      <p:cBhvr>
                                        <p:cTn id="7" dur="500"/>
                                        <p:tgtEl>
                                          <p:spTgt spid="12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5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50"/>
                                        </p:tgtEl>
                                      </p:cBhvr>
                                    </p:cmd>
                                  </p:childTnLst>
                                </p:cTn>
                              </p:par>
                            </p:childTnLst>
                          </p:cTn>
                        </p:par>
                      </p:childTnLst>
                    </p:cTn>
                  </p:par>
                </p:childTnLst>
              </p:cTn>
              <p:nextCondLst>
                <p:cond evt="onClick" delay="0">
                  <p:tgtEl>
                    <p:spTgt spid="1250"/>
                  </p:tgtEl>
                </p:cond>
              </p:nextCondLst>
            </p:seq>
            <p:video>
              <p:cMediaNode vol="80000">
                <p:cTn id="13" fill="hold" display="0">
                  <p:stCondLst>
                    <p:cond delay="indefinite"/>
                  </p:stCondLst>
                </p:cTn>
                <p:tgtEl>
                  <p:spTgt spid="1250"/>
                </p:tgtEl>
              </p:cMediaNode>
            </p:video>
          </p:childTnLst>
        </p:cTn>
      </p:par>
    </p:tnLst>
    <p:bldLst>
      <p:bldP spid="124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7"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pic>
        <p:nvPicPr>
          <p:cNvPr id="1258" name="図 265"/>
          <p:cNvPicPr>
            <a:picLocks noChangeAspect="1"/>
          </p:cNvPicPr>
          <p:nvPr/>
        </p:nvPicPr>
        <p:blipFill>
          <a:blip r:embed="rId1">
            <a:lum contrast="60000"/>
            <a:clrChange>
              <a:clrFrom>
                <a:srgbClr val="FFFFFF"/>
              </a:clrFrom>
              <a:clrTo>
                <a:srgbClr val="FFFFFF">
                  <a:alpha val="0"/>
                </a:srgbClr>
              </a:clrTo>
            </a:clrChange>
          </a:blip>
          <a:stretch>
            <a:fillRect/>
          </a:stretch>
        </p:blipFill>
        <p:spPr>
          <a:xfrm>
            <a:off x="337347" y="821252"/>
            <a:ext cx="8495163" cy="5311546"/>
          </a:xfrm>
          <a:prstGeom prst="rect">
            <a:avLst/>
          </a:prstGeom>
          <a:ln/>
          <a:effectLst/>
        </p:spPr>
      </p:pic>
      <p:sp>
        <p:nvSpPr>
          <p:cNvPr id="1259" name="四角形 266"/>
          <p:cNvSpPr/>
          <p:nvPr/>
        </p:nvSpPr>
        <p:spPr>
          <a:xfrm>
            <a:off x="7583713" y="4322650"/>
            <a:ext cx="226449" cy="1473240"/>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下田市</a:t>
            </a:r>
          </a:p>
        </p:txBody>
      </p:sp>
      <p:sp>
        <p:nvSpPr>
          <p:cNvPr id="1260" name="四角形 267"/>
          <p:cNvSpPr/>
          <p:nvPr/>
        </p:nvSpPr>
        <p:spPr>
          <a:xfrm>
            <a:off x="6904369" y="4662664"/>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松崎町</a:t>
            </a:r>
          </a:p>
        </p:txBody>
      </p:sp>
      <p:sp>
        <p:nvSpPr>
          <p:cNvPr id="1261" name="四角形 268"/>
          <p:cNvSpPr/>
          <p:nvPr/>
        </p:nvSpPr>
        <p:spPr>
          <a:xfrm>
            <a:off x="421069" y="1988039"/>
            <a:ext cx="1818654" cy="269879"/>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l">
              <a:defRPr lang="ja-JP" altLang="en-US"/>
            </a:pPr>
            <a:r>
              <a:rPr lang="ja-JP" altLang="en-US" sz="1200" b="1"/>
              <a:t>15ｍ～以上</a:t>
            </a:r>
          </a:p>
        </p:txBody>
      </p:sp>
      <p:sp>
        <p:nvSpPr>
          <p:cNvPr id="1262" name="四角形 269"/>
          <p:cNvSpPr/>
          <p:nvPr/>
        </p:nvSpPr>
        <p:spPr>
          <a:xfrm>
            <a:off x="424393" y="2257919"/>
            <a:ext cx="1633753" cy="269879"/>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l">
              <a:defRPr lang="ja-JP" altLang="en-US"/>
            </a:pPr>
            <a:r>
              <a:rPr lang="ja-JP" altLang="en-US" sz="1200" b="1"/>
              <a:t>10ｍ～15ｍ未満</a:t>
            </a:r>
          </a:p>
        </p:txBody>
      </p:sp>
      <p:sp>
        <p:nvSpPr>
          <p:cNvPr id="1263" name="四角形 270"/>
          <p:cNvSpPr/>
          <p:nvPr/>
        </p:nvSpPr>
        <p:spPr>
          <a:xfrm>
            <a:off x="424904" y="2527798"/>
            <a:ext cx="1360604" cy="269879"/>
          </a:xfrm>
          <a:prstGeom prst="rect">
            <a:avLst/>
          </a:prstGeom>
          <a:solidFill>
            <a:srgbClr val="FF8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l">
              <a:defRPr lang="ja-JP" altLang="en-US"/>
            </a:pPr>
            <a:r>
              <a:rPr lang="ja-JP" altLang="en-US" sz="1200" b="1"/>
              <a:t>５m～10ｍ未満</a:t>
            </a:r>
          </a:p>
        </p:txBody>
      </p:sp>
      <p:sp>
        <p:nvSpPr>
          <p:cNvPr id="1264" name="四角形 271"/>
          <p:cNvSpPr/>
          <p:nvPr/>
        </p:nvSpPr>
        <p:spPr>
          <a:xfrm>
            <a:off x="7244041" y="4662954"/>
            <a:ext cx="226449" cy="1469693"/>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南伊豆町</a:t>
            </a:r>
          </a:p>
        </p:txBody>
      </p:sp>
      <p:sp>
        <p:nvSpPr>
          <p:cNvPr id="1265" name="四角形 272"/>
          <p:cNvSpPr/>
          <p:nvPr/>
        </p:nvSpPr>
        <p:spPr>
          <a:xfrm>
            <a:off x="6564694" y="4588215"/>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西伊豆町</a:t>
            </a:r>
          </a:p>
        </p:txBody>
      </p:sp>
      <p:sp>
        <p:nvSpPr>
          <p:cNvPr id="1266" name="四角形 273"/>
          <p:cNvSpPr/>
          <p:nvPr/>
        </p:nvSpPr>
        <p:spPr>
          <a:xfrm>
            <a:off x="7926717" y="4246951"/>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河津町</a:t>
            </a:r>
          </a:p>
        </p:txBody>
      </p:sp>
      <p:sp>
        <p:nvSpPr>
          <p:cNvPr id="1267" name="四角形 274"/>
          <p:cNvSpPr/>
          <p:nvPr/>
        </p:nvSpPr>
        <p:spPr>
          <a:xfrm>
            <a:off x="8263059" y="3981532"/>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東伊豆町</a:t>
            </a:r>
          </a:p>
        </p:txBody>
      </p:sp>
      <p:sp>
        <p:nvSpPr>
          <p:cNvPr id="1268" name="四角形 275"/>
          <p:cNvSpPr/>
          <p:nvPr/>
        </p:nvSpPr>
        <p:spPr>
          <a:xfrm>
            <a:off x="6904367" y="3477024"/>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伊豆市</a:t>
            </a:r>
          </a:p>
        </p:txBody>
      </p:sp>
      <p:sp>
        <p:nvSpPr>
          <p:cNvPr id="1269" name="四角形 276"/>
          <p:cNvSpPr/>
          <p:nvPr/>
        </p:nvSpPr>
        <p:spPr>
          <a:xfrm>
            <a:off x="8153166" y="2724077"/>
            <a:ext cx="226449" cy="905795"/>
          </a:xfrm>
          <a:prstGeom prst="rect">
            <a:avLst/>
          </a:prstGeom>
          <a:solidFill>
            <a:srgbClr val="FF8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熱海市</a:t>
            </a:r>
          </a:p>
        </p:txBody>
      </p:sp>
      <p:sp>
        <p:nvSpPr>
          <p:cNvPr id="1270" name="四角形 277"/>
          <p:cNvSpPr/>
          <p:nvPr/>
        </p:nvSpPr>
        <p:spPr>
          <a:xfrm>
            <a:off x="7244041" y="2412715"/>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沼津市</a:t>
            </a:r>
          </a:p>
        </p:txBody>
      </p:sp>
      <p:sp>
        <p:nvSpPr>
          <p:cNvPr id="1271" name="四角形 278"/>
          <p:cNvSpPr/>
          <p:nvPr/>
        </p:nvSpPr>
        <p:spPr>
          <a:xfrm>
            <a:off x="6225020" y="2479719"/>
            <a:ext cx="226449" cy="905795"/>
          </a:xfrm>
          <a:prstGeom prst="rect">
            <a:avLst/>
          </a:prstGeom>
          <a:solidFill>
            <a:srgbClr val="FF8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富士市</a:t>
            </a:r>
          </a:p>
        </p:txBody>
      </p:sp>
      <p:sp>
        <p:nvSpPr>
          <p:cNvPr id="1272" name="四角形 279"/>
          <p:cNvSpPr/>
          <p:nvPr/>
        </p:nvSpPr>
        <p:spPr>
          <a:xfrm>
            <a:off x="8602732" y="3522314"/>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伊東市</a:t>
            </a:r>
          </a:p>
        </p:txBody>
      </p:sp>
      <p:sp>
        <p:nvSpPr>
          <p:cNvPr id="1273" name="四角形 280"/>
          <p:cNvSpPr/>
          <p:nvPr/>
        </p:nvSpPr>
        <p:spPr>
          <a:xfrm>
            <a:off x="5545674" y="2390069"/>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spc="-100"/>
              <a:t>静岡市清水区</a:t>
            </a:r>
          </a:p>
        </p:txBody>
      </p:sp>
      <p:sp>
        <p:nvSpPr>
          <p:cNvPr id="1274" name="四角形 281"/>
          <p:cNvSpPr/>
          <p:nvPr/>
        </p:nvSpPr>
        <p:spPr>
          <a:xfrm>
            <a:off x="5138063" y="2978837"/>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spc="-100"/>
              <a:t>静岡市駿河区</a:t>
            </a:r>
          </a:p>
        </p:txBody>
      </p:sp>
      <p:sp>
        <p:nvSpPr>
          <p:cNvPr id="1275" name="四角形 282"/>
          <p:cNvSpPr/>
          <p:nvPr/>
        </p:nvSpPr>
        <p:spPr>
          <a:xfrm>
            <a:off x="4698152" y="3318510"/>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焼津市</a:t>
            </a:r>
          </a:p>
        </p:txBody>
      </p:sp>
      <p:sp>
        <p:nvSpPr>
          <p:cNvPr id="1276" name="四角形 283"/>
          <p:cNvSpPr/>
          <p:nvPr/>
        </p:nvSpPr>
        <p:spPr>
          <a:xfrm>
            <a:off x="4245255" y="4111081"/>
            <a:ext cx="226449" cy="905795"/>
          </a:xfrm>
          <a:prstGeom prst="rect">
            <a:avLst/>
          </a:prstGeom>
          <a:solidFill>
            <a:srgbClr val="FF8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吉田町</a:t>
            </a:r>
          </a:p>
        </p:txBody>
      </p:sp>
      <p:sp>
        <p:nvSpPr>
          <p:cNvPr id="1277" name="四角形 284"/>
          <p:cNvSpPr/>
          <p:nvPr/>
        </p:nvSpPr>
        <p:spPr>
          <a:xfrm>
            <a:off x="3869950" y="4382820"/>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牧之原市</a:t>
            </a:r>
          </a:p>
        </p:txBody>
      </p:sp>
      <p:sp>
        <p:nvSpPr>
          <p:cNvPr id="1278" name="四角形 285"/>
          <p:cNvSpPr/>
          <p:nvPr/>
        </p:nvSpPr>
        <p:spPr>
          <a:xfrm>
            <a:off x="3530276" y="4498069"/>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御前崎市</a:t>
            </a:r>
          </a:p>
        </p:txBody>
      </p:sp>
      <p:sp>
        <p:nvSpPr>
          <p:cNvPr id="1279" name="四角形 286"/>
          <p:cNvSpPr/>
          <p:nvPr/>
        </p:nvSpPr>
        <p:spPr>
          <a:xfrm>
            <a:off x="3145313" y="4722493"/>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掛川市</a:t>
            </a:r>
          </a:p>
        </p:txBody>
      </p:sp>
      <p:sp>
        <p:nvSpPr>
          <p:cNvPr id="1280" name="四角形 287"/>
          <p:cNvSpPr/>
          <p:nvPr/>
        </p:nvSpPr>
        <p:spPr>
          <a:xfrm>
            <a:off x="2692415" y="4609269"/>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袋井市</a:t>
            </a:r>
          </a:p>
        </p:txBody>
      </p:sp>
      <p:sp>
        <p:nvSpPr>
          <p:cNvPr id="1281" name="四角形 288"/>
          <p:cNvSpPr/>
          <p:nvPr/>
        </p:nvSpPr>
        <p:spPr>
          <a:xfrm>
            <a:off x="2193864" y="4722493"/>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磐田市</a:t>
            </a:r>
          </a:p>
        </p:txBody>
      </p:sp>
      <p:sp>
        <p:nvSpPr>
          <p:cNvPr id="1282" name="四角形 289"/>
          <p:cNvSpPr/>
          <p:nvPr/>
        </p:nvSpPr>
        <p:spPr>
          <a:xfrm>
            <a:off x="793352" y="4111081"/>
            <a:ext cx="226449" cy="905795"/>
          </a:xfrm>
          <a:prstGeom prst="rect">
            <a:avLst/>
          </a:prstGeom>
          <a:solidFill>
            <a:srgbClr val="FFFF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spc="-120">
                <a:solidFill>
                  <a:schemeClr val="tx1"/>
                </a:solidFill>
              </a:rPr>
              <a:t>浜松市北区</a:t>
            </a:r>
          </a:p>
        </p:txBody>
      </p:sp>
      <p:sp>
        <p:nvSpPr>
          <p:cNvPr id="1283" name="四角形 290"/>
          <p:cNvSpPr/>
          <p:nvPr/>
        </p:nvSpPr>
        <p:spPr>
          <a:xfrm>
            <a:off x="1141192" y="4547654"/>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浜松市西区</a:t>
            </a:r>
          </a:p>
        </p:txBody>
      </p:sp>
      <p:sp>
        <p:nvSpPr>
          <p:cNvPr id="1284" name="四角形 291"/>
          <p:cNvSpPr/>
          <p:nvPr/>
        </p:nvSpPr>
        <p:spPr>
          <a:xfrm>
            <a:off x="1634736" y="4322650"/>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浜松市南区</a:t>
            </a:r>
          </a:p>
        </p:txBody>
      </p:sp>
      <p:sp>
        <p:nvSpPr>
          <p:cNvPr id="1285" name="四角形 292"/>
          <p:cNvSpPr/>
          <p:nvPr/>
        </p:nvSpPr>
        <p:spPr>
          <a:xfrm>
            <a:off x="337347" y="4158056"/>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湖西市</a:t>
            </a:r>
          </a:p>
        </p:txBody>
      </p:sp>
      <p:sp>
        <p:nvSpPr>
          <p:cNvPr id="1286" name="四角形 294"/>
          <p:cNvSpPr/>
          <p:nvPr/>
        </p:nvSpPr>
        <p:spPr>
          <a:xfrm>
            <a:off x="415561" y="2797678"/>
            <a:ext cx="1103451" cy="269879"/>
          </a:xfrm>
          <a:prstGeom prst="rect">
            <a:avLst/>
          </a:prstGeom>
          <a:solidFill>
            <a:srgbClr val="FFFF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l">
              <a:defRPr lang="ja-JP" altLang="en-US"/>
            </a:pPr>
            <a:r>
              <a:rPr lang="ja-JP" altLang="en-US" sz="1200" b="1">
                <a:solidFill>
                  <a:schemeClr val="tx1"/>
                </a:solidFill>
              </a:rPr>
              <a:t>５ｍ未満</a:t>
            </a:r>
          </a:p>
        </p:txBody>
      </p:sp>
      <p:sp>
        <p:nvSpPr>
          <p:cNvPr id="1287" name="タイトル 1"/>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静岡県で想定される地震（津波）</a:t>
            </a:r>
          </a:p>
        </p:txBody>
      </p:sp>
      <p:sp>
        <p:nvSpPr>
          <p:cNvPr id="1288" name="テキスト 293"/>
          <p:cNvSpPr txBox="1"/>
          <p:nvPr/>
        </p:nvSpPr>
        <p:spPr>
          <a:xfrm>
            <a:off x="5183897" y="1325306"/>
            <a:ext cx="3589775" cy="306884"/>
          </a:xfrm>
          <a:prstGeom prst="rect">
            <a:avLst/>
          </a:prstGeom>
          <a:solidFill>
            <a:schemeClr val="bg1"/>
          </a:solidFill>
          <a:ln>
            <a:solidFill>
              <a:schemeClr val="tx1"/>
            </a:solidFill>
          </a:ln>
        </p:spPr>
        <p:txBody>
          <a:bodyPr wrap="square">
            <a:spAutoFit/>
          </a:bodyPr>
          <a:lstStyle/>
          <a:p>
            <a:pPr algn="ctr">
              <a:defRPr lang="ja-JP" altLang="en-US"/>
            </a:pPr>
            <a:r>
              <a:rPr lang="ja-JP" altLang="en-US" sz="1400" b="1"/>
              <a:t>市区町内の最大津波高</a:t>
            </a:r>
          </a:p>
        </p:txBody>
      </p:sp>
      <p:sp>
        <p:nvSpPr>
          <p:cNvPr id="1289" name="テキスト 295"/>
          <p:cNvSpPr txBox="1"/>
          <p:nvPr/>
        </p:nvSpPr>
        <p:spPr>
          <a:xfrm>
            <a:off x="306304" y="926089"/>
            <a:ext cx="4594306" cy="399217"/>
          </a:xfrm>
          <a:prstGeom prst="rect">
            <a:avLst/>
          </a:prstGeom>
        </p:spPr>
        <p:txBody>
          <a:bodyPr wrap="square">
            <a:spAutoFit/>
          </a:bodyPr>
          <a:lstStyle/>
          <a:p>
            <a:pPr>
              <a:defRPr lang="ja-JP" altLang="en-US"/>
            </a:pPr>
            <a:r>
              <a:rPr lang="ja-JP" altLang="en-US" sz="2000" b="1">
                <a:latin typeface="ＭＳ ゴシック"/>
                <a:ea typeface="ＭＳ ゴシック"/>
              </a:rPr>
              <a:t>南海トラフ巨大地震の津波</a:t>
            </a:r>
          </a:p>
        </p:txBody>
      </p:sp>
      <p:sp>
        <p:nvSpPr>
          <p:cNvPr id="1290" name="テキスト 296"/>
          <p:cNvSpPr txBox="1"/>
          <p:nvPr/>
        </p:nvSpPr>
        <p:spPr>
          <a:xfrm>
            <a:off x="456079" y="1380516"/>
            <a:ext cx="3476305" cy="276105"/>
          </a:xfrm>
          <a:prstGeom prst="rect">
            <a:avLst/>
          </a:prstGeom>
        </p:spPr>
        <p:txBody>
          <a:bodyPr wrap="square">
            <a:spAutoFit/>
          </a:bodyPr>
          <a:lstStyle/>
          <a:p>
            <a:pPr>
              <a:defRPr lang="ja-JP" altLang="en-US"/>
            </a:pPr>
            <a:r>
              <a:rPr lang="ja-JP" altLang="en-US" sz="1200" b="1">
                <a:latin typeface="ＭＳ ゴシック"/>
                <a:ea typeface="ＭＳ ゴシック"/>
              </a:rPr>
              <a:t>静岡県第４次地震被害想定（レベル２）</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7"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pic>
        <p:nvPicPr>
          <p:cNvPr id="1298" name="図 12"/>
          <p:cNvPicPr>
            <a:picLocks noChangeAspect="1"/>
          </p:cNvPicPr>
          <p:nvPr/>
        </p:nvPicPr>
        <p:blipFill>
          <a:blip r:embed="rId1">
            <a:lum contrast="60000"/>
            <a:clrChange>
              <a:clrFrom>
                <a:srgbClr val="FFFFFF"/>
              </a:clrFrom>
              <a:clrTo>
                <a:srgbClr val="FFFFFF">
                  <a:alpha val="0"/>
                </a:srgbClr>
              </a:clrTo>
            </a:clrChange>
          </a:blip>
          <a:stretch>
            <a:fillRect/>
          </a:stretch>
        </p:blipFill>
        <p:spPr>
          <a:xfrm>
            <a:off x="338059" y="734228"/>
            <a:ext cx="8467883" cy="5294488"/>
          </a:xfrm>
          <a:prstGeom prst="rect">
            <a:avLst/>
          </a:prstGeom>
        </p:spPr>
      </p:pic>
      <p:sp>
        <p:nvSpPr>
          <p:cNvPr id="1299" name="タイトル 1"/>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静岡県で想定される地震（津波）</a:t>
            </a:r>
          </a:p>
        </p:txBody>
      </p:sp>
      <p:sp>
        <p:nvSpPr>
          <p:cNvPr id="1300" name="テキスト 332"/>
          <p:cNvSpPr txBox="1"/>
          <p:nvPr/>
        </p:nvSpPr>
        <p:spPr>
          <a:xfrm>
            <a:off x="306304" y="926089"/>
            <a:ext cx="4594306" cy="399217"/>
          </a:xfrm>
          <a:prstGeom prst="rect">
            <a:avLst/>
          </a:prstGeom>
        </p:spPr>
        <p:txBody>
          <a:bodyPr wrap="square">
            <a:spAutoFit/>
          </a:bodyPr>
          <a:lstStyle/>
          <a:p>
            <a:pPr>
              <a:defRPr lang="ja-JP" altLang="en-US"/>
            </a:pPr>
            <a:r>
              <a:rPr lang="ja-JP" altLang="en-US" sz="2000" b="1">
                <a:latin typeface="ＭＳ ゴシック"/>
                <a:ea typeface="ＭＳ ゴシック"/>
              </a:rPr>
              <a:t>南海トラフ巨大地震の津波</a:t>
            </a:r>
          </a:p>
        </p:txBody>
      </p:sp>
      <p:sp>
        <p:nvSpPr>
          <p:cNvPr id="1301" name="テキスト 333"/>
          <p:cNvSpPr txBox="1"/>
          <p:nvPr/>
        </p:nvSpPr>
        <p:spPr>
          <a:xfrm>
            <a:off x="456079" y="1380516"/>
            <a:ext cx="3476305" cy="276105"/>
          </a:xfrm>
          <a:prstGeom prst="rect">
            <a:avLst/>
          </a:prstGeom>
        </p:spPr>
        <p:txBody>
          <a:bodyPr wrap="square">
            <a:spAutoFit/>
          </a:bodyPr>
          <a:lstStyle/>
          <a:p>
            <a:pPr>
              <a:defRPr lang="ja-JP" altLang="en-US"/>
            </a:pPr>
            <a:r>
              <a:rPr lang="ja-JP" altLang="en-US" sz="1200" b="1">
                <a:latin typeface="ＭＳ ゴシック"/>
                <a:ea typeface="ＭＳ ゴシック"/>
              </a:rPr>
              <a:t>静岡県第４次地震被害想定（レベル２）</a:t>
            </a:r>
          </a:p>
        </p:txBody>
      </p:sp>
      <p:sp>
        <p:nvSpPr>
          <p:cNvPr id="1302" name="四角形 12"/>
          <p:cNvSpPr/>
          <p:nvPr/>
        </p:nvSpPr>
        <p:spPr>
          <a:xfrm>
            <a:off x="7561156" y="3945777"/>
            <a:ext cx="225722" cy="180577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下田市</a:t>
            </a:r>
          </a:p>
        </p:txBody>
      </p:sp>
      <p:sp>
        <p:nvSpPr>
          <p:cNvPr id="1303" name="四角形 13"/>
          <p:cNvSpPr/>
          <p:nvPr/>
        </p:nvSpPr>
        <p:spPr>
          <a:xfrm>
            <a:off x="6883993" y="4674386"/>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松崎町</a:t>
            </a:r>
          </a:p>
        </p:txBody>
      </p:sp>
      <p:sp>
        <p:nvSpPr>
          <p:cNvPr id="1304" name="四角形 15"/>
          <p:cNvSpPr/>
          <p:nvPr/>
        </p:nvSpPr>
        <p:spPr>
          <a:xfrm>
            <a:off x="7222574" y="4222943"/>
            <a:ext cx="225722" cy="180577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南伊豆町</a:t>
            </a:r>
          </a:p>
        </p:txBody>
      </p:sp>
      <p:sp>
        <p:nvSpPr>
          <p:cNvPr id="1305" name="図形 17"/>
          <p:cNvSpPr/>
          <p:nvPr/>
        </p:nvSpPr>
        <p:spPr>
          <a:xfrm>
            <a:off x="7561154" y="5802995"/>
            <a:ext cx="451443" cy="451443"/>
          </a:xfrm>
          <a:prstGeom prst="wedgeEllipseCallout">
            <a:avLst>
              <a:gd name="adj1" fmla="val -24543"/>
              <a:gd name="adj2" fmla="val -72619"/>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100" b="1">
                <a:solidFill>
                  <a:schemeClr val="tx1"/>
                </a:solidFill>
              </a:rPr>
              <a:t>13</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p>
        </p:txBody>
      </p:sp>
      <p:sp>
        <p:nvSpPr>
          <p:cNvPr id="1306" name="四角形 18"/>
          <p:cNvSpPr/>
          <p:nvPr/>
        </p:nvSpPr>
        <p:spPr>
          <a:xfrm>
            <a:off x="6545408" y="4600369"/>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西伊豆町</a:t>
            </a:r>
          </a:p>
        </p:txBody>
      </p:sp>
      <p:sp>
        <p:nvSpPr>
          <p:cNvPr id="1307" name="図形 20"/>
          <p:cNvSpPr/>
          <p:nvPr/>
        </p:nvSpPr>
        <p:spPr>
          <a:xfrm>
            <a:off x="7196697" y="3365509"/>
            <a:ext cx="625412" cy="625412"/>
          </a:xfrm>
          <a:prstGeom prst="wedgeEllipseCallout">
            <a:avLst>
              <a:gd name="adj1" fmla="val -35809"/>
              <a:gd name="adj2" fmla="val -54808"/>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08" name="四角形 21"/>
          <p:cNvSpPr/>
          <p:nvPr/>
        </p:nvSpPr>
        <p:spPr>
          <a:xfrm>
            <a:off x="7903058" y="4148926"/>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河津町</a:t>
            </a:r>
          </a:p>
        </p:txBody>
      </p:sp>
      <p:sp>
        <p:nvSpPr>
          <p:cNvPr id="1309" name="四角形 23"/>
          <p:cNvSpPr/>
          <p:nvPr/>
        </p:nvSpPr>
        <p:spPr>
          <a:xfrm>
            <a:off x="8238319" y="3884360"/>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東伊豆町</a:t>
            </a:r>
          </a:p>
        </p:txBody>
      </p:sp>
      <p:sp>
        <p:nvSpPr>
          <p:cNvPr id="1310" name="図形 26"/>
          <p:cNvSpPr/>
          <p:nvPr/>
        </p:nvSpPr>
        <p:spPr>
          <a:xfrm>
            <a:off x="7903058" y="5333965"/>
            <a:ext cx="451443" cy="451443"/>
          </a:xfrm>
          <a:prstGeom prst="wedgeEllipseCallout">
            <a:avLst>
              <a:gd name="adj1" fmla="val -20787"/>
              <a:gd name="adj2" fmla="val -72972"/>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100" b="1">
                <a:solidFill>
                  <a:schemeClr val="tx1"/>
                </a:solidFill>
              </a:rPr>
              <a:t>18</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p>
        </p:txBody>
      </p:sp>
      <p:sp>
        <p:nvSpPr>
          <p:cNvPr id="1311" name="図形 27"/>
          <p:cNvSpPr/>
          <p:nvPr/>
        </p:nvSpPr>
        <p:spPr>
          <a:xfrm>
            <a:off x="8241640" y="5012969"/>
            <a:ext cx="451443" cy="451443"/>
          </a:xfrm>
          <a:prstGeom prst="wedgeEllipseCallout">
            <a:avLst>
              <a:gd name="adj1" fmla="val -45938"/>
              <a:gd name="adj2" fmla="val -68674"/>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100" b="1">
                <a:solidFill>
                  <a:schemeClr val="tx1"/>
                </a:solidFill>
              </a:rPr>
              <a:t>18</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p>
        </p:txBody>
      </p:sp>
      <p:sp>
        <p:nvSpPr>
          <p:cNvPr id="1312" name="四角形 28"/>
          <p:cNvSpPr/>
          <p:nvPr/>
        </p:nvSpPr>
        <p:spPr>
          <a:xfrm>
            <a:off x="6996851" y="3471761"/>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伊豆市</a:t>
            </a:r>
          </a:p>
        </p:txBody>
      </p:sp>
      <p:sp>
        <p:nvSpPr>
          <p:cNvPr id="1313" name="四角形 30"/>
          <p:cNvSpPr/>
          <p:nvPr/>
        </p:nvSpPr>
        <p:spPr>
          <a:xfrm>
            <a:off x="8128779" y="2630943"/>
            <a:ext cx="225722" cy="90288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熱海市</a:t>
            </a:r>
          </a:p>
        </p:txBody>
      </p:sp>
      <p:sp>
        <p:nvSpPr>
          <p:cNvPr id="1314" name="四角形 31"/>
          <p:cNvSpPr/>
          <p:nvPr/>
        </p:nvSpPr>
        <p:spPr>
          <a:xfrm>
            <a:off x="7196697" y="2252864"/>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沼津市</a:t>
            </a:r>
          </a:p>
        </p:txBody>
      </p:sp>
      <p:sp>
        <p:nvSpPr>
          <p:cNvPr id="1315" name="四角形 32"/>
          <p:cNvSpPr/>
          <p:nvPr/>
        </p:nvSpPr>
        <p:spPr>
          <a:xfrm>
            <a:off x="6267933" y="2320580"/>
            <a:ext cx="225722" cy="90288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富士市</a:t>
            </a:r>
          </a:p>
        </p:txBody>
      </p:sp>
      <p:sp>
        <p:nvSpPr>
          <p:cNvPr id="1316" name="四角形 34"/>
          <p:cNvSpPr/>
          <p:nvPr/>
        </p:nvSpPr>
        <p:spPr>
          <a:xfrm>
            <a:off x="8576902" y="3426617"/>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伊東市</a:t>
            </a:r>
          </a:p>
        </p:txBody>
      </p:sp>
      <p:sp>
        <p:nvSpPr>
          <p:cNvPr id="1317" name="図形 35"/>
          <p:cNvSpPr/>
          <p:nvPr/>
        </p:nvSpPr>
        <p:spPr>
          <a:xfrm>
            <a:off x="8498814" y="4600369"/>
            <a:ext cx="451443" cy="451443"/>
          </a:xfrm>
          <a:prstGeom prst="wedgeEllipseCallout">
            <a:avLst>
              <a:gd name="adj1" fmla="val -30047"/>
              <a:gd name="adj2" fmla="val -68904"/>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100" b="1">
                <a:solidFill>
                  <a:schemeClr val="tx1"/>
                </a:solidFill>
              </a:rPr>
              <a:t>19</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p>
        </p:txBody>
      </p:sp>
      <p:sp>
        <p:nvSpPr>
          <p:cNvPr id="1318" name="四角形 36"/>
          <p:cNvSpPr/>
          <p:nvPr/>
        </p:nvSpPr>
        <p:spPr>
          <a:xfrm>
            <a:off x="5529617" y="1520972"/>
            <a:ext cx="223830" cy="1904008"/>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spc="-100">
                <a:ln w="3175">
                  <a:solidFill>
                    <a:schemeClr val="bg1"/>
                  </a:solidFill>
                </a:ln>
                <a:solidFill>
                  <a:schemeClr val="tx1"/>
                </a:solidFill>
              </a:rPr>
              <a:t>静岡市清水区</a:t>
            </a:r>
          </a:p>
        </p:txBody>
      </p:sp>
      <p:sp>
        <p:nvSpPr>
          <p:cNvPr id="1319" name="四角形 37"/>
          <p:cNvSpPr/>
          <p:nvPr/>
        </p:nvSpPr>
        <p:spPr>
          <a:xfrm>
            <a:off x="5123680" y="2314001"/>
            <a:ext cx="296376" cy="170071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spc="-100">
                <a:ln w="3175">
                  <a:solidFill>
                    <a:schemeClr val="bg1"/>
                  </a:solidFill>
                </a:ln>
                <a:solidFill>
                  <a:schemeClr val="tx1"/>
                </a:solidFill>
              </a:rPr>
              <a:t>静岡市駿河区</a:t>
            </a:r>
          </a:p>
        </p:txBody>
      </p:sp>
      <p:sp>
        <p:nvSpPr>
          <p:cNvPr id="1320" name="図形 38"/>
          <p:cNvSpPr/>
          <p:nvPr/>
        </p:nvSpPr>
        <p:spPr>
          <a:xfrm>
            <a:off x="5414151" y="3562050"/>
            <a:ext cx="792674" cy="792674"/>
          </a:xfrm>
          <a:prstGeom prst="wedgeEllipseCallout">
            <a:avLst>
              <a:gd name="adj1" fmla="val -17512"/>
              <a:gd name="adj2" fmla="val -75636"/>
            </a:avLst>
          </a:prstGeom>
          <a:solidFill>
            <a:schemeClr val="tx1"/>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2000" b="1"/>
              <a:t>２</a:t>
            </a:r>
          </a:p>
          <a:p>
            <a:pPr algn="ctr">
              <a:lnSpc>
                <a:spcPct val="100000"/>
              </a:lnSpc>
              <a:spcAft>
                <a:spcPts val="0"/>
              </a:spcAft>
              <a:defRPr lang="ja-JP" altLang="en-US"/>
            </a:pPr>
            <a:r>
              <a:rPr lang="ja-JP" altLang="en-US" sz="2000" b="1"/>
              <a:t>分</a:t>
            </a:r>
            <a:endParaRPr lang="ja-JP" altLang="en-US" sz="1800" b="1"/>
          </a:p>
        </p:txBody>
      </p:sp>
      <p:sp>
        <p:nvSpPr>
          <p:cNvPr id="1321" name="図形 39"/>
          <p:cNvSpPr/>
          <p:nvPr/>
        </p:nvSpPr>
        <p:spPr>
          <a:xfrm>
            <a:off x="5329813" y="4400524"/>
            <a:ext cx="625412" cy="625412"/>
          </a:xfrm>
          <a:prstGeom prst="wedgeEllipseCallout">
            <a:avLst>
              <a:gd name="adj1" fmla="val -60706"/>
              <a:gd name="adj2" fmla="val -87885"/>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22" name="四角形 40"/>
          <p:cNvSpPr/>
          <p:nvPr/>
        </p:nvSpPr>
        <p:spPr>
          <a:xfrm>
            <a:off x="4684861" y="3223467"/>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焼津市</a:t>
            </a:r>
          </a:p>
        </p:txBody>
      </p:sp>
      <p:sp>
        <p:nvSpPr>
          <p:cNvPr id="1323" name="図形 41"/>
          <p:cNvSpPr/>
          <p:nvPr/>
        </p:nvSpPr>
        <p:spPr>
          <a:xfrm>
            <a:off x="4523338" y="4400524"/>
            <a:ext cx="774490" cy="774490"/>
          </a:xfrm>
          <a:prstGeom prst="wedgeEllipseCallout">
            <a:avLst>
              <a:gd name="adj1" fmla="val -22378"/>
              <a:gd name="adj2" fmla="val -60034"/>
            </a:avLst>
          </a:prstGeom>
          <a:solidFill>
            <a:schemeClr val="tx1"/>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2000" b="1"/>
              <a:t>２</a:t>
            </a:r>
          </a:p>
          <a:p>
            <a:pPr algn="ctr">
              <a:lnSpc>
                <a:spcPct val="100000"/>
              </a:lnSpc>
              <a:spcAft>
                <a:spcPts val="0"/>
              </a:spcAft>
              <a:defRPr lang="ja-JP" altLang="en-US"/>
            </a:pPr>
            <a:r>
              <a:rPr lang="ja-JP" altLang="en-US" sz="2000" b="1"/>
              <a:t>分</a:t>
            </a:r>
            <a:endParaRPr lang="ja-JP" altLang="en-US" sz="1800" b="1"/>
          </a:p>
        </p:txBody>
      </p:sp>
      <p:sp>
        <p:nvSpPr>
          <p:cNvPr id="1324" name="四角形 42"/>
          <p:cNvSpPr/>
          <p:nvPr/>
        </p:nvSpPr>
        <p:spPr>
          <a:xfrm>
            <a:off x="4233418" y="4013493"/>
            <a:ext cx="225722" cy="90288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吉田町</a:t>
            </a:r>
          </a:p>
        </p:txBody>
      </p:sp>
      <p:sp>
        <p:nvSpPr>
          <p:cNvPr id="1325" name="図形 43"/>
          <p:cNvSpPr/>
          <p:nvPr/>
        </p:nvSpPr>
        <p:spPr>
          <a:xfrm>
            <a:off x="4285170" y="5151706"/>
            <a:ext cx="625412" cy="625412"/>
          </a:xfrm>
          <a:prstGeom prst="wedgeEllipseCallout">
            <a:avLst>
              <a:gd name="adj1" fmla="val -40095"/>
              <a:gd name="adj2" fmla="val -80672"/>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26" name="四角形 44"/>
          <p:cNvSpPr/>
          <p:nvPr/>
        </p:nvSpPr>
        <p:spPr>
          <a:xfrm>
            <a:off x="3859317" y="4284359"/>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牧之原市</a:t>
            </a:r>
          </a:p>
        </p:txBody>
      </p:sp>
      <p:sp>
        <p:nvSpPr>
          <p:cNvPr id="1327" name="図形 45"/>
          <p:cNvSpPr/>
          <p:nvPr/>
        </p:nvSpPr>
        <p:spPr>
          <a:xfrm>
            <a:off x="3859317" y="5525829"/>
            <a:ext cx="451443" cy="451443"/>
          </a:xfrm>
          <a:prstGeom prst="wedgeEllipseCallout">
            <a:avLst>
              <a:gd name="adj1" fmla="val -23498"/>
              <a:gd name="adj2" fmla="val -73725"/>
            </a:avLst>
          </a:prstGeom>
          <a:solidFill>
            <a:srgbClr val="FF0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Bef>
                <a:spcPts val="0"/>
              </a:spcBef>
              <a:spcAft>
                <a:spcPts val="0"/>
              </a:spcAft>
              <a:defRPr lang="ja-JP" altLang="en-US"/>
            </a:pPr>
            <a:r>
              <a:rPr lang="ja-JP" altLang="en-US" sz="1400" b="1"/>
              <a:t>6</a:t>
            </a:r>
          </a:p>
          <a:p>
            <a:pPr algn="ctr">
              <a:lnSpc>
                <a:spcPct val="100000"/>
              </a:lnSpc>
              <a:spcBef>
                <a:spcPts val="0"/>
              </a:spcBef>
              <a:spcAft>
                <a:spcPts val="0"/>
              </a:spcAft>
              <a:defRPr lang="ja-JP" altLang="en-US"/>
            </a:pPr>
            <a:r>
              <a:rPr lang="ja-JP" altLang="en-US" sz="1400" b="1"/>
              <a:t>分</a:t>
            </a:r>
            <a:endParaRPr lang="ja-JP" altLang="en-US" sz="1200" b="1"/>
          </a:p>
        </p:txBody>
      </p:sp>
      <p:sp>
        <p:nvSpPr>
          <p:cNvPr id="1328" name="四角形 46"/>
          <p:cNvSpPr/>
          <p:nvPr/>
        </p:nvSpPr>
        <p:spPr>
          <a:xfrm>
            <a:off x="3520735" y="4510081"/>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御前崎市</a:t>
            </a:r>
          </a:p>
        </p:txBody>
      </p:sp>
      <p:sp>
        <p:nvSpPr>
          <p:cNvPr id="1329" name="四角形 48"/>
          <p:cNvSpPr/>
          <p:nvPr/>
        </p:nvSpPr>
        <p:spPr>
          <a:xfrm>
            <a:off x="3137008" y="4622942"/>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掛川市</a:t>
            </a:r>
          </a:p>
        </p:txBody>
      </p:sp>
      <p:sp>
        <p:nvSpPr>
          <p:cNvPr id="1330" name="四角形 49"/>
          <p:cNvSpPr/>
          <p:nvPr/>
        </p:nvSpPr>
        <p:spPr>
          <a:xfrm>
            <a:off x="2685564" y="4510081"/>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袋井市</a:t>
            </a:r>
          </a:p>
        </p:txBody>
      </p:sp>
      <p:sp>
        <p:nvSpPr>
          <p:cNvPr id="1331" name="四角形 50"/>
          <p:cNvSpPr/>
          <p:nvPr/>
        </p:nvSpPr>
        <p:spPr>
          <a:xfrm>
            <a:off x="2188614" y="4622942"/>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磐田市</a:t>
            </a:r>
          </a:p>
        </p:txBody>
      </p:sp>
      <p:sp>
        <p:nvSpPr>
          <p:cNvPr id="1332" name="四角形 51"/>
          <p:cNvSpPr/>
          <p:nvPr/>
        </p:nvSpPr>
        <p:spPr>
          <a:xfrm>
            <a:off x="792588" y="3286570"/>
            <a:ext cx="228080" cy="16259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spc="-120">
                <a:ln w="3175">
                  <a:solidFill>
                    <a:schemeClr val="bg1"/>
                  </a:solidFill>
                </a:ln>
                <a:solidFill>
                  <a:schemeClr val="tx1"/>
                </a:solidFill>
              </a:rPr>
              <a:t>浜松市北区</a:t>
            </a:r>
          </a:p>
        </p:txBody>
      </p:sp>
      <p:sp>
        <p:nvSpPr>
          <p:cNvPr id="1333" name="四角形 52"/>
          <p:cNvSpPr/>
          <p:nvPr/>
        </p:nvSpPr>
        <p:spPr>
          <a:xfrm>
            <a:off x="1139326" y="3951055"/>
            <a:ext cx="225514" cy="162615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浜松市西区</a:t>
            </a:r>
          </a:p>
        </p:txBody>
      </p:sp>
      <p:sp>
        <p:nvSpPr>
          <p:cNvPr id="1334" name="四角形 53"/>
          <p:cNvSpPr/>
          <p:nvPr/>
        </p:nvSpPr>
        <p:spPr>
          <a:xfrm>
            <a:off x="1631281" y="4335804"/>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浜松市南区</a:t>
            </a:r>
          </a:p>
        </p:txBody>
      </p:sp>
      <p:sp>
        <p:nvSpPr>
          <p:cNvPr id="1335" name="四角形 54"/>
          <p:cNvSpPr/>
          <p:nvPr/>
        </p:nvSpPr>
        <p:spPr>
          <a:xfrm>
            <a:off x="338059" y="4171498"/>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湖西市</a:t>
            </a:r>
          </a:p>
        </p:txBody>
      </p:sp>
      <p:sp>
        <p:nvSpPr>
          <p:cNvPr id="1336" name="図形 55"/>
          <p:cNvSpPr/>
          <p:nvPr/>
        </p:nvSpPr>
        <p:spPr>
          <a:xfrm>
            <a:off x="225198" y="5638689"/>
            <a:ext cx="451443" cy="451443"/>
          </a:xfrm>
          <a:prstGeom prst="wedgeEllipseCallout">
            <a:avLst>
              <a:gd name="adj1" fmla="val 1678"/>
              <a:gd name="adj2" fmla="val -74356"/>
            </a:avLst>
          </a:prstGeom>
          <a:solidFill>
            <a:srgbClr val="FF8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Bef>
                <a:spcPts val="0"/>
              </a:spcBef>
              <a:spcAft>
                <a:spcPts val="0"/>
              </a:spcAft>
              <a:defRPr lang="ja-JP" altLang="en-US"/>
            </a:pPr>
            <a:r>
              <a:rPr lang="ja-JP" altLang="en-US" sz="1200" b="1"/>
              <a:t>9</a:t>
            </a:r>
          </a:p>
          <a:p>
            <a:pPr algn="ctr">
              <a:lnSpc>
                <a:spcPct val="100000"/>
              </a:lnSpc>
              <a:spcBef>
                <a:spcPts val="0"/>
              </a:spcBef>
              <a:spcAft>
                <a:spcPts val="0"/>
              </a:spcAft>
              <a:defRPr lang="ja-JP" altLang="en-US"/>
            </a:pPr>
            <a:r>
              <a:rPr lang="ja-JP" altLang="en-US" sz="1200" b="1"/>
              <a:t>分</a:t>
            </a:r>
            <a:endParaRPr lang="ja-JP" altLang="en-US" sz="1100" b="1"/>
          </a:p>
        </p:txBody>
      </p:sp>
      <p:sp>
        <p:nvSpPr>
          <p:cNvPr id="1337" name="図形 56"/>
          <p:cNvSpPr/>
          <p:nvPr/>
        </p:nvSpPr>
        <p:spPr>
          <a:xfrm>
            <a:off x="1018321" y="5690134"/>
            <a:ext cx="451443" cy="451443"/>
          </a:xfrm>
          <a:prstGeom prst="wedgeEllipseCallout">
            <a:avLst>
              <a:gd name="adj1" fmla="val 1678"/>
              <a:gd name="adj2" fmla="val -74356"/>
            </a:avLst>
          </a:prstGeom>
          <a:solidFill>
            <a:srgbClr val="FF8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Bef>
                <a:spcPts val="0"/>
              </a:spcBef>
              <a:spcAft>
                <a:spcPts val="0"/>
              </a:spcAft>
              <a:defRPr lang="ja-JP" altLang="en-US"/>
            </a:pPr>
            <a:r>
              <a:rPr lang="ja-JP" altLang="en-US" sz="1200" b="1"/>
              <a:t>7</a:t>
            </a:r>
          </a:p>
          <a:p>
            <a:pPr algn="ctr">
              <a:lnSpc>
                <a:spcPct val="100000"/>
              </a:lnSpc>
              <a:spcBef>
                <a:spcPts val="0"/>
              </a:spcBef>
              <a:spcAft>
                <a:spcPts val="0"/>
              </a:spcAft>
              <a:defRPr lang="ja-JP" altLang="en-US"/>
            </a:pPr>
            <a:r>
              <a:rPr lang="ja-JP" altLang="en-US" sz="1200" b="1"/>
              <a:t>分</a:t>
            </a:r>
            <a:endParaRPr lang="ja-JP" altLang="en-US" sz="1100" b="1"/>
          </a:p>
        </p:txBody>
      </p:sp>
      <p:sp>
        <p:nvSpPr>
          <p:cNvPr id="1338" name="図形 57"/>
          <p:cNvSpPr/>
          <p:nvPr/>
        </p:nvSpPr>
        <p:spPr>
          <a:xfrm>
            <a:off x="1518420" y="5802995"/>
            <a:ext cx="451443" cy="451443"/>
          </a:xfrm>
          <a:prstGeom prst="wedgeEllipseCallout">
            <a:avLst>
              <a:gd name="adj1" fmla="val 1678"/>
              <a:gd name="adj2" fmla="val -74356"/>
            </a:avLst>
          </a:prstGeom>
          <a:solidFill>
            <a:srgbClr val="FF0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Bef>
                <a:spcPts val="0"/>
              </a:spcBef>
              <a:spcAft>
                <a:spcPts val="0"/>
              </a:spcAft>
              <a:defRPr lang="ja-JP" altLang="en-US"/>
            </a:pPr>
            <a:r>
              <a:rPr lang="ja-JP" altLang="en-US" sz="1400" b="1"/>
              <a:t>5</a:t>
            </a:r>
          </a:p>
          <a:p>
            <a:pPr algn="ctr">
              <a:lnSpc>
                <a:spcPct val="100000"/>
              </a:lnSpc>
              <a:spcBef>
                <a:spcPts val="0"/>
              </a:spcBef>
              <a:spcAft>
                <a:spcPts val="0"/>
              </a:spcAft>
              <a:defRPr lang="ja-JP" altLang="en-US"/>
            </a:pPr>
            <a:r>
              <a:rPr lang="ja-JP" altLang="en-US" sz="1400" b="1"/>
              <a:t>分</a:t>
            </a:r>
            <a:endParaRPr lang="ja-JP" altLang="en-US" sz="1200" b="1"/>
          </a:p>
        </p:txBody>
      </p:sp>
      <p:sp>
        <p:nvSpPr>
          <p:cNvPr id="1339" name="図形 58"/>
          <p:cNvSpPr/>
          <p:nvPr/>
        </p:nvSpPr>
        <p:spPr>
          <a:xfrm>
            <a:off x="1969864" y="5848139"/>
            <a:ext cx="625412" cy="625412"/>
          </a:xfrm>
          <a:prstGeom prst="wedgeEllipseCallout">
            <a:avLst>
              <a:gd name="adj1" fmla="val 1678"/>
              <a:gd name="adj2" fmla="val -74356"/>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40" name="図形 59"/>
          <p:cNvSpPr/>
          <p:nvPr/>
        </p:nvSpPr>
        <p:spPr>
          <a:xfrm>
            <a:off x="2572704" y="5751550"/>
            <a:ext cx="451443" cy="451443"/>
          </a:xfrm>
          <a:prstGeom prst="wedgeEllipseCallout">
            <a:avLst>
              <a:gd name="adj1" fmla="val 1678"/>
              <a:gd name="adj2" fmla="val -74356"/>
            </a:avLst>
          </a:prstGeom>
          <a:solidFill>
            <a:srgbClr val="FF0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Bef>
                <a:spcPts val="0"/>
              </a:spcBef>
              <a:spcAft>
                <a:spcPts val="0"/>
              </a:spcAft>
              <a:defRPr lang="ja-JP" altLang="en-US"/>
            </a:pPr>
            <a:r>
              <a:rPr lang="ja-JP" altLang="en-US" sz="1400" b="1"/>
              <a:t>5</a:t>
            </a:r>
          </a:p>
          <a:p>
            <a:pPr algn="ctr">
              <a:lnSpc>
                <a:spcPct val="100000"/>
              </a:lnSpc>
              <a:spcBef>
                <a:spcPts val="0"/>
              </a:spcBef>
              <a:spcAft>
                <a:spcPts val="0"/>
              </a:spcAft>
              <a:defRPr lang="ja-JP" altLang="en-US"/>
            </a:pPr>
            <a:r>
              <a:rPr lang="ja-JP" altLang="en-US" sz="1400" b="1"/>
              <a:t>分</a:t>
            </a:r>
            <a:endParaRPr lang="ja-JP" altLang="en-US" sz="1200" b="1"/>
          </a:p>
        </p:txBody>
      </p:sp>
      <p:sp>
        <p:nvSpPr>
          <p:cNvPr id="1341" name="図形 60"/>
          <p:cNvSpPr/>
          <p:nvPr/>
        </p:nvSpPr>
        <p:spPr>
          <a:xfrm>
            <a:off x="3024147" y="5915856"/>
            <a:ext cx="451443" cy="451443"/>
          </a:xfrm>
          <a:prstGeom prst="wedgeEllipseCallout">
            <a:avLst>
              <a:gd name="adj1" fmla="val 3100"/>
              <a:gd name="adj2" fmla="val -88753"/>
            </a:avLst>
          </a:prstGeom>
          <a:solidFill>
            <a:srgbClr val="FF0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Bef>
                <a:spcPts val="0"/>
              </a:spcBef>
              <a:spcAft>
                <a:spcPts val="0"/>
              </a:spcAft>
              <a:defRPr lang="ja-JP" altLang="en-US"/>
            </a:pPr>
            <a:r>
              <a:rPr lang="ja-JP" altLang="en-US" sz="1400" b="1"/>
              <a:t>5</a:t>
            </a:r>
          </a:p>
          <a:p>
            <a:pPr algn="ctr">
              <a:lnSpc>
                <a:spcPct val="100000"/>
              </a:lnSpc>
              <a:spcBef>
                <a:spcPts val="0"/>
              </a:spcBef>
              <a:spcAft>
                <a:spcPts val="0"/>
              </a:spcAft>
              <a:defRPr lang="ja-JP" altLang="en-US"/>
            </a:pPr>
            <a:r>
              <a:rPr lang="ja-JP" altLang="en-US" sz="1400" b="1"/>
              <a:t>分</a:t>
            </a:r>
            <a:endParaRPr lang="ja-JP" altLang="en-US" sz="1200" b="1"/>
          </a:p>
        </p:txBody>
      </p:sp>
      <p:sp>
        <p:nvSpPr>
          <p:cNvPr id="1342" name="図形 24"/>
          <p:cNvSpPr/>
          <p:nvPr/>
        </p:nvSpPr>
        <p:spPr>
          <a:xfrm>
            <a:off x="8464041" y="3282231"/>
            <a:ext cx="451443" cy="451443"/>
          </a:xfrm>
          <a:prstGeom prst="wedgeEllipseCallout">
            <a:avLst>
              <a:gd name="adj1" fmla="val -71085"/>
              <a:gd name="adj2" fmla="val -18713"/>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100" b="1">
                <a:solidFill>
                  <a:schemeClr val="tx1"/>
                </a:solidFill>
              </a:rPr>
              <a:t>24</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p>
        </p:txBody>
      </p:sp>
      <p:sp>
        <p:nvSpPr>
          <p:cNvPr id="1343" name="図形 203"/>
          <p:cNvSpPr/>
          <p:nvPr/>
        </p:nvSpPr>
        <p:spPr>
          <a:xfrm>
            <a:off x="3520735" y="5977272"/>
            <a:ext cx="625412" cy="625412"/>
          </a:xfrm>
          <a:prstGeom prst="wedgeEllipseCallout">
            <a:avLst>
              <a:gd name="adj1" fmla="val -26091"/>
              <a:gd name="adj2" fmla="val -70073"/>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44" name="図形 205"/>
          <p:cNvSpPr/>
          <p:nvPr/>
        </p:nvSpPr>
        <p:spPr>
          <a:xfrm>
            <a:off x="6258582" y="4171498"/>
            <a:ext cx="625412" cy="625412"/>
          </a:xfrm>
          <a:prstGeom prst="wedgeEllipseCallout">
            <a:avLst>
              <a:gd name="adj1" fmla="val 84844"/>
              <a:gd name="adj2" fmla="val 20887"/>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45" name="図形 206"/>
          <p:cNvSpPr/>
          <p:nvPr/>
        </p:nvSpPr>
        <p:spPr>
          <a:xfrm>
            <a:off x="5868244" y="5641993"/>
            <a:ext cx="625412" cy="625412"/>
          </a:xfrm>
          <a:prstGeom prst="wedgeEllipseCallout">
            <a:avLst>
              <a:gd name="adj1" fmla="val 72800"/>
              <a:gd name="adj2" fmla="val -7787"/>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46" name="図形 207"/>
          <p:cNvSpPr/>
          <p:nvPr/>
        </p:nvSpPr>
        <p:spPr>
          <a:xfrm>
            <a:off x="7048604" y="6090133"/>
            <a:ext cx="625412" cy="625412"/>
          </a:xfrm>
          <a:prstGeom prst="wedgeEllipseCallout">
            <a:avLst>
              <a:gd name="adj1" fmla="val -13403"/>
              <a:gd name="adj2" fmla="val -71567"/>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47" name="図形 208"/>
          <p:cNvSpPr/>
          <p:nvPr/>
        </p:nvSpPr>
        <p:spPr>
          <a:xfrm>
            <a:off x="6371439" y="6090133"/>
            <a:ext cx="625412" cy="625412"/>
          </a:xfrm>
          <a:prstGeom prst="wedgeEllipseCallout">
            <a:avLst>
              <a:gd name="adj1" fmla="val 38849"/>
              <a:gd name="adj2" fmla="val -69020"/>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48" name="図形 209"/>
          <p:cNvSpPr/>
          <p:nvPr/>
        </p:nvSpPr>
        <p:spPr>
          <a:xfrm>
            <a:off x="6232702" y="3320364"/>
            <a:ext cx="625412" cy="625412"/>
          </a:xfrm>
          <a:prstGeom prst="wedgeEllipseCallout">
            <a:avLst>
              <a:gd name="adj1" fmla="val -30640"/>
              <a:gd name="adj2" fmla="val -67962"/>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3</a:t>
            </a:r>
          </a:p>
          <a:p>
            <a:pPr algn="ctr">
              <a:lnSpc>
                <a:spcPct val="100000"/>
              </a:lnSpc>
              <a:spcAft>
                <a:spcPts val="0"/>
              </a:spcAft>
              <a:defRPr lang="ja-JP" altLang="en-US"/>
            </a:pPr>
            <a:r>
              <a:rPr lang="ja-JP" altLang="en-US" sz="1600" b="1"/>
              <a:t>分</a:t>
            </a:r>
            <a:endParaRPr lang="ja-JP" altLang="en-US" sz="1400" b="1"/>
          </a:p>
        </p:txBody>
      </p:sp>
      <p:sp>
        <p:nvSpPr>
          <p:cNvPr id="1349" name="テキスト 383"/>
          <p:cNvSpPr txBox="1"/>
          <p:nvPr/>
        </p:nvSpPr>
        <p:spPr>
          <a:xfrm>
            <a:off x="5183897" y="1325306"/>
            <a:ext cx="3589775" cy="306884"/>
          </a:xfrm>
          <a:prstGeom prst="rect">
            <a:avLst/>
          </a:prstGeom>
          <a:solidFill>
            <a:schemeClr val="bg1"/>
          </a:solidFill>
          <a:ln>
            <a:solidFill>
              <a:schemeClr val="tx1"/>
            </a:solidFill>
          </a:ln>
        </p:spPr>
        <p:txBody>
          <a:bodyPr wrap="square">
            <a:spAutoFit/>
          </a:bodyPr>
          <a:lstStyle/>
          <a:p>
            <a:pPr algn="ctr">
              <a:defRPr lang="ja-JP" altLang="en-US"/>
            </a:pPr>
            <a:r>
              <a:rPr lang="ja-JP" altLang="en-US" sz="1400" b="1"/>
              <a:t>1ｍの津波が到達する想定最短時間</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56"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357" name="四角形 727"/>
          <p:cNvSpPr>
            <a:spLocks noChangeArrowheads="1"/>
          </p:cNvSpPr>
          <p:nvPr/>
        </p:nvSpPr>
        <p:spPr>
          <a:xfrm>
            <a:off x="5221287" y="4969741"/>
            <a:ext cx="3816350" cy="647700"/>
          </a:xfrm>
          <a:prstGeom prst="rect">
            <a:avLst/>
          </a:prstGeom>
          <a:solidFill>
            <a:srgbClr val="FFFF00"/>
          </a:solidFill>
          <a:ln w="28575">
            <a:solidFill>
              <a:sysClr val="windowText" lastClr="000000"/>
            </a:solidFill>
            <a:miter/>
          </a:ln>
        </p:spPr>
        <p:txBody>
          <a:bodyPr wrap="none" anchor="ctr"/>
          <a:lstStyle/>
          <a:p>
            <a:pPr algn="ctr" fontAlgn="base"/>
            <a:endParaRPr lang="ja-JP" altLang="en-US"/>
          </a:p>
        </p:txBody>
      </p:sp>
      <p:sp>
        <p:nvSpPr>
          <p:cNvPr id="1358" name="図形 695"/>
          <p:cNvSpPr>
            <a:spLocks noChangeArrowheads="1"/>
          </p:cNvSpPr>
          <p:nvPr/>
        </p:nvSpPr>
        <p:spPr>
          <a:xfrm>
            <a:off x="4051300" y="1236662"/>
            <a:ext cx="500062" cy="3595688"/>
          </a:xfrm>
          <a:prstGeom prst="can">
            <a:avLst>
              <a:gd name="adj" fmla="val 24300"/>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59" name="図形 696"/>
          <p:cNvSpPr>
            <a:spLocks noChangeArrowheads="1"/>
          </p:cNvSpPr>
          <p:nvPr/>
        </p:nvSpPr>
        <p:spPr>
          <a:xfrm>
            <a:off x="4656137" y="1236662"/>
            <a:ext cx="514350" cy="3595688"/>
          </a:xfrm>
          <a:prstGeom prst="can">
            <a:avLst>
              <a:gd name="adj" fmla="val 24692"/>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0" name="図形 271"/>
          <p:cNvSpPr>
            <a:spLocks noChangeArrowheads="1"/>
          </p:cNvSpPr>
          <p:nvPr/>
        </p:nvSpPr>
        <p:spPr>
          <a:xfrm>
            <a:off x="4051876" y="1246530"/>
            <a:ext cx="498475" cy="3594100"/>
          </a:xfrm>
          <a:prstGeom prst="can">
            <a:avLst>
              <a:gd name="adj" fmla="val 24732"/>
            </a:avLst>
          </a:prstGeom>
          <a:solidFill>
            <a:srgbClr val="FFFF0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1" name="図形 270"/>
          <p:cNvSpPr>
            <a:spLocks noChangeArrowheads="1"/>
          </p:cNvSpPr>
          <p:nvPr/>
        </p:nvSpPr>
        <p:spPr>
          <a:xfrm>
            <a:off x="4662199" y="1223962"/>
            <a:ext cx="498475" cy="3595688"/>
          </a:xfrm>
          <a:prstGeom prst="can">
            <a:avLst>
              <a:gd name="adj" fmla="val 24715"/>
            </a:avLst>
          </a:prstGeom>
          <a:solidFill>
            <a:srgbClr val="FFFF0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2" name="図形 267"/>
          <p:cNvSpPr>
            <a:spLocks noChangeArrowheads="1"/>
          </p:cNvSpPr>
          <p:nvPr/>
        </p:nvSpPr>
        <p:spPr>
          <a:xfrm>
            <a:off x="7165975" y="1236662"/>
            <a:ext cx="514350" cy="3595688"/>
          </a:xfrm>
          <a:prstGeom prst="can">
            <a:avLst>
              <a:gd name="adj" fmla="val 24659"/>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3" name="図形 266"/>
          <p:cNvSpPr>
            <a:spLocks noChangeArrowheads="1"/>
          </p:cNvSpPr>
          <p:nvPr/>
        </p:nvSpPr>
        <p:spPr>
          <a:xfrm>
            <a:off x="6516687" y="1236662"/>
            <a:ext cx="498475" cy="3595688"/>
          </a:xfrm>
          <a:prstGeom prst="can">
            <a:avLst>
              <a:gd name="adj" fmla="val 24749"/>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4" name="図形 685"/>
          <p:cNvSpPr>
            <a:spLocks noChangeArrowheads="1"/>
          </p:cNvSpPr>
          <p:nvPr/>
        </p:nvSpPr>
        <p:spPr>
          <a:xfrm>
            <a:off x="1270000" y="3389312"/>
            <a:ext cx="498475" cy="1457325"/>
          </a:xfrm>
          <a:prstGeom prst="can">
            <a:avLst>
              <a:gd name="adj" fmla="val 24715"/>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5" name="図形 697"/>
          <p:cNvSpPr>
            <a:spLocks noChangeArrowheads="1"/>
          </p:cNvSpPr>
          <p:nvPr/>
        </p:nvSpPr>
        <p:spPr>
          <a:xfrm>
            <a:off x="5291137" y="1236662"/>
            <a:ext cx="500063" cy="3595688"/>
          </a:xfrm>
          <a:prstGeom prst="can">
            <a:avLst>
              <a:gd name="adj" fmla="val 24666"/>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6" name="図形 698"/>
          <p:cNvSpPr>
            <a:spLocks noChangeArrowheads="1"/>
          </p:cNvSpPr>
          <p:nvPr/>
        </p:nvSpPr>
        <p:spPr>
          <a:xfrm>
            <a:off x="5895975" y="1236662"/>
            <a:ext cx="500062" cy="3595688"/>
          </a:xfrm>
          <a:prstGeom prst="can">
            <a:avLst>
              <a:gd name="adj" fmla="val 24267"/>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7" name="直線 702"/>
          <p:cNvSpPr>
            <a:spLocks noChangeShapeType="1"/>
          </p:cNvSpPr>
          <p:nvPr/>
        </p:nvSpPr>
        <p:spPr>
          <a:xfrm>
            <a:off x="120650" y="1293812"/>
            <a:ext cx="8542337" cy="0"/>
          </a:xfrm>
          <a:prstGeom prst="line">
            <a:avLst/>
          </a:prstGeom>
          <a:noFill/>
          <a:ln w="25400">
            <a:solidFill>
              <a:sysClr val="windowText" lastClr="000000"/>
            </a:solidFill>
            <a:miter/>
          </a:ln>
        </p:spPr>
        <p:txBody>
          <a:bodyPr/>
          <a:lstStyle/>
          <a:p>
            <a:endParaRPr lang="ja-JP" altLang="en-US"/>
          </a:p>
        </p:txBody>
      </p:sp>
      <p:sp>
        <p:nvSpPr>
          <p:cNvPr id="1368" name="直線 703"/>
          <p:cNvSpPr>
            <a:spLocks noChangeShapeType="1"/>
          </p:cNvSpPr>
          <p:nvPr/>
        </p:nvSpPr>
        <p:spPr>
          <a:xfrm>
            <a:off x="179387" y="4829175"/>
            <a:ext cx="8542338" cy="23812"/>
          </a:xfrm>
          <a:prstGeom prst="line">
            <a:avLst/>
          </a:prstGeom>
          <a:noFill/>
          <a:ln w="31750">
            <a:solidFill>
              <a:sysClr val="windowText" lastClr="000000"/>
            </a:solidFill>
            <a:miter/>
          </a:ln>
        </p:spPr>
        <p:txBody>
          <a:bodyPr/>
          <a:lstStyle/>
          <a:p>
            <a:endParaRPr lang="ja-JP" altLang="en-US"/>
          </a:p>
        </p:txBody>
      </p:sp>
      <p:sp>
        <p:nvSpPr>
          <p:cNvPr id="1369" name="四角形 704"/>
          <p:cNvSpPr>
            <a:spLocks noGrp="1" noChangeArrowheads="1"/>
          </p:cNvSpPr>
          <p:nvPr/>
        </p:nvSpPr>
        <p:spPr>
          <a:xfrm>
            <a:off x="0" y="2677286"/>
            <a:ext cx="574524" cy="1088571"/>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２万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70" name="直線 705"/>
          <p:cNvSpPr>
            <a:spLocks noChangeShapeType="1"/>
          </p:cNvSpPr>
          <p:nvPr/>
        </p:nvSpPr>
        <p:spPr>
          <a:xfrm>
            <a:off x="227012" y="4090987"/>
            <a:ext cx="8542338" cy="0"/>
          </a:xfrm>
          <a:prstGeom prst="line">
            <a:avLst/>
          </a:prstGeom>
          <a:noFill/>
          <a:ln w="25400">
            <a:solidFill>
              <a:sysClr val="windowText" lastClr="000000"/>
            </a:solidFill>
            <a:prstDash val="sysDash"/>
            <a:miter/>
          </a:ln>
        </p:spPr>
        <p:txBody>
          <a:bodyPr/>
          <a:lstStyle/>
          <a:p>
            <a:endParaRPr lang="ja-JP" altLang="en-US"/>
          </a:p>
        </p:txBody>
      </p:sp>
      <p:sp>
        <p:nvSpPr>
          <p:cNvPr id="1371" name="四角形 706"/>
          <p:cNvSpPr>
            <a:spLocks noGrp="1" noChangeArrowheads="1"/>
          </p:cNvSpPr>
          <p:nvPr/>
        </p:nvSpPr>
        <p:spPr>
          <a:xfrm>
            <a:off x="-15119" y="3325286"/>
            <a:ext cx="771071" cy="1088571"/>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１万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72" name="直線 260"/>
          <p:cNvSpPr>
            <a:spLocks noChangeShapeType="1"/>
          </p:cNvSpPr>
          <p:nvPr/>
        </p:nvSpPr>
        <p:spPr>
          <a:xfrm>
            <a:off x="211137" y="3397250"/>
            <a:ext cx="8542338" cy="25400"/>
          </a:xfrm>
          <a:prstGeom prst="line">
            <a:avLst/>
          </a:prstGeom>
          <a:noFill/>
          <a:ln w="25400">
            <a:solidFill>
              <a:sysClr val="windowText" lastClr="000000"/>
            </a:solidFill>
            <a:prstDash val="sysDash"/>
            <a:miter/>
          </a:ln>
        </p:spPr>
        <p:txBody>
          <a:bodyPr/>
          <a:lstStyle/>
          <a:p>
            <a:endParaRPr lang="ja-JP" altLang="en-US"/>
          </a:p>
        </p:txBody>
      </p:sp>
      <p:sp>
        <p:nvSpPr>
          <p:cNvPr id="1373" name="直線 261"/>
          <p:cNvSpPr>
            <a:spLocks noChangeShapeType="1"/>
          </p:cNvSpPr>
          <p:nvPr/>
        </p:nvSpPr>
        <p:spPr>
          <a:xfrm>
            <a:off x="120650" y="2693987"/>
            <a:ext cx="8528050" cy="25400"/>
          </a:xfrm>
          <a:prstGeom prst="line">
            <a:avLst/>
          </a:prstGeom>
          <a:noFill/>
          <a:ln w="25400">
            <a:solidFill>
              <a:sysClr val="windowText" lastClr="000000"/>
            </a:solidFill>
            <a:prstDash val="sysDash"/>
            <a:miter/>
          </a:ln>
        </p:spPr>
        <p:txBody>
          <a:bodyPr/>
          <a:lstStyle/>
          <a:p>
            <a:endParaRPr lang="ja-JP" altLang="en-US"/>
          </a:p>
        </p:txBody>
      </p:sp>
      <p:sp>
        <p:nvSpPr>
          <p:cNvPr id="1374" name="直線 262"/>
          <p:cNvSpPr>
            <a:spLocks noChangeShapeType="1"/>
          </p:cNvSpPr>
          <p:nvPr/>
        </p:nvSpPr>
        <p:spPr>
          <a:xfrm>
            <a:off x="136525" y="2003425"/>
            <a:ext cx="8526462" cy="25400"/>
          </a:xfrm>
          <a:prstGeom prst="line">
            <a:avLst/>
          </a:prstGeom>
          <a:noFill/>
          <a:ln w="25400">
            <a:solidFill>
              <a:sysClr val="windowText" lastClr="000000"/>
            </a:solidFill>
            <a:prstDash val="sysDash"/>
            <a:miter/>
          </a:ln>
        </p:spPr>
        <p:txBody>
          <a:bodyPr/>
          <a:lstStyle/>
          <a:p>
            <a:endParaRPr lang="ja-JP" altLang="en-US"/>
          </a:p>
        </p:txBody>
      </p:sp>
      <p:sp>
        <p:nvSpPr>
          <p:cNvPr id="1375" name="四角形 263"/>
          <p:cNvSpPr>
            <a:spLocks noGrp="1" noChangeArrowheads="1"/>
          </p:cNvSpPr>
          <p:nvPr/>
        </p:nvSpPr>
        <p:spPr>
          <a:xfrm>
            <a:off x="15119" y="1944548"/>
            <a:ext cx="740833" cy="1088571"/>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３万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76" name="四角形 264"/>
          <p:cNvSpPr>
            <a:spLocks noGrp="1" noChangeArrowheads="1"/>
          </p:cNvSpPr>
          <p:nvPr/>
        </p:nvSpPr>
        <p:spPr>
          <a:xfrm>
            <a:off x="15119" y="1228715"/>
            <a:ext cx="740833" cy="1088571"/>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４万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77" name="四角形 265"/>
          <p:cNvSpPr>
            <a:spLocks noGrp="1" noChangeArrowheads="1"/>
          </p:cNvSpPr>
          <p:nvPr/>
        </p:nvSpPr>
        <p:spPr>
          <a:xfrm>
            <a:off x="0" y="837000"/>
            <a:ext cx="756000" cy="544286"/>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５万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78" name="図形 269"/>
          <p:cNvSpPr>
            <a:spLocks noChangeArrowheads="1"/>
          </p:cNvSpPr>
          <p:nvPr/>
        </p:nvSpPr>
        <p:spPr>
          <a:xfrm>
            <a:off x="5297487" y="4414837"/>
            <a:ext cx="501650" cy="400050"/>
          </a:xfrm>
          <a:prstGeom prst="can">
            <a:avLst>
              <a:gd name="adj" fmla="val 24990"/>
            </a:avLst>
          </a:prstGeom>
          <a:solidFill>
            <a:srgbClr val="FFFF0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79" name="タイトル 1"/>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sp>
        <p:nvSpPr>
          <p:cNvPr id="1380" name="Text Box 5"/>
          <p:cNvSpPr txBox="1">
            <a:spLocks noChangeArrowheads="1"/>
          </p:cNvSpPr>
          <p:nvPr/>
        </p:nvSpPr>
        <p:spPr>
          <a:xfrm>
            <a:off x="684212" y="4997450"/>
            <a:ext cx="1943100" cy="519112"/>
          </a:xfrm>
          <a:prstGeom prst="rect">
            <a:avLst/>
          </a:prstGeom>
          <a:noFill/>
          <a:ln w="9525">
            <a:miter/>
          </a:ln>
          <a:effectLst>
            <a:prstShdw prst="shdw17" dist="17961" dir="2700000">
              <a:srgbClr val="007A5C"/>
            </a:prstShdw>
          </a:effectLst>
        </p:spPr>
        <p:txBody>
          <a:bodyPr>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en-US" altLang="ja-JP" sz="2800" dirty="0">
                <a:latin typeface="AR丸ゴシック体E" pitchFamily="54" charset="-128"/>
                <a:ea typeface="AR丸ゴシック体E" pitchFamily="54" charset="-128"/>
              </a:rPr>
              <a:t>19,775</a:t>
            </a:r>
            <a:r>
              <a:rPr lang="ja-JP" altLang="en-US" sz="2800" dirty="0">
                <a:latin typeface="AR丸ゴシック体E" pitchFamily="54" charset="-128"/>
                <a:ea typeface="AR丸ゴシック体E" pitchFamily="54" charset="-128"/>
              </a:rPr>
              <a:t>人</a:t>
            </a:r>
          </a:p>
        </p:txBody>
      </p:sp>
      <p:sp>
        <p:nvSpPr>
          <p:cNvPr id="1381" name="Text Box 5"/>
          <p:cNvSpPr txBox="1">
            <a:spLocks noChangeArrowheads="1"/>
          </p:cNvSpPr>
          <p:nvPr/>
        </p:nvSpPr>
        <p:spPr>
          <a:xfrm>
            <a:off x="2931760" y="5013325"/>
            <a:ext cx="2359377" cy="523220"/>
          </a:xfrm>
          <a:prstGeom prst="rect">
            <a:avLst/>
          </a:prstGeom>
          <a:noFill/>
          <a:ln w="9525">
            <a:miter/>
          </a:ln>
          <a:effectLst>
            <a:prstShdw prst="shdw17" dist="17961" dir="2700000">
              <a:srgbClr val="007A5C"/>
            </a:prstShdw>
          </a:effectLst>
        </p:spPr>
        <p:txBody>
          <a:bodyPr wrap="square">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2800" dirty="0">
                <a:latin typeface="AR丸ゴシック体E" pitchFamily="54" charset="-128"/>
                <a:ea typeface="AR丸ゴシック体E" pitchFamily="54" charset="-128"/>
              </a:rPr>
              <a:t>約</a:t>
            </a:r>
            <a:r>
              <a:rPr lang="en-US" altLang="ja-JP" sz="2800" dirty="0">
                <a:latin typeface="AR丸ゴシック体E" pitchFamily="54" charset="-128"/>
                <a:ea typeface="AR丸ゴシック体E" pitchFamily="54" charset="-128"/>
              </a:rPr>
              <a:t>300,000</a:t>
            </a:r>
            <a:r>
              <a:rPr lang="ja-JP" altLang="en-US" sz="2800" dirty="0">
                <a:latin typeface="AR丸ゴシック体E" pitchFamily="54" charset="-128"/>
                <a:ea typeface="AR丸ゴシック体E" pitchFamily="54" charset="-128"/>
              </a:rPr>
              <a:t>人</a:t>
            </a:r>
          </a:p>
        </p:txBody>
      </p:sp>
      <p:sp>
        <p:nvSpPr>
          <p:cNvPr id="1382" name="Text Box 5"/>
          <p:cNvSpPr txBox="1">
            <a:spLocks noChangeArrowheads="1"/>
          </p:cNvSpPr>
          <p:nvPr/>
        </p:nvSpPr>
        <p:spPr>
          <a:xfrm>
            <a:off x="4916839" y="5008563"/>
            <a:ext cx="4346209" cy="522327"/>
          </a:xfrm>
          <a:prstGeom prst="rect">
            <a:avLst/>
          </a:prstGeom>
          <a:noFill/>
          <a:ln w="9525">
            <a:miter/>
          </a:ln>
          <a:effectLst>
            <a:prstShdw prst="shdw17" dist="17961" dir="2700000">
              <a:srgbClr val="007A5C"/>
            </a:prstShdw>
          </a:effectLst>
        </p:spPr>
        <p:txBody>
          <a:bodyPr wrap="square">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2800" dirty="0">
                <a:solidFill>
                  <a:srgbClr val="FF3300"/>
                </a:solidFill>
                <a:effectLst/>
                <a:latin typeface="AR丸ゴシック体E" pitchFamily="54" charset="-128"/>
                <a:ea typeface="AR丸ゴシック体E" pitchFamily="54" charset="-128"/>
              </a:rPr>
              <a:t>うち静岡県 </a:t>
            </a:r>
            <a:r>
              <a:rPr lang="en-US" altLang="ja-JP" sz="2800" dirty="0">
                <a:solidFill>
                  <a:srgbClr val="FF3300"/>
                </a:solidFill>
                <a:effectLst/>
                <a:latin typeface="AR丸ゴシック体E" pitchFamily="54" charset="-128"/>
                <a:ea typeface="AR丸ゴシック体E" pitchFamily="54" charset="-128"/>
              </a:rPr>
              <a:t>105,000</a:t>
            </a:r>
            <a:r>
              <a:rPr lang="ja-JP" altLang="en-US" sz="2800" dirty="0">
                <a:solidFill>
                  <a:srgbClr val="FF3300"/>
                </a:solidFill>
                <a:effectLst/>
                <a:latin typeface="AR丸ゴシック体E" pitchFamily="54" charset="-128"/>
                <a:ea typeface="AR丸ゴシック体E" pitchFamily="54" charset="-128"/>
              </a:rPr>
              <a:t>人</a:t>
            </a:r>
          </a:p>
        </p:txBody>
      </p:sp>
      <p:sp>
        <p:nvSpPr>
          <p:cNvPr id="1383" name="図形 728"/>
          <p:cNvSpPr>
            <a:spLocks noChangeArrowheads="1"/>
          </p:cNvSpPr>
          <p:nvPr/>
        </p:nvSpPr>
        <p:spPr>
          <a:xfrm>
            <a:off x="250825" y="5734050"/>
            <a:ext cx="2952750" cy="863600"/>
          </a:xfrm>
          <a:prstGeom prst="flowChartAlternateProcess">
            <a:avLst/>
          </a:prstGeom>
          <a:solidFill>
            <a:srgbClr val="FFFFFF"/>
          </a:solidFill>
          <a:ln w="28575">
            <a:solidFill>
              <a:srgbClr val="333399"/>
            </a:solidFill>
            <a:miter/>
          </a:ln>
        </p:spPr>
        <p:txBody>
          <a:bodyPr/>
          <a:lstStyle/>
          <a:p>
            <a:endParaRPr lang="ja-JP" altLang="en-US"/>
          </a:p>
        </p:txBody>
      </p:sp>
      <p:sp>
        <p:nvSpPr>
          <p:cNvPr id="1384" name="Text Box 5"/>
          <p:cNvSpPr txBox="1">
            <a:spLocks noChangeArrowheads="1"/>
          </p:cNvSpPr>
          <p:nvPr/>
        </p:nvSpPr>
        <p:spPr>
          <a:xfrm>
            <a:off x="250825" y="5734050"/>
            <a:ext cx="2952750" cy="737771"/>
          </a:xfrm>
          <a:prstGeom prst="rect">
            <a:avLst/>
          </a:prstGeom>
          <a:noFill/>
          <a:ln w="9525">
            <a:miter/>
          </a:ln>
          <a:effectLst>
            <a:prstShdw prst="shdw17" dist="17961" dir="2700000">
              <a:srgbClr val="007A5C"/>
            </a:prstShdw>
          </a:effectLst>
        </p:spPr>
        <p:txBody>
          <a:bodyPr>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2800" dirty="0">
                <a:solidFill>
                  <a:schemeClr val="accent2"/>
                </a:solidFill>
                <a:effectLst/>
                <a:latin typeface="AR丸ゴシック体E" pitchFamily="54" charset="-128"/>
                <a:ea typeface="AR丸ゴシック体E" pitchFamily="54" charset="-128"/>
              </a:rPr>
              <a:t>東日本大震災</a:t>
            </a:r>
            <a:br>
              <a:rPr lang="ja-JP" altLang="en-US" sz="2800" u="sng" dirty="0">
                <a:solidFill>
                  <a:schemeClr val="accent2"/>
                </a:solidFill>
                <a:effectLst/>
                <a:latin typeface="AR丸ゴシック体E" pitchFamily="54" charset="-128"/>
                <a:ea typeface="AR丸ゴシック体E" pitchFamily="54" charset="-128"/>
              </a:rPr>
            </a:br>
            <a:r>
              <a:rPr lang="ja-JP" altLang="en-US" sz="1400" dirty="0">
                <a:solidFill>
                  <a:schemeClr val="accent2"/>
                </a:solidFill>
                <a:effectLst/>
                <a:latin typeface="AR丸ゴシック体E" pitchFamily="54" charset="-128"/>
                <a:ea typeface="AR丸ゴシック体E" pitchFamily="54" charset="-128"/>
              </a:rPr>
              <a:t>（</a:t>
            </a:r>
            <a:r>
              <a:rPr lang="en-US" altLang="ja-JP" sz="1400" dirty="0">
                <a:solidFill>
                  <a:schemeClr val="accent2"/>
                </a:solidFill>
                <a:latin typeface="AR丸ゴシック体E" pitchFamily="54" charset="-128"/>
                <a:ea typeface="AR丸ゴシック体E" pitchFamily="54" charset="-128"/>
              </a:rPr>
              <a:t>2024</a:t>
            </a:r>
            <a:r>
              <a:rPr lang="ja-JP" altLang="en-US" sz="1400" dirty="0">
                <a:solidFill>
                  <a:schemeClr val="accent2"/>
                </a:solidFill>
                <a:latin typeface="AR丸ゴシック体E" pitchFamily="54" charset="-128"/>
                <a:ea typeface="AR丸ゴシック体E" pitchFamily="54" charset="-128"/>
              </a:rPr>
              <a:t>年</a:t>
            </a:r>
            <a:r>
              <a:rPr lang="en-US" altLang="ja-JP" sz="1400" dirty="0">
                <a:solidFill>
                  <a:schemeClr val="accent2"/>
                </a:solidFill>
                <a:effectLst/>
                <a:latin typeface="AR丸ゴシック体E" pitchFamily="54" charset="-128"/>
                <a:ea typeface="AR丸ゴシック体E" pitchFamily="54" charset="-128"/>
              </a:rPr>
              <a:t>3</a:t>
            </a:r>
            <a:r>
              <a:rPr lang="ja-JP" altLang="en-US" sz="1400" dirty="0">
                <a:solidFill>
                  <a:schemeClr val="accent2"/>
                </a:solidFill>
                <a:effectLst/>
                <a:latin typeface="AR丸ゴシック体E" pitchFamily="54" charset="-128"/>
                <a:ea typeface="AR丸ゴシック体E" pitchFamily="54" charset="-128"/>
              </a:rPr>
              <a:t>月</a:t>
            </a:r>
            <a:r>
              <a:rPr lang="en-US" altLang="ja-JP" sz="1400" dirty="0">
                <a:solidFill>
                  <a:schemeClr val="accent2"/>
                </a:solidFill>
                <a:effectLst/>
                <a:latin typeface="AR丸ゴシック体E" pitchFamily="54" charset="-128"/>
                <a:ea typeface="AR丸ゴシック体E" pitchFamily="54" charset="-128"/>
              </a:rPr>
              <a:t>1</a:t>
            </a:r>
            <a:r>
              <a:rPr lang="ja-JP" altLang="en-US" sz="1400" dirty="0">
                <a:solidFill>
                  <a:schemeClr val="accent2"/>
                </a:solidFill>
                <a:effectLst/>
                <a:latin typeface="AR丸ゴシック体E" pitchFamily="54" charset="-128"/>
                <a:ea typeface="AR丸ゴシック体E" pitchFamily="54" charset="-128"/>
              </a:rPr>
              <a:t>日時点消防庁）</a:t>
            </a:r>
            <a:endParaRPr/>
          </a:p>
        </p:txBody>
      </p:sp>
      <p:sp>
        <p:nvSpPr>
          <p:cNvPr id="1385" name="図形 730"/>
          <p:cNvSpPr>
            <a:spLocks noChangeArrowheads="1"/>
          </p:cNvSpPr>
          <p:nvPr/>
        </p:nvSpPr>
        <p:spPr>
          <a:xfrm>
            <a:off x="3708400" y="5734050"/>
            <a:ext cx="5329237" cy="863600"/>
          </a:xfrm>
          <a:prstGeom prst="flowChartAlternateProcess">
            <a:avLst/>
          </a:prstGeom>
          <a:solidFill>
            <a:srgbClr val="FFFFFF"/>
          </a:solidFill>
          <a:ln w="28575">
            <a:solidFill>
              <a:srgbClr val="FF0066"/>
            </a:solidFill>
            <a:miter/>
          </a:ln>
        </p:spPr>
        <p:txBody>
          <a:bodyPr/>
          <a:lstStyle/>
          <a:p>
            <a:endParaRPr lang="ja-JP" altLang="en-US"/>
          </a:p>
        </p:txBody>
      </p:sp>
      <p:sp>
        <p:nvSpPr>
          <p:cNvPr id="1386" name="Text Box 5"/>
          <p:cNvSpPr txBox="1">
            <a:spLocks noChangeArrowheads="1"/>
          </p:cNvSpPr>
          <p:nvPr/>
        </p:nvSpPr>
        <p:spPr>
          <a:xfrm>
            <a:off x="3708400" y="5734050"/>
            <a:ext cx="5186362" cy="823912"/>
          </a:xfrm>
          <a:prstGeom prst="rect">
            <a:avLst/>
          </a:prstGeom>
          <a:noFill/>
          <a:ln w="9525">
            <a:miter/>
          </a:ln>
          <a:effectLst>
            <a:prstShdw prst="shdw17" dist="17961" dir="2700000">
              <a:srgbClr val="007A5C"/>
            </a:prstShdw>
          </a:effectLst>
        </p:spPr>
        <p:txBody>
          <a:bodyPr>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2800">
                <a:solidFill>
                  <a:srgbClr val="FF0066"/>
                </a:solidFill>
                <a:effectLst/>
                <a:latin typeface="AR丸ゴシック体E" pitchFamily="54" charset="-128"/>
                <a:ea typeface="AR丸ゴシック体E" pitchFamily="54" charset="-128"/>
              </a:rPr>
              <a:t>南海トラフ地震</a:t>
            </a:r>
            <a:br>
              <a:rPr lang="ja-JP" altLang="en-US" sz="2800" u="sng">
                <a:solidFill>
                  <a:srgbClr val="FF0066"/>
                </a:solidFill>
                <a:effectLst/>
                <a:latin typeface="AR丸ゴシック体E" pitchFamily="54" charset="-128"/>
                <a:ea typeface="AR丸ゴシック体E" pitchFamily="54" charset="-128"/>
              </a:rPr>
            </a:br>
            <a:r>
              <a:rPr lang="ja-JP" altLang="en-US" sz="2000">
                <a:solidFill>
                  <a:srgbClr val="FF0066"/>
                </a:solidFill>
                <a:effectLst/>
                <a:latin typeface="AR丸ゴシック体E" pitchFamily="54" charset="-128"/>
                <a:ea typeface="AR丸ゴシック体E" pitchFamily="54" charset="-128"/>
              </a:rPr>
              <a:t>（</a:t>
            </a:r>
            <a:r>
              <a:rPr lang="en-US" altLang="ja-JP" sz="2000">
                <a:solidFill>
                  <a:srgbClr val="FF0066"/>
                </a:solidFill>
                <a:effectLst/>
                <a:latin typeface="AR丸ゴシック体E" pitchFamily="54" charset="-128"/>
                <a:ea typeface="AR丸ゴシック体E" pitchFamily="54" charset="-128"/>
              </a:rPr>
              <a:t>2013</a:t>
            </a:r>
            <a:r>
              <a:rPr lang="ja-JP" altLang="en-US" sz="2000">
                <a:solidFill>
                  <a:srgbClr val="FF0066"/>
                </a:solidFill>
                <a:effectLst/>
                <a:latin typeface="AR丸ゴシック体E" pitchFamily="54" charset="-128"/>
                <a:ea typeface="AR丸ゴシック体E" pitchFamily="54" charset="-128"/>
              </a:rPr>
              <a:t>年想定）</a:t>
            </a:r>
          </a:p>
        </p:txBody>
      </p:sp>
      <p:sp>
        <p:nvSpPr>
          <p:cNvPr id="1387" name="図形 34"/>
          <p:cNvSpPr>
            <a:spLocks noChangeArrowheads="1"/>
          </p:cNvSpPr>
          <p:nvPr/>
        </p:nvSpPr>
        <p:spPr>
          <a:xfrm>
            <a:off x="766141" y="789313"/>
            <a:ext cx="3230217" cy="2261299"/>
          </a:xfrm>
          <a:prstGeom prst="roundRect">
            <a:avLst>
              <a:gd name="adj" fmla="val 16669"/>
            </a:avLst>
          </a:prstGeom>
          <a:gradFill rotWithShape="1">
            <a:gsLst>
              <a:gs pos="0">
                <a:srgbClr val="FFFF00">
                  <a:gamma/>
                  <a:tint val="19216"/>
                  <a:invGamma/>
                </a:srgbClr>
              </a:gs>
              <a:gs pos="100000">
                <a:srgbClr val="FFFF00"/>
              </a:gs>
            </a:gsLst>
            <a:path path="shape">
              <a:fillToRect l="50000" t="50000" r="50000" b="50000"/>
            </a:path>
            <a:tileRect/>
          </a:gradFill>
          <a:ln w="9525">
            <a:solidFill>
              <a:schemeClr val="tx1"/>
            </a:solidFill>
          </a:ln>
        </p:spPr>
        <p:txBody>
          <a:bodyPr wrap="none" anchor="ctr"/>
          <a:lstStyle/>
          <a:p>
            <a:pPr algn="ctr" fontAlgn="base"/>
            <a:r>
              <a:rPr lang="ja-JP" altLang="en-US" sz="3200" dirty="0">
                <a:ea typeface="AR丸ゴシック体E" pitchFamily="54" charset="-128"/>
              </a:rPr>
              <a:t>減災効果による</a:t>
            </a:r>
            <a:endParaRPr sz="1400" dirty="0"/>
          </a:p>
          <a:p>
            <a:pPr algn="ctr" fontAlgn="base"/>
            <a:r>
              <a:rPr lang="ja-JP" altLang="en-US" sz="3200" dirty="0">
                <a:ea typeface="AR丸ゴシック体E" pitchFamily="54" charset="-128"/>
              </a:rPr>
              <a:t>想定死者数</a:t>
            </a:r>
            <a:endParaRPr sz="1400" dirty="0"/>
          </a:p>
          <a:p>
            <a:pPr algn="ctr" fontAlgn="base"/>
            <a:r>
              <a:rPr lang="ja-JP" altLang="en-US" sz="3200" dirty="0">
                <a:latin typeface="AR P丸ゴシック体E"/>
                <a:ea typeface="AR P丸ゴシック体E"/>
              </a:rPr>
              <a:t>22,000人</a:t>
            </a:r>
            <a:endParaRPr dirty="0">
              <a:latin typeface="AR P丸ゴシック体E"/>
              <a:ea typeface="AR P丸ゴシック体E"/>
            </a:endParaRPr>
          </a:p>
          <a:p>
            <a:pPr algn="ctr" fontAlgn="base"/>
            <a:r>
              <a:rPr lang="ja-JP" altLang="en-US" sz="2000" dirty="0">
                <a:latin typeface="AR P丸ゴシック体E"/>
                <a:ea typeface="AR P丸ゴシック体E"/>
              </a:rPr>
              <a:t>(</a:t>
            </a:r>
            <a:r>
              <a:rPr lang="en-US" altLang="ja-JP" sz="2000" dirty="0">
                <a:latin typeface="AR P丸ゴシック体E"/>
                <a:ea typeface="AR P丸ゴシック体E"/>
              </a:rPr>
              <a:t>2022</a:t>
            </a:r>
            <a:r>
              <a:rPr lang="ja-JP" altLang="en-US" sz="2000" dirty="0">
                <a:latin typeface="AR P丸ゴシック体E"/>
                <a:ea typeface="AR P丸ゴシック体E"/>
              </a:rPr>
              <a:t>年度末時点)</a:t>
            </a:r>
            <a:endParaRPr lang="ja-JP" altLang="en-US" sz="3200" dirty="0">
              <a:latin typeface="AR P丸ゴシック体E"/>
              <a:ea typeface="AR P丸ゴシック体E"/>
            </a:endParaRPr>
          </a:p>
        </p:txBody>
      </p:sp>
      <p:pic>
        <p:nvPicPr>
          <p:cNvPr id="1388" name="図 2"/>
          <p:cNvPicPr>
            <a:picLocks noChangeAspect="1"/>
          </p:cNvPicPr>
          <p:nvPr/>
        </p:nvPicPr>
        <p:blipFill>
          <a:blip r:embed="rId1"/>
          <a:stretch>
            <a:fillRect/>
          </a:stretch>
        </p:blipFill>
        <p:spPr>
          <a:xfrm>
            <a:off x="5528529" y="921431"/>
            <a:ext cx="3366233" cy="2103895"/>
          </a:xfrm>
          <a:prstGeom prst="rect">
            <a:avLst/>
          </a:prstGeom>
        </p:spPr>
      </p:pic>
      <p:sp>
        <p:nvSpPr>
          <p:cNvPr id="1389" name="Text Box 5"/>
          <p:cNvSpPr txBox="1">
            <a:spLocks noChangeArrowheads="1"/>
          </p:cNvSpPr>
          <p:nvPr/>
        </p:nvSpPr>
        <p:spPr>
          <a:xfrm>
            <a:off x="3538045" y="5413846"/>
            <a:ext cx="1682027" cy="229939"/>
          </a:xfrm>
          <a:prstGeom prst="rect">
            <a:avLst/>
          </a:prstGeom>
          <a:noFill/>
          <a:ln w="9525">
            <a:miter/>
          </a:ln>
          <a:effectLst>
            <a:prstShdw prst="shdw17" dist="17961" dir="2700000">
              <a:srgbClr val="007A5C"/>
            </a:prstShdw>
          </a:effectLst>
        </p:spPr>
        <p:txBody>
          <a:bodyPr wrap="square">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900" dirty="0">
                <a:latin typeface="AR丸ゴシック体E" pitchFamily="54" charset="-128"/>
                <a:ea typeface="AR丸ゴシック体E" pitchFamily="54" charset="-128"/>
              </a:rPr>
              <a:t>（</a:t>
            </a:r>
            <a:r>
              <a:rPr lang="en-US" altLang="ja-JP" sz="900" dirty="0">
                <a:latin typeface="AR丸ゴシック体E" pitchFamily="54" charset="-128"/>
                <a:ea typeface="AR丸ゴシック体E" pitchFamily="54" charset="-128"/>
              </a:rPr>
              <a:t>2025</a:t>
            </a:r>
            <a:r>
              <a:rPr lang="ja-JP" altLang="en-US" sz="900" dirty="0">
                <a:latin typeface="AR丸ゴシック体E" pitchFamily="54" charset="-128"/>
                <a:ea typeface="AR丸ゴシック体E" pitchFamily="54" charset="-128"/>
              </a:rPr>
              <a:t>年３月</a:t>
            </a:r>
            <a:r>
              <a:rPr lang="en-US" altLang="ja-JP" sz="900" dirty="0">
                <a:latin typeface="AR丸ゴシック体E" pitchFamily="54" charset="-128"/>
                <a:ea typeface="AR丸ゴシック体E" pitchFamily="54" charset="-128"/>
              </a:rPr>
              <a:t>31</a:t>
            </a:r>
            <a:r>
              <a:rPr lang="ja-JP" altLang="en-US" sz="900" dirty="0">
                <a:latin typeface="AR丸ゴシック体E" pitchFamily="54" charset="-128"/>
                <a:ea typeface="AR丸ゴシック体E" pitchFamily="54" charset="-128"/>
              </a:rPr>
              <a:t>日内閣府）</a:t>
            </a:r>
            <a:endParaRPr lang="en-US" altLang="ja-JP" sz="900" dirty="0">
              <a:latin typeface="AR丸ゴシック体E" pitchFamily="54" charset="-128"/>
              <a:ea typeface="AR丸ゴシック体E" pitchFamily="5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7" dur="1" fill="hold">
                                          <p:stCondLst>
                                            <p:cond delay="0"/>
                                          </p:stCondLst>
                                        </p:cTn>
                                        <p:tgtEl>
                                          <p:spTgt spid="1364"/>
                                        </p:tgtEl>
                                        <p:attrNameLst>
                                          <p:attrName>style.visibility</p:attrName>
                                        </p:attrNameLst>
                                      </p:cBhvr>
                                      <p:to>
                                        <p:strVal val="visible"/>
                                      </p:to>
                                    </p:set>
                                    <p:animEffect transition="in" filter="wipe(down)">
                                      <p:cBhvr>
                                        <p:cTn id="6" dur="500"/>
                                        <p:tgtEl>
                                          <p:spTgt spid="136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1" dur="1" fill="hold">
                                          <p:stCondLst>
                                            <p:cond delay="0"/>
                                          </p:stCondLst>
                                        </p:cTn>
                                        <p:tgtEl>
                                          <p:spTgt spid="1380"/>
                                        </p:tgtEl>
                                        <p:attrNameLst>
                                          <p:attrName>style.visibility</p:attrName>
                                        </p:attrNameLst>
                                      </p:cBhvr>
                                      <p:to>
                                        <p:strVal val="visible"/>
                                      </p:to>
                                    </p:set>
                                    <p:animEffect transition="in" filter="wipe(down)">
                                      <p:cBhvr>
                                        <p:cTn id="10" dur="500"/>
                                        <p:tgtEl>
                                          <p:spTgt spid="13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6" dur="1" fill="hold">
                                          <p:stCondLst>
                                            <p:cond delay="0"/>
                                          </p:stCondLst>
                                        </p:cTn>
                                        <p:tgtEl>
                                          <p:spTgt spid="1358"/>
                                        </p:tgtEl>
                                        <p:attrNameLst>
                                          <p:attrName>style.visibility</p:attrName>
                                        </p:attrNameLst>
                                      </p:cBhvr>
                                      <p:to>
                                        <p:strVal val="visible"/>
                                      </p:to>
                                    </p:set>
                                    <p:animEffect transition="in" filter="wipe(down)">
                                      <p:cBhvr>
                                        <p:cTn id="15" dur="500"/>
                                        <p:tgtEl>
                                          <p:spTgt spid="1358"/>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20" dur="1" fill="hold">
                                          <p:stCondLst>
                                            <p:cond delay="0"/>
                                          </p:stCondLst>
                                        </p:cTn>
                                        <p:tgtEl>
                                          <p:spTgt spid="1359"/>
                                        </p:tgtEl>
                                        <p:attrNameLst>
                                          <p:attrName>style.visibility</p:attrName>
                                        </p:attrNameLst>
                                      </p:cBhvr>
                                      <p:to>
                                        <p:strVal val="visible"/>
                                      </p:to>
                                    </p:set>
                                    <p:animEffect transition="in" filter="wipe(down)">
                                      <p:cBhvr>
                                        <p:cTn id="19" dur="500"/>
                                        <p:tgtEl>
                                          <p:spTgt spid="1359"/>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4" dur="1" fill="hold">
                                          <p:stCondLst>
                                            <p:cond delay="0"/>
                                          </p:stCondLst>
                                        </p:cTn>
                                        <p:tgtEl>
                                          <p:spTgt spid="1365"/>
                                        </p:tgtEl>
                                        <p:attrNameLst>
                                          <p:attrName>style.visibility</p:attrName>
                                        </p:attrNameLst>
                                      </p:cBhvr>
                                      <p:to>
                                        <p:strVal val="visible"/>
                                      </p:to>
                                    </p:set>
                                    <p:animEffect transition="in" filter="wipe(down)">
                                      <p:cBhvr>
                                        <p:cTn id="23" dur="500"/>
                                        <p:tgtEl>
                                          <p:spTgt spid="1365"/>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8" dur="1" fill="hold">
                                          <p:stCondLst>
                                            <p:cond delay="0"/>
                                          </p:stCondLst>
                                        </p:cTn>
                                        <p:tgtEl>
                                          <p:spTgt spid="1366"/>
                                        </p:tgtEl>
                                        <p:attrNameLst>
                                          <p:attrName>style.visibility</p:attrName>
                                        </p:attrNameLst>
                                      </p:cBhvr>
                                      <p:to>
                                        <p:strVal val="visible"/>
                                      </p:to>
                                    </p:set>
                                    <p:animEffect transition="in" filter="wipe(down)">
                                      <p:cBhvr>
                                        <p:cTn id="27" dur="500"/>
                                        <p:tgtEl>
                                          <p:spTgt spid="1366"/>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2" dur="1" fill="hold">
                                          <p:stCondLst>
                                            <p:cond delay="0"/>
                                          </p:stCondLst>
                                        </p:cTn>
                                        <p:tgtEl>
                                          <p:spTgt spid="1363"/>
                                        </p:tgtEl>
                                        <p:attrNameLst>
                                          <p:attrName>style.visibility</p:attrName>
                                        </p:attrNameLst>
                                      </p:cBhvr>
                                      <p:to>
                                        <p:strVal val="visible"/>
                                      </p:to>
                                    </p:set>
                                    <p:animEffect transition="in" filter="wipe(down)">
                                      <p:cBhvr>
                                        <p:cTn id="31" dur="500"/>
                                        <p:tgtEl>
                                          <p:spTgt spid="1363"/>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6" dur="1" fill="hold">
                                          <p:stCondLst>
                                            <p:cond delay="0"/>
                                          </p:stCondLst>
                                        </p:cTn>
                                        <p:tgtEl>
                                          <p:spTgt spid="1362"/>
                                        </p:tgtEl>
                                        <p:attrNameLst>
                                          <p:attrName>style.visibility</p:attrName>
                                        </p:attrNameLst>
                                      </p:cBhvr>
                                      <p:to>
                                        <p:strVal val="visible"/>
                                      </p:to>
                                    </p:set>
                                    <p:animEffect transition="in" filter="wipe(down)">
                                      <p:cBhvr>
                                        <p:cTn id="35" dur="500"/>
                                        <p:tgtEl>
                                          <p:spTgt spid="1362"/>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40" dur="1" fill="hold">
                                          <p:stCondLst>
                                            <p:cond delay="0"/>
                                          </p:stCondLst>
                                        </p:cTn>
                                        <p:tgtEl>
                                          <p:spTgt spid="1381"/>
                                        </p:tgtEl>
                                        <p:attrNameLst>
                                          <p:attrName>style.visibility</p:attrName>
                                        </p:attrNameLst>
                                      </p:cBhvr>
                                      <p:to>
                                        <p:strVal val="visible"/>
                                      </p:to>
                                    </p:set>
                                    <p:animEffect transition="in" filter="fade">
                                      <p:cBhvr>
                                        <p:cTn id="39" dur="500"/>
                                        <p:tgtEl>
                                          <p:spTgt spid="138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5" dur="1" fill="hold">
                                          <p:stCondLst>
                                            <p:cond delay="0"/>
                                          </p:stCondLst>
                                        </p:cTn>
                                        <p:tgtEl>
                                          <p:spTgt spid="1360"/>
                                        </p:tgtEl>
                                        <p:attrNameLst>
                                          <p:attrName>style.visibility</p:attrName>
                                        </p:attrNameLst>
                                      </p:cBhvr>
                                      <p:to>
                                        <p:strVal val="visible"/>
                                      </p:to>
                                    </p:set>
                                    <p:animEffect transition="in" filter="wipe(down)">
                                      <p:cBhvr>
                                        <p:cTn id="44" dur="500"/>
                                        <p:tgtEl>
                                          <p:spTgt spid="1360"/>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9" dur="1" fill="hold">
                                          <p:stCondLst>
                                            <p:cond delay="0"/>
                                          </p:stCondLst>
                                        </p:cTn>
                                        <p:tgtEl>
                                          <p:spTgt spid="1361"/>
                                        </p:tgtEl>
                                        <p:attrNameLst>
                                          <p:attrName>style.visibility</p:attrName>
                                        </p:attrNameLst>
                                      </p:cBhvr>
                                      <p:to>
                                        <p:strVal val="visible"/>
                                      </p:to>
                                    </p:set>
                                    <p:animEffect transition="in" filter="wipe(down)">
                                      <p:cBhvr>
                                        <p:cTn id="48" dur="500"/>
                                        <p:tgtEl>
                                          <p:spTgt spid="1361"/>
                                        </p:tgtEl>
                                      </p:cBhvr>
                                    </p:animEffect>
                                  </p:childTnLst>
                                </p:cTn>
                              </p:par>
                            </p:childTnLst>
                          </p:cTn>
                        </p:par>
                        <p:par>
                          <p:cTn id="50" fill="hold">
                            <p:stCondLst>
                              <p:cond delay="1000"/>
                            </p:stCondLst>
                            <p:childTnLst>
                              <p:par>
                                <p:cTn id="51" presetID="22" presetClass="entr" presetSubtype="4" fill="hold" grpId="0" nodeType="afterEffect">
                                  <p:stCondLst>
                                    <p:cond delay="0"/>
                                  </p:stCondLst>
                                  <p:childTnLst>
                                    <p:set>
                                      <p:cBhvr>
                                        <p:cTn id="53" dur="1" fill="hold">
                                          <p:stCondLst>
                                            <p:cond delay="0"/>
                                          </p:stCondLst>
                                        </p:cTn>
                                        <p:tgtEl>
                                          <p:spTgt spid="1378"/>
                                        </p:tgtEl>
                                        <p:attrNameLst>
                                          <p:attrName>style.visibility</p:attrName>
                                        </p:attrNameLst>
                                      </p:cBhvr>
                                      <p:to>
                                        <p:strVal val="visible"/>
                                      </p:to>
                                    </p:set>
                                    <p:animEffect transition="in" filter="wipe(down)">
                                      <p:cBhvr>
                                        <p:cTn id="52" dur="500"/>
                                        <p:tgtEl>
                                          <p:spTgt spid="1378"/>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7" dur="1" fill="hold">
                                          <p:stCondLst>
                                            <p:cond delay="0"/>
                                          </p:stCondLst>
                                        </p:cTn>
                                        <p:tgtEl>
                                          <p:spTgt spid="1357"/>
                                        </p:tgtEl>
                                        <p:attrNameLst>
                                          <p:attrName>style.visibility</p:attrName>
                                        </p:attrNameLst>
                                      </p:cBhvr>
                                      <p:to>
                                        <p:strVal val="visible"/>
                                      </p:to>
                                    </p:set>
                                    <p:animEffect transition="in" filter="fade">
                                      <p:cBhvr>
                                        <p:cTn id="56" dur="500"/>
                                        <p:tgtEl>
                                          <p:spTgt spid="1357"/>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1" dur="1" fill="hold">
                                          <p:stCondLst>
                                            <p:cond delay="0"/>
                                          </p:stCondLst>
                                        </p:cTn>
                                        <p:tgtEl>
                                          <p:spTgt spid="1382"/>
                                        </p:tgtEl>
                                        <p:attrNameLst>
                                          <p:attrName>style.visibility</p:attrName>
                                        </p:attrNameLst>
                                      </p:cBhvr>
                                      <p:to>
                                        <p:strVal val="visible"/>
                                      </p:to>
                                    </p:set>
                                    <p:animEffect transition="in" filter="fade">
                                      <p:cBhvr>
                                        <p:cTn id="60" dur="500"/>
                                        <p:tgtEl>
                                          <p:spTgt spid="138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6" dur="1" fill="hold">
                                          <p:stCondLst>
                                            <p:cond delay="0"/>
                                          </p:stCondLst>
                                        </p:cTn>
                                        <p:tgtEl>
                                          <p:spTgt spid="1388"/>
                                        </p:tgtEl>
                                        <p:attrNameLst>
                                          <p:attrName>style.visibility</p:attrName>
                                        </p:attrNameLst>
                                      </p:cBhvr>
                                      <p:to>
                                        <p:strVal val="visible"/>
                                      </p:to>
                                    </p:set>
                                    <p:animEffect transition="in" filter="fade">
                                      <p:cBhvr>
                                        <p:cTn id="65" dur="500"/>
                                        <p:tgtEl>
                                          <p:spTgt spid="1388"/>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70" dur="1" fill="hold">
                                          <p:stCondLst>
                                            <p:cond delay="0"/>
                                          </p:stCondLst>
                                        </p:cTn>
                                        <p:tgtEl>
                                          <p:spTgt spid="1387"/>
                                        </p:tgtEl>
                                        <p:attrNameLst>
                                          <p:attrName>style.visibility</p:attrName>
                                        </p:attrNameLst>
                                      </p:cBhvr>
                                      <p:to>
                                        <p:strVal val="visible"/>
                                      </p:to>
                                    </p:set>
                                    <p:animEffect transition="in" filter="fade">
                                      <p:cBhvr>
                                        <p:cTn id="69" dur="500"/>
                                        <p:tgtEl>
                                          <p:spTgt spid="1387"/>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4" dur="1" fill="hold">
                                          <p:stCondLst>
                                            <p:cond delay="0"/>
                                          </p:stCondLst>
                                        </p:cTn>
                                        <p:tgtEl>
                                          <p:spTgt spid="1389"/>
                                        </p:tgtEl>
                                        <p:attrNameLst>
                                          <p:attrName>style.visibility</p:attrName>
                                        </p:attrNameLst>
                                      </p:cBhvr>
                                      <p:to>
                                        <p:strVal val="visible"/>
                                      </p:to>
                                    </p:set>
                                    <p:animEffect transition="in" filter="fade">
                                      <p:cBhvr>
                                        <p:cTn id="73" dur="500"/>
                                        <p:tgtEl>
                                          <p:spTgt spid="1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4" grpId="0" animBg="1" autoUpdateAnimBg="0"/>
      <p:bldP spid="1380" grpId="0" animBg="1" autoUpdateAnimBg="0"/>
      <p:bldP spid="1358" grpId="0" animBg="1" autoUpdateAnimBg="0"/>
      <p:bldP spid="1359" grpId="0" animBg="1" autoUpdateAnimBg="0"/>
      <p:bldP spid="1365" grpId="0" animBg="1" autoUpdateAnimBg="0"/>
      <p:bldP spid="1366" grpId="0" animBg="1" autoUpdateAnimBg="0"/>
      <p:bldP spid="1363" grpId="0" animBg="1" autoUpdateAnimBg="0"/>
      <p:bldP spid="1362" grpId="0" animBg="1" autoUpdateAnimBg="0"/>
      <p:bldP spid="1381" grpId="0" animBg="1" autoUpdateAnimBg="0"/>
      <p:bldP spid="1360" grpId="0" animBg="1" autoUpdateAnimBg="0"/>
      <p:bldP spid="1361" grpId="0" animBg="1" autoUpdateAnimBg="0"/>
      <p:bldP spid="1378" grpId="0" animBg="1" autoUpdateAnimBg="0"/>
      <p:bldP spid="1357" grpId="0" animBg="1" autoUpdateAnimBg="0"/>
      <p:bldP spid="1382" grpId="0" animBg="1" autoUpdateAnimBg="0"/>
      <p:bldP spid="1387" grpId="0" animBg="1" autoUpdateAnimBg="0"/>
      <p:bldP spid="1389"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1396" name="図形 18"/>
          <p:cNvGrpSpPr/>
          <p:nvPr/>
        </p:nvGrpSpPr>
        <p:grpSpPr>
          <a:xfrm>
            <a:off x="0" y="0"/>
            <a:ext cx="9144000" cy="6858000"/>
            <a:chOff x="0" y="0"/>
            <a:chExt cx="5760" cy="4320"/>
          </a:xfrm>
        </p:grpSpPr>
        <p:sp>
          <p:nvSpPr>
            <p:cNvPr id="1397" name="四角形 14"/>
            <p:cNvSpPr>
              <a:spLocks noChangeArrowheads="1"/>
            </p:cNvSpPr>
            <p:nvPr/>
          </p:nvSpPr>
          <p:spPr>
            <a:xfrm>
              <a:off x="0" y="0"/>
              <a:ext cx="5760" cy="432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wrap="none" anchor="ctr"/>
            <a:lstStyle/>
            <a:p>
              <a:pPr algn="ctr" fontAlgn="base">
                <a:spcBef>
                  <a:spcPct val="50000"/>
                </a:spcBef>
              </a:pPr>
              <a:endParaRPr lang="ja-JP" altLang="en-US" sz="5400">
                <a:ea typeface="HGP明朝E" pitchFamily="23" charset="-128"/>
              </a:endParaRPr>
            </a:p>
          </p:txBody>
        </p:sp>
        <p:sp>
          <p:nvSpPr>
            <p:cNvPr id="1398" name="テキスト 209"/>
            <p:cNvSpPr txBox="1">
              <a:spLocks noChangeArrowheads="1"/>
            </p:cNvSpPr>
            <p:nvPr/>
          </p:nvSpPr>
          <p:spPr>
            <a:xfrm>
              <a:off x="0" y="754"/>
              <a:ext cx="5760" cy="544"/>
            </a:xfrm>
            <a:prstGeom prst="rect">
              <a:avLst/>
            </a:prstGeom>
            <a:noFill/>
            <a:ln w="9525">
              <a:prstDash val="sysDot"/>
              <a:miter/>
            </a:ln>
            <a:effectLst>
              <a:prstShdw prst="shdw17" dist="17961" dir="2700000">
                <a:srgbClr val="000000"/>
              </a:prstShdw>
            </a:effectLst>
          </p:spPr>
          <p:txBody>
            <a:bodyPr/>
            <a:lstStyle/>
            <a:p>
              <a:pPr algn="ctr" fontAlgn="base">
                <a:spcBef>
                  <a:spcPct val="50000"/>
                </a:spcBef>
              </a:pPr>
              <a:r>
                <a:rPr lang="ja-JP" altLang="en-US" sz="5400">
                  <a:solidFill>
                    <a:srgbClr val="FF0000"/>
                  </a:solidFill>
                  <a:effectLst/>
                  <a:latin typeface="HGP明朝E" pitchFamily="23" charset="-128"/>
                  <a:ea typeface="HGP明朝E" pitchFamily="23" charset="-128"/>
                </a:rPr>
                <a:t>自分の命を守ること</a:t>
              </a:r>
            </a:p>
          </p:txBody>
        </p:sp>
        <p:sp>
          <p:nvSpPr>
            <p:cNvPr id="1399" name="テキスト 209"/>
            <p:cNvSpPr txBox="1">
              <a:spLocks noChangeArrowheads="1"/>
            </p:cNvSpPr>
            <p:nvPr/>
          </p:nvSpPr>
          <p:spPr>
            <a:xfrm>
              <a:off x="0" y="1934"/>
              <a:ext cx="5670" cy="634"/>
            </a:xfrm>
            <a:prstGeom prst="rect">
              <a:avLst/>
            </a:prstGeom>
            <a:noFill/>
            <a:ln w="9525">
              <a:prstDash val="sysDot"/>
              <a:miter/>
            </a:ln>
            <a:effectLst>
              <a:prstShdw prst="shdw17" dist="17961" dir="2700000">
                <a:srgbClr val="000000"/>
              </a:prstShdw>
            </a:effectLst>
          </p:spPr>
          <p:txBody>
            <a:bodyPr/>
            <a:lstStyle/>
            <a:p>
              <a:pPr algn="ctr" fontAlgn="base">
                <a:spcBef>
                  <a:spcPct val="50000"/>
                </a:spcBef>
              </a:pPr>
              <a:r>
                <a:rPr lang="ja-JP" altLang="en-US" sz="5400">
                  <a:solidFill>
                    <a:srgbClr val="FF0000"/>
                  </a:solidFill>
                  <a:effectLst/>
                  <a:ea typeface="HGP明朝E" pitchFamily="23" charset="-128"/>
                </a:rPr>
                <a:t>家庭の防災リーダーとなること</a:t>
              </a:r>
            </a:p>
          </p:txBody>
        </p:sp>
        <p:sp>
          <p:nvSpPr>
            <p:cNvPr id="1400" name="テキスト 209"/>
            <p:cNvSpPr txBox="1">
              <a:spLocks noChangeArrowheads="1"/>
            </p:cNvSpPr>
            <p:nvPr/>
          </p:nvSpPr>
          <p:spPr>
            <a:xfrm>
              <a:off x="68" y="3249"/>
              <a:ext cx="5670" cy="589"/>
            </a:xfrm>
            <a:prstGeom prst="rect">
              <a:avLst/>
            </a:prstGeom>
            <a:noFill/>
            <a:ln w="9525">
              <a:prstDash val="sysDot"/>
              <a:miter/>
            </a:ln>
            <a:effectLst>
              <a:prstShdw prst="shdw17" dist="17961" dir="2700000">
                <a:srgbClr val="000000"/>
              </a:prstShdw>
            </a:effectLst>
          </p:spPr>
          <p:txBody>
            <a:bodyPr/>
            <a:lstStyle/>
            <a:p>
              <a:pPr algn="ctr" fontAlgn="base">
                <a:spcBef>
                  <a:spcPct val="50000"/>
                </a:spcBef>
              </a:pPr>
              <a:r>
                <a:rPr lang="ja-JP" altLang="en-US" sz="5400">
                  <a:solidFill>
                    <a:srgbClr val="FF0000"/>
                  </a:solidFill>
                  <a:effectLst/>
                  <a:ea typeface="HGP明朝E" pitchFamily="23" charset="-128"/>
                </a:rPr>
                <a:t>地域の防災リーダーとなること</a:t>
              </a:r>
            </a:p>
          </p:txBody>
        </p:sp>
      </p:grpSp>
      <p:sp>
        <p:nvSpPr>
          <p:cNvPr id="1401" name="四角形 4"/>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02" name="四角形 26"/>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wrap="none" anchor="ctr"/>
          <a:lstStyle/>
          <a:p>
            <a:pPr algn="ctr" fontAlgn="base">
              <a:spcBef>
                <a:spcPct val="50000"/>
              </a:spcBef>
            </a:pPr>
            <a:endParaRPr lang="ja-JP" altLang="en-US" sz="5400">
              <a:ea typeface="HGP明朝E" pitchFamily="23" charset="-128"/>
            </a:endParaRPr>
          </a:p>
        </p:txBody>
      </p:sp>
      <p:sp>
        <p:nvSpPr>
          <p:cNvPr id="1403" name="テキスト 209"/>
          <p:cNvSpPr txBox="1">
            <a:spLocks noChangeArrowheads="1"/>
          </p:cNvSpPr>
          <p:nvPr/>
        </p:nvSpPr>
        <p:spPr>
          <a:xfrm>
            <a:off x="0" y="620712"/>
            <a:ext cx="9144000" cy="863600"/>
          </a:xfrm>
          <a:prstGeom prst="rect">
            <a:avLst/>
          </a:prstGeom>
          <a:solidFill>
            <a:srgbClr val="FFFF00"/>
          </a:solidFill>
          <a:ln w="9525">
            <a:prstDash val="sysDot"/>
            <a:miter/>
          </a:ln>
          <a:effectLst>
            <a:prstShdw prst="shdw17" dist="17961" dir="2700000">
              <a:srgbClr val="000000"/>
            </a:prstShdw>
          </a:effectLst>
        </p:spPr>
        <p:txBody>
          <a:bodyPr/>
          <a:lstStyle/>
          <a:p>
            <a:pPr algn="ctr" fontAlgn="base">
              <a:spcBef>
                <a:spcPct val="50000"/>
              </a:spcBef>
            </a:pPr>
            <a:r>
              <a:rPr lang="ja-JP" altLang="en-US" sz="4800" dirty="0">
                <a:latin typeface="HGP明朝E" pitchFamily="23" charset="-128"/>
                <a:ea typeface="HGP明朝E" pitchFamily="23" charset="-128"/>
              </a:rPr>
              <a:t>ふじのくにジュニア防災士心得</a:t>
            </a:r>
          </a:p>
        </p:txBody>
      </p:sp>
      <p:sp>
        <p:nvSpPr>
          <p:cNvPr id="1404" name="テキスト 209"/>
          <p:cNvSpPr txBox="1">
            <a:spLocks noChangeArrowheads="1"/>
          </p:cNvSpPr>
          <p:nvPr/>
        </p:nvSpPr>
        <p:spPr>
          <a:xfrm>
            <a:off x="0" y="1700212"/>
            <a:ext cx="9144000" cy="701675"/>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solidFill>
                  <a:srgbClr val="0033CC"/>
                </a:solidFill>
                <a:effectLst/>
                <a:ea typeface="HGP創英角ﾎﾟｯﾌﾟ体" pitchFamily="55" charset="-128"/>
              </a:rPr>
              <a:t>１</a:t>
            </a:r>
            <a:r>
              <a:rPr lang="ja-JP" altLang="en-US" sz="4000" dirty="0">
                <a:solidFill>
                  <a:srgbClr val="0033CC"/>
                </a:solidFill>
                <a:effectLst/>
                <a:ea typeface="HGP創英角ﾎﾟｯﾌﾟ体" pitchFamily="55" charset="-128"/>
              </a:rPr>
              <a:t>　学校の防災訓練・授業に本気で取組む</a:t>
            </a:r>
          </a:p>
        </p:txBody>
      </p:sp>
      <p:sp>
        <p:nvSpPr>
          <p:cNvPr id="1405" name="タイトル 1"/>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４ みんなにできること</a:t>
            </a:r>
          </a:p>
        </p:txBody>
      </p:sp>
      <p:sp>
        <p:nvSpPr>
          <p:cNvPr id="1406" name="テキスト 209"/>
          <p:cNvSpPr txBox="1">
            <a:spLocks noChangeArrowheads="1"/>
          </p:cNvSpPr>
          <p:nvPr/>
        </p:nvSpPr>
        <p:spPr>
          <a:xfrm>
            <a:off x="611187" y="2324100"/>
            <a:ext cx="8532813" cy="641350"/>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ea typeface="HGP創英角ﾎﾟｯﾌﾟ体" pitchFamily="55" charset="-128"/>
              </a:rPr>
              <a:t>→自分の命を守るために備える</a:t>
            </a:r>
          </a:p>
        </p:txBody>
      </p:sp>
      <p:sp>
        <p:nvSpPr>
          <p:cNvPr id="1407" name="テキスト 209"/>
          <p:cNvSpPr txBox="1">
            <a:spLocks noChangeArrowheads="1"/>
          </p:cNvSpPr>
          <p:nvPr/>
        </p:nvSpPr>
        <p:spPr>
          <a:xfrm>
            <a:off x="0" y="3381375"/>
            <a:ext cx="9144000" cy="701675"/>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solidFill>
                  <a:srgbClr val="0033CC"/>
                </a:solidFill>
                <a:effectLst/>
                <a:ea typeface="HGP創英角ﾎﾟｯﾌﾟ体" pitchFamily="55" charset="-128"/>
              </a:rPr>
              <a:t>２　</a:t>
            </a:r>
            <a:r>
              <a:rPr lang="ja-JP" altLang="en-US" sz="4000" dirty="0">
                <a:solidFill>
                  <a:srgbClr val="0033CC"/>
                </a:solidFill>
                <a:effectLst/>
                <a:ea typeface="HGP創英角ﾎﾟｯﾌﾟ体" pitchFamily="55" charset="-128"/>
              </a:rPr>
              <a:t>家族防災会議を主催</a:t>
            </a:r>
          </a:p>
        </p:txBody>
      </p:sp>
      <p:sp>
        <p:nvSpPr>
          <p:cNvPr id="1408" name="テキスト 209"/>
          <p:cNvSpPr txBox="1">
            <a:spLocks noChangeArrowheads="1"/>
          </p:cNvSpPr>
          <p:nvPr/>
        </p:nvSpPr>
        <p:spPr>
          <a:xfrm>
            <a:off x="576262" y="4076700"/>
            <a:ext cx="8532813" cy="641350"/>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ea typeface="HGP創英角ﾎﾟｯﾌﾟ体" pitchFamily="55" charset="-128"/>
              </a:rPr>
              <a:t>→家庭の防災対策を率先して考える</a:t>
            </a:r>
          </a:p>
        </p:txBody>
      </p:sp>
      <p:sp>
        <p:nvSpPr>
          <p:cNvPr id="1409" name="テキスト 209"/>
          <p:cNvSpPr txBox="1">
            <a:spLocks noChangeArrowheads="1"/>
          </p:cNvSpPr>
          <p:nvPr/>
        </p:nvSpPr>
        <p:spPr>
          <a:xfrm>
            <a:off x="0" y="5168900"/>
            <a:ext cx="9144000" cy="701675"/>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solidFill>
                  <a:srgbClr val="0033CC"/>
                </a:solidFill>
                <a:effectLst/>
                <a:ea typeface="HGP創英角ﾎﾟｯﾌﾟ体" pitchFamily="55" charset="-128"/>
              </a:rPr>
              <a:t>３　</a:t>
            </a:r>
            <a:r>
              <a:rPr lang="ja-JP" altLang="en-US" sz="4000" dirty="0">
                <a:solidFill>
                  <a:srgbClr val="0033CC"/>
                </a:solidFill>
                <a:effectLst/>
                <a:ea typeface="HGP創英角ﾎﾟｯﾌﾟ体" pitchFamily="55" charset="-128"/>
              </a:rPr>
              <a:t>地域の戦力になることを自覚</a:t>
            </a:r>
          </a:p>
        </p:txBody>
      </p:sp>
      <p:sp>
        <p:nvSpPr>
          <p:cNvPr id="1410" name="テキスト 209"/>
          <p:cNvSpPr txBox="1">
            <a:spLocks noChangeArrowheads="1"/>
          </p:cNvSpPr>
          <p:nvPr/>
        </p:nvSpPr>
        <p:spPr>
          <a:xfrm>
            <a:off x="647700" y="5837237"/>
            <a:ext cx="8532812" cy="641350"/>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ea typeface="HGP創英角ﾎﾟｯﾌﾟ体" pitchFamily="55" charset="-128"/>
              </a:rPr>
              <a:t>→地域の防災訓練に参加する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3"/>
                                        </p:tgtEl>
                                        <p:attrNameLst>
                                          <p:attrName>style.visibility</p:attrName>
                                        </p:attrNameLst>
                                      </p:cBhvr>
                                      <p:to>
                                        <p:strVal val="visible"/>
                                      </p:to>
                                    </p:set>
                                    <p:animEffect transition="in" filter="fade">
                                      <p:cBhvr>
                                        <p:cTn id="7" dur="500"/>
                                        <p:tgtEl>
                                          <p:spTgt spid="140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04"/>
                                        </p:tgtEl>
                                        <p:attrNameLst>
                                          <p:attrName>style.visibility</p:attrName>
                                        </p:attrNameLst>
                                      </p:cBhvr>
                                      <p:to>
                                        <p:strVal val="visible"/>
                                      </p:to>
                                    </p:set>
                                    <p:animEffect transition="in" filter="fade">
                                      <p:cBhvr>
                                        <p:cTn id="11" dur="500"/>
                                        <p:tgtEl>
                                          <p:spTgt spid="140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07"/>
                                        </p:tgtEl>
                                        <p:attrNameLst>
                                          <p:attrName>style.visibility</p:attrName>
                                        </p:attrNameLst>
                                      </p:cBhvr>
                                      <p:to>
                                        <p:strVal val="visible"/>
                                      </p:to>
                                    </p:set>
                                    <p:animEffect transition="in" filter="fade">
                                      <p:cBhvr>
                                        <p:cTn id="15" dur="500"/>
                                        <p:tgtEl>
                                          <p:spTgt spid="140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09"/>
                                        </p:tgtEl>
                                        <p:attrNameLst>
                                          <p:attrName>style.visibility</p:attrName>
                                        </p:attrNameLst>
                                      </p:cBhvr>
                                      <p:to>
                                        <p:strVal val="visible"/>
                                      </p:to>
                                    </p:set>
                                    <p:animEffect transition="in" filter="fade">
                                      <p:cBhvr>
                                        <p:cTn id="19" dur="500"/>
                                        <p:tgtEl>
                                          <p:spTgt spid="140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06"/>
                                        </p:tgtEl>
                                        <p:attrNameLst>
                                          <p:attrName>style.visibility</p:attrName>
                                        </p:attrNameLst>
                                      </p:cBhvr>
                                      <p:to>
                                        <p:strVal val="visible"/>
                                      </p:to>
                                    </p:set>
                                    <p:animEffect transition="in" filter="fade">
                                      <p:cBhvr>
                                        <p:cTn id="24" dur="500"/>
                                        <p:tgtEl>
                                          <p:spTgt spid="140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08"/>
                                        </p:tgtEl>
                                        <p:attrNameLst>
                                          <p:attrName>style.visibility</p:attrName>
                                        </p:attrNameLst>
                                      </p:cBhvr>
                                      <p:to>
                                        <p:strVal val="visible"/>
                                      </p:to>
                                    </p:set>
                                    <p:animEffect transition="in" filter="fade">
                                      <p:cBhvr>
                                        <p:cTn id="29" dur="500"/>
                                        <p:tgtEl>
                                          <p:spTgt spid="140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10"/>
                                        </p:tgtEl>
                                        <p:attrNameLst>
                                          <p:attrName>style.visibility</p:attrName>
                                        </p:attrNameLst>
                                      </p:cBhvr>
                                      <p:to>
                                        <p:strVal val="visible"/>
                                      </p:to>
                                    </p:set>
                                    <p:animEffect transition="in" filter="fade">
                                      <p:cBhvr>
                                        <p:cTn id="34" dur="500"/>
                                        <p:tgtEl>
                                          <p:spTgt spid="1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 grpId="0" animBg="1"/>
      <p:bldP spid="1404" grpId="0" animBg="1"/>
      <p:bldP spid="1406" grpId="0" animBg="1"/>
      <p:bldP spid="1407" grpId="0" animBg="1"/>
      <p:bldP spid="1408" grpId="0" animBg="1"/>
      <p:bldP spid="1409" grpId="0" animBg="1"/>
      <p:bldP spid="14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16" name="四角形 20"/>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pic>
        <p:nvPicPr>
          <p:cNvPr id="1417" name="図 4"/>
          <p:cNvPicPr>
            <a:picLocks noChangeAspect="1"/>
          </p:cNvPicPr>
          <p:nvPr/>
        </p:nvPicPr>
        <p:blipFill>
          <a:blip r:embed="rId1"/>
          <a:stretch>
            <a:fillRect/>
          </a:stretch>
        </p:blipFill>
        <p:spPr>
          <a:xfrm>
            <a:off x="539750" y="981075"/>
            <a:ext cx="4032250" cy="2401887"/>
          </a:xfrm>
          <a:prstGeom prst="rect">
            <a:avLst/>
          </a:prstGeom>
          <a:noFill/>
          <a:ln>
            <a:miter/>
          </a:ln>
        </p:spPr>
      </p:pic>
      <p:sp>
        <p:nvSpPr>
          <p:cNvPr id="1418"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4000" b="1">
                <a:solidFill>
                  <a:srgbClr val="FFFF00"/>
                </a:solidFill>
                <a:effectLst/>
                <a:ea typeface="HG丸ｺﾞｼｯｸM-PRO" pitchFamily="55" charset="-128"/>
              </a:rPr>
              <a:t>自分の命を守るために備える</a:t>
            </a:r>
          </a:p>
        </p:txBody>
      </p:sp>
      <p:pic>
        <p:nvPicPr>
          <p:cNvPr id="1419" name="図 6"/>
          <p:cNvPicPr>
            <a:picLocks noChangeAspect="1"/>
          </p:cNvPicPr>
          <p:nvPr/>
        </p:nvPicPr>
        <p:blipFill>
          <a:blip r:embed="rId2"/>
          <a:stretch>
            <a:fillRect/>
          </a:stretch>
        </p:blipFill>
        <p:spPr>
          <a:xfrm>
            <a:off x="5003800" y="981075"/>
            <a:ext cx="3529012" cy="2381250"/>
          </a:xfrm>
          <a:prstGeom prst="rect">
            <a:avLst/>
          </a:prstGeom>
          <a:noFill/>
          <a:ln>
            <a:miter/>
          </a:ln>
        </p:spPr>
      </p:pic>
      <p:sp>
        <p:nvSpPr>
          <p:cNvPr id="1420" name="テキスト 7"/>
          <p:cNvSpPr txBox="1">
            <a:spLocks noChangeArrowheads="1"/>
          </p:cNvSpPr>
          <p:nvPr/>
        </p:nvSpPr>
        <p:spPr>
          <a:xfrm>
            <a:off x="612775" y="3557587"/>
            <a:ext cx="3887787" cy="519113"/>
          </a:xfrm>
          <a:prstGeom prst="rect">
            <a:avLst/>
          </a:prstGeom>
          <a:noFill/>
          <a:ln>
            <a:miter/>
          </a:ln>
        </p:spPr>
        <p:txBody>
          <a:bodyPr>
            <a:spAutoFit/>
          </a:bodyPr>
          <a:lstStyle/>
          <a:p>
            <a:pPr algn="ctr" fontAlgn="base">
              <a:spcBef>
                <a:spcPct val="50000"/>
              </a:spcBef>
            </a:pPr>
            <a:r>
              <a:rPr lang="ja-JP" altLang="en-US" sz="2800" dirty="0">
                <a:solidFill>
                  <a:schemeClr val="accent2"/>
                </a:solidFill>
                <a:effectLst/>
                <a:ea typeface="AR丸ゴシック体E" pitchFamily="54" charset="-128"/>
              </a:rPr>
              <a:t>学校での避難訓練</a:t>
            </a:r>
          </a:p>
        </p:txBody>
      </p:sp>
      <p:sp>
        <p:nvSpPr>
          <p:cNvPr id="1421" name="テキスト 8"/>
          <p:cNvSpPr txBox="1">
            <a:spLocks noChangeArrowheads="1"/>
          </p:cNvSpPr>
          <p:nvPr/>
        </p:nvSpPr>
        <p:spPr>
          <a:xfrm>
            <a:off x="4787900" y="3557587"/>
            <a:ext cx="3887787" cy="519113"/>
          </a:xfrm>
          <a:prstGeom prst="rect">
            <a:avLst/>
          </a:prstGeom>
          <a:noFill/>
          <a:ln>
            <a:miter/>
          </a:ln>
        </p:spPr>
        <p:txBody>
          <a:bodyPr>
            <a:spAutoFit/>
          </a:bodyPr>
          <a:lstStyle/>
          <a:p>
            <a:pPr algn="ctr" fontAlgn="base">
              <a:spcBef>
                <a:spcPct val="50000"/>
              </a:spcBef>
            </a:pPr>
            <a:r>
              <a:rPr lang="ja-JP" altLang="en-US" sz="2800" dirty="0">
                <a:solidFill>
                  <a:srgbClr val="FF0000"/>
                </a:solidFill>
                <a:effectLst/>
                <a:ea typeface="AR丸ゴシック体E" pitchFamily="54" charset="-128"/>
              </a:rPr>
              <a:t>学校での防災授業</a:t>
            </a:r>
          </a:p>
        </p:txBody>
      </p:sp>
      <p:sp>
        <p:nvSpPr>
          <p:cNvPr id="1422" name="テキスト 18"/>
          <p:cNvSpPr txBox="1">
            <a:spLocks noChangeArrowheads="1"/>
          </p:cNvSpPr>
          <p:nvPr/>
        </p:nvSpPr>
        <p:spPr>
          <a:xfrm>
            <a:off x="-36512" y="4508500"/>
            <a:ext cx="4824412" cy="1920875"/>
          </a:xfrm>
          <a:prstGeom prst="rect">
            <a:avLst/>
          </a:prstGeom>
          <a:noFill/>
          <a:ln>
            <a:miter/>
          </a:ln>
        </p:spPr>
        <p:txBody>
          <a:bodyPr>
            <a:spAutoFit/>
          </a:bodyPr>
          <a:lstStyle/>
          <a:p>
            <a:pPr algn="ctr" fontAlgn="base">
              <a:spcBef>
                <a:spcPct val="50000"/>
              </a:spcBef>
            </a:pPr>
            <a:r>
              <a:rPr lang="ja-JP" altLang="en-US" sz="4000" u="sng" dirty="0">
                <a:solidFill>
                  <a:srgbClr val="FF0000"/>
                </a:solidFill>
                <a:effectLst/>
                <a:ea typeface="AR丸ゴシック体E" pitchFamily="54" charset="-128"/>
              </a:rPr>
              <a:t>本気の訓練</a:t>
            </a:r>
            <a:r>
              <a:rPr lang="ja-JP" altLang="en-US" sz="4000" dirty="0">
                <a:ea typeface="AR丸ゴシック体E" pitchFamily="54" charset="-128"/>
              </a:rPr>
              <a:t>・</a:t>
            </a:r>
            <a:br>
              <a:rPr lang="ja-JP" altLang="en-US" sz="4000" u="sng" dirty="0">
                <a:solidFill>
                  <a:srgbClr val="FF0000"/>
                </a:solidFill>
                <a:effectLst/>
                <a:ea typeface="AR丸ゴシック体E" pitchFamily="54" charset="-128"/>
              </a:rPr>
            </a:br>
            <a:r>
              <a:rPr lang="ja-JP" altLang="en-US" sz="4000" u="sng" dirty="0">
                <a:solidFill>
                  <a:srgbClr val="FF0000"/>
                </a:solidFill>
                <a:effectLst/>
                <a:ea typeface="AR丸ゴシック体E" pitchFamily="54" charset="-128"/>
              </a:rPr>
              <a:t>本気の授業</a:t>
            </a:r>
            <a:r>
              <a:rPr lang="ja-JP" altLang="en-US" sz="4000" dirty="0">
                <a:ea typeface="AR丸ゴシック体E" pitchFamily="54" charset="-128"/>
              </a:rPr>
              <a:t>が</a:t>
            </a:r>
            <a:br>
              <a:rPr lang="ja-JP" altLang="en-US" sz="4000" dirty="0">
                <a:ea typeface="AR丸ゴシック体E" pitchFamily="54" charset="-128"/>
              </a:rPr>
            </a:br>
            <a:r>
              <a:rPr lang="ja-JP" altLang="en-US" sz="4000" dirty="0">
                <a:ea typeface="AR丸ゴシック体E" pitchFamily="54" charset="-128"/>
              </a:rPr>
              <a:t>災害時の力になる</a:t>
            </a:r>
          </a:p>
        </p:txBody>
      </p:sp>
      <p:grpSp>
        <p:nvGrpSpPr>
          <p:cNvPr id="1423" name="グループ 351"/>
          <p:cNvGrpSpPr/>
          <p:nvPr/>
        </p:nvGrpSpPr>
        <p:grpSpPr>
          <a:xfrm>
            <a:off x="4572000" y="4327525"/>
            <a:ext cx="4464050" cy="2414587"/>
            <a:chOff x="4572000" y="4327525"/>
            <a:chExt cx="4464050" cy="2414587"/>
          </a:xfrm>
        </p:grpSpPr>
        <p:pic>
          <p:nvPicPr>
            <p:cNvPr id="1424" name="図 19"/>
            <p:cNvPicPr>
              <a:picLocks noChangeAspect="1"/>
            </p:cNvPicPr>
            <p:nvPr/>
          </p:nvPicPr>
          <p:blipFill>
            <a:blip r:embed="rId3"/>
            <a:stretch>
              <a:fillRect/>
            </a:stretch>
          </p:blipFill>
          <p:spPr>
            <a:xfrm>
              <a:off x="4572000" y="4327525"/>
              <a:ext cx="4464050" cy="2414587"/>
            </a:xfrm>
            <a:prstGeom prst="rect">
              <a:avLst/>
            </a:prstGeom>
            <a:solidFill>
              <a:srgbClr val="FFFFFF"/>
            </a:solidFill>
            <a:ln>
              <a:miter/>
            </a:ln>
          </p:spPr>
        </p:pic>
        <p:sp>
          <p:nvSpPr>
            <p:cNvPr id="1425" name="テキスト 351"/>
            <p:cNvSpPr txBox="1"/>
            <p:nvPr/>
          </p:nvSpPr>
          <p:spPr>
            <a:xfrm>
              <a:off x="5867530" y="6526449"/>
              <a:ext cx="3168470" cy="214551"/>
            </a:xfrm>
            <a:prstGeom prst="rect">
              <a:avLst/>
            </a:prstGeom>
          </p:spPr>
          <p:txBody>
            <a:bodyPr wrap="square">
              <a:spAutoFit/>
            </a:bodyPr>
            <a:lstStyle/>
            <a:p>
              <a:pPr>
                <a:defRPr lang="ja-JP" altLang="en-US"/>
              </a:pPr>
              <a:r>
                <a:rPr lang="ja-JP" altLang="en-US" sz="800">
                  <a:solidFill>
                    <a:schemeClr val="bg1"/>
                  </a:solidFill>
                </a:rPr>
                <a:t>出典：いわて震災津波アーカイブ／提供者：岩手県総務部総合防災室</a:t>
              </a:r>
              <a:endParaRPr lang="ja-JP"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7"/>
                                        </p:tgtEl>
                                        <p:attrNameLst>
                                          <p:attrName>style.visibility</p:attrName>
                                        </p:attrNameLst>
                                      </p:cBhvr>
                                      <p:to>
                                        <p:strVal val="visible"/>
                                      </p:to>
                                    </p:set>
                                    <p:animEffect transition="in" filter="fade">
                                      <p:cBhvr>
                                        <p:cTn id="7" dur="500"/>
                                        <p:tgtEl>
                                          <p:spTgt spid="1417"/>
                                        </p:tgtEl>
                                      </p:cBhvr>
                                    </p:animEffect>
                                  </p:childTnLst>
                                </p:cTn>
                              </p:par>
                              <p:par>
                                <p:cTn id="8" presetID="10" presetClass="entr" presetSubtype="0" fill="hold" nodeType="withEffect">
                                  <p:stCondLst>
                                    <p:cond delay="0"/>
                                  </p:stCondLst>
                                  <p:childTnLst>
                                    <p:set>
                                      <p:cBhvr>
                                        <p:cTn id="9" dur="1" fill="hold">
                                          <p:stCondLst>
                                            <p:cond delay="0"/>
                                          </p:stCondLst>
                                        </p:cTn>
                                        <p:tgtEl>
                                          <p:spTgt spid="1419"/>
                                        </p:tgtEl>
                                        <p:attrNameLst>
                                          <p:attrName>style.visibility</p:attrName>
                                        </p:attrNameLst>
                                      </p:cBhvr>
                                      <p:to>
                                        <p:strVal val="visible"/>
                                      </p:to>
                                    </p:set>
                                    <p:animEffect transition="in" filter="fade">
                                      <p:cBhvr>
                                        <p:cTn id="10" dur="500"/>
                                        <p:tgtEl>
                                          <p:spTgt spid="141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21"/>
                                        </p:tgtEl>
                                        <p:attrNameLst>
                                          <p:attrName>style.visibility</p:attrName>
                                        </p:attrNameLst>
                                      </p:cBhvr>
                                      <p:to>
                                        <p:strVal val="visible"/>
                                      </p:to>
                                    </p:set>
                                    <p:animEffect transition="in" filter="fade">
                                      <p:cBhvr>
                                        <p:cTn id="14" dur="500"/>
                                        <p:tgtEl>
                                          <p:spTgt spid="14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20"/>
                                        </p:tgtEl>
                                        <p:attrNameLst>
                                          <p:attrName>style.visibility</p:attrName>
                                        </p:attrNameLst>
                                      </p:cBhvr>
                                      <p:to>
                                        <p:strVal val="visible"/>
                                      </p:to>
                                    </p:set>
                                    <p:animEffect transition="in" filter="fade">
                                      <p:cBhvr>
                                        <p:cTn id="17" dur="500"/>
                                        <p:tgtEl>
                                          <p:spTgt spid="14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2"/>
                                        </p:tgtEl>
                                        <p:attrNameLst>
                                          <p:attrName>style.visibility</p:attrName>
                                        </p:attrNameLst>
                                      </p:cBhvr>
                                      <p:to>
                                        <p:strVal val="visible"/>
                                      </p:to>
                                    </p:set>
                                    <p:animEffect transition="in" filter="fade">
                                      <p:cBhvr>
                                        <p:cTn id="22" dur="500"/>
                                        <p:tgtEl>
                                          <p:spTgt spid="1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 grpId="0" animBg="1" autoUpdateAnimBg="0"/>
      <p:bldP spid="1421" grpId="0" animBg="1" autoUpdateAnimBg="0"/>
      <p:bldP spid="142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31" name="四角形 15"/>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32"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sp>
        <p:nvSpPr>
          <p:cNvPr id="1433" name="テキスト 7"/>
          <p:cNvSpPr txBox="1">
            <a:spLocks noChangeArrowheads="1"/>
          </p:cNvSpPr>
          <p:nvPr/>
        </p:nvSpPr>
        <p:spPr>
          <a:xfrm>
            <a:off x="0" y="908050"/>
            <a:ext cx="9144000" cy="1190625"/>
          </a:xfrm>
          <a:prstGeom prst="rect">
            <a:avLst/>
          </a:prstGeom>
          <a:noFill/>
          <a:ln>
            <a:miter/>
          </a:ln>
        </p:spPr>
        <p:txBody>
          <a:bodyPr>
            <a:spAutoFit/>
          </a:bodyPr>
          <a:lstStyle/>
          <a:p>
            <a:pPr algn="ctr" fontAlgn="base">
              <a:spcBef>
                <a:spcPct val="50000"/>
              </a:spcBef>
            </a:pPr>
            <a:r>
              <a:rPr lang="ja-JP" altLang="en-US" sz="3600" dirty="0">
                <a:ea typeface="AR丸ゴシック体E" pitchFamily="54" charset="-128"/>
              </a:rPr>
              <a:t>あなたが</a:t>
            </a:r>
            <a:r>
              <a:rPr lang="ja-JP" altLang="en-US" sz="3600" u="sng" dirty="0">
                <a:solidFill>
                  <a:srgbClr val="FF0000"/>
                </a:solidFill>
                <a:effectLst/>
                <a:ea typeface="AR丸ゴシック体E" pitchFamily="54" charset="-128"/>
              </a:rPr>
              <a:t>家庭の防災リーダー</a:t>
            </a:r>
            <a:r>
              <a:rPr lang="ja-JP" altLang="en-US" sz="3600" dirty="0">
                <a:ea typeface="AR丸ゴシック体E" pitchFamily="54" charset="-128"/>
              </a:rPr>
              <a:t>となって、</a:t>
            </a:r>
            <a:br>
              <a:rPr lang="ja-JP" altLang="en-US" sz="3600" dirty="0">
                <a:ea typeface="AR丸ゴシック体E" pitchFamily="54" charset="-128"/>
              </a:rPr>
            </a:br>
            <a:r>
              <a:rPr lang="ja-JP" altLang="en-US" sz="3600" dirty="0">
                <a:ea typeface="AR丸ゴシック体E" pitchFamily="54" charset="-128"/>
              </a:rPr>
              <a:t>家庭の防災対策を考えましょう！</a:t>
            </a:r>
          </a:p>
        </p:txBody>
      </p:sp>
      <p:sp>
        <p:nvSpPr>
          <p:cNvPr id="1434" name="テキスト 8"/>
          <p:cNvSpPr txBox="1">
            <a:spLocks noChangeArrowheads="1"/>
          </p:cNvSpPr>
          <p:nvPr/>
        </p:nvSpPr>
        <p:spPr>
          <a:xfrm>
            <a:off x="611187" y="2684462"/>
            <a:ext cx="3852863" cy="1228725"/>
          </a:xfrm>
          <a:prstGeom prst="rect">
            <a:avLst/>
          </a:prstGeom>
          <a:noFill/>
          <a:ln w="38100">
            <a:solidFill>
              <a:sysClr val="windowText" lastClr="000000"/>
            </a:solidFill>
            <a:miter/>
          </a:ln>
        </p:spPr>
        <p:txBody>
          <a:bodyPr>
            <a:spAutoFit/>
          </a:bodyPr>
          <a:lstStyle/>
          <a:p>
            <a:pPr fontAlgn="base">
              <a:spcBef>
                <a:spcPct val="50000"/>
              </a:spcBef>
            </a:pPr>
            <a:r>
              <a:rPr lang="ja-JP" altLang="en-US" sz="3600" dirty="0">
                <a:ea typeface="AR丸ゴシック体E" pitchFamily="54" charset="-128"/>
              </a:rPr>
              <a:t>配布された資料をご覧ください</a:t>
            </a:r>
          </a:p>
        </p:txBody>
      </p:sp>
      <p:sp>
        <p:nvSpPr>
          <p:cNvPr id="1435" name="図形 9"/>
          <p:cNvSpPr>
            <a:spLocks noChangeArrowheads="1"/>
          </p:cNvSpPr>
          <p:nvPr/>
        </p:nvSpPr>
        <p:spPr>
          <a:xfrm>
            <a:off x="250825" y="5013325"/>
            <a:ext cx="3384550" cy="792162"/>
          </a:xfrm>
          <a:prstGeom prst="flowChartAlternateProcess">
            <a:avLst/>
          </a:prstGeom>
          <a:solidFill>
            <a:srgbClr val="FF6600"/>
          </a:solidFill>
          <a:ln w="9525">
            <a:solidFill>
              <a:sysClr val="windowText" lastClr="000000"/>
            </a:solidFill>
            <a:miter/>
          </a:ln>
        </p:spPr>
        <p:txBody>
          <a:bodyPr/>
          <a:lstStyle/>
          <a:p>
            <a:endParaRPr lang="ja-JP" altLang="en-US"/>
          </a:p>
        </p:txBody>
      </p:sp>
      <p:sp>
        <p:nvSpPr>
          <p:cNvPr id="1436" name="テキスト 11"/>
          <p:cNvSpPr txBox="1">
            <a:spLocks noChangeArrowheads="1"/>
          </p:cNvSpPr>
          <p:nvPr/>
        </p:nvSpPr>
        <p:spPr>
          <a:xfrm>
            <a:off x="468312" y="5084762"/>
            <a:ext cx="3384550" cy="641350"/>
          </a:xfrm>
          <a:prstGeom prst="rect">
            <a:avLst/>
          </a:prstGeom>
          <a:noFill/>
          <a:ln>
            <a:miter/>
          </a:ln>
        </p:spPr>
        <p:txBody>
          <a:bodyPr>
            <a:spAutoFit/>
          </a:bodyPr>
          <a:lstStyle/>
          <a:p>
            <a:pPr fontAlgn="base">
              <a:spcBef>
                <a:spcPct val="50000"/>
              </a:spcBef>
            </a:pPr>
            <a:r>
              <a:rPr lang="ja-JP" altLang="en-US" sz="3600">
                <a:solidFill>
                  <a:schemeClr val="bg1"/>
                </a:solidFill>
                <a:effectLst/>
                <a:ea typeface="AR丸ゴシック体E" pitchFamily="54" charset="-128"/>
              </a:rPr>
              <a:t>家族防災会議</a:t>
            </a:r>
          </a:p>
        </p:txBody>
      </p:sp>
      <p:sp>
        <p:nvSpPr>
          <p:cNvPr id="1437" name="テキスト 12"/>
          <p:cNvSpPr txBox="1">
            <a:spLocks noChangeArrowheads="1"/>
          </p:cNvSpPr>
          <p:nvPr/>
        </p:nvSpPr>
        <p:spPr>
          <a:xfrm>
            <a:off x="250825" y="4371975"/>
            <a:ext cx="5508625" cy="641350"/>
          </a:xfrm>
          <a:prstGeom prst="rect">
            <a:avLst/>
          </a:prstGeom>
          <a:noFill/>
          <a:ln>
            <a:miter/>
          </a:ln>
        </p:spPr>
        <p:txBody>
          <a:bodyPr>
            <a:spAutoFit/>
          </a:bodyPr>
          <a:lstStyle/>
          <a:p>
            <a:pPr fontAlgn="base">
              <a:spcBef>
                <a:spcPct val="50000"/>
              </a:spcBef>
            </a:pPr>
            <a:r>
              <a:rPr lang="ja-JP" altLang="en-US" sz="3600" dirty="0">
                <a:ea typeface="AR丸ゴシック体E" pitchFamily="54" charset="-128"/>
              </a:rPr>
              <a:t>この資料を活用して、</a:t>
            </a:r>
          </a:p>
        </p:txBody>
      </p:sp>
      <p:sp>
        <p:nvSpPr>
          <p:cNvPr id="1438" name="テキスト 13"/>
          <p:cNvSpPr txBox="1">
            <a:spLocks noChangeArrowheads="1"/>
          </p:cNvSpPr>
          <p:nvPr/>
        </p:nvSpPr>
        <p:spPr>
          <a:xfrm>
            <a:off x="3671887" y="5084762"/>
            <a:ext cx="1187450" cy="641350"/>
          </a:xfrm>
          <a:prstGeom prst="rect">
            <a:avLst/>
          </a:prstGeom>
          <a:noFill/>
          <a:ln>
            <a:miter/>
          </a:ln>
        </p:spPr>
        <p:txBody>
          <a:bodyPr>
            <a:spAutoFit/>
          </a:bodyPr>
          <a:lstStyle/>
          <a:p>
            <a:pPr fontAlgn="base">
              <a:spcBef>
                <a:spcPct val="50000"/>
              </a:spcBef>
            </a:pPr>
            <a:r>
              <a:rPr lang="ja-JP" altLang="en-US" sz="3600" dirty="0">
                <a:ea typeface="AR丸ゴシック体E" pitchFamily="54" charset="-128"/>
              </a:rPr>
              <a:t>で</a:t>
            </a:r>
          </a:p>
        </p:txBody>
      </p:sp>
      <p:sp>
        <p:nvSpPr>
          <p:cNvPr id="1439" name="テキスト 14"/>
          <p:cNvSpPr txBox="1">
            <a:spLocks noChangeArrowheads="1"/>
          </p:cNvSpPr>
          <p:nvPr/>
        </p:nvSpPr>
        <p:spPr>
          <a:xfrm>
            <a:off x="250825" y="5805487"/>
            <a:ext cx="5508625" cy="641350"/>
          </a:xfrm>
          <a:prstGeom prst="rect">
            <a:avLst/>
          </a:prstGeom>
          <a:noFill/>
          <a:ln>
            <a:miter/>
          </a:ln>
        </p:spPr>
        <p:txBody>
          <a:bodyPr>
            <a:spAutoFit/>
          </a:bodyPr>
          <a:lstStyle/>
          <a:p>
            <a:pPr fontAlgn="base">
              <a:spcBef>
                <a:spcPct val="50000"/>
              </a:spcBef>
            </a:pPr>
            <a:r>
              <a:rPr lang="ja-JP" altLang="en-US" sz="3600">
                <a:ea typeface="AR丸ゴシック体E" pitchFamily="54" charset="-128"/>
              </a:rPr>
              <a:t>家庭内対策をチェック！</a:t>
            </a:r>
          </a:p>
        </p:txBody>
      </p:sp>
      <p:pic>
        <p:nvPicPr>
          <p:cNvPr id="1440" name="図 16"/>
          <p:cNvPicPr>
            <a:picLocks noChangeAspect="1"/>
          </p:cNvPicPr>
          <p:nvPr/>
        </p:nvPicPr>
        <p:blipFill>
          <a:blip r:embed="rId1"/>
          <a:srcRect r="2225"/>
          <a:stretch>
            <a:fillRect/>
          </a:stretch>
        </p:blipFill>
        <p:spPr>
          <a:xfrm>
            <a:off x="5776912" y="2492375"/>
            <a:ext cx="2764437" cy="3998912"/>
          </a:xfrm>
          <a:prstGeom prst="rect">
            <a:avLst/>
          </a:prstGeom>
          <a:solidFill>
            <a:srgbClr val="FFFFFF"/>
          </a:solidFill>
          <a:ln>
            <a:miter/>
          </a:ln>
        </p:spPr>
      </p:pic>
      <p:sp>
        <p:nvSpPr>
          <p:cNvPr id="1441" name="直線 17"/>
          <p:cNvSpPr/>
          <p:nvPr/>
        </p:nvSpPr>
        <p:spPr>
          <a:xfrm>
            <a:off x="4645025" y="3284537"/>
            <a:ext cx="935037" cy="0"/>
          </a:xfrm>
          <a:prstGeom prst="line">
            <a:avLst/>
          </a:prstGeom>
          <a:noFill/>
          <a:ln w="76200">
            <a:solidFill>
              <a:sysClr val="windowText" lastClr="000000"/>
            </a:solidFill>
            <a:miter/>
            <a:tailEnd type="triangle"/>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
                                        </p:tgtEl>
                                        <p:attrNameLst>
                                          <p:attrName>style.visibility</p:attrName>
                                        </p:attrNameLst>
                                      </p:cBhvr>
                                      <p:to>
                                        <p:strVal val="visible"/>
                                      </p:to>
                                    </p:set>
                                    <p:animEffect transition="in" filter="fade">
                                      <p:cBhvr>
                                        <p:cTn id="7" dur="500"/>
                                        <p:tgtEl>
                                          <p:spTgt spid="14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
                                        </p:tgtEl>
                                        <p:attrNameLst>
                                          <p:attrName>style.visibility</p:attrName>
                                        </p:attrNameLst>
                                      </p:cBhvr>
                                      <p:to>
                                        <p:strVal val="visible"/>
                                      </p:to>
                                    </p:set>
                                    <p:animEffect transition="in" filter="fade">
                                      <p:cBhvr>
                                        <p:cTn id="12" dur="500"/>
                                        <p:tgtEl>
                                          <p:spTgt spid="143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41"/>
                                        </p:tgtEl>
                                        <p:attrNameLst>
                                          <p:attrName>style.visibility</p:attrName>
                                        </p:attrNameLst>
                                      </p:cBhvr>
                                      <p:to>
                                        <p:strVal val="visible"/>
                                      </p:to>
                                    </p:set>
                                    <p:animEffect transition="in" filter="wipe(left)">
                                      <p:cBhvr>
                                        <p:cTn id="16" dur="500"/>
                                        <p:tgtEl>
                                          <p:spTgt spid="1441"/>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440"/>
                                        </p:tgtEl>
                                        <p:attrNameLst>
                                          <p:attrName>style.visibility</p:attrName>
                                        </p:attrNameLst>
                                      </p:cBhvr>
                                      <p:to>
                                        <p:strVal val="visible"/>
                                      </p:to>
                                    </p:set>
                                    <p:anim calcmode="lin" valueType="num">
                                      <p:cBhvr additive="base">
                                        <p:cTn id="20" dur="500" fill="hold"/>
                                        <p:tgtEl>
                                          <p:spTgt spid="1440"/>
                                        </p:tgtEl>
                                        <p:attrNameLst>
                                          <p:attrName>ppt_x</p:attrName>
                                        </p:attrNameLst>
                                      </p:cBhvr>
                                      <p:tavLst>
                                        <p:tav tm="0">
                                          <p:val>
                                            <p:strVal val="#ppt_x"/>
                                          </p:val>
                                        </p:tav>
                                        <p:tav tm="100000">
                                          <p:val>
                                            <p:strVal val="#ppt_x"/>
                                          </p:val>
                                        </p:tav>
                                      </p:tavLst>
                                    </p:anim>
                                    <p:anim calcmode="lin" valueType="num">
                                      <p:cBhvr additive="base">
                                        <p:cTn id="21" dur="500" fill="hold"/>
                                        <p:tgtEl>
                                          <p:spTgt spid="144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35"/>
                                        </p:tgtEl>
                                        <p:attrNameLst>
                                          <p:attrName>style.visibility</p:attrName>
                                        </p:attrNameLst>
                                      </p:cBhvr>
                                      <p:to>
                                        <p:strVal val="visible"/>
                                      </p:to>
                                    </p:set>
                                    <p:animEffect transition="in" filter="fade">
                                      <p:cBhvr>
                                        <p:cTn id="26" dur="500"/>
                                        <p:tgtEl>
                                          <p:spTgt spid="14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36"/>
                                        </p:tgtEl>
                                        <p:attrNameLst>
                                          <p:attrName>style.visibility</p:attrName>
                                        </p:attrNameLst>
                                      </p:cBhvr>
                                      <p:to>
                                        <p:strVal val="visible"/>
                                      </p:to>
                                    </p:set>
                                    <p:animEffect transition="in" filter="fade">
                                      <p:cBhvr>
                                        <p:cTn id="29" dur="500"/>
                                        <p:tgtEl>
                                          <p:spTgt spid="14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37"/>
                                        </p:tgtEl>
                                        <p:attrNameLst>
                                          <p:attrName>style.visibility</p:attrName>
                                        </p:attrNameLst>
                                      </p:cBhvr>
                                      <p:to>
                                        <p:strVal val="visible"/>
                                      </p:to>
                                    </p:set>
                                    <p:animEffect transition="in" filter="fade">
                                      <p:cBhvr>
                                        <p:cTn id="32" dur="500"/>
                                        <p:tgtEl>
                                          <p:spTgt spid="143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38"/>
                                        </p:tgtEl>
                                        <p:attrNameLst>
                                          <p:attrName>style.visibility</p:attrName>
                                        </p:attrNameLst>
                                      </p:cBhvr>
                                      <p:to>
                                        <p:strVal val="visible"/>
                                      </p:to>
                                    </p:set>
                                    <p:animEffect transition="in" filter="fade">
                                      <p:cBhvr>
                                        <p:cTn id="35" dur="500"/>
                                        <p:tgtEl>
                                          <p:spTgt spid="14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39"/>
                                        </p:tgtEl>
                                        <p:attrNameLst>
                                          <p:attrName>style.visibility</p:attrName>
                                        </p:attrNameLst>
                                      </p:cBhvr>
                                      <p:to>
                                        <p:strVal val="visible"/>
                                      </p:to>
                                    </p:set>
                                    <p:animEffect transition="in" filter="fade">
                                      <p:cBhvr>
                                        <p:cTn id="38" dur="500"/>
                                        <p:tgtEl>
                                          <p:spTgt spid="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 grpId="0" animBg="1"/>
      <p:bldP spid="1434" grpId="0" animBg="1"/>
      <p:bldP spid="1436" grpId="0" animBg="1"/>
      <p:bldP spid="1437" grpId="0" animBg="1"/>
      <p:bldP spid="1438" grpId="0" animBg="1"/>
      <p:bldP spid="14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7"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48"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pic>
        <p:nvPicPr>
          <p:cNvPr id="1449" name="図 2"/>
          <p:cNvPicPr>
            <a:picLocks noChangeAspect="1"/>
          </p:cNvPicPr>
          <p:nvPr/>
        </p:nvPicPr>
        <p:blipFill>
          <a:blip r:embed="rId1"/>
          <a:stretch>
            <a:fillRect/>
          </a:stretch>
        </p:blipFill>
        <p:spPr>
          <a:xfrm>
            <a:off x="19578" y="764704"/>
            <a:ext cx="9144000" cy="59773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5"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56"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dirty="0">
                <a:solidFill>
                  <a:srgbClr val="FFFF00"/>
                </a:solidFill>
                <a:ea typeface="HG丸ｺﾞｼｯｸM-PRO" pitchFamily="55" charset="-128"/>
              </a:rPr>
              <a:t>地域に合わせたハザードマップ</a:t>
            </a:r>
            <a:endParaRPr lang="ja-JP" altLang="en-US" sz="3200" b="1" dirty="0">
              <a:solidFill>
                <a:srgbClr val="FFFF00"/>
              </a:solidFill>
              <a:effectLst/>
              <a:ea typeface="HG丸ｺﾞｼｯｸM-PRO" pitchFamily="55" charset="-128"/>
            </a:endParaRPr>
          </a:p>
        </p:txBody>
      </p:sp>
      <p:pic>
        <p:nvPicPr>
          <p:cNvPr id="1457" name="図 1" descr="マップ_x000a__x000a_AI によって生成されたコンテンツは間違っている可能性があります。"/>
          <p:cNvPicPr>
            <a:picLocks noChangeAspect="1"/>
          </p:cNvPicPr>
          <p:nvPr/>
        </p:nvPicPr>
        <p:blipFill>
          <a:blip r:embed="rId1"/>
          <a:stretch>
            <a:fillRect/>
          </a:stretch>
        </p:blipFill>
        <p:spPr>
          <a:xfrm>
            <a:off x="1406769" y="137916"/>
            <a:ext cx="3165231" cy="6413329"/>
          </a:xfrm>
          <a:prstGeom prst="rect">
            <a:avLst/>
          </a:prstGeom>
        </p:spPr>
      </p:pic>
      <p:pic>
        <p:nvPicPr>
          <p:cNvPr id="1458" name="図 2" descr="マップ_x000a__x000a_AI によって生成されたコンテンツは間違っている可能性があります。"/>
          <p:cNvPicPr>
            <a:picLocks noChangeAspect="1"/>
          </p:cNvPicPr>
          <p:nvPr/>
        </p:nvPicPr>
        <p:blipFill>
          <a:blip r:embed="rId2"/>
          <a:stretch>
            <a:fillRect/>
          </a:stretch>
        </p:blipFill>
        <p:spPr>
          <a:xfrm>
            <a:off x="4819389" y="137785"/>
            <a:ext cx="3165231" cy="6444384"/>
          </a:xfrm>
          <a:prstGeom prst="rect">
            <a:avLst/>
          </a:prstGeom>
        </p:spPr>
      </p:pic>
      <p:grpSp>
        <p:nvGrpSpPr>
          <p:cNvPr id="1459" name="グループ化 3"/>
          <p:cNvGrpSpPr/>
          <p:nvPr/>
        </p:nvGrpSpPr>
        <p:grpSpPr>
          <a:xfrm>
            <a:off x="85170" y="5283019"/>
            <a:ext cx="8725710" cy="1529981"/>
            <a:chOff x="85170" y="5355019"/>
            <a:chExt cx="8725710" cy="1529981"/>
          </a:xfrm>
        </p:grpSpPr>
        <p:sp>
          <p:nvSpPr>
            <p:cNvPr id="1460" name="正方形/長方形 4"/>
            <p:cNvSpPr/>
            <p:nvPr/>
          </p:nvSpPr>
          <p:spPr>
            <a:xfrm>
              <a:off x="368278" y="5901904"/>
              <a:ext cx="8442602" cy="9527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nvGrpSpPr>
            <p:cNvPr id="1461" name="グループ化 5"/>
            <p:cNvGrpSpPr/>
            <p:nvPr/>
          </p:nvGrpSpPr>
          <p:grpSpPr>
            <a:xfrm>
              <a:off x="85170" y="5355019"/>
              <a:ext cx="912038" cy="784830"/>
              <a:chOff x="10115910" y="33854"/>
              <a:chExt cx="912038" cy="784830"/>
            </a:xfrm>
          </p:grpSpPr>
          <p:sp>
            <p:nvSpPr>
              <p:cNvPr id="1462" name="フリーフォーム 97"/>
              <p:cNvSpPr/>
              <p:nvPr/>
            </p:nvSpPr>
            <p:spPr>
              <a:xfrm rot="7727764">
                <a:off x="10184118" y="-25485"/>
                <a:ext cx="775622" cy="912038"/>
              </a:xfrm>
              <a:custGeom>
                <a:avLst/>
                <a:gdLst>
                  <a:gd name="connsiteX0" fmla="*/ 85568 w 775622"/>
                  <a:gd name="connsiteY0" fmla="*/ 767202 h 912038"/>
                  <a:gd name="connsiteX1" fmla="*/ 144836 w 775622"/>
                  <a:gd name="connsiteY1" fmla="*/ 221984 h 912038"/>
                  <a:gd name="connsiteX2" fmla="*/ 281576 w 775622"/>
                  <a:gd name="connsiteY2" fmla="*/ 151159 h 912038"/>
                  <a:gd name="connsiteX3" fmla="*/ 302500 w 775622"/>
                  <a:gd name="connsiteY3" fmla="*/ 147355 h 912038"/>
                  <a:gd name="connsiteX4" fmla="*/ 345617 w 775622"/>
                  <a:gd name="connsiteY4" fmla="*/ 0 h 912038"/>
                  <a:gd name="connsiteX5" fmla="*/ 386038 w 775622"/>
                  <a:gd name="connsiteY5" fmla="*/ 138144 h 912038"/>
                  <a:gd name="connsiteX6" fmla="*/ 429719 w 775622"/>
                  <a:gd name="connsiteY6" fmla="*/ 138700 h 912038"/>
                  <a:gd name="connsiteX7" fmla="*/ 690053 w 775622"/>
                  <a:gd name="connsiteY7" fmla="*/ 281252 h 912038"/>
                  <a:gd name="connsiteX8" fmla="*/ 630786 w 775622"/>
                  <a:gd name="connsiteY8" fmla="*/ 826469 h 912038"/>
                  <a:gd name="connsiteX9" fmla="*/ 85568 w 775622"/>
                  <a:gd name="connsiteY9" fmla="*/ 767202 h 91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622" h="912038">
                    <a:moveTo>
                      <a:pt x="85568" y="767202"/>
                    </a:moveTo>
                    <a:cubicBezTo>
                      <a:pt x="-48623" y="600278"/>
                      <a:pt x="-22088" y="356176"/>
                      <a:pt x="144836" y="221984"/>
                    </a:cubicBezTo>
                    <a:cubicBezTo>
                      <a:pt x="186567" y="188436"/>
                      <a:pt x="233121" y="164934"/>
                      <a:pt x="281576" y="151159"/>
                    </a:cubicBezTo>
                    <a:lnTo>
                      <a:pt x="302500" y="147355"/>
                    </a:lnTo>
                    <a:lnTo>
                      <a:pt x="345617" y="0"/>
                    </a:lnTo>
                    <a:lnTo>
                      <a:pt x="386038" y="138144"/>
                    </a:lnTo>
                    <a:lnTo>
                      <a:pt x="429719" y="138700"/>
                    </a:lnTo>
                    <a:cubicBezTo>
                      <a:pt x="528384" y="149425"/>
                      <a:pt x="622957" y="197789"/>
                      <a:pt x="690053" y="281252"/>
                    </a:cubicBezTo>
                    <a:cubicBezTo>
                      <a:pt x="824245" y="448176"/>
                      <a:pt x="797710" y="692278"/>
                      <a:pt x="630786" y="826469"/>
                    </a:cubicBezTo>
                    <a:cubicBezTo>
                      <a:pt x="463862" y="960661"/>
                      <a:pt x="219760" y="934126"/>
                      <a:pt x="85568" y="767202"/>
                    </a:cubicBezTo>
                    <a:close/>
                  </a:path>
                </a:pathLst>
              </a:cu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63" name="テキスト ボックス 8"/>
              <p:cNvSpPr txBox="1"/>
              <p:nvPr/>
            </p:nvSpPr>
            <p:spPr>
              <a:xfrm>
                <a:off x="10337589" y="33854"/>
                <a:ext cx="377026" cy="7848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500" b="0" i="0" u="none" strike="noStrike" kern="1200" cap="none" spc="0" normalizeH="0" baseline="0" noProof="0" dirty="0">
                    <a:ln>
                      <a:noFill/>
                    </a:ln>
                    <a:solidFill>
                      <a:prstClr val="black">
                        <a:lumMod val="85000"/>
                        <a:lumOff val="15000"/>
                      </a:prstClr>
                    </a:solidFill>
                    <a:effectLst/>
                    <a:uLnTx/>
                    <a:uFillTx/>
                    <a:latin typeface="Arial Black" panose="020B0A04020102020204" pitchFamily="34" charset="0"/>
                    <a:ea typeface="HGP創英角ｺﾞｼｯｸUB" panose="020B0900000000000000" pitchFamily="50" charset="-128"/>
                    <a:cs typeface="+mn-cs"/>
                  </a:rPr>
                  <a:t>!</a:t>
                </a:r>
                <a:endParaRPr kumimoji="1" lang="ja-JP" altLang="en-US" sz="4500" b="0" i="0" u="none" strike="noStrike" kern="1200" cap="none" spc="0" normalizeH="0" baseline="0" noProof="0" dirty="0">
                  <a:ln>
                    <a:noFill/>
                  </a:ln>
                  <a:solidFill>
                    <a:prstClr val="black">
                      <a:lumMod val="85000"/>
                      <a:lumOff val="15000"/>
                    </a:prstClr>
                  </a:solidFill>
                  <a:effectLst/>
                  <a:uLnTx/>
                  <a:uFillTx/>
                  <a:latin typeface="Arial Black" panose="020B0A04020102020204" pitchFamily="34" charset="0"/>
                  <a:ea typeface="HGP創英角ｺﾞｼｯｸUB" panose="020B0900000000000000" pitchFamily="50" charset="-128"/>
                  <a:cs typeface="+mn-cs"/>
                </a:endParaRPr>
              </a:p>
            </p:txBody>
          </p:sp>
        </p:grpSp>
        <p:sp>
          <p:nvSpPr>
            <p:cNvPr id="1464" name="テキスト ボックス 6"/>
            <p:cNvSpPr txBox="1"/>
            <p:nvPr/>
          </p:nvSpPr>
          <p:spPr>
            <a:xfrm>
              <a:off x="544199" y="5870230"/>
              <a:ext cx="8090762" cy="10147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日本全国</a:t>
              </a:r>
              <a:r>
                <a:rPr kumimoji="1" lang="ja-JP" altLang="en-US" sz="36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どこでも使えます</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※地震（揺れ）・液状化は静岡県のみ、火山は富士山のみ</a:t>
              </a:r>
              <a:endParaRPr kumimoji="1" lang="ja-JP" altLang="en-US" sz="36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endParaRPr>
            </a:p>
          </p:txBody>
        </p:sp>
      </p:grpSp>
    </p:spTree>
    <p:extLst>
      <p:ext uri="{BB962C8B-B14F-4D97-AF65-F5344CB8AC3E}">
        <p14:creationId xmlns:p14="http://schemas.microsoft.com/office/powerpoint/2010/main" val="19156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7"/>
                                        </p:tgtEl>
                                        <p:attrNameLst>
                                          <p:attrName>style.visibility</p:attrName>
                                        </p:attrNameLst>
                                      </p:cBhvr>
                                      <p:to>
                                        <p:strVal val="visible"/>
                                      </p:to>
                                    </p:set>
                                    <p:animEffect transition="in" filter="fade">
                                      <p:cBhvr>
                                        <p:cTn id="7" dur="500"/>
                                        <p:tgtEl>
                                          <p:spTgt spid="1457"/>
                                        </p:tgtEl>
                                      </p:cBhvr>
                                    </p:animEffect>
                                  </p:childTnLst>
                                </p:cTn>
                              </p:par>
                              <p:par>
                                <p:cTn id="8" presetID="10" presetClass="entr" presetSubtype="0" fill="hold" nodeType="withEffect">
                                  <p:stCondLst>
                                    <p:cond delay="0"/>
                                  </p:stCondLst>
                                  <p:childTnLst>
                                    <p:set>
                                      <p:cBhvr>
                                        <p:cTn id="9" dur="1" fill="hold">
                                          <p:stCondLst>
                                            <p:cond delay="0"/>
                                          </p:stCondLst>
                                        </p:cTn>
                                        <p:tgtEl>
                                          <p:spTgt spid="1458"/>
                                        </p:tgtEl>
                                        <p:attrNameLst>
                                          <p:attrName>style.visibility</p:attrName>
                                        </p:attrNameLst>
                                      </p:cBhvr>
                                      <p:to>
                                        <p:strVal val="visible"/>
                                      </p:to>
                                    </p:set>
                                    <p:animEffect transition="in" filter="fade">
                                      <p:cBhvr>
                                        <p:cTn id="10" dur="500"/>
                                        <p:tgtEl>
                                          <p:spTgt spid="14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59"/>
                                        </p:tgtEl>
                                        <p:attrNameLst>
                                          <p:attrName>style.visibility</p:attrName>
                                        </p:attrNameLst>
                                      </p:cBhvr>
                                      <p:to>
                                        <p:strVal val="visible"/>
                                      </p:to>
                                    </p:set>
                                    <p:animEffect transition="in" filter="fade">
                                      <p:cBhvr>
                                        <p:cTn id="15" dur="500"/>
                                        <p:tgtEl>
                                          <p:spTgt spid="1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8" name="四角形 17"/>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139" name="Text Box 5"/>
          <p:cNvSpPr txBox="1">
            <a:spLocks noChangeArrowheads="1"/>
          </p:cNvSpPr>
          <p:nvPr/>
        </p:nvSpPr>
        <p:spPr>
          <a:xfrm>
            <a:off x="107950" y="836612"/>
            <a:ext cx="8642350"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a:solidFill>
                  <a:srgbClr val="16165D"/>
                </a:solidFill>
                <a:effectLst/>
                <a:latin typeface="AR丸ゴシック体E" pitchFamily="54" charset="-128"/>
                <a:ea typeface="AR丸ゴシック体E" pitchFamily="54" charset="-128"/>
              </a:rPr>
              <a:t>１ 講座実施の目的</a:t>
            </a:r>
          </a:p>
        </p:txBody>
      </p:sp>
      <p:sp>
        <p:nvSpPr>
          <p:cNvPr id="1140" name="Text Box 5"/>
          <p:cNvSpPr txBox="1">
            <a:spLocks noChangeArrowheads="1"/>
          </p:cNvSpPr>
          <p:nvPr/>
        </p:nvSpPr>
        <p:spPr>
          <a:xfrm>
            <a:off x="107950" y="2019300"/>
            <a:ext cx="8642350"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a:solidFill>
                  <a:srgbClr val="16165D"/>
                </a:solidFill>
                <a:effectLst/>
                <a:latin typeface="AR丸ゴシック体E" pitchFamily="54" charset="-128"/>
                <a:ea typeface="AR丸ゴシック体E" pitchFamily="54" charset="-128"/>
              </a:rPr>
              <a:t>２ 語り部動画</a:t>
            </a:r>
          </a:p>
        </p:txBody>
      </p:sp>
      <p:sp>
        <p:nvSpPr>
          <p:cNvPr id="1141" name="Text Box 5"/>
          <p:cNvSpPr txBox="1">
            <a:spLocks noChangeArrowheads="1"/>
          </p:cNvSpPr>
          <p:nvPr/>
        </p:nvSpPr>
        <p:spPr>
          <a:xfrm>
            <a:off x="107950" y="4508500"/>
            <a:ext cx="9217025"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a:solidFill>
                  <a:srgbClr val="16165D"/>
                </a:solidFill>
                <a:effectLst/>
                <a:latin typeface="AR丸ゴシック体E" pitchFamily="54" charset="-128"/>
                <a:ea typeface="AR丸ゴシック体E" pitchFamily="54" charset="-128"/>
              </a:rPr>
              <a:t>４ みんなにできること</a:t>
            </a:r>
          </a:p>
        </p:txBody>
      </p:sp>
      <p:sp>
        <p:nvSpPr>
          <p:cNvPr id="1142" name="Text Box 5"/>
          <p:cNvSpPr txBox="1">
            <a:spLocks noChangeArrowheads="1"/>
          </p:cNvSpPr>
          <p:nvPr/>
        </p:nvSpPr>
        <p:spPr>
          <a:xfrm>
            <a:off x="107950" y="5734050"/>
            <a:ext cx="9217025"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dirty="0">
                <a:solidFill>
                  <a:srgbClr val="16165D"/>
                </a:solidFill>
                <a:effectLst/>
                <a:latin typeface="AR丸ゴシック体E" pitchFamily="54" charset="-128"/>
                <a:ea typeface="AR丸ゴシック体E" pitchFamily="54" charset="-128"/>
              </a:rPr>
              <a:t>５ まとめ</a:t>
            </a:r>
          </a:p>
        </p:txBody>
      </p:sp>
      <p:sp>
        <p:nvSpPr>
          <p:cNvPr id="1143" name="四角形 18"/>
          <p:cNvSpPr>
            <a:spLocks noChangeArrowheads="1"/>
          </p:cNvSpPr>
          <p:nvPr/>
        </p:nvSpPr>
        <p:spPr>
          <a:xfrm>
            <a:off x="0" y="0"/>
            <a:ext cx="9144000" cy="765175"/>
          </a:xfrm>
          <a:prstGeom prst="rect">
            <a:avLst/>
          </a:prstGeom>
          <a:solidFill>
            <a:srgbClr val="0099FF"/>
          </a:solidFill>
          <a:ln w="9525">
            <a:solidFill>
              <a:sysClr val="windowText" lastClr="000000"/>
            </a:solidFill>
            <a:miter/>
          </a:ln>
        </p:spPr>
        <p:txBody>
          <a:bodyPr/>
          <a:lstStyle/>
          <a:p>
            <a:endParaRPr lang="ja-JP" altLang="en-US"/>
          </a:p>
        </p:txBody>
      </p:sp>
      <p:sp>
        <p:nvSpPr>
          <p:cNvPr id="1144" name="Text Box 5"/>
          <p:cNvSpPr txBox="1">
            <a:spLocks noChangeArrowheads="1"/>
          </p:cNvSpPr>
          <p:nvPr/>
        </p:nvSpPr>
        <p:spPr>
          <a:xfrm>
            <a:off x="2287587" y="-52387"/>
            <a:ext cx="4679950" cy="823912"/>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4800">
                <a:solidFill>
                  <a:schemeClr val="bg1"/>
                </a:solidFill>
                <a:effectLst/>
                <a:latin typeface="AR丸ゴシック体E" pitchFamily="54" charset="-128"/>
                <a:ea typeface="AR丸ゴシック体E" pitchFamily="54" charset="-128"/>
              </a:rPr>
              <a:t>本日の講座内容</a:t>
            </a:r>
          </a:p>
        </p:txBody>
      </p:sp>
      <p:sp>
        <p:nvSpPr>
          <p:cNvPr id="1145" name="Text Box 5"/>
          <p:cNvSpPr txBox="1">
            <a:spLocks noChangeArrowheads="1"/>
          </p:cNvSpPr>
          <p:nvPr/>
        </p:nvSpPr>
        <p:spPr>
          <a:xfrm>
            <a:off x="107950" y="3243262"/>
            <a:ext cx="9217025"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a:solidFill>
                  <a:srgbClr val="16165D"/>
                </a:solidFill>
                <a:effectLst/>
                <a:latin typeface="AR丸ゴシック体E" pitchFamily="54" charset="-128"/>
                <a:ea typeface="AR丸ゴシック体E" pitchFamily="54" charset="-128"/>
              </a:rPr>
              <a:t>３ 静岡県で想定される地震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9"/>
                                        </p:tgtEl>
                                        <p:attrNameLst>
                                          <p:attrName>style.visibility</p:attrName>
                                        </p:attrNameLst>
                                      </p:cBhvr>
                                      <p:to>
                                        <p:strVal val="visible"/>
                                      </p:to>
                                    </p:set>
                                    <p:anim calcmode="lin" valueType="num">
                                      <p:cBhvr additive="base">
                                        <p:cTn id="7" dur="500" fill="hold"/>
                                        <p:tgtEl>
                                          <p:spTgt spid="1139"/>
                                        </p:tgtEl>
                                        <p:attrNameLst>
                                          <p:attrName>ppt_x</p:attrName>
                                        </p:attrNameLst>
                                      </p:cBhvr>
                                      <p:tavLst>
                                        <p:tav tm="0">
                                          <p:val>
                                            <p:strVal val="0-#ppt_w/2"/>
                                          </p:val>
                                        </p:tav>
                                        <p:tav tm="100000">
                                          <p:val>
                                            <p:strVal val="#ppt_x"/>
                                          </p:val>
                                        </p:tav>
                                      </p:tavLst>
                                    </p:anim>
                                    <p:anim calcmode="lin" valueType="num">
                                      <p:cBhvr additive="base">
                                        <p:cTn id="8" dur="500" fill="hold"/>
                                        <p:tgtEl>
                                          <p:spTgt spid="11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0"/>
                                        </p:tgtEl>
                                        <p:attrNameLst>
                                          <p:attrName>style.visibility</p:attrName>
                                        </p:attrNameLst>
                                      </p:cBhvr>
                                      <p:to>
                                        <p:strVal val="visible"/>
                                      </p:to>
                                    </p:set>
                                    <p:anim calcmode="lin" valueType="num">
                                      <p:cBhvr additive="base">
                                        <p:cTn id="13" dur="500" fill="hold"/>
                                        <p:tgtEl>
                                          <p:spTgt spid="1140"/>
                                        </p:tgtEl>
                                        <p:attrNameLst>
                                          <p:attrName>ppt_x</p:attrName>
                                        </p:attrNameLst>
                                      </p:cBhvr>
                                      <p:tavLst>
                                        <p:tav tm="0">
                                          <p:val>
                                            <p:strVal val="0-#ppt_w/2"/>
                                          </p:val>
                                        </p:tav>
                                        <p:tav tm="100000">
                                          <p:val>
                                            <p:strVal val="#ppt_x"/>
                                          </p:val>
                                        </p:tav>
                                      </p:tavLst>
                                    </p:anim>
                                    <p:anim calcmode="lin" valueType="num">
                                      <p:cBhvr additive="base">
                                        <p:cTn id="14" dur="500" fill="hold"/>
                                        <p:tgtEl>
                                          <p:spTgt spid="11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45"/>
                                        </p:tgtEl>
                                        <p:attrNameLst>
                                          <p:attrName>style.visibility</p:attrName>
                                        </p:attrNameLst>
                                      </p:cBhvr>
                                      <p:to>
                                        <p:strVal val="visible"/>
                                      </p:to>
                                    </p:set>
                                    <p:anim calcmode="lin" valueType="num">
                                      <p:cBhvr additive="base">
                                        <p:cTn id="19" dur="500" fill="hold"/>
                                        <p:tgtEl>
                                          <p:spTgt spid="1145"/>
                                        </p:tgtEl>
                                        <p:attrNameLst>
                                          <p:attrName>ppt_x</p:attrName>
                                        </p:attrNameLst>
                                      </p:cBhvr>
                                      <p:tavLst>
                                        <p:tav tm="0">
                                          <p:val>
                                            <p:strVal val="0-#ppt_w/2"/>
                                          </p:val>
                                        </p:tav>
                                        <p:tav tm="100000">
                                          <p:val>
                                            <p:strVal val="#ppt_x"/>
                                          </p:val>
                                        </p:tav>
                                      </p:tavLst>
                                    </p:anim>
                                    <p:anim calcmode="lin" valueType="num">
                                      <p:cBhvr additive="base">
                                        <p:cTn id="20" dur="500" fill="hold"/>
                                        <p:tgtEl>
                                          <p:spTgt spid="11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41"/>
                                        </p:tgtEl>
                                        <p:attrNameLst>
                                          <p:attrName>style.visibility</p:attrName>
                                        </p:attrNameLst>
                                      </p:cBhvr>
                                      <p:to>
                                        <p:strVal val="visible"/>
                                      </p:to>
                                    </p:set>
                                    <p:anim calcmode="lin" valueType="num">
                                      <p:cBhvr additive="base">
                                        <p:cTn id="25" dur="500" fill="hold"/>
                                        <p:tgtEl>
                                          <p:spTgt spid="1141"/>
                                        </p:tgtEl>
                                        <p:attrNameLst>
                                          <p:attrName>ppt_x</p:attrName>
                                        </p:attrNameLst>
                                      </p:cBhvr>
                                      <p:tavLst>
                                        <p:tav tm="0">
                                          <p:val>
                                            <p:strVal val="0-#ppt_w/2"/>
                                          </p:val>
                                        </p:tav>
                                        <p:tav tm="100000">
                                          <p:val>
                                            <p:strVal val="#ppt_x"/>
                                          </p:val>
                                        </p:tav>
                                      </p:tavLst>
                                    </p:anim>
                                    <p:anim calcmode="lin" valueType="num">
                                      <p:cBhvr additive="base">
                                        <p:cTn id="26" dur="500" fill="hold"/>
                                        <p:tgtEl>
                                          <p:spTgt spid="114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42"/>
                                        </p:tgtEl>
                                        <p:attrNameLst>
                                          <p:attrName>style.visibility</p:attrName>
                                        </p:attrNameLst>
                                      </p:cBhvr>
                                      <p:to>
                                        <p:strVal val="visible"/>
                                      </p:to>
                                    </p:set>
                                    <p:anim calcmode="lin" valueType="num">
                                      <p:cBhvr additive="base">
                                        <p:cTn id="31" dur="500" fill="hold"/>
                                        <p:tgtEl>
                                          <p:spTgt spid="1142"/>
                                        </p:tgtEl>
                                        <p:attrNameLst>
                                          <p:attrName>ppt_x</p:attrName>
                                        </p:attrNameLst>
                                      </p:cBhvr>
                                      <p:tavLst>
                                        <p:tav tm="0">
                                          <p:val>
                                            <p:strVal val="0-#ppt_w/2"/>
                                          </p:val>
                                        </p:tav>
                                        <p:tav tm="100000">
                                          <p:val>
                                            <p:strVal val="#ppt_x"/>
                                          </p:val>
                                        </p:tav>
                                      </p:tavLst>
                                    </p:anim>
                                    <p:anim calcmode="lin" valueType="num">
                                      <p:cBhvr additive="base">
                                        <p:cTn id="32" dur="500" fill="hold"/>
                                        <p:tgtEl>
                                          <p:spTgt spid="1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 grpId="0" animBg="1" autoUpdateAnimBg="0"/>
      <p:bldP spid="1140" grpId="0" animBg="1" autoUpdateAnimBg="0"/>
      <p:bldP spid="1141" grpId="0" animBg="1" autoUpdateAnimBg="0"/>
      <p:bldP spid="1142" grpId="0" animBg="1"/>
      <p:bldP spid="114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70"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71"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pic>
        <p:nvPicPr>
          <p:cNvPr id="1472" name="図 2"/>
          <p:cNvPicPr>
            <a:picLocks noChangeAspect="1"/>
          </p:cNvPicPr>
          <p:nvPr/>
        </p:nvPicPr>
        <p:blipFill>
          <a:blip r:embed="rId1"/>
          <a:stretch>
            <a:fillRect/>
          </a:stretch>
        </p:blipFill>
        <p:spPr>
          <a:xfrm>
            <a:off x="0" y="620688"/>
            <a:ext cx="9144000" cy="6349599"/>
          </a:xfrm>
          <a:prstGeom prst="rect">
            <a:avLst/>
          </a:prstGeom>
        </p:spPr>
      </p:pic>
    </p:spTree>
    <p:extLst>
      <p:ext uri="{BB962C8B-B14F-4D97-AF65-F5344CB8AC3E}">
        <p14:creationId xmlns:p14="http://schemas.microsoft.com/office/powerpoint/2010/main" val="791597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F6FB"/>
        </a:solidFill>
        <a:effectLst/>
      </p:bgPr>
    </p:bg>
    <p:spTree>
      <p:nvGrpSpPr>
        <p:cNvPr id="0" name=""/>
        <p:cNvGrpSpPr/>
        <p:nvPr/>
      </p:nvGrpSpPr>
      <p:grpSpPr>
        <a:xfrm>
          <a:off x="0" y="0"/>
          <a:ext cx="0" cy="0"/>
          <a:chOff x="0" y="0"/>
          <a:chExt cx="0" cy="0"/>
        </a:xfrm>
      </p:grpSpPr>
      <p:sp>
        <p:nvSpPr>
          <p:cNvPr id="1478"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79"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pic>
        <p:nvPicPr>
          <p:cNvPr id="1480" name="図 2"/>
          <p:cNvPicPr>
            <a:picLocks noChangeAspect="1"/>
          </p:cNvPicPr>
          <p:nvPr/>
        </p:nvPicPr>
        <p:blipFill>
          <a:blip r:embed="rId1"/>
          <a:stretch>
            <a:fillRect/>
          </a:stretch>
        </p:blipFill>
        <p:spPr>
          <a:xfrm>
            <a:off x="-11584" y="620688"/>
            <a:ext cx="9144000" cy="60936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86"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87"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pic>
        <p:nvPicPr>
          <p:cNvPr id="1488" name="図 2"/>
          <p:cNvPicPr>
            <a:picLocks noChangeAspect="1"/>
          </p:cNvPicPr>
          <p:nvPr/>
        </p:nvPicPr>
        <p:blipFill>
          <a:blip r:embed="rId1"/>
          <a:stretch>
            <a:fillRect/>
          </a:stretch>
        </p:blipFill>
        <p:spPr>
          <a:xfrm>
            <a:off x="414577" y="620712"/>
            <a:ext cx="8314845" cy="6208901"/>
          </a:xfrm>
          <a:prstGeom prst="rect">
            <a:avLst/>
          </a:prstGeom>
        </p:spPr>
      </p:pic>
    </p:spTree>
    <p:extLst>
      <p:ext uri="{BB962C8B-B14F-4D97-AF65-F5344CB8AC3E}">
        <p14:creationId xmlns:p14="http://schemas.microsoft.com/office/powerpoint/2010/main" val="138477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94" name="四角形 19"/>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95" name="楕円 20"/>
          <p:cNvSpPr>
            <a:spLocks noChangeArrowheads="1"/>
          </p:cNvSpPr>
          <p:nvPr/>
        </p:nvSpPr>
        <p:spPr>
          <a:xfrm>
            <a:off x="4859337" y="692150"/>
            <a:ext cx="936625" cy="936625"/>
          </a:xfrm>
          <a:prstGeom prst="ellipse">
            <a:avLst/>
          </a:prstGeom>
          <a:gradFill rotWithShape="1">
            <a:gsLst>
              <a:gs pos="0">
                <a:srgbClr val="333399">
                  <a:gamma/>
                  <a:tint val="0"/>
                  <a:invGamma/>
                </a:srgbClr>
              </a:gs>
              <a:gs pos="100000">
                <a:srgbClr val="333399"/>
              </a:gs>
            </a:gsLst>
            <a:path path="shape">
              <a:fillToRect l="50000" t="50000" r="50000" b="50000"/>
            </a:path>
            <a:tileRect/>
          </a:gradFill>
          <a:ln w="9525">
            <a:solidFill>
              <a:sysClr val="windowText" lastClr="000000"/>
            </a:solidFill>
          </a:ln>
        </p:spPr>
        <p:txBody>
          <a:bodyPr/>
          <a:lstStyle/>
          <a:p>
            <a:endParaRPr lang="ja-JP" altLang="en-US"/>
          </a:p>
        </p:txBody>
      </p:sp>
      <p:sp>
        <p:nvSpPr>
          <p:cNvPr id="1496" name="楕円 21"/>
          <p:cNvSpPr>
            <a:spLocks noChangeArrowheads="1"/>
          </p:cNvSpPr>
          <p:nvPr/>
        </p:nvSpPr>
        <p:spPr>
          <a:xfrm>
            <a:off x="3995737" y="692150"/>
            <a:ext cx="936625" cy="936625"/>
          </a:xfrm>
          <a:prstGeom prst="ellipse">
            <a:avLst/>
          </a:prstGeom>
          <a:gradFill rotWithShape="1">
            <a:gsLst>
              <a:gs pos="0">
                <a:srgbClr val="66CCFF">
                  <a:gamma/>
                  <a:tint val="0"/>
                  <a:invGamma/>
                </a:srgbClr>
              </a:gs>
              <a:gs pos="100000">
                <a:srgbClr val="66CCFF"/>
              </a:gs>
            </a:gsLst>
            <a:path path="shape">
              <a:fillToRect l="50000" t="50000" r="50000" b="50000"/>
            </a:path>
            <a:tileRect/>
          </a:gradFill>
          <a:ln w="9525">
            <a:solidFill>
              <a:sysClr val="windowText" lastClr="000000"/>
            </a:solidFill>
          </a:ln>
        </p:spPr>
        <p:txBody>
          <a:bodyPr/>
          <a:lstStyle/>
          <a:p>
            <a:endParaRPr lang="ja-JP" altLang="en-US"/>
          </a:p>
        </p:txBody>
      </p:sp>
      <p:sp>
        <p:nvSpPr>
          <p:cNvPr id="1497" name="テキスト 6"/>
          <p:cNvSpPr txBox="1">
            <a:spLocks noChangeArrowheads="1"/>
          </p:cNvSpPr>
          <p:nvPr/>
        </p:nvSpPr>
        <p:spPr>
          <a:xfrm>
            <a:off x="0" y="5773737"/>
            <a:ext cx="9144000" cy="823913"/>
          </a:xfrm>
          <a:prstGeom prst="rect">
            <a:avLst/>
          </a:prstGeom>
          <a:noFill/>
          <a:ln>
            <a:miter/>
          </a:ln>
        </p:spPr>
        <p:txBody>
          <a:bodyPr>
            <a:spAutoFit/>
          </a:bodyPr>
          <a:lstStyle/>
          <a:p>
            <a:pPr algn="ctr" fontAlgn="base">
              <a:spcBef>
                <a:spcPct val="50000"/>
              </a:spcBef>
            </a:pPr>
            <a:r>
              <a:rPr lang="ja-JP" altLang="en-US" sz="4800" dirty="0">
                <a:solidFill>
                  <a:srgbClr val="FF0000"/>
                </a:solidFill>
                <a:effectLst/>
                <a:ea typeface="AR丸ゴシック体E" pitchFamily="54" charset="-128"/>
              </a:rPr>
              <a:t>助けられる</a:t>
            </a:r>
            <a:r>
              <a:rPr lang="ja-JP" altLang="en-US" sz="4800" dirty="0">
                <a:ea typeface="AR丸ゴシック体E" pitchFamily="54" charset="-128"/>
              </a:rPr>
              <a:t>人から</a:t>
            </a:r>
            <a:r>
              <a:rPr lang="ja-JP" altLang="en-US" sz="4800" dirty="0">
                <a:solidFill>
                  <a:srgbClr val="FF0000"/>
                </a:solidFill>
                <a:effectLst/>
                <a:ea typeface="AR丸ゴシック体E" pitchFamily="54" charset="-128"/>
              </a:rPr>
              <a:t>助ける</a:t>
            </a:r>
            <a:r>
              <a:rPr lang="ja-JP" altLang="en-US" sz="4800" dirty="0">
                <a:ea typeface="AR丸ゴシック体E" pitchFamily="54" charset="-128"/>
              </a:rPr>
              <a:t>人へ</a:t>
            </a:r>
          </a:p>
        </p:txBody>
      </p:sp>
      <p:sp>
        <p:nvSpPr>
          <p:cNvPr id="1498" name="テキスト 8"/>
          <p:cNvSpPr txBox="1">
            <a:spLocks noChangeArrowheads="1"/>
          </p:cNvSpPr>
          <p:nvPr/>
        </p:nvSpPr>
        <p:spPr>
          <a:xfrm>
            <a:off x="539750" y="765175"/>
            <a:ext cx="7850187" cy="701675"/>
          </a:xfrm>
          <a:prstGeom prst="rect">
            <a:avLst/>
          </a:prstGeom>
          <a:noFill/>
          <a:ln>
            <a:miter/>
          </a:ln>
        </p:spPr>
        <p:txBody>
          <a:bodyPr>
            <a:spAutoFit/>
          </a:bodyPr>
          <a:lstStyle/>
          <a:p>
            <a:pPr fontAlgn="base">
              <a:spcBef>
                <a:spcPct val="50000"/>
              </a:spcBef>
            </a:pPr>
            <a:r>
              <a:rPr lang="ja-JP" altLang="en-US" sz="4000">
                <a:ea typeface="AR丸ゴシック体E" pitchFamily="54" charset="-128"/>
              </a:rPr>
              <a:t>東日本大震災　証   言</a:t>
            </a:r>
          </a:p>
        </p:txBody>
      </p:sp>
      <p:sp>
        <p:nvSpPr>
          <p:cNvPr id="1499" name="テキスト 11"/>
          <p:cNvSpPr txBox="1">
            <a:spLocks noChangeArrowheads="1"/>
          </p:cNvSpPr>
          <p:nvPr/>
        </p:nvSpPr>
        <p:spPr>
          <a:xfrm>
            <a:off x="611187" y="1700212"/>
            <a:ext cx="7850188" cy="579438"/>
          </a:xfrm>
          <a:prstGeom prst="rect">
            <a:avLst/>
          </a:prstGeom>
          <a:noFill/>
          <a:ln>
            <a:miter/>
          </a:ln>
        </p:spPr>
        <p:txBody>
          <a:bodyPr>
            <a:spAutoFit/>
          </a:bodyPr>
          <a:lstStyle/>
          <a:p>
            <a:pPr fontAlgn="base">
              <a:spcBef>
                <a:spcPct val="50000"/>
              </a:spcBef>
            </a:pPr>
            <a:r>
              <a:rPr lang="ja-JP" altLang="en-US" sz="3200">
                <a:ea typeface="AR丸ゴシック体E" pitchFamily="54" charset="-128"/>
              </a:rPr>
              <a:t>中学生は冷静で頼もしかった</a:t>
            </a:r>
          </a:p>
        </p:txBody>
      </p:sp>
      <p:sp>
        <p:nvSpPr>
          <p:cNvPr id="1500" name="テキスト 13"/>
          <p:cNvSpPr txBox="1">
            <a:spLocks noChangeArrowheads="1"/>
          </p:cNvSpPr>
          <p:nvPr/>
        </p:nvSpPr>
        <p:spPr>
          <a:xfrm>
            <a:off x="611187" y="2303462"/>
            <a:ext cx="7850188" cy="1917700"/>
          </a:xfrm>
          <a:prstGeom prst="rect">
            <a:avLst/>
          </a:prstGeom>
          <a:noFill/>
          <a:ln>
            <a:miter/>
          </a:ln>
        </p:spPr>
        <p:txBody>
          <a:bodyPr>
            <a:spAutoFit/>
          </a:bodyPr>
          <a:lstStyle/>
          <a:p>
            <a:pPr fontAlgn="base">
              <a:spcBef>
                <a:spcPct val="50000"/>
              </a:spcBef>
            </a:pPr>
            <a:r>
              <a:rPr lang="ja-JP" altLang="en-US" sz="2400">
                <a:ea typeface="AR丸ゴシック体E" pitchFamily="54" charset="-128"/>
              </a:rPr>
              <a:t>避難先で、白い津波のしぶきを目にして少しパニックになりましたが、そばにいた中学生が私のリュックを持ってくれて、一緒に恋の峠まで逃げてくれました。</a:t>
            </a:r>
            <a:br>
              <a:rPr lang="ja-JP" altLang="en-US" sz="2400">
                <a:ea typeface="AR丸ゴシック体E" pitchFamily="54" charset="-128"/>
              </a:rPr>
            </a:br>
            <a:r>
              <a:rPr lang="ja-JP" altLang="en-US" sz="2400" u="sng">
                <a:solidFill>
                  <a:srgbClr val="FF0000"/>
                </a:solidFill>
                <a:effectLst/>
                <a:ea typeface="AR丸ゴシック体E" pitchFamily="54" charset="-128"/>
              </a:rPr>
              <a:t>訓練をしていたためか、とても冷静に行動していましたので、とても心強かった</a:t>
            </a:r>
            <a:r>
              <a:rPr lang="ja-JP" altLang="en-US" sz="2400">
                <a:ea typeface="AR丸ゴシック体E" pitchFamily="54" charset="-128"/>
              </a:rPr>
              <a:t>です。</a:t>
            </a:r>
          </a:p>
        </p:txBody>
      </p:sp>
      <p:sp>
        <p:nvSpPr>
          <p:cNvPr id="1501" name="四角形 16"/>
          <p:cNvSpPr>
            <a:spLocks noChangeArrowheads="1"/>
          </p:cNvSpPr>
          <p:nvPr/>
        </p:nvSpPr>
        <p:spPr>
          <a:xfrm>
            <a:off x="539750" y="1773237"/>
            <a:ext cx="7920037" cy="2520950"/>
          </a:xfrm>
          <a:prstGeom prst="rect">
            <a:avLst/>
          </a:prstGeom>
          <a:solidFill>
            <a:sysClr val="window" lastClr="FFFFFF"/>
          </a:solidFill>
          <a:ln w="9525">
            <a:solidFill>
              <a:sysClr val="windowText" lastClr="000000"/>
            </a:solidFill>
            <a:miter/>
          </a:ln>
        </p:spPr>
        <p:txBody>
          <a:bodyPr/>
          <a:lstStyle/>
          <a:p>
            <a:endParaRPr lang="ja-JP" altLang="en-US"/>
          </a:p>
        </p:txBody>
      </p:sp>
      <p:sp>
        <p:nvSpPr>
          <p:cNvPr id="1502" name="テキスト 17"/>
          <p:cNvSpPr txBox="1">
            <a:spLocks noChangeArrowheads="1"/>
          </p:cNvSpPr>
          <p:nvPr/>
        </p:nvSpPr>
        <p:spPr>
          <a:xfrm>
            <a:off x="539750" y="4365625"/>
            <a:ext cx="7777162" cy="366712"/>
          </a:xfrm>
          <a:prstGeom prst="rect">
            <a:avLst/>
          </a:prstGeom>
          <a:noFill/>
          <a:ln>
            <a:miter/>
          </a:ln>
        </p:spPr>
        <p:txBody>
          <a:bodyPr>
            <a:spAutoFit/>
          </a:bodyPr>
          <a:lstStyle/>
          <a:p>
            <a:pPr fontAlgn="base">
              <a:spcBef>
                <a:spcPct val="50000"/>
              </a:spcBef>
            </a:pPr>
            <a:r>
              <a:rPr lang="ja-JP" altLang="en-US">
                <a:ea typeface="AR丸ゴシック体E" pitchFamily="54" charset="-128"/>
              </a:rPr>
              <a:t>東日本大震災 釜石市証言・記録集「伝えたい</a:t>
            </a:r>
            <a:r>
              <a:rPr lang="en-US" altLang="ja-JP">
                <a:ea typeface="AR丸ゴシック体E" pitchFamily="54" charset="-128"/>
              </a:rPr>
              <a:t>3.11</a:t>
            </a:r>
            <a:r>
              <a:rPr lang="ja-JP" altLang="en-US">
                <a:ea typeface="AR丸ゴシック体E" pitchFamily="54" charset="-128"/>
              </a:rPr>
              <a:t>の記憶」より</a:t>
            </a:r>
          </a:p>
        </p:txBody>
      </p:sp>
      <p:sp>
        <p:nvSpPr>
          <p:cNvPr id="1503" name="テキスト 26"/>
          <p:cNvSpPr txBox="1">
            <a:spLocks noChangeArrowheads="1"/>
          </p:cNvSpPr>
          <p:nvPr/>
        </p:nvSpPr>
        <p:spPr>
          <a:xfrm>
            <a:off x="5835650" y="3895725"/>
            <a:ext cx="2879725" cy="396875"/>
          </a:xfrm>
          <a:prstGeom prst="rect">
            <a:avLst/>
          </a:prstGeom>
          <a:noFill/>
          <a:ln>
            <a:miter/>
          </a:ln>
        </p:spPr>
        <p:txBody>
          <a:bodyPr>
            <a:spAutoFit/>
          </a:bodyPr>
          <a:lstStyle/>
          <a:p>
            <a:pPr fontAlgn="base">
              <a:spcBef>
                <a:spcPct val="50000"/>
              </a:spcBef>
            </a:pPr>
            <a:r>
              <a:rPr lang="ja-JP" altLang="en-US" sz="2000">
                <a:ea typeface="AR丸ゴシック体E" pitchFamily="54" charset="-128"/>
              </a:rPr>
              <a:t>（鵜住居町 </a:t>
            </a:r>
            <a:r>
              <a:rPr lang="en-US" altLang="ja-JP" sz="2000">
                <a:ea typeface="AR丸ゴシック体E" pitchFamily="54" charset="-128"/>
              </a:rPr>
              <a:t>60</a:t>
            </a:r>
            <a:r>
              <a:rPr lang="ja-JP" altLang="en-US" sz="2000">
                <a:ea typeface="AR丸ゴシック体E" pitchFamily="54" charset="-128"/>
              </a:rPr>
              <a:t>代女性）</a:t>
            </a:r>
          </a:p>
        </p:txBody>
      </p:sp>
      <p:sp>
        <p:nvSpPr>
          <p:cNvPr id="1504" name="図形 28"/>
          <p:cNvSpPr>
            <a:spLocks noChangeArrowheads="1"/>
          </p:cNvSpPr>
          <p:nvPr/>
        </p:nvSpPr>
        <p:spPr>
          <a:xfrm>
            <a:off x="3563937" y="4870450"/>
            <a:ext cx="1584325" cy="863600"/>
          </a:xfrm>
          <a:prstGeom prst="downArrow">
            <a:avLst>
              <a:gd name="adj1" fmla="val 49898"/>
              <a:gd name="adj2" fmla="val 61523"/>
            </a:avLst>
          </a:prstGeom>
          <a:gradFill rotWithShape="1">
            <a:gsLst>
              <a:gs pos="0">
                <a:srgbClr val="A6DBFF">
                  <a:alpha val="42999"/>
                </a:srgbClr>
              </a:gs>
              <a:gs pos="100000">
                <a:srgbClr val="0099FF"/>
              </a:gs>
            </a:gsLst>
            <a:lin ang="5400000" scaled="1"/>
            <a:tileRect/>
          </a:gradFill>
          <a:ln>
            <a:miter/>
          </a:ln>
        </p:spPr>
        <p:txBody>
          <a:bodyPr/>
          <a:lstStyle/>
          <a:p>
            <a:endParaRPr lang="ja-JP" altLang="en-US"/>
          </a:p>
        </p:txBody>
      </p:sp>
      <p:sp>
        <p:nvSpPr>
          <p:cNvPr id="1505"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600" b="1">
                <a:solidFill>
                  <a:srgbClr val="FFFF00"/>
                </a:solidFill>
                <a:effectLst/>
                <a:ea typeface="HG丸ｺﾞｼｯｸM-PRO" pitchFamily="55" charset="-128"/>
              </a:rPr>
              <a:t>地域の防災訓練に参加する</a:t>
            </a:r>
          </a:p>
        </p:txBody>
      </p:sp>
      <p:sp>
        <p:nvSpPr>
          <p:cNvPr id="1506" name="テキスト ボックス 1"/>
          <p:cNvSpPr txBox="1"/>
          <p:nvPr/>
        </p:nvSpPr>
        <p:spPr>
          <a:xfrm>
            <a:off x="809552" y="1924339"/>
            <a:ext cx="7507360" cy="2000548"/>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中学生は冷静で頼もしかった。</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避難先で、白い津波のしぶきを目にして少しパニックになりましたが、そばにいた中学生が私のリュックをもってくれて、一緒に恋の峠まで逃げてくれました。</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訓練をしていたためか、とても冷静に行動していましたので、とても心強かったです。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6"/>
                                        </p:tgtEl>
                                        <p:attrNameLst>
                                          <p:attrName>style.visibility</p:attrName>
                                        </p:attrNameLst>
                                      </p:cBhvr>
                                      <p:to>
                                        <p:strVal val="visible"/>
                                      </p:to>
                                    </p:set>
                                    <p:animEffect transition="in" filter="fade">
                                      <p:cBhvr>
                                        <p:cTn id="7" dur="500"/>
                                        <p:tgtEl>
                                          <p:spTgt spid="1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04"/>
                                        </p:tgtEl>
                                        <p:attrNameLst>
                                          <p:attrName>style.visibility</p:attrName>
                                        </p:attrNameLst>
                                      </p:cBhvr>
                                      <p:to>
                                        <p:strVal val="visible"/>
                                      </p:to>
                                    </p:set>
                                    <p:animEffect transition="in" filter="wipe(up)">
                                      <p:cBhvr>
                                        <p:cTn id="12" dur="500"/>
                                        <p:tgtEl>
                                          <p:spTgt spid="150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97"/>
                                        </p:tgtEl>
                                        <p:attrNameLst>
                                          <p:attrName>style.visibility</p:attrName>
                                        </p:attrNameLst>
                                      </p:cBhvr>
                                      <p:to>
                                        <p:strVal val="visible"/>
                                      </p:to>
                                    </p:set>
                                    <p:animEffect transition="in" filter="fade">
                                      <p:cBhvr>
                                        <p:cTn id="16" dur="500"/>
                                        <p:tgtEl>
                                          <p:spTgt spid="1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 grpId="0" animBg="1"/>
      <p:bldP spid="1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12" name="四角形 1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513"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600" b="1">
                <a:solidFill>
                  <a:srgbClr val="FFFF00"/>
                </a:solidFill>
                <a:effectLst/>
              </a:rPr>
              <a:t>地域の防災訓練に参加する</a:t>
            </a:r>
          </a:p>
        </p:txBody>
      </p:sp>
      <p:sp>
        <p:nvSpPr>
          <p:cNvPr id="1514" name="テキスト 5"/>
          <p:cNvSpPr txBox="1">
            <a:spLocks noChangeArrowheads="1"/>
          </p:cNvSpPr>
          <p:nvPr/>
        </p:nvSpPr>
        <p:spPr>
          <a:xfrm>
            <a:off x="0" y="908050"/>
            <a:ext cx="9144000" cy="1066800"/>
          </a:xfrm>
          <a:prstGeom prst="rect">
            <a:avLst/>
          </a:prstGeom>
          <a:noFill/>
          <a:ln>
            <a:miter/>
          </a:ln>
        </p:spPr>
        <p:txBody>
          <a:bodyPr>
            <a:spAutoFit/>
          </a:bodyPr>
          <a:lstStyle/>
          <a:p>
            <a:pPr algn="ctr" fontAlgn="base">
              <a:spcBef>
                <a:spcPct val="50000"/>
              </a:spcBef>
            </a:pPr>
            <a:r>
              <a:rPr lang="ja-JP" altLang="en-US" sz="3200" u="sng">
                <a:solidFill>
                  <a:srgbClr val="FF0000"/>
                </a:solidFill>
                <a:effectLst/>
                <a:ea typeface="AR丸ゴシック体E" pitchFamily="54" charset="-128"/>
              </a:rPr>
              <a:t>地域防災訓練は自己アピールの場</a:t>
            </a:r>
            <a:br>
              <a:rPr lang="ja-JP" altLang="en-US" sz="3200" u="sng">
                <a:solidFill>
                  <a:srgbClr val="FF0000"/>
                </a:solidFill>
                <a:effectLst/>
                <a:ea typeface="AR丸ゴシック体E" pitchFamily="54" charset="-128"/>
              </a:rPr>
            </a:br>
            <a:r>
              <a:rPr lang="ja-JP" altLang="en-US" sz="3200">
                <a:ea typeface="AR丸ゴシック体E" pitchFamily="54" charset="-128"/>
              </a:rPr>
              <a:t>地域の戦力になれることを知ってもらおう！</a:t>
            </a:r>
          </a:p>
        </p:txBody>
      </p:sp>
      <p:pic>
        <p:nvPicPr>
          <p:cNvPr id="1515" name="図 6"/>
          <p:cNvPicPr>
            <a:picLocks noChangeAspect="1"/>
          </p:cNvPicPr>
          <p:nvPr/>
        </p:nvPicPr>
        <p:blipFill>
          <a:blip r:embed="rId1"/>
          <a:stretch>
            <a:fillRect/>
          </a:stretch>
        </p:blipFill>
        <p:spPr>
          <a:xfrm>
            <a:off x="3995737" y="2492375"/>
            <a:ext cx="4897438" cy="3516312"/>
          </a:xfrm>
          <a:prstGeom prst="rect">
            <a:avLst/>
          </a:prstGeom>
          <a:noFill/>
          <a:ln>
            <a:miter/>
          </a:ln>
        </p:spPr>
      </p:pic>
      <p:sp>
        <p:nvSpPr>
          <p:cNvPr id="1516" name="図形 7"/>
          <p:cNvSpPr>
            <a:spLocks noChangeArrowheads="1"/>
          </p:cNvSpPr>
          <p:nvPr/>
        </p:nvSpPr>
        <p:spPr>
          <a:xfrm>
            <a:off x="179387" y="2420937"/>
            <a:ext cx="3600450" cy="720725"/>
          </a:xfrm>
          <a:prstGeom prst="flowChartAlternateProcess">
            <a:avLst/>
          </a:prstGeom>
          <a:gradFill rotWithShape="1">
            <a:gsLst>
              <a:gs pos="0">
                <a:srgbClr val="FF0000">
                  <a:alpha val="49001"/>
                </a:srgbClr>
              </a:gs>
              <a:gs pos="100000">
                <a:srgbClr val="FF0000">
                  <a:gamma/>
                  <a:tint val="25490"/>
                  <a:invGamma/>
                </a:srgbClr>
              </a:gs>
            </a:gsLst>
            <a:path path="shape">
              <a:fillToRect l="50000" t="50000" r="50000" b="50000"/>
            </a:path>
            <a:tileRect/>
          </a:gradFill>
          <a:ln w="9525">
            <a:solidFill>
              <a:sysClr val="windowText" lastClr="000000"/>
            </a:solidFill>
            <a:miter/>
          </a:ln>
        </p:spPr>
        <p:txBody>
          <a:bodyPr/>
          <a:lstStyle/>
          <a:p>
            <a:endParaRPr lang="ja-JP" altLang="en-US"/>
          </a:p>
        </p:txBody>
      </p:sp>
      <p:sp>
        <p:nvSpPr>
          <p:cNvPr id="1517" name="図形 8"/>
          <p:cNvSpPr>
            <a:spLocks noChangeArrowheads="1"/>
          </p:cNvSpPr>
          <p:nvPr/>
        </p:nvSpPr>
        <p:spPr>
          <a:xfrm>
            <a:off x="179387" y="3355975"/>
            <a:ext cx="3600450" cy="720725"/>
          </a:xfrm>
          <a:prstGeom prst="flowChartAlternateProcess">
            <a:avLst/>
          </a:prstGeom>
          <a:gradFill rotWithShape="1">
            <a:gsLst>
              <a:gs pos="0">
                <a:srgbClr val="000099">
                  <a:alpha val="50000"/>
                </a:srgbClr>
              </a:gs>
              <a:gs pos="100000">
                <a:srgbClr val="000099">
                  <a:gamma/>
                  <a:tint val="28627"/>
                  <a:invGamma/>
                </a:srgbClr>
              </a:gs>
            </a:gsLst>
            <a:path path="shape">
              <a:fillToRect l="50000" t="50000" r="50000" b="50000"/>
            </a:path>
            <a:tileRect/>
          </a:gradFill>
          <a:ln w="9525">
            <a:solidFill>
              <a:sysClr val="windowText" lastClr="000000"/>
            </a:solidFill>
            <a:miter/>
          </a:ln>
        </p:spPr>
        <p:txBody>
          <a:bodyPr/>
          <a:lstStyle/>
          <a:p>
            <a:endParaRPr lang="ja-JP" altLang="en-US"/>
          </a:p>
        </p:txBody>
      </p:sp>
      <p:sp>
        <p:nvSpPr>
          <p:cNvPr id="1518" name="テキスト 9"/>
          <p:cNvSpPr txBox="1">
            <a:spLocks noChangeArrowheads="1"/>
          </p:cNvSpPr>
          <p:nvPr/>
        </p:nvSpPr>
        <p:spPr>
          <a:xfrm>
            <a:off x="182961" y="2588628"/>
            <a:ext cx="3635375" cy="446276"/>
          </a:xfrm>
          <a:prstGeom prst="rect">
            <a:avLst/>
          </a:prstGeom>
          <a:noFill/>
          <a:ln>
            <a:miter/>
          </a:ln>
        </p:spPr>
        <p:txBody>
          <a:bodyPr wrap="square">
            <a:spAutoFit/>
          </a:bodyPr>
          <a:lstStyle/>
          <a:p>
            <a:pPr algn="ctr" fontAlgn="base">
              <a:spcBef>
                <a:spcPct val="50000"/>
              </a:spcBef>
            </a:pPr>
            <a:r>
              <a:rPr lang="en-US" altLang="ja-JP" sz="2300" dirty="0">
                <a:ea typeface="AR丸ゴシック体E" pitchFamily="54" charset="-128"/>
              </a:rPr>
              <a:t>9</a:t>
            </a:r>
            <a:r>
              <a:rPr lang="ja-JP" altLang="en-US" sz="2300" dirty="0">
                <a:ea typeface="AR丸ゴシック体E" pitchFamily="54" charset="-128"/>
              </a:rPr>
              <a:t>～</a:t>
            </a:r>
            <a:r>
              <a:rPr lang="en-US" altLang="ja-JP" sz="2300" dirty="0">
                <a:ea typeface="AR丸ゴシック体E" pitchFamily="54" charset="-128"/>
              </a:rPr>
              <a:t>10</a:t>
            </a:r>
            <a:r>
              <a:rPr lang="ja-JP" altLang="en-US" sz="2300" dirty="0">
                <a:ea typeface="AR丸ゴシック体E" pitchFamily="54" charset="-128"/>
              </a:rPr>
              <a:t>月頃の総合防災訓練</a:t>
            </a:r>
          </a:p>
        </p:txBody>
      </p:sp>
      <p:sp>
        <p:nvSpPr>
          <p:cNvPr id="1519" name="テキスト 11"/>
          <p:cNvSpPr txBox="1">
            <a:spLocks noChangeArrowheads="1"/>
          </p:cNvSpPr>
          <p:nvPr/>
        </p:nvSpPr>
        <p:spPr>
          <a:xfrm>
            <a:off x="107950" y="4221162"/>
            <a:ext cx="4032250" cy="1190625"/>
          </a:xfrm>
          <a:prstGeom prst="rect">
            <a:avLst/>
          </a:prstGeom>
          <a:noFill/>
          <a:ln>
            <a:miter/>
          </a:ln>
        </p:spPr>
        <p:txBody>
          <a:bodyPr>
            <a:spAutoFit/>
          </a:bodyPr>
          <a:lstStyle/>
          <a:p>
            <a:pPr algn="ctr" fontAlgn="base">
              <a:spcBef>
                <a:spcPct val="50000"/>
              </a:spcBef>
            </a:pPr>
            <a:r>
              <a:rPr lang="ja-JP" altLang="en-US" sz="3600">
                <a:ea typeface="AR丸ゴシック体E" pitchFamily="54" charset="-128"/>
              </a:rPr>
              <a:t>積極的に</a:t>
            </a:r>
            <a:br>
              <a:rPr lang="ja-JP" altLang="en-US" sz="3600">
                <a:ea typeface="AR丸ゴシック体E" pitchFamily="54" charset="-128"/>
              </a:rPr>
            </a:br>
            <a:r>
              <a:rPr lang="ja-JP" altLang="en-US" sz="3600">
                <a:ea typeface="AR丸ゴシック体E" pitchFamily="54" charset="-128"/>
              </a:rPr>
              <a:t>参加しましょう！</a:t>
            </a:r>
          </a:p>
        </p:txBody>
      </p:sp>
      <p:sp>
        <p:nvSpPr>
          <p:cNvPr id="1520" name="テキスト 9"/>
          <p:cNvSpPr txBox="1">
            <a:spLocks noChangeArrowheads="1"/>
          </p:cNvSpPr>
          <p:nvPr/>
        </p:nvSpPr>
        <p:spPr>
          <a:xfrm>
            <a:off x="67376" y="3515622"/>
            <a:ext cx="3814762" cy="446276"/>
          </a:xfrm>
          <a:prstGeom prst="rect">
            <a:avLst/>
          </a:prstGeom>
          <a:noFill/>
          <a:ln>
            <a:miter/>
          </a:ln>
        </p:spPr>
        <p:txBody>
          <a:bodyPr wrap="square">
            <a:spAutoFit/>
          </a:bodyPr>
          <a:lstStyle/>
          <a:p>
            <a:pPr algn="ctr" fontAlgn="base">
              <a:spcBef>
                <a:spcPct val="50000"/>
              </a:spcBef>
            </a:pPr>
            <a:r>
              <a:rPr lang="en-US" altLang="ja-JP" sz="2300" dirty="0">
                <a:ea typeface="AR丸ゴシック体E" pitchFamily="54" charset="-128"/>
              </a:rPr>
              <a:t>11</a:t>
            </a:r>
            <a:r>
              <a:rPr lang="ja-JP" altLang="en-US" sz="2300" dirty="0">
                <a:ea typeface="AR丸ゴシック体E" pitchFamily="54" charset="-128"/>
              </a:rPr>
              <a:t>～</a:t>
            </a:r>
            <a:r>
              <a:rPr lang="en-US" altLang="ja-JP" sz="2300" dirty="0">
                <a:ea typeface="AR丸ゴシック体E" pitchFamily="54" charset="-128"/>
              </a:rPr>
              <a:t>12</a:t>
            </a:r>
            <a:r>
              <a:rPr lang="ja-JP" altLang="en-US" sz="2300" dirty="0">
                <a:ea typeface="AR丸ゴシック体E" pitchFamily="54" charset="-128"/>
              </a:rPr>
              <a:t>月頃の地域防災訓練</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26" name="四角形 7"/>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527" name="テキスト 6"/>
          <p:cNvSpPr txBox="1">
            <a:spLocks noChangeArrowheads="1"/>
          </p:cNvSpPr>
          <p:nvPr/>
        </p:nvSpPr>
        <p:spPr>
          <a:xfrm>
            <a:off x="609600" y="2133600"/>
            <a:ext cx="7994650" cy="2147887"/>
          </a:xfrm>
          <a:prstGeom prst="rect">
            <a:avLst/>
          </a:prstGeom>
          <a:noFill/>
          <a:ln>
            <a:miter/>
          </a:ln>
        </p:spPr>
        <p:txBody>
          <a:bodyPr>
            <a:spAutoFit/>
          </a:bodyPr>
          <a:lstStyle/>
          <a:p>
            <a:pPr algn="ctr" fontAlgn="base">
              <a:spcBef>
                <a:spcPct val="50000"/>
              </a:spcBef>
            </a:pPr>
            <a:r>
              <a:rPr lang="ja-JP" altLang="en-US" sz="5400" dirty="0">
                <a:ea typeface="AR丸ゴシック体E" pitchFamily="54" charset="-128"/>
              </a:rPr>
              <a:t>災害が起こる</a:t>
            </a:r>
          </a:p>
          <a:p>
            <a:pPr algn="ctr" fontAlgn="base">
              <a:spcBef>
                <a:spcPct val="50000"/>
              </a:spcBef>
            </a:pPr>
            <a:r>
              <a:rPr lang="ja-JP" altLang="en-US" sz="5400" dirty="0">
                <a:ea typeface="AR丸ゴシック体E" pitchFamily="54" charset="-128"/>
              </a:rPr>
              <a:t>未来は変えられない</a:t>
            </a:r>
          </a:p>
        </p:txBody>
      </p:sp>
      <p:grpSp>
        <p:nvGrpSpPr>
          <p:cNvPr id="1528" name="図形 18"/>
          <p:cNvGrpSpPr/>
          <p:nvPr/>
        </p:nvGrpSpPr>
        <p:grpSpPr>
          <a:xfrm>
            <a:off x="0" y="0"/>
            <a:ext cx="9144000" cy="6858000"/>
            <a:chOff x="0" y="0"/>
            <a:chExt cx="5760" cy="4320"/>
          </a:xfrm>
        </p:grpSpPr>
        <p:sp>
          <p:nvSpPr>
            <p:cNvPr id="1529" name="四角形 16"/>
            <p:cNvSpPr>
              <a:spLocks noChangeArrowheads="1"/>
            </p:cNvSpPr>
            <p:nvPr/>
          </p:nvSpPr>
          <p:spPr>
            <a:xfrm>
              <a:off x="0" y="0"/>
              <a:ext cx="5760" cy="432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530" name="テキスト 17"/>
            <p:cNvSpPr txBox="1">
              <a:spLocks noChangeArrowheads="1"/>
            </p:cNvSpPr>
            <p:nvPr/>
          </p:nvSpPr>
          <p:spPr>
            <a:xfrm>
              <a:off x="431" y="1253"/>
              <a:ext cx="5036" cy="1353"/>
            </a:xfrm>
            <a:prstGeom prst="rect">
              <a:avLst/>
            </a:prstGeom>
            <a:noFill/>
            <a:ln>
              <a:miter/>
            </a:ln>
          </p:spPr>
          <p:txBody>
            <a:bodyPr>
              <a:spAutoFit/>
            </a:bodyPr>
            <a:lstStyle/>
            <a:p>
              <a:pPr algn="ctr" fontAlgn="base">
                <a:spcBef>
                  <a:spcPct val="50000"/>
                </a:spcBef>
              </a:pPr>
              <a:r>
                <a:rPr lang="ja-JP" altLang="en-US" sz="5400">
                  <a:ea typeface="AR丸ゴシック体E" pitchFamily="54" charset="-128"/>
                </a:rPr>
                <a:t>災害で命を失う</a:t>
              </a:r>
            </a:p>
            <a:p>
              <a:pPr algn="ctr" fontAlgn="base">
                <a:spcBef>
                  <a:spcPct val="50000"/>
                </a:spcBef>
              </a:pPr>
              <a:r>
                <a:rPr lang="ja-JP" altLang="en-US" sz="5400">
                  <a:ea typeface="AR丸ゴシック体E" pitchFamily="54" charset="-128"/>
                </a:rPr>
                <a:t>未来は変えられる</a:t>
              </a:r>
            </a:p>
          </p:txBody>
        </p:sp>
      </p:grpSp>
      <p:grpSp>
        <p:nvGrpSpPr>
          <p:cNvPr id="1531" name="図形 13"/>
          <p:cNvGrpSpPr/>
          <p:nvPr/>
        </p:nvGrpSpPr>
        <p:grpSpPr>
          <a:xfrm>
            <a:off x="-3448" y="0"/>
            <a:ext cx="9144000" cy="6858000"/>
            <a:chOff x="0" y="0"/>
            <a:chExt cx="5760" cy="4320"/>
          </a:xfrm>
        </p:grpSpPr>
        <p:sp>
          <p:nvSpPr>
            <p:cNvPr id="1532" name="四角形 14"/>
            <p:cNvSpPr>
              <a:spLocks noChangeArrowheads="1"/>
            </p:cNvSpPr>
            <p:nvPr/>
          </p:nvSpPr>
          <p:spPr>
            <a:xfrm>
              <a:off x="0" y="0"/>
              <a:ext cx="5760" cy="432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533" name="テキスト 15"/>
            <p:cNvSpPr txBox="1">
              <a:spLocks noChangeArrowheads="1"/>
            </p:cNvSpPr>
            <p:nvPr/>
          </p:nvSpPr>
          <p:spPr>
            <a:xfrm>
              <a:off x="0" y="1344"/>
              <a:ext cx="5760" cy="980"/>
            </a:xfrm>
            <a:prstGeom prst="rect">
              <a:avLst/>
            </a:prstGeom>
            <a:noFill/>
            <a:ln>
              <a:miter/>
            </a:ln>
          </p:spPr>
          <p:txBody>
            <a:bodyPr>
              <a:spAutoFit/>
            </a:bodyPr>
            <a:lstStyle/>
            <a:p>
              <a:pPr algn="ctr" fontAlgn="base">
                <a:spcBef>
                  <a:spcPct val="50000"/>
                </a:spcBef>
              </a:pPr>
              <a:r>
                <a:rPr lang="ja-JP" altLang="en-US" sz="4800">
                  <a:ea typeface="AR丸ゴシック体E" pitchFamily="54" charset="-128"/>
                </a:rPr>
                <a:t>家に帰ったら、何ができるか</a:t>
              </a:r>
              <a:r>
                <a:rPr lang="en-US" altLang="ja-JP" sz="4800">
                  <a:ea typeface="AR丸ゴシック体E" pitchFamily="54" charset="-128"/>
                </a:rPr>
                <a:t>…</a:t>
              </a:r>
              <a:br>
                <a:rPr lang="en-US" altLang="ja-JP" sz="4800">
                  <a:ea typeface="AR丸ゴシック体E" pitchFamily="54" charset="-128"/>
                </a:rPr>
              </a:br>
              <a:r>
                <a:rPr lang="ja-JP" altLang="en-US" sz="4800">
                  <a:ea typeface="AR丸ゴシック体E" pitchFamily="54" charset="-128"/>
                </a:rPr>
                <a:t>考えてみよう！</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7"/>
                                        </p:tgtEl>
                                        <p:attrNameLst>
                                          <p:attrName>style.visibility</p:attrName>
                                        </p:attrNameLst>
                                      </p:cBhvr>
                                      <p:to>
                                        <p:strVal val="visible"/>
                                      </p:to>
                                    </p:set>
                                    <p:animEffect transition="in" filter="fade">
                                      <p:cBhvr>
                                        <p:cTn id="7" dur="500"/>
                                        <p:tgtEl>
                                          <p:spTgt spid="15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8"/>
                                        </p:tgtEl>
                                        <p:attrNameLst>
                                          <p:attrName>style.visibility</p:attrName>
                                        </p:attrNameLst>
                                      </p:cBhvr>
                                      <p:to>
                                        <p:strVal val="visible"/>
                                      </p:to>
                                    </p:set>
                                    <p:animEffect filter="fade">
                                      <p:cBhvr>
                                        <p:cTn id="12" dur="2000"/>
                                        <p:tgtEl>
                                          <p:spTgt spid="15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1"/>
                                        </p:tgtEl>
                                        <p:attrNameLst>
                                          <p:attrName>style.visibility</p:attrName>
                                        </p:attrNameLst>
                                      </p:cBhvr>
                                      <p:to>
                                        <p:strVal val="visible"/>
                                      </p:to>
                                    </p:set>
                                    <p:animEffect filter="fade">
                                      <p:cBhvr>
                                        <p:cTn id="17" dur="2000"/>
                                        <p:tgtEl>
                                          <p:spTgt spid="1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39" name="四角形 3"/>
          <p:cNvSpPr>
            <a:spLocks noChangeArrowheads="1"/>
          </p:cNvSpPr>
          <p:nvPr/>
        </p:nvSpPr>
        <p:spPr>
          <a:xfrm>
            <a:off x="2916237" y="1484312"/>
            <a:ext cx="914400" cy="914400"/>
          </a:xfrm>
          <a:prstGeom prst="rect">
            <a:avLst/>
          </a:prstGeom>
          <a:solidFill>
            <a:sysClr val="window" lastClr="FFFFFF"/>
          </a:solidFill>
          <a:ln w="9525">
            <a:solidFill>
              <a:sysClr val="windowText" lastClr="000000"/>
            </a:solidFill>
            <a:miter/>
          </a:ln>
        </p:spPr>
        <p:txBody>
          <a:bodyPr/>
          <a:lstStyle/>
          <a:p>
            <a:endParaRPr lang="ja-JP" altLang="en-US"/>
          </a:p>
        </p:txBody>
      </p:sp>
      <p:sp>
        <p:nvSpPr>
          <p:cNvPr id="1540" name="四角形 9"/>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541" name="Text Box 5"/>
          <p:cNvSpPr txBox="1">
            <a:spLocks noChangeArrowheads="1"/>
          </p:cNvSpPr>
          <p:nvPr/>
        </p:nvSpPr>
        <p:spPr>
          <a:xfrm>
            <a:off x="0" y="1844675"/>
            <a:ext cx="9144000" cy="2378075"/>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6000">
                <a:latin typeface="AR丸ゴシック体E" pitchFamily="54" charset="-128"/>
                <a:ea typeface="AR丸ゴシック体E" pitchFamily="54" charset="-128"/>
              </a:rPr>
              <a:t>ご清聴</a:t>
            </a:r>
          </a:p>
          <a:p>
            <a:pPr algn="ctr" eaLnBrk="0" fontAlgn="base" hangingPunct="0">
              <a:spcBef>
                <a:spcPct val="50000"/>
              </a:spcBef>
            </a:pPr>
            <a:r>
              <a:rPr lang="ja-JP" altLang="en-US" sz="6000">
                <a:latin typeface="AR丸ゴシック体E" pitchFamily="54" charset="-128"/>
                <a:ea typeface="AR丸ゴシック体E" pitchFamily="54" charset="-128"/>
              </a:rPr>
              <a:t>ありがとうございました</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1" name="四角形 9"/>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152"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１ 講座実施の目的</a:t>
            </a:r>
          </a:p>
        </p:txBody>
      </p:sp>
      <p:sp>
        <p:nvSpPr>
          <p:cNvPr id="1153" name="テキスト 34"/>
          <p:cNvSpPr txBox="1">
            <a:spLocks noChangeArrowheads="1"/>
          </p:cNvSpPr>
          <p:nvPr/>
        </p:nvSpPr>
        <p:spPr>
          <a:xfrm>
            <a:off x="0" y="476250"/>
            <a:ext cx="9144000" cy="1081087"/>
          </a:xfrm>
          <a:prstGeom prst="rect">
            <a:avLst/>
          </a:prstGeom>
          <a:noFill/>
          <a:ln w="9525">
            <a:miter/>
          </a:ln>
        </p:spPr>
        <p:txBody>
          <a:bodyPr anchor="ctr"/>
          <a:lstStyle/>
          <a:p>
            <a:pPr algn="ctr" fontAlgn="base">
              <a:spcBef>
                <a:spcPct val="50000"/>
              </a:spcBef>
            </a:pPr>
            <a:r>
              <a:rPr lang="ja-JP" altLang="en-US" sz="5000">
                <a:ea typeface="HGP明朝E" pitchFamily="23" charset="-128"/>
              </a:rPr>
              <a:t>ふじのくにジュニア防災士</a:t>
            </a:r>
          </a:p>
        </p:txBody>
      </p:sp>
      <p:grpSp>
        <p:nvGrpSpPr>
          <p:cNvPr id="1154" name="図形 41"/>
          <p:cNvGrpSpPr/>
          <p:nvPr/>
        </p:nvGrpSpPr>
        <p:grpSpPr>
          <a:xfrm>
            <a:off x="58737" y="4910137"/>
            <a:ext cx="9053513" cy="1333500"/>
            <a:chOff x="57" y="3249"/>
            <a:chExt cx="5703" cy="840"/>
          </a:xfrm>
        </p:grpSpPr>
        <p:sp>
          <p:nvSpPr>
            <p:cNvPr id="1155" name="テキスト 209"/>
            <p:cNvSpPr txBox="1">
              <a:spLocks noChangeArrowheads="1"/>
            </p:cNvSpPr>
            <p:nvPr/>
          </p:nvSpPr>
          <p:spPr>
            <a:xfrm>
              <a:off x="57" y="3635"/>
              <a:ext cx="5670" cy="454"/>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solidFill>
                    <a:srgbClr val="FF0000"/>
                  </a:solidFill>
                  <a:effectLst/>
                  <a:ea typeface="HGP明朝E" pitchFamily="23" charset="-128"/>
                </a:rPr>
                <a:t>     リーダー</a:t>
              </a:r>
              <a:r>
                <a:rPr lang="ja-JP" altLang="en-US" sz="4000">
                  <a:ea typeface="HGP明朝E" pitchFamily="23" charset="-128"/>
                </a:rPr>
                <a:t>となることが期待される人</a:t>
              </a:r>
            </a:p>
          </p:txBody>
        </p:sp>
        <p:sp>
          <p:nvSpPr>
            <p:cNvPr id="1156" name="テキスト 209"/>
            <p:cNvSpPr txBox="1">
              <a:spLocks noChangeArrowheads="1"/>
            </p:cNvSpPr>
            <p:nvPr/>
          </p:nvSpPr>
          <p:spPr>
            <a:xfrm>
              <a:off x="90" y="3249"/>
              <a:ext cx="5670" cy="454"/>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latin typeface="AR丸ゴシック体E" pitchFamily="54" charset="-128"/>
                  <a:ea typeface="HGP明朝E" pitchFamily="23" charset="-128"/>
                </a:rPr>
                <a:t>○</a:t>
              </a:r>
              <a:r>
                <a:rPr lang="ja-JP" altLang="en-US" sz="4000">
                  <a:ea typeface="HGP明朝E" pitchFamily="23" charset="-128"/>
                </a:rPr>
                <a:t>地域の防災活動に参加する</a:t>
              </a:r>
              <a:r>
                <a:rPr lang="ja-JP" altLang="en-US" sz="4000">
                  <a:solidFill>
                    <a:srgbClr val="FF0000"/>
                  </a:solidFill>
                  <a:effectLst/>
                  <a:ea typeface="HGP明朝E" pitchFamily="23" charset="-128"/>
                </a:rPr>
                <a:t>地域防災</a:t>
              </a:r>
            </a:p>
          </p:txBody>
        </p:sp>
      </p:grpSp>
      <p:grpSp>
        <p:nvGrpSpPr>
          <p:cNvPr id="1157" name="図形 44"/>
          <p:cNvGrpSpPr/>
          <p:nvPr/>
        </p:nvGrpSpPr>
        <p:grpSpPr>
          <a:xfrm>
            <a:off x="107950" y="2247900"/>
            <a:ext cx="9001125" cy="1152525"/>
            <a:chOff x="90" y="527"/>
            <a:chExt cx="5670" cy="726"/>
          </a:xfrm>
        </p:grpSpPr>
        <p:sp>
          <p:nvSpPr>
            <p:cNvPr id="1158" name="テキスト 209"/>
            <p:cNvSpPr txBox="1">
              <a:spLocks noChangeArrowheads="1"/>
            </p:cNvSpPr>
            <p:nvPr/>
          </p:nvSpPr>
          <p:spPr>
            <a:xfrm>
              <a:off x="90" y="890"/>
              <a:ext cx="5670" cy="363"/>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dirty="0">
                  <a:solidFill>
                    <a:srgbClr val="FF0000"/>
                  </a:solidFill>
                  <a:effectLst/>
                  <a:latin typeface="HGP明朝E" pitchFamily="23" charset="-128"/>
                  <a:ea typeface="HGP明朝E" pitchFamily="23" charset="-128"/>
                </a:rPr>
                <a:t>　 自分の命を守ること</a:t>
              </a:r>
              <a:r>
                <a:rPr lang="ja-JP" altLang="en-US" sz="4000" dirty="0">
                  <a:latin typeface="HGP明朝E" pitchFamily="23" charset="-128"/>
                  <a:ea typeface="HGP明朝E" pitchFamily="23" charset="-128"/>
                </a:rPr>
                <a:t>ができる人</a:t>
              </a:r>
            </a:p>
          </p:txBody>
        </p:sp>
        <p:sp>
          <p:nvSpPr>
            <p:cNvPr id="1159" name="テキスト 209"/>
            <p:cNvSpPr txBox="1">
              <a:spLocks noChangeArrowheads="1"/>
            </p:cNvSpPr>
            <p:nvPr/>
          </p:nvSpPr>
          <p:spPr>
            <a:xfrm>
              <a:off x="90" y="527"/>
              <a:ext cx="5670" cy="408"/>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latin typeface="AR丸ゴシック体E" pitchFamily="54" charset="-128"/>
                  <a:ea typeface="HGP明朝E" pitchFamily="23" charset="-128"/>
                </a:rPr>
                <a:t>○</a:t>
              </a:r>
              <a:r>
                <a:rPr lang="ja-JP" altLang="en-US" sz="4000">
                  <a:latin typeface="HGP明朝E" pitchFamily="23" charset="-128"/>
                  <a:ea typeface="HGP明朝E" pitchFamily="23" charset="-128"/>
                </a:rPr>
                <a:t>南海トラフ地震や台風等の風水害から</a:t>
              </a:r>
            </a:p>
          </p:txBody>
        </p:sp>
      </p:grpSp>
      <p:grpSp>
        <p:nvGrpSpPr>
          <p:cNvPr id="1160" name="図形 47"/>
          <p:cNvGrpSpPr/>
          <p:nvPr/>
        </p:nvGrpSpPr>
        <p:grpSpPr>
          <a:xfrm>
            <a:off x="84137" y="3592512"/>
            <a:ext cx="9144000" cy="1150938"/>
            <a:chOff x="68" y="1797"/>
            <a:chExt cx="5692" cy="725"/>
          </a:xfrm>
        </p:grpSpPr>
        <p:sp>
          <p:nvSpPr>
            <p:cNvPr id="1161" name="テキスト 209"/>
            <p:cNvSpPr txBox="1">
              <a:spLocks noChangeArrowheads="1"/>
            </p:cNvSpPr>
            <p:nvPr/>
          </p:nvSpPr>
          <p:spPr>
            <a:xfrm>
              <a:off x="90" y="1797"/>
              <a:ext cx="5670" cy="453"/>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latin typeface="AR丸ゴシック体E" pitchFamily="54" charset="-128"/>
                  <a:ea typeface="HGP明朝E" pitchFamily="23" charset="-128"/>
                </a:rPr>
                <a:t>○</a:t>
              </a:r>
              <a:r>
                <a:rPr lang="ja-JP" altLang="en-US" sz="4000">
                  <a:ea typeface="HGP明朝E" pitchFamily="23" charset="-128"/>
                </a:rPr>
                <a:t>家庭の防災対策を率先して考え</a:t>
              </a:r>
              <a:r>
                <a:rPr lang="ja-JP" altLang="en-US" sz="4000">
                  <a:solidFill>
                    <a:srgbClr val="FF0000"/>
                  </a:solidFill>
                  <a:effectLst/>
                  <a:ea typeface="HGP明朝E" pitchFamily="23" charset="-128"/>
                </a:rPr>
                <a:t>家庭</a:t>
              </a:r>
            </a:p>
          </p:txBody>
        </p:sp>
        <p:sp>
          <p:nvSpPr>
            <p:cNvPr id="1162" name="テキスト 209"/>
            <p:cNvSpPr txBox="1">
              <a:spLocks noChangeArrowheads="1"/>
            </p:cNvSpPr>
            <p:nvPr/>
          </p:nvSpPr>
          <p:spPr>
            <a:xfrm>
              <a:off x="68" y="2159"/>
              <a:ext cx="5670" cy="363"/>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solidFill>
                    <a:srgbClr val="FF0000"/>
                  </a:solidFill>
                  <a:effectLst/>
                  <a:ea typeface="HGP明朝E" pitchFamily="23" charset="-128"/>
                </a:rPr>
                <a:t>    の防災リーダー</a:t>
              </a:r>
              <a:r>
                <a:rPr lang="ja-JP" altLang="en-US" sz="4000">
                  <a:ea typeface="HGP明朝E" pitchFamily="23" charset="-128"/>
                </a:rPr>
                <a:t>となることができる人</a:t>
              </a:r>
            </a:p>
          </p:txBody>
        </p:sp>
      </p:grpSp>
      <p:sp>
        <p:nvSpPr>
          <p:cNvPr id="1163" name="テキスト 34"/>
          <p:cNvSpPr txBox="1">
            <a:spLocks noChangeArrowheads="1"/>
          </p:cNvSpPr>
          <p:nvPr/>
        </p:nvSpPr>
        <p:spPr>
          <a:xfrm>
            <a:off x="15875" y="1557337"/>
            <a:ext cx="9144000" cy="731838"/>
          </a:xfrm>
          <a:prstGeom prst="rect">
            <a:avLst/>
          </a:prstGeom>
          <a:noFill/>
          <a:ln w="9525">
            <a:miter/>
          </a:ln>
        </p:spPr>
        <p:txBody>
          <a:bodyPr anchor="ctr">
            <a:spAutoFit/>
          </a:bodyPr>
          <a:lstStyle/>
          <a:p>
            <a:pPr fontAlgn="base">
              <a:spcBef>
                <a:spcPct val="50000"/>
              </a:spcBef>
            </a:pPr>
            <a:r>
              <a:rPr lang="ja-JP" altLang="en-US" sz="4200" dirty="0">
                <a:ea typeface="HGP明朝E" pitchFamily="23" charset="-128"/>
              </a:rPr>
              <a:t>静岡県内の児童生徒で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1000"/>
                                        <p:tgtEl>
                                          <p:spTgt spid="116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57"/>
                                        </p:tgtEl>
                                        <p:attrNameLst>
                                          <p:attrName>style.visibility</p:attrName>
                                        </p:attrNameLst>
                                      </p:cBhvr>
                                      <p:to>
                                        <p:strVal val="visible"/>
                                      </p:to>
                                    </p:set>
                                    <p:animEffect filter="fade">
                                      <p:cBhvr>
                                        <p:cTn id="11" dur="1000"/>
                                        <p:tgtEl>
                                          <p:spTgt spid="11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60"/>
                                        </p:tgtEl>
                                        <p:attrNameLst>
                                          <p:attrName>style.visibility</p:attrName>
                                        </p:attrNameLst>
                                      </p:cBhvr>
                                      <p:to>
                                        <p:strVal val="visible"/>
                                      </p:to>
                                    </p:set>
                                    <p:animEffect transition="in" filter="fade">
                                      <p:cBhvr>
                                        <p:cTn id="16" dur="1000"/>
                                        <p:tgtEl>
                                          <p:spTgt spid="11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54"/>
                                        </p:tgtEl>
                                        <p:attrNameLst>
                                          <p:attrName>style.visibility</p:attrName>
                                        </p:attrNameLst>
                                      </p:cBhvr>
                                      <p:to>
                                        <p:strVal val="visible"/>
                                      </p:to>
                                    </p:set>
                                    <p:animEffect transition="in" filter="fade">
                                      <p:cBhvr>
                                        <p:cTn id="21" dur="1000"/>
                                        <p:tgtEl>
                                          <p:spTgt spid="1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9" name="四角形 11"/>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170"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２ 語り部動画</a:t>
            </a:r>
          </a:p>
        </p:txBody>
      </p:sp>
      <p:sp>
        <p:nvSpPr>
          <p:cNvPr id="1171" name="Text Box 5"/>
          <p:cNvSpPr txBox="1">
            <a:spLocks noChangeArrowheads="1"/>
          </p:cNvSpPr>
          <p:nvPr/>
        </p:nvSpPr>
        <p:spPr>
          <a:xfrm>
            <a:off x="50800" y="1628775"/>
            <a:ext cx="9036050" cy="3752850"/>
          </a:xfrm>
          <a:prstGeom prst="rect">
            <a:avLst/>
          </a:prstGeom>
          <a:noFill/>
          <a:ln w="9525">
            <a:miter/>
          </a:ln>
          <a:effectLst>
            <a:prstShdw prst="shdw17" dist="17961" dir="2700000">
              <a:srgbClr val="007A5C"/>
            </a:prstShdw>
          </a:effectLst>
        </p:spPr>
        <p:txBody>
          <a:bodyPr/>
          <a:lstStyle/>
          <a:p>
            <a:pPr algn="ctr" eaLnBrk="0" fontAlgn="base" hangingPunct="0">
              <a:spcBef>
                <a:spcPct val="50000"/>
              </a:spcBef>
            </a:pPr>
            <a:r>
              <a:rPr lang="ja-JP" altLang="en-US" sz="4800" dirty="0">
                <a:latin typeface="AR丸ゴシック体E" pitchFamily="54" charset="-128"/>
                <a:ea typeface="AR丸ゴシック体E" pitchFamily="54" charset="-128"/>
              </a:rPr>
              <a:t>このあと、</a:t>
            </a:r>
          </a:p>
          <a:p>
            <a:pPr algn="ctr" eaLnBrk="0" fontAlgn="base" hangingPunct="0">
              <a:spcBef>
                <a:spcPct val="50000"/>
              </a:spcBef>
            </a:pPr>
            <a:r>
              <a:rPr lang="ja-JP" altLang="en-US" sz="4800" dirty="0">
                <a:latin typeface="AR丸ゴシック体E" pitchFamily="54" charset="-128"/>
                <a:ea typeface="AR丸ゴシック体E" pitchFamily="54" charset="-128"/>
              </a:rPr>
              <a:t>約</a:t>
            </a:r>
            <a:r>
              <a:rPr lang="en-US" altLang="ja-JP" sz="4800" dirty="0">
                <a:latin typeface="AR丸ゴシック体E" pitchFamily="54" charset="-128"/>
                <a:ea typeface="AR丸ゴシック体E" pitchFamily="54" charset="-128"/>
              </a:rPr>
              <a:t>25</a:t>
            </a:r>
            <a:r>
              <a:rPr lang="ja-JP" altLang="en-US" sz="4800" dirty="0">
                <a:latin typeface="AR丸ゴシック体E" pitchFamily="54" charset="-128"/>
                <a:ea typeface="AR丸ゴシック体E" pitchFamily="54" charset="-128"/>
              </a:rPr>
              <a:t>分の動画を放映します</a:t>
            </a:r>
            <a:br>
              <a:rPr lang="ja-JP" altLang="en-US" sz="4800" dirty="0">
                <a:latin typeface="AR丸ゴシック体E" pitchFamily="54" charset="-128"/>
                <a:ea typeface="AR丸ゴシック体E" pitchFamily="54" charset="-128"/>
              </a:rPr>
            </a:br>
            <a:endParaRPr lang="ja-JP" altLang="en-US" sz="4800" dirty="0">
              <a:latin typeface="AR丸ゴシック体E" pitchFamily="54" charset="-128"/>
              <a:ea typeface="AR丸ゴシック体E" pitchFamily="54" charset="-128"/>
            </a:endParaRPr>
          </a:p>
          <a:p>
            <a:pPr algn="ctr" eaLnBrk="0" fontAlgn="base" hangingPunct="0">
              <a:spcBef>
                <a:spcPct val="50000"/>
              </a:spcBef>
            </a:pPr>
            <a:r>
              <a:rPr lang="ja-JP" altLang="en-US" sz="4800" u="sng" dirty="0">
                <a:solidFill>
                  <a:srgbClr val="FF0000"/>
                </a:solidFill>
                <a:effectLst/>
                <a:latin typeface="AR丸ゴシック体E" pitchFamily="54" charset="-128"/>
                <a:ea typeface="AR丸ゴシック体E" pitchFamily="54" charset="-128"/>
              </a:rPr>
              <a:t>津波の映像等が含まれています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7" name="四角形 11"/>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178"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２ 語り部動画</a:t>
            </a:r>
          </a:p>
        </p:txBody>
      </p:sp>
    </p:spTree>
    <p:extLst>
      <p:ext uri="{BB962C8B-B14F-4D97-AF65-F5344CB8AC3E}">
        <p14:creationId xmlns:p14="http://schemas.microsoft.com/office/powerpoint/2010/main" val="383162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84"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185"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２ 語り部動画</a:t>
            </a:r>
          </a:p>
        </p:txBody>
      </p:sp>
      <p:sp>
        <p:nvSpPr>
          <p:cNvPr id="1186" name="Text Box 5"/>
          <p:cNvSpPr txBox="1">
            <a:spLocks noChangeArrowheads="1"/>
          </p:cNvSpPr>
          <p:nvPr/>
        </p:nvSpPr>
        <p:spPr>
          <a:xfrm>
            <a:off x="0" y="1844675"/>
            <a:ext cx="9144000" cy="2147887"/>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5400">
                <a:latin typeface="AR丸ゴシック体E" pitchFamily="54" charset="-128"/>
                <a:ea typeface="AR丸ゴシック体E" pitchFamily="54" charset="-128"/>
              </a:rPr>
              <a:t>動画を見て、</a:t>
            </a:r>
          </a:p>
          <a:p>
            <a:pPr algn="ctr" eaLnBrk="0" fontAlgn="base" hangingPunct="0">
              <a:spcBef>
                <a:spcPct val="50000"/>
              </a:spcBef>
            </a:pPr>
            <a:r>
              <a:rPr lang="ja-JP" altLang="en-US" sz="5400">
                <a:latin typeface="AR丸ゴシック体E" pitchFamily="54" charset="-128"/>
                <a:ea typeface="AR丸ゴシック体E" pitchFamily="54" charset="-128"/>
              </a:rPr>
              <a:t>何を感じましたか？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2" name="四角形 14"/>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193"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２ 語り部動画</a:t>
            </a:r>
          </a:p>
        </p:txBody>
      </p:sp>
      <p:sp>
        <p:nvSpPr>
          <p:cNvPr id="1194" name="Text Box 5"/>
          <p:cNvSpPr txBox="1">
            <a:spLocks noChangeArrowheads="1"/>
          </p:cNvSpPr>
          <p:nvPr/>
        </p:nvSpPr>
        <p:spPr>
          <a:xfrm>
            <a:off x="0" y="692150"/>
            <a:ext cx="9144000" cy="823912"/>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800">
                <a:latin typeface="AR丸ゴシック体E" pitchFamily="54" charset="-128"/>
                <a:ea typeface="AR丸ゴシック体E" pitchFamily="54" charset="-128"/>
              </a:rPr>
              <a:t>動画を振り返ってみましょう。</a:t>
            </a:r>
          </a:p>
        </p:txBody>
      </p:sp>
      <p:sp>
        <p:nvSpPr>
          <p:cNvPr id="1195" name="図形 16"/>
          <p:cNvSpPr>
            <a:spLocks noChangeArrowheads="1"/>
          </p:cNvSpPr>
          <p:nvPr/>
        </p:nvSpPr>
        <p:spPr>
          <a:xfrm>
            <a:off x="2051050" y="3573462"/>
            <a:ext cx="5113337" cy="1079500"/>
          </a:xfrm>
          <a:prstGeom prst="roundRect">
            <a:avLst>
              <a:gd name="adj" fmla="val 16667"/>
            </a:avLst>
          </a:prstGeom>
          <a:gradFill rotWithShape="1">
            <a:gsLst>
              <a:gs pos="0">
                <a:srgbClr val="BBE0E3"/>
              </a:gs>
              <a:gs pos="100000">
                <a:srgbClr val="FFFFFF"/>
              </a:gs>
            </a:gsLst>
            <a:lin ang="5400000" scaled="1"/>
            <a:tileRect/>
          </a:gradFill>
          <a:ln w="9525">
            <a:solidFill>
              <a:sysClr val="windowText" lastClr="000000"/>
            </a:solidFill>
          </a:ln>
        </p:spPr>
        <p:txBody>
          <a:bodyPr wrap="none" anchor="ctr"/>
          <a:lstStyle/>
          <a:p>
            <a:pPr algn="ctr" fontAlgn="base"/>
            <a:r>
              <a:rPr lang="ja-JP" altLang="en-US" sz="3600">
                <a:ea typeface="HGP創英角ﾎﾟｯﾌﾟ体" pitchFamily="55" charset="-128"/>
              </a:rPr>
              <a:t>生徒の防災意識の高さ</a:t>
            </a:r>
          </a:p>
        </p:txBody>
      </p:sp>
      <p:sp>
        <p:nvSpPr>
          <p:cNvPr id="1196" name="図形 18"/>
          <p:cNvSpPr>
            <a:spLocks noChangeArrowheads="1"/>
          </p:cNvSpPr>
          <p:nvPr/>
        </p:nvSpPr>
        <p:spPr>
          <a:xfrm rot="5400000">
            <a:off x="4319587" y="2528887"/>
            <a:ext cx="576263" cy="1223963"/>
          </a:xfrm>
          <a:prstGeom prst="rightArrow">
            <a:avLst>
              <a:gd name="adj1" fmla="val 57722"/>
              <a:gd name="adj2" fmla="val 47111"/>
            </a:avLst>
          </a:prstGeom>
          <a:gradFill rotWithShape="1">
            <a:gsLst>
              <a:gs pos="0">
                <a:srgbClr val="0033CC"/>
              </a:gs>
              <a:gs pos="100000">
                <a:srgbClr val="6482DF"/>
              </a:gs>
            </a:gsLst>
            <a:lin ang="0" scaled="1"/>
            <a:tileRect/>
          </a:gradFill>
          <a:ln w="9525">
            <a:miter/>
          </a:ln>
        </p:spPr>
        <p:txBody>
          <a:bodyPr/>
          <a:lstStyle/>
          <a:p>
            <a:endParaRPr lang="ja-JP" altLang="en-US"/>
          </a:p>
        </p:txBody>
      </p:sp>
      <p:sp>
        <p:nvSpPr>
          <p:cNvPr id="1197" name="図形 19"/>
          <p:cNvSpPr>
            <a:spLocks noChangeArrowheads="1"/>
          </p:cNvSpPr>
          <p:nvPr/>
        </p:nvSpPr>
        <p:spPr>
          <a:xfrm>
            <a:off x="1331912" y="5516562"/>
            <a:ext cx="6553200" cy="1296988"/>
          </a:xfrm>
          <a:prstGeom prst="roundRect">
            <a:avLst>
              <a:gd name="adj" fmla="val 16678"/>
            </a:avLst>
          </a:prstGeom>
          <a:gradFill rotWithShape="1">
            <a:gsLst>
              <a:gs pos="0">
                <a:srgbClr val="BBE0E3"/>
              </a:gs>
              <a:gs pos="100000">
                <a:srgbClr val="FFFFFF"/>
              </a:gs>
            </a:gsLst>
            <a:lin ang="5400000" scaled="1"/>
            <a:tileRect/>
          </a:gradFill>
          <a:ln w="9525">
            <a:solidFill>
              <a:sysClr val="windowText" lastClr="000000"/>
            </a:solidFill>
          </a:ln>
        </p:spPr>
        <p:txBody>
          <a:bodyPr anchor="ctr"/>
          <a:lstStyle/>
          <a:p>
            <a:pPr fontAlgn="base"/>
            <a:r>
              <a:rPr lang="ja-JP" altLang="en-US" sz="3600">
                <a:ea typeface="HGP創英角ﾎﾟｯﾌﾟ体" pitchFamily="55" charset="-128"/>
              </a:rPr>
              <a:t>自分たちの命や周囲の人を助ける行動につながった</a:t>
            </a:r>
          </a:p>
        </p:txBody>
      </p:sp>
      <p:sp>
        <p:nvSpPr>
          <p:cNvPr id="1198" name="図形 16"/>
          <p:cNvSpPr>
            <a:spLocks noChangeArrowheads="1"/>
          </p:cNvSpPr>
          <p:nvPr/>
        </p:nvSpPr>
        <p:spPr>
          <a:xfrm>
            <a:off x="1619250" y="1628775"/>
            <a:ext cx="5832475" cy="1079500"/>
          </a:xfrm>
          <a:prstGeom prst="roundRect">
            <a:avLst>
              <a:gd name="adj" fmla="val 16658"/>
            </a:avLst>
          </a:prstGeom>
          <a:gradFill rotWithShape="1">
            <a:gsLst>
              <a:gs pos="0">
                <a:srgbClr val="BBE0E3"/>
              </a:gs>
              <a:gs pos="100000">
                <a:srgbClr val="FFFFFF"/>
              </a:gs>
            </a:gsLst>
            <a:lin ang="5400000" scaled="1"/>
            <a:tileRect/>
          </a:gradFill>
          <a:ln w="9525">
            <a:solidFill>
              <a:sysClr val="windowText" lastClr="000000"/>
            </a:solidFill>
          </a:ln>
        </p:spPr>
        <p:txBody>
          <a:bodyPr wrap="none" anchor="ctr"/>
          <a:lstStyle/>
          <a:p>
            <a:pPr algn="ctr" fontAlgn="base"/>
            <a:r>
              <a:rPr lang="ja-JP" altLang="en-US" sz="3600">
                <a:ea typeface="HGP創英角ﾎﾟｯﾌﾟ体" pitchFamily="55" charset="-128"/>
              </a:rPr>
              <a:t>防災教育や防災訓練の実施</a:t>
            </a:r>
          </a:p>
        </p:txBody>
      </p:sp>
      <p:sp>
        <p:nvSpPr>
          <p:cNvPr id="1199" name="図形 18"/>
          <p:cNvSpPr>
            <a:spLocks noChangeArrowheads="1"/>
          </p:cNvSpPr>
          <p:nvPr/>
        </p:nvSpPr>
        <p:spPr>
          <a:xfrm rot="5400000">
            <a:off x="4319588" y="4473575"/>
            <a:ext cx="576262" cy="1223963"/>
          </a:xfrm>
          <a:prstGeom prst="rightArrow">
            <a:avLst>
              <a:gd name="adj1" fmla="val 57722"/>
              <a:gd name="adj2" fmla="val 47111"/>
            </a:avLst>
          </a:prstGeom>
          <a:gradFill rotWithShape="1">
            <a:gsLst>
              <a:gs pos="0">
                <a:srgbClr val="0033CC"/>
              </a:gs>
              <a:gs pos="100000">
                <a:srgbClr val="6482DF"/>
              </a:gs>
            </a:gsLst>
            <a:lin ang="0" scaled="1"/>
            <a:tileRect/>
          </a:gradFill>
          <a:ln w="9525">
            <a:miter/>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8"/>
                                        </p:tgtEl>
                                        <p:attrNameLst>
                                          <p:attrName>style.visibility</p:attrName>
                                        </p:attrNameLst>
                                      </p:cBhvr>
                                      <p:to>
                                        <p:strVal val="visible"/>
                                      </p:to>
                                    </p:set>
                                    <p:animEffect filter="fade">
                                      <p:cBhvr>
                                        <p:cTn id="7" dur="2000"/>
                                        <p:tgtEl>
                                          <p:spTgt spid="119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96"/>
                                        </p:tgtEl>
                                        <p:attrNameLst>
                                          <p:attrName>style.visibility</p:attrName>
                                        </p:attrNameLst>
                                      </p:cBhvr>
                                      <p:to>
                                        <p:strVal val="visible"/>
                                      </p:to>
                                    </p:set>
                                    <p:animEffect filter="fade">
                                      <p:cBhvr>
                                        <p:cTn id="11" dur="2000"/>
                                        <p:tgtEl>
                                          <p:spTgt spid="11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95"/>
                                        </p:tgtEl>
                                        <p:attrNameLst>
                                          <p:attrName>style.visibility</p:attrName>
                                        </p:attrNameLst>
                                      </p:cBhvr>
                                      <p:to>
                                        <p:strVal val="visible"/>
                                      </p:to>
                                    </p:set>
                                    <p:animEffect filter="fade">
                                      <p:cBhvr>
                                        <p:cTn id="16" dur="2000"/>
                                        <p:tgtEl>
                                          <p:spTgt spid="119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199"/>
                                        </p:tgtEl>
                                        <p:attrNameLst>
                                          <p:attrName>style.visibility</p:attrName>
                                        </p:attrNameLst>
                                      </p:cBhvr>
                                      <p:to>
                                        <p:strVal val="visible"/>
                                      </p:to>
                                    </p:set>
                                    <p:animEffect filter="fade">
                                      <p:cBhvr>
                                        <p:cTn id="20" dur="2000"/>
                                        <p:tgtEl>
                                          <p:spTgt spid="119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97"/>
                                        </p:tgtEl>
                                        <p:attrNameLst>
                                          <p:attrName>style.visibility</p:attrName>
                                        </p:attrNameLst>
                                      </p:cBhvr>
                                      <p:to>
                                        <p:strVal val="visible"/>
                                      </p:to>
                                    </p:set>
                                    <p:animEffect transition="in" filter="fade">
                                      <p:cBhvr>
                                        <p:cTn id="25" dur="2000"/>
                                        <p:tgtEl>
                                          <p:spTgt spid="1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 grpId="0" animBg="1" autoUpdateAnimBg="0"/>
      <p:bldP spid="1197" grpId="0" animBg="1" autoUpdateAnimBg="0"/>
      <p:bldP spid="119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5"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dirty="0">
                <a:solidFill>
                  <a:srgbClr val="FFFFFF"/>
                </a:solidFill>
                <a:effectLst/>
                <a:ea typeface="HG丸ｺﾞｼｯｸM-PRO" pitchFamily="55" charset="-128"/>
              </a:rPr>
              <a:t>３ 静岡県で想定される地震</a:t>
            </a:r>
          </a:p>
        </p:txBody>
      </p:sp>
      <p:grpSp>
        <p:nvGrpSpPr>
          <p:cNvPr id="1206" name="グループ 373"/>
          <p:cNvGrpSpPr/>
          <p:nvPr/>
        </p:nvGrpSpPr>
        <p:grpSpPr>
          <a:xfrm>
            <a:off x="623887" y="1103538"/>
            <a:ext cx="7526842" cy="5421087"/>
            <a:chOff x="623887" y="1103538"/>
            <a:chExt cx="7526842" cy="5421087"/>
          </a:xfrm>
        </p:grpSpPr>
        <p:grpSp>
          <p:nvGrpSpPr>
            <p:cNvPr id="1207" name="グループ 368"/>
            <p:cNvGrpSpPr/>
            <p:nvPr/>
          </p:nvGrpSpPr>
          <p:grpSpPr>
            <a:xfrm>
              <a:off x="623887" y="1103538"/>
              <a:ext cx="7526842" cy="5421087"/>
              <a:chOff x="623887" y="1103538"/>
              <a:chExt cx="7526842" cy="5421087"/>
            </a:xfrm>
          </p:grpSpPr>
          <p:pic>
            <p:nvPicPr>
              <p:cNvPr id="1208" name="図 2"/>
              <p:cNvPicPr>
                <a:picLocks noChangeAspect="1"/>
              </p:cNvPicPr>
              <p:nvPr/>
            </p:nvPicPr>
            <p:blipFill>
              <a:blip r:embed="rId1"/>
              <a:stretch>
                <a:fillRect/>
              </a:stretch>
            </p:blipFill>
            <p:spPr>
              <a:xfrm>
                <a:off x="891666" y="1103538"/>
                <a:ext cx="7259063" cy="5391902"/>
              </a:xfrm>
              <a:prstGeom prst="rect">
                <a:avLst/>
              </a:prstGeom>
            </p:spPr>
          </p:pic>
          <p:grpSp>
            <p:nvGrpSpPr>
              <p:cNvPr id="1209" name="グループ 67"/>
              <p:cNvGrpSpPr/>
              <p:nvPr/>
            </p:nvGrpSpPr>
            <p:grpSpPr>
              <a:xfrm>
                <a:off x="623887" y="1125537"/>
                <a:ext cx="7259638" cy="5399088"/>
                <a:chOff x="0" y="1460500"/>
                <a:chExt cx="6886575" cy="5208587"/>
              </a:xfrm>
            </p:grpSpPr>
          </p:grpSp>
          <p:sp>
            <p:nvSpPr>
              <p:cNvPr id="1210" name="テキスト 75"/>
              <p:cNvSpPr txBox="1">
                <a:spLocks noChangeArrowheads="1"/>
              </p:cNvSpPr>
              <p:nvPr/>
            </p:nvSpPr>
            <p:spPr>
              <a:xfrm>
                <a:off x="1612900" y="5245475"/>
                <a:ext cx="2606675" cy="415772"/>
              </a:xfrm>
              <a:prstGeom prst="rect">
                <a:avLst/>
              </a:prstGeom>
              <a:solidFill>
                <a:srgbClr val="FFFFFF"/>
              </a:solidFill>
              <a:ln w="25400">
                <a:solidFill>
                  <a:srgbClr val="C00000"/>
                </a:solidFill>
                <a:miter/>
              </a:ln>
            </p:spPr>
            <p:txBody>
              <a:bodyPr anchor="ctr" anchorCtr="0">
                <a:noAutofit/>
              </a:bodyPr>
              <a:lstStyle/>
              <a:p>
                <a:pPr algn="ctr" fontAlgn="base"/>
                <a:r>
                  <a:rPr lang="ja-JP" altLang="en-US" b="1" dirty="0">
                    <a:solidFill>
                      <a:srgbClr val="C00000"/>
                    </a:solidFill>
                    <a:latin typeface="AR P丸ゴシック体E" pitchFamily="55" charset="-128"/>
                    <a:ea typeface="AR P丸ゴシック体E" pitchFamily="55" charset="-128"/>
                  </a:rPr>
                  <a:t>７９</a:t>
                </a:r>
                <a:r>
                  <a:rPr lang="ja-JP" altLang="en-US" b="1" dirty="0">
                    <a:solidFill>
                      <a:srgbClr val="C00000"/>
                    </a:solidFill>
                    <a:effectLst/>
                    <a:latin typeface="AR P丸ゴシック体E" pitchFamily="55" charset="-128"/>
                    <a:ea typeface="AR P丸ゴシック体E" pitchFamily="55" charset="-128"/>
                  </a:rPr>
                  <a:t>年の空白</a:t>
                </a:r>
              </a:p>
            </p:txBody>
          </p:sp>
          <p:sp>
            <p:nvSpPr>
              <p:cNvPr id="1211" name="テキスト 77"/>
              <p:cNvSpPr txBox="1">
                <a:spLocks noChangeArrowheads="1"/>
              </p:cNvSpPr>
              <p:nvPr/>
            </p:nvSpPr>
            <p:spPr>
              <a:xfrm>
                <a:off x="4367159" y="5237618"/>
                <a:ext cx="2005041" cy="423629"/>
              </a:xfrm>
              <a:prstGeom prst="rect">
                <a:avLst/>
              </a:prstGeom>
              <a:solidFill>
                <a:srgbClr val="FFFFFF"/>
              </a:solidFill>
              <a:ln w="25400">
                <a:solidFill>
                  <a:srgbClr val="C00000"/>
                </a:solidFill>
                <a:miter/>
              </a:ln>
            </p:spPr>
            <p:txBody>
              <a:bodyPr wrap="square" anchor="ctr" anchorCtr="0">
                <a:noAutofit/>
              </a:bodyPr>
              <a:lstStyle/>
              <a:p>
                <a:pPr algn="ctr" fontAlgn="base"/>
                <a:r>
                  <a:rPr lang="ja-JP" altLang="en-US" b="1" dirty="0">
                    <a:solidFill>
                      <a:srgbClr val="C00000"/>
                    </a:solidFill>
                    <a:latin typeface="AR P丸ゴシック体E" pitchFamily="55" charset="-128"/>
                    <a:ea typeface="AR P丸ゴシック体E" pitchFamily="55" charset="-128"/>
                  </a:rPr>
                  <a:t>８１</a:t>
                </a:r>
                <a:r>
                  <a:rPr lang="ja-JP" altLang="en-US" b="1" dirty="0">
                    <a:solidFill>
                      <a:srgbClr val="C00000"/>
                    </a:solidFill>
                    <a:effectLst/>
                    <a:latin typeface="AR P丸ゴシック体E" pitchFamily="55" charset="-128"/>
                    <a:ea typeface="AR P丸ゴシック体E" pitchFamily="55" charset="-128"/>
                  </a:rPr>
                  <a:t>年の空白</a:t>
                </a:r>
              </a:p>
            </p:txBody>
          </p:sp>
          <p:sp>
            <p:nvSpPr>
              <p:cNvPr id="1212" name="テキスト 78"/>
              <p:cNvSpPr txBox="1">
                <a:spLocks noChangeArrowheads="1"/>
              </p:cNvSpPr>
              <p:nvPr/>
            </p:nvSpPr>
            <p:spPr>
              <a:xfrm>
                <a:off x="6621460" y="5254625"/>
                <a:ext cx="1144290" cy="1054695"/>
              </a:xfrm>
              <a:prstGeom prst="rect">
                <a:avLst/>
              </a:prstGeom>
              <a:solidFill>
                <a:srgbClr val="FFFFFF"/>
              </a:solidFill>
              <a:ln w="25400">
                <a:solidFill>
                  <a:srgbClr val="C00000"/>
                </a:solidFill>
                <a:miter/>
              </a:ln>
            </p:spPr>
            <p:txBody>
              <a:bodyPr wrap="square" anchor="ctr" anchorCtr="0">
                <a:noAutofit/>
              </a:bodyPr>
              <a:lstStyle/>
              <a:p>
                <a:pPr algn="ctr" fontAlgn="base"/>
                <a:r>
                  <a:rPr lang="ja-JP" altLang="en-US" b="1" dirty="0">
                    <a:solidFill>
                      <a:srgbClr val="C00000"/>
                    </a:solidFill>
                    <a:latin typeface="AR P丸ゴシック体E" pitchFamily="55" charset="-128"/>
                    <a:ea typeface="AR P丸ゴシック体E" pitchFamily="55" charset="-128"/>
                  </a:rPr>
                  <a:t>１７１</a:t>
                </a:r>
                <a:r>
                  <a:rPr lang="ja-JP" altLang="en-US" b="1" dirty="0">
                    <a:solidFill>
                      <a:srgbClr val="C00000"/>
                    </a:solidFill>
                    <a:effectLst/>
                    <a:latin typeface="AR P丸ゴシック体E" pitchFamily="55" charset="-128"/>
                    <a:ea typeface="AR P丸ゴシック体E" pitchFamily="55" charset="-128"/>
                  </a:rPr>
                  <a:t>年</a:t>
                </a:r>
              </a:p>
              <a:p>
                <a:pPr algn="ctr" fontAlgn="base"/>
                <a:r>
                  <a:rPr lang="ja-JP" altLang="en-US" b="1" dirty="0">
                    <a:solidFill>
                      <a:srgbClr val="C00000"/>
                    </a:solidFill>
                    <a:effectLst/>
                    <a:latin typeface="AR P丸ゴシック体E" pitchFamily="55" charset="-128"/>
                    <a:ea typeface="AR P丸ゴシック体E" pitchFamily="55" charset="-128"/>
                  </a:rPr>
                  <a:t>の空白</a:t>
                </a:r>
              </a:p>
            </p:txBody>
          </p:sp>
          <p:sp>
            <p:nvSpPr>
              <p:cNvPr id="1213" name="テキスト ボックス 11"/>
              <p:cNvSpPr txBox="1"/>
              <p:nvPr/>
            </p:nvSpPr>
            <p:spPr>
              <a:xfrm>
                <a:off x="1046974" y="1565258"/>
                <a:ext cx="7024653" cy="369332"/>
              </a:xfrm>
              <a:prstGeom prst="rect">
                <a:avLst/>
              </a:prstGeom>
              <a:solidFill>
                <a:srgbClr val="FFFF00"/>
              </a:solidFill>
              <a:ln w="34925">
                <a:solidFill>
                  <a:srgbClr val="FE2B2B"/>
                </a:solidFill>
              </a:ln>
            </p:spPr>
            <p:txBody>
              <a:bodyPr wrap="square" lIns="0" tIns="0" rIns="0" bIns="0" rtlCol="0" anchor="ctr" anchorCtr="0">
                <a:noAutofit/>
              </a:bodyPr>
              <a:lstStyle/>
              <a:p>
                <a:pPr algn="ctr"/>
                <a:r>
                  <a:rPr kumimoji="1" lang="ja-JP" altLang="en-US" sz="2200" dirty="0">
                    <a:latin typeface="HG丸ｺﾞｼｯｸM-PRO" panose="020F0600000000000000" pitchFamily="50" charset="-128"/>
                    <a:ea typeface="HG丸ｺﾞｼｯｸM-PRO" panose="020F0600000000000000" pitchFamily="50" charset="-128"/>
                  </a:rPr>
                  <a:t>約１００年～１５０年の周期で繰り返し発生している</a:t>
                </a:r>
              </a:p>
            </p:txBody>
          </p:sp>
          <p:sp>
            <p:nvSpPr>
              <p:cNvPr id="1214" name="四角形 365"/>
              <p:cNvSpPr/>
              <p:nvPr/>
            </p:nvSpPr>
            <p:spPr>
              <a:xfrm>
                <a:off x="7847074" y="6254974"/>
                <a:ext cx="267343" cy="186120"/>
              </a:xfrm>
              <a:prstGeom prst="rect">
                <a:avLst/>
              </a:prstGeom>
              <a:solidFill>
                <a:schemeClr val="bg1"/>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grpSp>
          <p:nvGrpSpPr>
            <p:cNvPr id="1215" name="グループ 371"/>
            <p:cNvGrpSpPr/>
            <p:nvPr/>
          </p:nvGrpSpPr>
          <p:grpSpPr>
            <a:xfrm rot="21000000">
              <a:off x="7348104" y="2852175"/>
              <a:ext cx="797" cy="358256"/>
              <a:chOff x="7316969" y="2852139"/>
              <a:chExt cx="797" cy="358256"/>
            </a:xfrm>
          </p:grpSpPr>
          <p:cxnSp>
            <p:nvCxnSpPr>
              <p:cNvPr id="1216" name="直線コネクタ 367"/>
              <p:cNvCxnSpPr/>
              <p:nvPr/>
            </p:nvCxnSpPr>
            <p:spPr>
              <a:xfrm flipH="1" flipV="1">
                <a:off x="7316969" y="3124035"/>
                <a:ext cx="797" cy="86360"/>
              </a:xfrm>
              <a:prstGeom prst="straightConnector1">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217" name="直線コネクタ 369"/>
              <p:cNvCxnSpPr/>
              <p:nvPr/>
            </p:nvCxnSpPr>
            <p:spPr>
              <a:xfrm flipH="1" flipV="1">
                <a:off x="7316969" y="2988087"/>
                <a:ext cx="797" cy="86360"/>
              </a:xfrm>
              <a:prstGeom prst="straightConnector1">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218" name="直線コネクタ 370"/>
              <p:cNvCxnSpPr/>
              <p:nvPr/>
            </p:nvCxnSpPr>
            <p:spPr>
              <a:xfrm flipH="1" flipV="1">
                <a:off x="7316969" y="2852139"/>
                <a:ext cx="797" cy="86360"/>
              </a:xfrm>
              <a:prstGeom prst="straightConnector1">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5"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226"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pic>
        <p:nvPicPr>
          <p:cNvPr id="1227" name="図 5"/>
          <p:cNvPicPr>
            <a:picLocks noChangeAspect="1"/>
          </p:cNvPicPr>
          <p:nvPr/>
        </p:nvPicPr>
        <p:blipFill>
          <a:blip r:embed="rId1"/>
          <a:stretch>
            <a:fillRect/>
          </a:stretch>
        </p:blipFill>
        <p:spPr>
          <a:xfrm>
            <a:off x="827087" y="852487"/>
            <a:ext cx="7559675" cy="5313363"/>
          </a:xfrm>
          <a:prstGeom prst="rect">
            <a:avLst/>
          </a:prstGeom>
          <a:noFill/>
          <a:ln w="9525">
            <a:miter/>
          </a:ln>
        </p:spPr>
      </p:pic>
      <p:sp>
        <p:nvSpPr>
          <p:cNvPr id="1228" name="正方形/長方形 6"/>
          <p:cNvSpPr>
            <a:spLocks noChangeArrowheads="1"/>
          </p:cNvSpPr>
          <p:nvPr/>
        </p:nvSpPr>
        <p:spPr>
          <a:xfrm>
            <a:off x="4584700" y="6237287"/>
            <a:ext cx="4451350" cy="517525"/>
          </a:xfrm>
          <a:prstGeom prst="rect">
            <a:avLst/>
          </a:prstGeom>
          <a:noFill/>
          <a:ln w="9525">
            <a:miter/>
          </a:ln>
        </p:spPr>
        <p:txBody>
          <a:bodyPr wrap="none">
            <a:spAutoFit/>
          </a:bodyPr>
          <a:lstStyle>
            <a:lvl1pPr marL="0" defTabSz="457200">
              <a:defRPr kumimoji="1" sz="1800" b="0" i="0" u="none" kern="1200" baseline="0">
                <a:solidFill>
                  <a:schemeClr val="tx1"/>
                </a:solidFill>
                <a:effectLst/>
                <a:latin typeface="Arial" pitchFamily="39" charset="0"/>
                <a:ea typeface="ＭＳ Ｐゴシック" pitchFamily="55" charset="-128"/>
              </a:defRPr>
            </a:lvl1pPr>
            <a:lvl2pPr marL="457200" indent="-457200" defTabSz="457200">
              <a:defRPr kumimoji="1" sz="1800" b="0" i="0" u="none" kern="1200" baseline="0">
                <a:solidFill>
                  <a:schemeClr val="tx1"/>
                </a:solidFill>
                <a:effectLst/>
                <a:latin typeface="Arial" pitchFamily="39" charset="0"/>
                <a:ea typeface="ＭＳ Ｐゴシック" pitchFamily="55" charset="-128"/>
              </a:defRPr>
            </a:lvl2pPr>
            <a:lvl3pPr marL="914400" indent="-914400" defTabSz="457200">
              <a:defRPr kumimoji="1" sz="1800" b="0" i="0" u="none" kern="1200" baseline="0">
                <a:solidFill>
                  <a:schemeClr val="tx1"/>
                </a:solidFill>
                <a:effectLst/>
                <a:latin typeface="Arial" pitchFamily="39" charset="0"/>
                <a:ea typeface="ＭＳ Ｐゴシック" pitchFamily="55" charset="-128"/>
              </a:defRPr>
            </a:lvl3pPr>
            <a:lvl4pPr marL="1371600" indent="-1371600" defTabSz="457200">
              <a:defRPr kumimoji="1" sz="1800" b="0" i="0" u="none" kern="1200" baseline="0">
                <a:solidFill>
                  <a:schemeClr val="tx1"/>
                </a:solidFill>
                <a:effectLst/>
                <a:latin typeface="Arial" pitchFamily="39" charset="0"/>
                <a:ea typeface="ＭＳ Ｐゴシック" pitchFamily="55" charset="-128"/>
              </a:defRPr>
            </a:lvl4pPr>
            <a:lvl5pPr marL="1828800" indent="-1828800" defTabSz="4572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r" fontAlgn="base"/>
            <a:r>
              <a:rPr kumimoji="0" lang="ja-JP" altLang="en-US" sz="1400">
                <a:latin typeface="AR丸ゴシック体E" pitchFamily="54" charset="-128"/>
                <a:ea typeface="AR丸ゴシック体E" pitchFamily="54" charset="-128"/>
              </a:rPr>
              <a:t>「震度分布図（南海トラフ巨大地震（基本ケース）」</a:t>
            </a:r>
            <a:br>
              <a:rPr kumimoji="0" lang="ja-JP" altLang="en-US" sz="1400">
                <a:latin typeface="AR丸ゴシック体E" pitchFamily="54" charset="-128"/>
                <a:ea typeface="AR丸ゴシック体E" pitchFamily="54" charset="-128"/>
              </a:rPr>
            </a:br>
            <a:r>
              <a:rPr kumimoji="0" lang="ja-JP" altLang="en-US" sz="1400">
                <a:latin typeface="AR丸ゴシック体E" pitchFamily="54" charset="-128"/>
                <a:ea typeface="AR丸ゴシック体E" pitchFamily="54" charset="-128"/>
              </a:rPr>
              <a:t>静岡県第</a:t>
            </a:r>
            <a:r>
              <a:rPr kumimoji="0" lang="en-US" altLang="ja-JP" sz="1400">
                <a:latin typeface="AR丸ゴシック体E" pitchFamily="54" charset="-128"/>
                <a:ea typeface="AR丸ゴシック体E" pitchFamily="54" charset="-128"/>
              </a:rPr>
              <a:t>4</a:t>
            </a:r>
            <a:r>
              <a:rPr kumimoji="0" lang="ja-JP" altLang="en-US" sz="1400">
                <a:latin typeface="AR丸ゴシック体E" pitchFamily="54" charset="-128"/>
                <a:ea typeface="AR丸ゴシック体E" pitchFamily="54" charset="-128"/>
              </a:rPr>
              <a:t>次地震被害想定</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標準">
  <a:themeElements>
    <a:clrScheme name="標準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Arial"/>
        <a:ea typeface="ＭＳ Ｐゴシック"/>
        <a:cs typeface=""/>
      </a:majorFont>
      <a:minorFont>
        <a:latin typeface="Arial"/>
        <a:ea typeface="ＭＳ Ｐゴシック"/>
        <a:cs typeface=""/>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標準">
  <a:themeElements>
    <a:clrScheme name="標準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Arial"/>
        <a:ea typeface="ＭＳ Ｐゴシック"/>
        <a:cs typeface=""/>
      </a:majorFont>
      <a:minorFont>
        <a:latin typeface="Arial"/>
        <a:ea typeface="ＭＳ Ｐゴシック"/>
        <a:cs typeface=""/>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20756</TotalTime>
  <Pages>0</Pages>
  <Words>3954</Words>
  <Characters>0</Characters>
  <Application>JUST Focus</Application>
  <DocSecurity>0</DocSecurity>
  <Lines>0</Lines>
  <Paragraphs>456</Paragraph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26</vt:i4>
      </vt:variant>
    </vt:vector>
  </HeadingPairs>
  <TitlesOfParts>
    <vt:vector size="40" baseType="lpstr">
      <vt:lpstr>AR P丸ゴシック体E</vt:lpstr>
      <vt:lpstr>AR丸ゴシック体E</vt:lpstr>
      <vt:lpstr>HGP創英角ｺﾞｼｯｸUB</vt:lpstr>
      <vt:lpstr>HGP創英角ﾎﾟｯﾌﾟ体</vt:lpstr>
      <vt:lpstr>HGP明朝E</vt:lpstr>
      <vt:lpstr>HG丸ｺﾞｼｯｸM-PRO</vt:lpstr>
      <vt:lpstr>ＭＳ Ｐゴシック</vt:lpstr>
      <vt:lpstr>ＭＳ ゴシック</vt:lpstr>
      <vt:lpstr>ＭＳ 明朝</vt:lpstr>
      <vt:lpstr>Arial</vt:lpstr>
      <vt:lpstr>Arial Black</vt:lpstr>
      <vt:lpstr>Calibri</vt:lpstr>
      <vt:lpstr>Times New Roman</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静岡県</Company>
  <LinksUpToDate>false</LinksUpToDate>
  <CharactersWithSpaces>0</CharactersWithSpaces>
  <SharedDoc>false</SharedDoc>
  <HyperlinksChanged>false</HyperlinksChanged>
  <AppVersion>4.1.6</AppVersion>
  <PresentationFormat>ユーザー設定</PresentationFormat>
  <Slides>26</Slides>
  <Notes>26</Notes>
  <HiddenSlides>0</HiddenSlides>
  <MMClips>2</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東北地方太平洋沖地震の 現状と静岡県の支援状況</dc:title>
  <dc:creator>静岡県</dc:creator>
  <cp:lastModifiedBy>杉村　竜也</cp:lastModifiedBy>
  <dcterms:created xsi:type="dcterms:W3CDTF">2011-04-18T02:32:19Z</dcterms:created>
  <dcterms:modified xsi:type="dcterms:W3CDTF">2025-07-07T02:38:37Z</dcterms:modified>
  <cp:revision>963</cp:revision>
</cp:coreProperties>
</file>

<file path=docProps/custom.xml><?xml version="1.0" encoding="utf-8"?>
<Properties xmlns:vt="http://schemas.openxmlformats.org/officeDocument/2006/docPropsVTypes" xmlns="http://schemas.openxmlformats.org/officeDocument/2006/custom-properties"/>
</file>