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2"/>
  </p:sldMasterIdLst>
  <p:notesMasterIdLst>
    <p:notesMasterId r:id="rId3"/>
  </p:notesMasterIdLst>
  <p:handoutMasterIdLst>
    <p:handoutMasterId r:id="rId4"/>
  </p:handoutMasterIdLst>
  <p:sldIdLst>
    <p:sldId id="374" r:id="rId5"/>
    <p:sldId id="293" r:id="rId6"/>
    <p:sldId id="534" r:id="rId7"/>
    <p:sldId id="539" r:id="rId8"/>
    <p:sldId id="540" r:id="rId9"/>
    <p:sldId id="541" r:id="rId10"/>
    <p:sldId id="535" r:id="rId11"/>
    <p:sldId id="537" r:id="rId12"/>
    <p:sldId id="538" r:id="rId13"/>
  </p:sldIdLst>
  <p:sldSz cx="9144000" cy="6858000" type="screen4x3"/>
  <p:notesSz cx="6858000" cy="9144000"/>
  <p:custShowLst>
    <p:custShow name="目的別スライドショー 1" id="0">
      <p:sldLst/>
    </p:custShow>
  </p:custShowLst>
  <p:defaultTextStyle>
    <a:defPPr>
      <a:defRPr lang="ja-JP"/>
    </a:defPPr>
    <a:lvl1pPr marL="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1pPr>
    <a:lvl2pPr marL="4572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2pPr>
    <a:lvl3pPr marL="9144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3pPr>
    <a:lvl4pPr marL="13716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4pPr>
    <a:lvl5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5pPr>
    <a:lvl6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6pPr>
    <a:lvl7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7pPr>
    <a:lvl8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8pPr>
    <a:lvl9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355">
          <p15:clr>
            <a:srgbClr val="A4A3A4"/>
          </p15:clr>
        </p15:guide>
        <p15:guide id="2" pos="20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優美 天野"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28"/>
    <p:restoredTop sz="99404" autoAdjust="0"/>
  </p:normalViewPr>
  <p:slideViewPr>
    <p:cSldViewPr>
      <p:cViewPr varScale="1">
        <p:scale>
          <a:sx n="91" d="100"/>
          <a:sy n="91" d="100"/>
        </p:scale>
        <p:origin x="-1992" y="-78"/>
      </p:cViewPr>
      <p:guideLst>
        <p:guide orient="horz" pos="2160"/>
        <p:guide pos="2880"/>
      </p:guideLst>
    </p:cSldViewPr>
  </p:slideViewPr>
  <p:notesTextViewPr>
    <p:cViewPr>
      <p:scale>
        <a:sx n="100" d="100"/>
        <a:sy n="100" d="100"/>
      </p:scale>
      <p:origin x="0" y="0"/>
    </p:cViewPr>
  </p:notesTextViewPr>
  <p:sorterViewPr>
    <p:cViewPr varScale="1">
      <p:scale>
        <a:sx n="83" d="100"/>
        <a:sy n="83" d="100"/>
      </p:scale>
      <p:origin x="0" y="0"/>
    </p:cViewPr>
  </p:sorterViewPr>
  <p:notesViewPr>
    <p:cSldViewPr>
      <p:cViewPr varScale="1">
        <p:scale>
          <a:sx n="49" d="100"/>
          <a:sy n="49" d="100"/>
        </p:scale>
        <p:origin x="-2946" y="-78"/>
      </p:cViewPr>
      <p:guideLst>
        <p:guide orient="horz" pos="3355"/>
        <p:guide pos="2084"/>
      </p:guideLst>
    </p:cSldViewPr>
  </p:notes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ableStyles" Target="tableStyles.xml" /><Relationship Id="rId17" Type="http://schemas.openxmlformats.org/officeDocument/2006/relationships/commentAuthors" Target="commentAuthors.xml" /></Relationships>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125" name="ヘッダー プレースホルダー 1"/>
          <p:cNvSpPr>
            <a:spLocks noGrp="1" noChangeArrowheads="1"/>
          </p:cNvSpPr>
          <p:nvPr>
            <p:ph type="hdr" sz="quarter"/>
          </p:nvPr>
        </p:nvSpPr>
        <p:spPr>
          <a:xfrm>
            <a:off x="0" y="0"/>
            <a:ext cx="2973093" cy="457641"/>
          </a:xfrm>
          <a:prstGeom prst="rect">
            <a:avLst/>
          </a:prstGeom>
          <a:noFill/>
          <a:ln>
            <a:miter/>
          </a:ln>
        </p:spPr>
        <p:txBody>
          <a:bodyPr vert="horz" wrap="square" lIns="94790" tIns="47396" rIns="94790" bIns="47396"/>
          <a:lstStyle>
            <a:lvl1pPr eaLnBrk="1" fontAlgn="base" latinLnBrk="0" hangingPunct="1">
              <a:defRPr sz="1400"/>
            </a:lvl1pPr>
          </a:lstStyle>
          <a:p>
            <a:pPr marL="0" indent="0" defTabSz="898525" eaLnBrk="1" fontAlgn="base" latinLnBrk="0" hangingPunct="1"/>
            <a:endParaRPr lang="en-US" altLang="ja-JP" sz="1400"/>
          </a:p>
        </p:txBody>
      </p:sp>
      <p:sp>
        <p:nvSpPr>
          <p:cNvPr id="1126" name="日付プレースホルダー 2"/>
          <p:cNvSpPr>
            <a:spLocks noGrp="1" noChangeArrowheads="1"/>
          </p:cNvSpPr>
          <p:nvPr>
            <p:ph type="dt" sz="half" idx="1"/>
          </p:nvPr>
        </p:nvSpPr>
        <p:spPr>
          <a:xfrm>
            <a:off x="3886523" y="0"/>
            <a:ext cx="2973093" cy="457641"/>
          </a:xfrm>
          <a:prstGeom prst="rect">
            <a:avLst/>
          </a:prstGeom>
          <a:noFill/>
          <a:ln>
            <a:miter/>
          </a:ln>
        </p:spPr>
        <p:txBody>
          <a:bodyPr vert="horz" wrap="square" lIns="94790" tIns="47396" rIns="94790" bIns="47396"/>
          <a:lstStyle>
            <a:lvl1pPr algn="r" eaLnBrk="1" fontAlgn="base" hangingPunct="1">
              <a:defRPr sz="1400"/>
            </a:lvl1pPr>
          </a:lstStyle>
          <a:p>
            <a:fld id="{C65A3CE3-D7ED-40A2-8B24-FD3A5955172C}" type="datetime1">
              <a:rPr lang="ja-JP" altLang="en-US"/>
              <a:t>2024/3/9</a:t>
            </a:fld>
            <a:endParaRPr lang="ja-JP" altLang="en-US"/>
          </a:p>
        </p:txBody>
      </p:sp>
      <p:sp>
        <p:nvSpPr>
          <p:cNvPr id="1127" name="フッター プレースホルダー 3"/>
          <p:cNvSpPr>
            <a:spLocks noGrp="1" noChangeArrowheads="1"/>
          </p:cNvSpPr>
          <p:nvPr>
            <p:ph type="ftr" sz="quarter" idx="2"/>
          </p:nvPr>
        </p:nvSpPr>
        <p:spPr>
          <a:xfrm>
            <a:off x="0" y="8687830"/>
            <a:ext cx="2973093" cy="457641"/>
          </a:xfrm>
          <a:prstGeom prst="rect">
            <a:avLst/>
          </a:prstGeom>
          <a:noFill/>
          <a:ln>
            <a:miter/>
          </a:ln>
        </p:spPr>
        <p:txBody>
          <a:bodyPr vert="horz" wrap="square" lIns="94790" tIns="47396" rIns="94790" bIns="47396" anchor="b"/>
          <a:lstStyle>
            <a:lvl1pPr eaLnBrk="1" fontAlgn="base" latinLnBrk="0" hangingPunct="1">
              <a:defRPr sz="1400"/>
            </a:lvl1pPr>
          </a:lstStyle>
          <a:p>
            <a:endParaRPr kumimoji="1" lang="ja-JP" altLang="en-US"/>
          </a:p>
        </p:txBody>
      </p:sp>
      <p:sp>
        <p:nvSpPr>
          <p:cNvPr id="1128" name="スライド番号プレースホルダー 4"/>
          <p:cNvSpPr>
            <a:spLocks noGrp="1" noChangeArrowheads="1"/>
          </p:cNvSpPr>
          <p:nvPr>
            <p:ph type="sldNum" sz="quarter" idx="3"/>
          </p:nvPr>
        </p:nvSpPr>
        <p:spPr>
          <a:xfrm>
            <a:off x="3886523" y="8687830"/>
            <a:ext cx="2973093" cy="457641"/>
          </a:xfrm>
          <a:prstGeom prst="rect">
            <a:avLst/>
          </a:prstGeom>
          <a:noFill/>
          <a:ln>
            <a:miter/>
          </a:ln>
        </p:spPr>
        <p:txBody>
          <a:bodyPr vert="horz" wrap="square" lIns="94790" tIns="47396" rIns="94790" bIns="47396" anchor="b"/>
          <a:lstStyle>
            <a:lvl1pPr algn="r" eaLnBrk="1" fontAlgn="base" latinLnBrk="0" hangingPunct="1">
              <a:defRPr sz="1000"/>
            </a:lvl1pPr>
          </a:lstStyle>
          <a:p>
            <a:pPr marL="0" indent="0" algn="r" defTabSz="898525" eaLnBrk="1" fontAlgn="base" latinLnBrk="0" hangingPunct="1"/>
            <a:fld id="{CC0A91E0-3EF7-4574-B91A-D4E7B38B1CF3}" type="slidenum">
              <a:rPr lang="ja-JP" altLang="en-US" sz="1000" noProof="0" dirty="0"/>
              <a:pPr algn="r" eaLnBrk="1" fontAlgn="base" latinLnBrk="0" hangingPunct="1"/>
              <a:t>‹#›</a:t>
            </a:fld>
            <a:endParaRPr lang="ja-JP" altLang="en-US" sz="1000" noProof="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118" name="四角形 0"/>
          <p:cNvSpPr>
            <a:spLocks noGrp="1" noChangeArrowheads="1"/>
          </p:cNvSpPr>
          <p:nvPr>
            <p:ph type="hdr" sz="quarter"/>
          </p:nvPr>
        </p:nvSpPr>
        <p:spPr>
          <a:xfrm>
            <a:off x="0" y="0"/>
            <a:ext cx="2973093" cy="457641"/>
          </a:xfrm>
          <a:prstGeom prst="rect">
            <a:avLst/>
          </a:prstGeom>
          <a:noFill/>
          <a:ln>
            <a:miter/>
          </a:ln>
        </p:spPr>
        <p:txBody>
          <a:bodyPr vert="horz" wrap="square" lIns="94790" tIns="47396" rIns="94790" bIns="47396"/>
          <a:lstStyle>
            <a:lvl1pPr eaLnBrk="1" fontAlgn="base" latinLnBrk="0" hangingPunct="1">
              <a:defRPr sz="1400"/>
            </a:lvl1pPr>
          </a:lstStyle>
          <a:p>
            <a:pPr marL="0" indent="0" defTabSz="898525" eaLnBrk="1" fontAlgn="base" latinLnBrk="0" hangingPunct="1"/>
            <a:endParaRPr lang="en-US" altLang="ja-JP" sz="1400"/>
          </a:p>
        </p:txBody>
      </p:sp>
      <p:sp>
        <p:nvSpPr>
          <p:cNvPr id="1119" name="四角形 0"/>
          <p:cNvSpPr>
            <a:spLocks noGrp="1" noChangeArrowheads="1"/>
          </p:cNvSpPr>
          <p:nvPr>
            <p:ph type="dt" sz="half" idx="1"/>
          </p:nvPr>
        </p:nvSpPr>
        <p:spPr>
          <a:xfrm>
            <a:off x="3886523" y="0"/>
            <a:ext cx="2973093" cy="457641"/>
          </a:xfrm>
          <a:prstGeom prst="rect">
            <a:avLst/>
          </a:prstGeom>
          <a:noFill/>
          <a:ln>
            <a:miter/>
          </a:ln>
        </p:spPr>
        <p:txBody>
          <a:bodyPr vert="horz" wrap="square" lIns="94790" tIns="47396" rIns="94790" bIns="47396"/>
          <a:lstStyle>
            <a:lvl1pPr algn="r" eaLnBrk="1" fontAlgn="base" hangingPunct="1">
              <a:defRPr sz="1400"/>
            </a:lvl1pPr>
          </a:lstStyle>
          <a:p>
            <a:fld id="{0D2167EB-A395-42D3-B1A3-FD0B373E5534}" type="datetime1">
              <a:rPr lang="ja-JP" altLang="en-US"/>
              <a:t>2024/3/9</a:t>
            </a:fld>
            <a:endParaRPr lang="ja-JP" altLang="en-US"/>
          </a:p>
        </p:txBody>
      </p:sp>
      <p:sp>
        <p:nvSpPr>
          <p:cNvPr id="1120" name="四角形 0"/>
          <p:cNvSpPr>
            <a:spLocks noGrp="1" noRot="1" noChangeAspect="1" noChangeArrowheads="1" noTextEdit="1"/>
          </p:cNvSpPr>
          <p:nvPr>
            <p:ph type="sldImg" idx="2"/>
          </p:nvPr>
        </p:nvSpPr>
        <p:spPr>
          <a:xfrm>
            <a:off x="1147115" y="685726"/>
            <a:ext cx="4573472" cy="3430103"/>
          </a:xfrm>
          <a:prstGeom prst="rect">
            <a:avLst/>
          </a:prstGeom>
          <a:noFill/>
          <a:ln w="9525">
            <a:solidFill>
              <a:sysClr val="windowText" lastClr="000000"/>
            </a:solidFill>
            <a:miter/>
          </a:ln>
        </p:spPr>
      </p:sp>
      <p:sp>
        <p:nvSpPr>
          <p:cNvPr id="1121" name="四角形 0"/>
          <p:cNvSpPr>
            <a:spLocks noGrp="1" noChangeArrowheads="1"/>
          </p:cNvSpPr>
          <p:nvPr>
            <p:ph type="body" sz="quarter" idx="3"/>
          </p:nvPr>
        </p:nvSpPr>
        <p:spPr>
          <a:xfrm>
            <a:off x="685477" y="4345386"/>
            <a:ext cx="5490280" cy="4117302"/>
          </a:xfrm>
          <a:prstGeom prst="rect">
            <a:avLst/>
          </a:prstGeom>
          <a:noFill/>
          <a:ln>
            <a:miter/>
          </a:ln>
        </p:spPr>
        <p:txBody>
          <a:bodyPr vert="horz" wrap="square" lIns="94790" tIns="47396" rIns="94790" bIns="47396"/>
          <a:lstStyle/>
          <a:p>
            <a:pPr fontAlgn="base"/>
            <a:r>
              <a:rPr lang="en-US" altLang="ja-JP" noProof="0" dirty="0"/>
              <a:t>マスタ テキストの書式設定</a:t>
            </a:r>
          </a:p>
          <a:p>
            <a:pPr lvl="1" fontAlgn="base"/>
            <a:r>
              <a:rPr lang="en-US" altLang="ja-JP" noProof="0" dirty="0"/>
              <a:t>第 2 レベル</a:t>
            </a:r>
          </a:p>
          <a:p>
            <a:pPr lvl="2" fontAlgn="base"/>
            <a:r>
              <a:rPr lang="en-US" altLang="ja-JP" noProof="0" dirty="0"/>
              <a:t>第 3 レベル</a:t>
            </a:r>
          </a:p>
          <a:p>
            <a:pPr lvl="3" fontAlgn="base"/>
            <a:r>
              <a:rPr lang="en-US" altLang="ja-JP" noProof="0" dirty="0"/>
              <a:t>第 4 レベル</a:t>
            </a:r>
          </a:p>
          <a:p>
            <a:pPr lvl="4" fontAlgn="base"/>
            <a:r>
              <a:rPr lang="en-US" altLang="ja-JP" noProof="0" dirty="0"/>
              <a:t>第 5 レベル</a:t>
            </a:r>
          </a:p>
        </p:txBody>
      </p:sp>
      <p:sp>
        <p:nvSpPr>
          <p:cNvPr id="1122" name="四角形 0"/>
          <p:cNvSpPr>
            <a:spLocks noGrp="1" noChangeArrowheads="1"/>
          </p:cNvSpPr>
          <p:nvPr>
            <p:ph type="ftr" sz="quarter" idx="4"/>
          </p:nvPr>
        </p:nvSpPr>
        <p:spPr>
          <a:xfrm>
            <a:off x="0" y="8687830"/>
            <a:ext cx="2973093" cy="457641"/>
          </a:xfrm>
          <a:prstGeom prst="rect">
            <a:avLst/>
          </a:prstGeom>
          <a:noFill/>
          <a:ln>
            <a:miter/>
          </a:ln>
        </p:spPr>
        <p:txBody>
          <a:bodyPr vert="horz" wrap="square" lIns="94790" tIns="47396" rIns="94790" bIns="47396" anchor="b"/>
          <a:lstStyle>
            <a:lvl1pPr eaLnBrk="1" fontAlgn="base" latinLnBrk="0" hangingPunct="1">
              <a:defRPr sz="1400"/>
            </a:lvl1pPr>
          </a:lstStyle>
          <a:p>
            <a:endParaRPr kumimoji="1" lang="ja-JP" altLang="en-US"/>
          </a:p>
        </p:txBody>
      </p:sp>
      <p:sp>
        <p:nvSpPr>
          <p:cNvPr id="1123" name="四角形 0"/>
          <p:cNvSpPr>
            <a:spLocks noGrp="1" noChangeArrowheads="1"/>
          </p:cNvSpPr>
          <p:nvPr>
            <p:ph type="sldNum" sz="quarter" idx="5"/>
          </p:nvPr>
        </p:nvSpPr>
        <p:spPr>
          <a:xfrm>
            <a:off x="3886523" y="8687830"/>
            <a:ext cx="2973093" cy="457641"/>
          </a:xfrm>
          <a:prstGeom prst="rect">
            <a:avLst/>
          </a:prstGeom>
          <a:noFill/>
          <a:ln>
            <a:miter/>
          </a:ln>
        </p:spPr>
        <p:txBody>
          <a:bodyPr vert="horz" wrap="square" lIns="94790" tIns="47396" rIns="94790" bIns="47396" anchor="b"/>
          <a:lstStyle>
            <a:lvl1pPr algn="r" eaLnBrk="1" fontAlgn="base" latinLnBrk="0" hangingPunct="1">
              <a:defRPr sz="1400"/>
            </a:lvl1pPr>
          </a:lstStyle>
          <a:p>
            <a:pPr marL="0" indent="0" algn="r" defTabSz="898525" eaLnBrk="1" fontAlgn="base" latinLnBrk="0" hangingPunct="1"/>
            <a:fld id="{1E32BF89-5C5E-435C-A9C9-BF553A1C3185}" type="slidenum">
              <a:rPr lang="ja-JP" altLang="en-US" sz="1400" noProof="0" dirty="0"/>
              <a:pPr algn="r" eaLnBrk="1" fontAlgn="base" latinLnBrk="0" hangingPunct="1"/>
              <a:t>‹#›</a:t>
            </a:fld>
            <a:endParaRPr lang="ja-JP" altLang="en-US" sz="1400" noProof="0" dirty="0"/>
          </a:p>
        </p:txBody>
      </p:sp>
    </p:spTree>
  </p:cSld>
  <p:clrMap bg1="lt1" tx1="dk1" bg2="lt2" tx2="dk2" accent1="accent1" accent2="accent2" accent3="accent3" accent4="accent4" accent5="accent5" accent6="accent6" hlink="hlink" folHlink="folHlink"/>
  <p:hf sldNum="0" hdr="0" ftr="0" dt="0"/>
  <p:notesStyle>
    <a:lvl1pPr marL="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1pPr>
    <a:lvl2pPr marL="4572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2pPr>
    <a:lvl3pPr marL="9144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3pPr>
    <a:lvl4pPr marL="13716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4pPr>
    <a:lvl5pPr marL="18288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5pPr>
    <a:lvl6pPr marL="18288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6pPr>
    <a:lvl7pPr marL="18288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7pPr>
    <a:lvl8pPr marL="18288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8pPr>
    <a:lvl9pPr marL="1828800" algn="l" defTabSz="914400" rtl="0" fontAlgn="auto" latinLnBrk="0">
      <a:lnSpc>
        <a:spcPct val="100000"/>
      </a:lnSpc>
      <a:spcBef>
        <a:spcPct val="30000"/>
      </a:spcBef>
      <a:spcAft>
        <a:spcPct val="0"/>
      </a:spcAft>
      <a:buClrTx/>
      <a:buSzTx/>
      <a:buFontTx/>
      <a:buNone/>
      <a:defRPr kumimoji="1" sz="1200" b="0" i="0" u="none" baseline="0">
        <a:solidFill>
          <a:schemeClr val="tx1"/>
        </a:solidFill>
        <a:effectLst/>
        <a:latin typeface="Arial" pitchFamily="39" charset="0"/>
        <a:ea typeface="ＭＳ Ｐ明朝" pitchFamily="23" charset="-128"/>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150" name="四角形 0"/>
          <p:cNvSpPr>
            <a:spLocks noGrp="1" noRot="1" noChangeAspect="1" noChangeArrowheads="1" noTextEdit="1"/>
          </p:cNvSpPr>
          <p:nvPr>
            <p:ph type="sldImg" idx="2"/>
          </p:nvPr>
        </p:nvSpPr>
        <p:spPr>
          <a:xfrm>
            <a:off x="1147763" y="685800"/>
            <a:ext cx="4573587" cy="3430588"/>
          </a:xfrm>
          <a:ln>
            <a:noFill/>
            <a:miter lim="800000"/>
          </a:ln>
        </p:spPr>
      </p:sp>
      <p:sp>
        <p:nvSpPr>
          <p:cNvPr id="1151" name="四角形 0"/>
          <p:cNvSpPr>
            <a:spLocks noGrp="1" noChangeArrowheads="1"/>
          </p:cNvSpPr>
          <p:nvPr>
            <p:ph type="body" sz="quarter" idx="3"/>
          </p:nvPr>
        </p:nvSpPr>
        <p:spPr>
          <a:xfrm>
            <a:off x="685477" y="4345386"/>
            <a:ext cx="5490280" cy="4117302"/>
          </a:xfrm>
        </p:spPr>
        <p:txBody>
          <a:bodyPr vert="horz" wrap="square" lIns="94790" tIns="47396" rIns="94790" bIns="47396" anchor="t"/>
          <a:lstStyle/>
          <a:p>
            <a:pPr marL="0" indent="0" eaLnBrk="1" fontAlgn="base" latinLnBrk="0" hangingPunct="1">
              <a:spcBef>
                <a:spcPct val="0"/>
              </a:spcBef>
            </a:pPr>
            <a:endParaRPr lang="ja-JP" altLang="en-US" sz="1900" noProof="0" dirty="0">
              <a:ea typeface="ＭＳ Ｐゴシック" pitchFamily="5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172" name="四角形 0"/>
          <p:cNvSpPr>
            <a:spLocks noGrp="1" noRot="1" noChangeAspect="1" noChangeArrowheads="1" noTextEdit="1"/>
          </p:cNvSpPr>
          <p:nvPr>
            <p:ph type="sldImg" idx="2"/>
          </p:nvPr>
        </p:nvSpPr>
        <p:spPr>
          <a:xfrm>
            <a:off x="1147763" y="685800"/>
            <a:ext cx="4573587" cy="3430588"/>
          </a:xfrm>
          <a:ln>
            <a:noFill/>
            <a:miter lim="800000"/>
          </a:ln>
        </p:spPr>
      </p:sp>
      <p:sp>
        <p:nvSpPr>
          <p:cNvPr id="1173" name="四角形 0"/>
          <p:cNvSpPr>
            <a:spLocks noGrp="1" noChangeArrowheads="1"/>
          </p:cNvSpPr>
          <p:nvPr>
            <p:ph type="body" sz="quarter" idx="3"/>
          </p:nvPr>
        </p:nvSpPr>
        <p:spPr>
          <a:xfrm>
            <a:off x="685477" y="4345386"/>
            <a:ext cx="5490280" cy="4117302"/>
          </a:xfrm>
        </p:spPr>
        <p:txBody>
          <a:bodyPr vert="horz" wrap="square" lIns="94790" tIns="47396" rIns="94790" bIns="47396" anchor="t"/>
          <a:lstStyle/>
          <a:p>
            <a:pPr marL="0" indent="0" eaLnBrk="1" fontAlgn="base" latinLnBrk="0" hangingPunct="1">
              <a:spcBef>
                <a:spcPct val="0"/>
              </a:spcBef>
            </a:pPr>
            <a:endParaRPr lang="ja-JP" altLang="en-US" sz="1900" noProof="0" dirty="0">
              <a:ea typeface="ＭＳ Ｐゴシック" pitchFamily="5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184" name="四角形 0"/>
          <p:cNvSpPr>
            <a:spLocks noGrp="1" noRot="1" noChangeAspect="1" noChangeArrowheads="1" noTextEdit="1"/>
          </p:cNvSpPr>
          <p:nvPr>
            <p:ph type="sldImg"/>
          </p:nvPr>
        </p:nvSpPr>
        <p:spPr>
          <a:xfrm>
            <a:off x="1150938" y="685800"/>
            <a:ext cx="4575175" cy="3432175"/>
          </a:xfrm>
        </p:spPr>
      </p:sp>
      <p:sp>
        <p:nvSpPr>
          <p:cNvPr id="1185"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207" name="四角形 0"/>
          <p:cNvSpPr>
            <a:spLocks noGrp="1" noRot="1" noChangeAspect="1" noChangeArrowheads="1" noTextEdit="1"/>
          </p:cNvSpPr>
          <p:nvPr>
            <p:ph type="sldImg"/>
          </p:nvPr>
        </p:nvSpPr>
        <p:spPr>
          <a:xfrm>
            <a:off x="1150938" y="685800"/>
            <a:ext cx="4575175" cy="3432175"/>
          </a:xfrm>
        </p:spPr>
      </p:sp>
      <p:sp>
        <p:nvSpPr>
          <p:cNvPr id="1208"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230" name="四角形 0"/>
          <p:cNvSpPr>
            <a:spLocks noGrp="1" noRot="1" noChangeAspect="1" noChangeArrowheads="1" noTextEdit="1"/>
          </p:cNvSpPr>
          <p:nvPr>
            <p:ph type="sldImg"/>
          </p:nvPr>
        </p:nvSpPr>
        <p:spPr>
          <a:xfrm>
            <a:off x="1150938" y="685800"/>
            <a:ext cx="4575175" cy="3432175"/>
          </a:xfrm>
        </p:spPr>
      </p:sp>
      <p:sp>
        <p:nvSpPr>
          <p:cNvPr id="1231"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252" name="四角形 0"/>
          <p:cNvSpPr>
            <a:spLocks noGrp="1" noRot="1" noChangeAspect="1" noChangeArrowheads="1" noTextEdit="1"/>
          </p:cNvSpPr>
          <p:nvPr>
            <p:ph type="sldImg"/>
          </p:nvPr>
        </p:nvSpPr>
        <p:spPr>
          <a:xfrm>
            <a:off x="1150938" y="685800"/>
            <a:ext cx="4575175" cy="3432175"/>
          </a:xfrm>
        </p:spPr>
      </p:sp>
      <p:sp>
        <p:nvSpPr>
          <p:cNvPr id="1253"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268" name="四角形 0"/>
          <p:cNvSpPr>
            <a:spLocks noGrp="1" noRot="1" noChangeAspect="1" noChangeArrowheads="1" noTextEdit="1"/>
          </p:cNvSpPr>
          <p:nvPr>
            <p:ph type="sldImg" idx="2"/>
          </p:nvPr>
        </p:nvSpPr>
        <p:spPr>
          <a:xfrm>
            <a:off x="1147763" y="685800"/>
            <a:ext cx="4573587" cy="3430588"/>
          </a:xfrm>
          <a:ln>
            <a:noFill/>
            <a:miter lim="800000"/>
          </a:ln>
        </p:spPr>
      </p:sp>
      <p:sp>
        <p:nvSpPr>
          <p:cNvPr id="1269" name="四角形 0"/>
          <p:cNvSpPr>
            <a:spLocks noGrp="1" noChangeArrowheads="1"/>
          </p:cNvSpPr>
          <p:nvPr>
            <p:ph type="body" sz="quarter" idx="3"/>
          </p:nvPr>
        </p:nvSpPr>
        <p:spPr>
          <a:xfrm>
            <a:off x="685477" y="4345386"/>
            <a:ext cx="5490280" cy="4117302"/>
          </a:xfrm>
        </p:spPr>
        <p:txBody>
          <a:bodyPr vert="horz" wrap="square" lIns="94790" tIns="47396" rIns="94790" bIns="47396" anchor="t"/>
          <a:lstStyle/>
          <a:p>
            <a:pPr marL="0" indent="0" eaLnBrk="1" fontAlgn="base" latinLnBrk="0" hangingPunct="1">
              <a:spcBef>
                <a:spcPct val="0"/>
              </a:spcBef>
            </a:pPr>
            <a:endParaRPr lang="ja-JP" altLang="en-US" sz="1900" noProof="0" dirty="0">
              <a:ea typeface="ＭＳ Ｐゴシック" pitchFamily="5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284" name="四角形 0"/>
          <p:cNvSpPr>
            <a:spLocks noGrp="1" noRot="1" noChangeAspect="1" noChangeArrowheads="1" noTextEdit="1"/>
          </p:cNvSpPr>
          <p:nvPr>
            <p:ph type="sldImg"/>
          </p:nvPr>
        </p:nvSpPr>
        <p:spPr>
          <a:xfrm>
            <a:off x="1150938" y="685800"/>
            <a:ext cx="4575175" cy="3432175"/>
          </a:xfrm>
        </p:spPr>
      </p:sp>
      <p:sp>
        <p:nvSpPr>
          <p:cNvPr id="1285"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305" name="四角形 0"/>
          <p:cNvSpPr>
            <a:spLocks noGrp="1" noRot="1" noChangeAspect="1" noChangeArrowheads="1" noTextEdit="1"/>
          </p:cNvSpPr>
          <p:nvPr>
            <p:ph type="sldImg"/>
          </p:nvPr>
        </p:nvSpPr>
        <p:spPr>
          <a:xfrm>
            <a:off x="1150938" y="685800"/>
            <a:ext cx="4575175" cy="3432175"/>
          </a:xfrm>
        </p:spPr>
      </p:sp>
      <p:sp>
        <p:nvSpPr>
          <p:cNvPr id="1306" name="四角形 0"/>
          <p:cNvSpPr>
            <a:spLocks noGrp="1" noChangeArrowheads="1"/>
          </p:cNvSpPr>
          <p:nvPr>
            <p:ph type="body" idx="1"/>
          </p:nvPr>
        </p:nvSpPr>
        <p:spPr>
          <a:xfrm>
            <a:off x="913429" y="4346858"/>
            <a:ext cx="5032757" cy="4115830"/>
          </a:xfrm>
        </p:spPr>
        <p:txBody>
          <a:bodyPr vert="horz" wrap="square" lIns="95261" tIns="47633" rIns="95261" bIns="47633" anchor="t"/>
          <a:lstStyle/>
          <a:p>
            <a:pPr marL="0" indent="0" eaLnBrk="1" fontAlgn="base" latinLnBrk="0" hangingPunct="1"/>
            <a:r>
              <a:rPr lang="en-US" altLang="ja-JP" sz="1500">
                <a:latin typeface="メイリオ" pitchFamily="55" charset="-128"/>
                <a:ea typeface="メイリオ" pitchFamily="55" charset="-128"/>
              </a:rPr>
              <a:t>　</a:t>
            </a:r>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lvl1pPr fontAlgn="base">
              <a:defRPr/>
            </a:lvl1pPr>
            <a:lvl2pPr fontAlgn="base">
              <a:defRPr/>
            </a:lvl2pPr>
            <a:lvl3pPr fontAlgn="base">
              <a:defRPr/>
            </a:lvl3pPr>
            <a:lvl4pPr fontAlgn="base">
              <a:defRPr/>
            </a:lvl4pPr>
            <a:lvl5pPr fontAlgn="base">
              <a:defRPr/>
            </a:lvl5pPr>
            <a:lvl6pPr fontAlgn="base">
              <a:defRPr/>
            </a:lvl6pPr>
            <a:lvl7pPr fontAlgn="base">
              <a:defRPr/>
            </a:lvl7pPr>
            <a:lvl8pPr fontAlgn="base">
              <a:defRPr/>
            </a:lvl8pPr>
            <a:lvl9pPr fontAlgn="base">
              <a:defRPr/>
            </a:lvl9pPr>
          </a:lstStyle>
          <a:p>
            <a:r>
              <a:rPr lang="ja-JP" altLang="en-US"/>
              <a:t>マスター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1033"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lIns="91440" tIns="45720" rIns="91440" bIns="45720"/>
          <a:lstStyle/>
          <a:p>
            <a:fld id="{83B17D7C-D2D9-43E3-9B6B-7FBF78A25271}" type="datetime1">
              <a:rPr kumimoji="1" lang="ja-JP" altLang="en-US" smtClean="0"/>
              <a:t>2024/3/9</a:t>
            </a:fld>
            <a:endParaRPr kumimoji="1" lang="ja-JP" altLang="en-US"/>
          </a:p>
        </p:txBody>
      </p:sp>
      <p:sp>
        <p:nvSpPr>
          <p:cNvPr id="1034"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35"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2EA5A415-6BB8-4ED5-ACEB-0CF71BBAC042}"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p:bgPr>
        <a:solidFill>
          <a:srgbClr val="FFFFFF"/>
        </a:solidFill>
        <a:effectLst/>
      </p:bgPr>
    </p:bg>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0"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3E21463F-936E-4B4B-9B84-34F8DF469B3C}" type="datetime1">
              <a:rPr kumimoji="1" lang="ja-JP" altLang="en-US" smtClean="0"/>
              <a:t>2024/3/9</a:t>
            </a:fld>
            <a:endParaRPr kumimoji="1" lang="ja-JP" altLang="en-US"/>
          </a:p>
        </p:txBody>
      </p:sp>
      <p:sp>
        <p:nvSpPr>
          <p:cNvPr id="1091"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92"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bg>
      <p:bgPr>
        <a:solidFill>
          <a:srgbClr val="FFFFFF"/>
        </a:solidFill>
        <a:effectLst/>
      </p:bgPr>
    </p:bg>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F0F5E25B-68A3-4D66-AB68-D5D904A445C8}" type="datetime1">
              <a:rPr kumimoji="1" lang="ja-JP" altLang="en-US" smtClean="0"/>
              <a:t>2024/3/9</a:t>
            </a:fld>
            <a:endParaRPr kumimoji="1" lang="ja-JP" altLang="en-US"/>
          </a:p>
        </p:txBody>
      </p:sp>
      <p:sp>
        <p:nvSpPr>
          <p:cNvPr id="109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9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bg>
      <p:bgPr>
        <a:solidFill>
          <a:srgbClr val="FFFFFF"/>
        </a:solidFill>
        <a:effectLst/>
      </p:bgPr>
    </p:bg>
    <p:spTree>
      <p:nvGrpSpPr>
        <p:cNvPr id="0" name=""/>
        <p:cNvGrpSpPr/>
        <p:nvPr/>
      </p:nvGrpSpPr>
      <p:grpSpPr>
        <a:xfrm>
          <a:off x="0" y="0"/>
          <a:ext cx="0" cy="0"/>
          <a:chOff x="0" y="0"/>
          <a:chExt cx="0" cy="0"/>
        </a:xfrm>
      </p:grpSpPr>
      <p:sp>
        <p:nvSpPr>
          <p:cNvPr id="1100" name="タイトル 1"/>
          <p:cNvSpPr>
            <a:spLocks noGrp="1"/>
          </p:cNvSpPr>
          <p:nvPr>
            <p:ph type="title"/>
          </p:nvPr>
        </p:nvSpPr>
        <p:spPr>
          <a:xfrm>
            <a:off x="457200" y="274638"/>
            <a:ext cx="8229600" cy="1143000"/>
          </a:xfrm>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101"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2"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3"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3B613D4E-EDAA-400E-BBF6-14D68224532C}" type="datetime1">
              <a:rPr kumimoji="1" lang="ja-JP" altLang="en-US" smtClean="0"/>
              <a:t>2024/3/9</a:t>
            </a:fld>
            <a:endParaRPr kumimoji="1" lang="ja-JP" altLang="en-US"/>
          </a:p>
        </p:txBody>
      </p:sp>
      <p:sp>
        <p:nvSpPr>
          <p:cNvPr id="1104"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105"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表" type="tbl" preserve="1">
  <p:cSld name="タイトル/表">
    <p:bg>
      <p:bgPr>
        <a:solidFill>
          <a:srgbClr val="FFFFFF"/>
        </a:solidFill>
        <a:effectLst/>
      </p:bgPr>
    </p:bg>
    <p:spTree>
      <p:nvGrpSpPr>
        <p:cNvPr id="0" name=""/>
        <p:cNvGrpSpPr/>
        <p:nvPr/>
      </p:nvGrpSpPr>
      <p:grpSpPr>
        <a:xfrm>
          <a:off x="0" y="0"/>
          <a:ext cx="0" cy="0"/>
          <a:chOff x="0" y="0"/>
          <a:chExt cx="0" cy="0"/>
        </a:xfrm>
      </p:grpSpPr>
      <p:sp>
        <p:nvSpPr>
          <p:cNvPr id="1107" name="タイトル 1"/>
          <p:cNvSpPr>
            <a:spLocks noGrp="1"/>
          </p:cNvSpPr>
          <p:nvPr>
            <p:ph type="title"/>
          </p:nvPr>
        </p:nvSpPr>
        <p:spPr/>
        <p:txBody>
          <a:bodyPr/>
          <a:lstStyle/>
          <a:p>
            <a:pPr lvl="0"/>
            <a:r>
              <a:rPr lang="ko-KR" altLang="en-US"/>
              <a:t>マスタータイトルスタイルの編集</a:t>
            </a:r>
          </a:p>
        </p:txBody>
      </p:sp>
      <p:sp>
        <p:nvSpPr>
          <p:cNvPr id="1108" name="表プレースホルダー 2"/>
          <p:cNvSpPr>
            <a:spLocks noGrp="1" noTextEdit="1"/>
          </p:cNvSpPr>
          <p:nvPr>
            <p:ph type="tbl" sz="quarter" idx="13"/>
          </p:nvPr>
        </p:nvSpPr>
        <p:spPr>
          <a:xfrm>
            <a:off x="455998" y="1643051"/>
            <a:ext cx="8229057" cy="4525169"/>
          </a:xfrm>
        </p:spPr>
        <p:txBody>
          <a:bodyPr vert="horz" wrap="square" lIns="91402" tIns="45701" rIns="91402" bIns="45701" numCol="1" anchor="t" anchorCtr="0" compatLnSpc="1">
            <a:prstTxWarp prst="textNoShape">
              <a:avLst/>
            </a:prstTxWarp>
            <a:normAutofit/>
          </a:bodyPr>
          <a:lstStyle>
            <a:lvl1pPr>
              <a:buNone/>
              <a:defRPr/>
            </a:lvl1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1" lang="ko-KR" altLang="en-US" sz="3200" b="0" i="0" u="none" strike="noStrike" kern="0" cap="none" spc="0" normalizeH="0" baseline="0" noProof="0">
                <a:ln>
                  <a:noFill/>
                </a:ln>
                <a:solidFill>
                  <a:schemeClr val="tx1"/>
                </a:solidFill>
                <a:effectLst/>
                <a:uLnTx/>
                <a:uFillTx/>
                <a:latin typeface="+mj-lt"/>
                <a:ea typeface="+mj-ea"/>
                <a:cs typeface="+mj-cs"/>
              </a:rPr>
              <a:t>表を追加するには、アイコンをクリックしてください。</a:t>
            </a:r>
          </a:p>
        </p:txBody>
      </p:sp>
      <p:sp>
        <p:nvSpPr>
          <p:cNvPr id="1109"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8374F420-90DF-4F18-9909-900C1C9B0C2C}"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
        <p:nvSpPr>
          <p:cNvPr id="1110" name="日付プレースホルダー 3"/>
          <p:cNvSpPr>
            <a:spLocks noGrp="1" noChangeArrowheads="1"/>
          </p:cNvSpPr>
          <p:nvPr>
            <p:ph type="dt" sz="half" idx="10"/>
          </p:nvPr>
        </p:nvSpPr>
        <p:spPr>
          <a:xfrm>
            <a:off x="457200" y="6356350"/>
            <a:ext cx="2132012" cy="365125"/>
          </a:xfrm>
          <a:prstGeom prst="rect">
            <a:avLst/>
          </a:prstGeom>
          <a:noFill/>
          <a:ln>
            <a:miter/>
          </a:ln>
        </p:spPr>
        <p:txBody>
          <a:bodyPr vert="horz" wrap="square" lIns="91402" tIns="45701" rIns="91402" bIns="45701" anchor="ctr"/>
          <a:lstStyle/>
          <a:p>
            <a:fld id="{0500AFBE-4E63-426A-BAD0-9C1B0F08ED1D}" type="datetime1">
              <a:rPr kumimoji="1" lang="ja-JP" altLang="en-US" smtClean="0"/>
              <a:t>2024/3/9</a:t>
            </a:fld>
            <a:endParaRPr kumimoji="1" lang="ja-JP" altLang="en-US"/>
          </a:p>
        </p:txBody>
      </p:sp>
      <p:sp>
        <p:nvSpPr>
          <p:cNvPr id="1111" name="フッタプレースホルダー 4"/>
          <p:cNvSpPr>
            <a:spLocks noGrp="1" noChangeArrowheads="1"/>
          </p:cNvSpPr>
          <p:nvPr>
            <p:ph type="ftr" sz="quarter" idx="11"/>
          </p:nvPr>
        </p:nvSpPr>
        <p:spPr>
          <a:xfrm>
            <a:off x="3124200" y="6356350"/>
            <a:ext cx="2895600" cy="365125"/>
          </a:xfrm>
          <a:prstGeom prst="rect">
            <a:avLst/>
          </a:prstGeom>
          <a:noFill/>
          <a:ln>
            <a:miter/>
          </a:ln>
        </p:spPr>
        <p:txBody>
          <a:bodyPr vert="horz" wrap="square" lIns="91402" tIns="45701" rIns="91402" bIns="45701" anchor="ctr"/>
          <a:lstStyle/>
          <a:p>
            <a:endParaRPr kumimoji="1" lang="ja-JP" alt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bg>
      <p:bgPr>
        <a:solidFill>
          <a:srgbClr val="FFFFFF"/>
        </a:solidFill>
        <a:effectLst/>
      </p:bgPr>
    </p:bg>
    <p:spTree>
      <p:nvGrpSpPr>
        <p:cNvPr id="0" name=""/>
        <p:cNvGrpSpPr/>
        <p:nvPr/>
      </p:nvGrpSpPr>
      <p:grpSpPr>
        <a:xfrm>
          <a:off x="0" y="0"/>
          <a:ext cx="0" cy="0"/>
          <a:chOff x="0" y="0"/>
          <a:chExt cx="0" cy="0"/>
        </a:xfrm>
      </p:grpSpPr>
      <p:sp>
        <p:nvSpPr>
          <p:cNvPr id="1113"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lIns="91440" tIns="45720" rIns="91440" bIns="45720"/>
          <a:lstStyle/>
          <a:p>
            <a:fld id="{A1C67A55-0792-4DAA-BD87-5F9DFFC969C8}" type="datetime1">
              <a:rPr kumimoji="1" lang="ja-JP" altLang="en-US" smtClean="0"/>
              <a:t>2024/3/9</a:t>
            </a:fld>
            <a:endParaRPr kumimoji="1" lang="ja-JP" altLang="en-US"/>
          </a:p>
        </p:txBody>
      </p:sp>
      <p:sp>
        <p:nvSpPr>
          <p:cNvPr id="1115"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116" name="四角形 6"/>
          <p:cNvSpPr>
            <a:spLocks noGrp="1" noChangeArrowheads="1"/>
          </p:cNvSpPr>
          <p:nvPr>
            <p:ph type="sldNum" sz="quarter" idx="12"/>
          </p:nvPr>
        </p:nvSpPr>
        <p:spPr>
          <a:xfrm>
            <a:off x="7010400"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A7574B4-702E-4D31-8E00-7194F7096D05}"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rgbClr val="FFFFFF"/>
        </a:solidFill>
        <a:effectLst/>
      </p:bgPr>
    </p:bg>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38"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D2218623-C164-422C-96BB-D331CEB94016}" type="datetime1">
              <a:rPr kumimoji="1" lang="ja-JP" altLang="en-US" smtClean="0"/>
              <a:t>2024/3/9</a:t>
            </a:fld>
            <a:endParaRPr kumimoji="1" lang="ja-JP" altLang="en-US"/>
          </a:p>
        </p:txBody>
      </p:sp>
      <p:sp>
        <p:nvSpPr>
          <p:cNvPr id="1040"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41"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rgbClr val="FFFFFF"/>
        </a:solidFill>
        <a:effectLst/>
      </p:bgPr>
    </p:bg>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1045"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4C45F997-FB10-40A9-9CF7-714A43EC11CD}" type="datetime1">
              <a:rPr kumimoji="1" lang="ja-JP" altLang="en-US" smtClean="0"/>
              <a:t>2024/3/9</a:t>
            </a:fld>
            <a:endParaRPr kumimoji="1" lang="ja-JP" altLang="en-US"/>
          </a:p>
        </p:txBody>
      </p:sp>
      <p:sp>
        <p:nvSpPr>
          <p:cNvPr id="1046"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47"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p:bgPr>
        <a:solidFill>
          <a:srgbClr val="FFFFFF"/>
        </a:solidFill>
        <a:effectLst/>
      </p:bgPr>
    </p:bg>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2"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lIns="91440" tIns="45720" rIns="91440" bIns="45720"/>
          <a:lstStyle/>
          <a:p>
            <a:fld id="{B939FBC3-EC6F-4775-8254-E358D98E6B9A}" type="datetime1">
              <a:rPr kumimoji="1" lang="ja-JP" altLang="en-US" smtClean="0"/>
              <a:t>2024/3/9</a:t>
            </a:fld>
            <a:endParaRPr kumimoji="1" lang="ja-JP" altLang="en-US"/>
          </a:p>
        </p:txBody>
      </p:sp>
      <p:sp>
        <p:nvSpPr>
          <p:cNvPr id="1053"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54" name="四角形 6"/>
          <p:cNvSpPr>
            <a:spLocks noGrp="1" noChangeArrowheads="1"/>
          </p:cNvSpPr>
          <p:nvPr>
            <p:ph type="sldNum" sz="quarter" idx="12"/>
          </p:nvPr>
        </p:nvSpPr>
        <p:spPr>
          <a:xfrm>
            <a:off x="7010400"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78DC4D3C-F804-4B09-9BD0-9E18FF20463A}"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bg>
      <p:bgPr>
        <a:solidFill>
          <a:srgbClr val="FFFFFF"/>
        </a:solidFill>
        <a:effectLst/>
      </p:bgPr>
    </p:bg>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テキスト プレースホルダー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コンテンツ プレースホルダー 5"/>
          <p:cNvSpPr>
            <a:spLocks noGrp="1"/>
          </p:cNvSpPr>
          <p:nvPr>
            <p:ph sz="quarter" idx="4"/>
          </p:nvPr>
        </p:nvSpPr>
        <p:spPr>
          <a:xfrm>
            <a:off x="4645026"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C0DC88B2-737D-4C8D-8BFB-8625B9987497}" type="datetime1">
              <a:rPr kumimoji="1" lang="ja-JP" altLang="en-US" smtClean="0"/>
              <a:t>2024/3/9</a:t>
            </a:fld>
            <a:endParaRPr kumimoji="1" lang="ja-JP" altLang="en-US"/>
          </a:p>
        </p:txBody>
      </p:sp>
      <p:sp>
        <p:nvSpPr>
          <p:cNvPr id="1062"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63"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p:bgPr>
        <a:solidFill>
          <a:srgbClr val="FFFFFF"/>
        </a:solidFill>
        <a:effectLst/>
      </p:bgPr>
    </p:bg>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6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C336E283-7C95-4280-83E5-11C3580A17F9}" type="datetime1">
              <a:rPr kumimoji="1" lang="ja-JP" altLang="en-US" smtClean="0"/>
              <a:t>2024/3/9</a:t>
            </a:fld>
            <a:endParaRPr kumimoji="1" lang="ja-JP" altLang="en-US"/>
          </a:p>
        </p:txBody>
      </p:sp>
      <p:sp>
        <p:nvSpPr>
          <p:cNvPr id="106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6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FFFF"/>
        </a:solidFill>
        <a:effectLst/>
      </p:bgPr>
    </p:bg>
    <p:spTree>
      <p:nvGrpSpPr>
        <p:cNvPr id="0" name=""/>
        <p:cNvGrpSpPr/>
        <p:nvPr/>
      </p:nvGrpSpPr>
      <p:grpSpPr>
        <a:xfrm>
          <a:off x="0" y="0"/>
          <a:ext cx="0" cy="0"/>
          <a:chOff x="0" y="0"/>
          <a:chExt cx="0" cy="0"/>
        </a:xfrm>
      </p:grpSpPr>
      <p:sp>
        <p:nvSpPr>
          <p:cNvPr id="1070"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lIns="91440" tIns="45720" rIns="91440" bIns="45720"/>
          <a:lstStyle/>
          <a:p>
            <a:fld id="{976249A0-E399-45AE-8D2A-E5A857176AB7}" type="datetime1">
              <a:rPr kumimoji="1" lang="ja-JP" altLang="en-US" smtClean="0"/>
              <a:t>2024/3/9</a:t>
            </a:fld>
            <a:endParaRPr kumimoji="1" lang="ja-JP" altLang="en-US"/>
          </a:p>
        </p:txBody>
      </p:sp>
      <p:sp>
        <p:nvSpPr>
          <p:cNvPr id="1071"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7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0611B9D-1598-44B3-B8F1-76C1F6B90FFD}"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p:bgPr>
        <a:solidFill>
          <a:srgbClr val="FFFFFF"/>
        </a:solidFill>
        <a:effectLst/>
      </p:bgPr>
    </p:bg>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7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D5259AAE-9810-461D-80AF-F8A64A333623}" type="datetime1">
              <a:rPr kumimoji="1" lang="ja-JP" altLang="en-US" smtClean="0"/>
              <a:t>2024/3/9</a:t>
            </a:fld>
            <a:endParaRPr kumimoji="1" lang="ja-JP" altLang="en-US"/>
          </a:p>
        </p:txBody>
      </p:sp>
      <p:sp>
        <p:nvSpPr>
          <p:cNvPr id="107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7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bg>
      <p:bgPr>
        <a:solidFill>
          <a:srgbClr val="FFFFFF"/>
        </a:solidFill>
        <a:effectLst/>
      </p:bgPr>
    </p:bg>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a:t>マスター タイトルの書式設定</a:t>
            </a:r>
          </a:p>
        </p:txBody>
      </p:sp>
      <p:sp>
        <p:nvSpPr>
          <p:cNvPr id="1082" name="図プレースホルダー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ja-JP" altLang="en-US" sz="3200" b="0" i="0" u="none" strike="noStrike" kern="0" cap="none" spc="0" normalizeH="0" baseline="0" noProof="0">
              <a:ln>
                <a:noFill/>
              </a:ln>
              <a:solidFill>
                <a:schemeClr val="tx1"/>
              </a:solidFill>
              <a:effectLst/>
              <a:uLnTx/>
              <a:uFillTx/>
              <a:latin typeface="+mj-lt"/>
              <a:ea typeface="+mj-ea"/>
              <a:cs typeface="+mj-cs"/>
            </a:endParaRPr>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84"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p>
            <a:fld id="{0628045E-7B4F-436A-8105-878C428C900F}" type="datetime1">
              <a:rPr kumimoji="1" lang="ja-JP" altLang="en-US" smtClean="0"/>
              <a:t>2024/3/9</a:t>
            </a:fld>
            <a:endParaRPr kumimoji="1" lang="ja-JP" altLang="en-US"/>
          </a:p>
        </p:txBody>
      </p:sp>
      <p:sp>
        <p:nvSpPr>
          <p:cNvPr id="1085"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p>
            <a:endParaRPr kumimoji="1" lang="ja-JP" altLang="en-US"/>
          </a:p>
        </p:txBody>
      </p:sp>
      <p:sp>
        <p:nvSpPr>
          <p:cNvPr id="1086"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Ovr>
    <a:masterClrMapping/>
  </p:clrMapOvr>
  <p:hf hdr="0" ftr="0" dt="0"/>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0" name=""/>
        <p:cNvGrpSpPr/>
        <p:nvPr/>
      </p:nvGrpSpPr>
      <p:grpSpPr>
        <a:xfrm>
          <a:off x="0" y="0"/>
          <a:ext cx="0" cy="0"/>
          <a:chOff x="0" y="0"/>
          <a:chExt cx="0" cy="0"/>
        </a:xfrm>
      </p:grpSpPr>
      <p:sp>
        <p:nvSpPr>
          <p:cNvPr id="1025" name="四角形 2"/>
          <p:cNvSpPr>
            <a:spLocks noGrp="1" noChangeArrowheads="1"/>
          </p:cNvSpPr>
          <p:nvPr>
            <p:ph type="title"/>
          </p:nvPr>
        </p:nvSpPr>
        <p:spPr>
          <a:xfrm>
            <a:off x="457200" y="274637"/>
            <a:ext cx="8229600" cy="1143000"/>
          </a:xfrm>
          <a:prstGeom prst="rect">
            <a:avLst/>
          </a:prstGeom>
          <a:noFill/>
          <a:ln>
            <a:miter/>
          </a:ln>
        </p:spPr>
        <p:txBody>
          <a:bodyPr vert="horz" wrap="square" anchor="ctr"/>
          <a:lstStyle/>
          <a:p>
            <a:pPr fontAlgn="base"/>
            <a:r>
              <a:rPr lang="en-US" altLang="ja-JP" noProof="0" dirty="0"/>
              <a:t>マスタ タイトルの書式設定</a:t>
            </a:r>
          </a:p>
        </p:txBody>
      </p:sp>
      <p:sp>
        <p:nvSpPr>
          <p:cNvPr id="1026" name="四角形 3"/>
          <p:cNvSpPr>
            <a:spLocks noGrp="1" noChangeArrowheads="1"/>
          </p:cNvSpPr>
          <p:nvPr>
            <p:ph type="body" idx="1"/>
          </p:nvPr>
        </p:nvSpPr>
        <p:spPr>
          <a:xfrm>
            <a:off x="457200" y="1600200"/>
            <a:ext cx="8229600" cy="4525962"/>
          </a:xfrm>
          <a:prstGeom prst="rect">
            <a:avLst/>
          </a:prstGeom>
          <a:noFill/>
          <a:ln>
            <a:miter/>
          </a:ln>
        </p:spPr>
        <p:txBody>
          <a:bodyPr vert="horz" wrap="square"/>
          <a:lstStyle/>
          <a:p>
            <a:pPr fontAlgn="base"/>
            <a:r>
              <a:rPr lang="en-US" altLang="ja-JP" noProof="0" dirty="0"/>
              <a:t>マスタ テキストの書式設定</a:t>
            </a:r>
          </a:p>
          <a:p>
            <a:pPr lvl="1" fontAlgn="base"/>
            <a:r>
              <a:rPr lang="en-US" altLang="ja-JP" noProof="0" dirty="0"/>
              <a:t>第 2 レベル</a:t>
            </a:r>
          </a:p>
          <a:p>
            <a:pPr lvl="2" fontAlgn="base"/>
            <a:r>
              <a:rPr lang="en-US" altLang="ja-JP" noProof="0" dirty="0"/>
              <a:t>第 3 レベル</a:t>
            </a:r>
          </a:p>
          <a:p>
            <a:pPr lvl="3" fontAlgn="base"/>
            <a:r>
              <a:rPr lang="en-US" altLang="ja-JP" noProof="0" dirty="0"/>
              <a:t>第 4 レベル</a:t>
            </a:r>
          </a:p>
          <a:p>
            <a:pPr lvl="4" fontAlgn="base"/>
            <a:r>
              <a:rPr lang="en-US" altLang="ja-JP" noProof="0" dirty="0"/>
              <a:t>第 5 レベル</a:t>
            </a:r>
          </a:p>
        </p:txBody>
      </p:sp>
      <p:sp>
        <p:nvSpPr>
          <p:cNvPr id="102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lIns="91440" tIns="45720" rIns="91440" bIns="45720"/>
          <a:lstStyle>
            <a:lvl1pPr eaLnBrk="1" fontAlgn="base" hangingPunct="1">
              <a:defRPr sz="1400"/>
            </a:lvl1pPr>
          </a:lstStyle>
          <a:p>
            <a:fld id="{80B6CC83-80B4-40BE-85AC-E623DFF3B7DA}" type="datetime1">
              <a:rPr kumimoji="1" lang="ja-JP" altLang="en-US" smtClean="0"/>
              <a:t>2024/3/9</a:t>
            </a:fld>
            <a:endParaRPr kumimoji="1" lang="ja-JP" altLang="en-US"/>
          </a:p>
        </p:txBody>
      </p:sp>
      <p:sp>
        <p:nvSpPr>
          <p:cNvPr id="102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lIns="91440" tIns="45720" rIns="91440" bIns="45720"/>
          <a:lstStyle>
            <a:lvl1pPr algn="ctr" rtl="0" eaLnBrk="1" fontAlgn="base" latinLnBrk="0" hangingPunct="1">
              <a:lnSpc>
                <a:spcPct val="100000"/>
              </a:lnSpc>
              <a:spcBef>
                <a:spcPct val="0"/>
              </a:spcBef>
              <a:spcAft>
                <a:spcPct val="0"/>
              </a:spcAft>
              <a:defRPr sz="1400"/>
            </a:lvl1pPr>
          </a:lstStyle>
          <a:p>
            <a:endParaRPr kumimoji="1" lang="ja-JP" altLang="en-US"/>
          </a:p>
        </p:txBody>
      </p:sp>
      <p:sp>
        <p:nvSpPr>
          <p:cNvPr id="102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lIns="91440" tIns="45720" rIns="91440" bIns="45720"/>
          <a:lstStyle>
            <a:lvl1pPr algn="r" rtl="0" eaLnBrk="1" fontAlgn="base" latinLnBrk="0" hangingPunct="1">
              <a:lnSpc>
                <a:spcPct val="100000"/>
              </a:lnSpc>
              <a:spcBef>
                <a:spcPct val="0"/>
              </a:spcBef>
              <a:spcAft>
                <a:spcPct val="0"/>
              </a:spcAft>
              <a:defRPr kumimoji="1" sz="1400" u="none" baseline="0">
                <a:solidFill>
                  <a:schemeClr val="tx1"/>
                </a:solidFill>
                <a:effectLst/>
                <a:latin typeface="Arial" pitchFamily="39" charset="0"/>
                <a:ea typeface="ＭＳ Ｐゴシック" pitchFamily="55" charset="-128"/>
              </a:defRPr>
            </a:lvl1pPr>
          </a:lstStyle>
          <a:p>
            <a:pPr marL="0" indent="0" algn="r" rtl="0" eaLnBrk="1" fontAlgn="base" latinLnBrk="0" hangingPunct="1">
              <a:lnSpc>
                <a:spcPct val="100000"/>
              </a:lnSpc>
              <a:spcBef>
                <a:spcPct val="0"/>
              </a:spcBef>
              <a:spcAft>
                <a:spcPct val="0"/>
              </a:spcAft>
              <a:buClrTx/>
              <a:buSzTx/>
              <a:buFontTx/>
              <a:buNone/>
            </a:pPr>
            <a:fld id="{3DC3F1EA-B325-47B5-856A-D6F9D4C09C27}" type="slidenum">
              <a:rPr kumimoji="1" lang="ja-JP" altLang="en-US" sz="1400" u="none" baseline="0" noProof="0" dirty="0">
                <a:solidFill>
                  <a:schemeClr val="tx1"/>
                </a:solidFill>
                <a:effectLst/>
                <a:latin typeface="Arial" pitchFamily="39" charset="0"/>
                <a:ea typeface="ＭＳ Ｐゴシック" pitchFamily="55" charset="-128"/>
              </a:rPr>
              <a:pPr algn="r" rtl="0" eaLnBrk="1" fontAlgn="base" latinLnBrk="0" hangingPunct="1">
                <a:lnSpc>
                  <a:spcPct val="100000"/>
                </a:lnSpc>
                <a:spcBef>
                  <a:spcPct val="0"/>
                </a:spcBef>
                <a:spcAft>
                  <a:spcPct val="0"/>
                </a:spcAft>
                <a:buClrTx/>
                <a:buSzTx/>
                <a:buFontTx/>
                <a:buNone/>
              </a:pPr>
              <a:t>‹#›</a:t>
            </a:fld>
            <a:endParaRPr kumimoji="1" lang="ja-JP" altLang="en-US" sz="1400" u="none" baseline="0" noProof="0" dirty="0">
              <a:solidFill>
                <a:schemeClr val="tx1"/>
              </a:solidFill>
              <a:effectLst/>
              <a:latin typeface="Arial" pitchFamily="39" charset="0"/>
              <a:ea typeface="ＭＳ Ｐゴシック" pitchFamily="55"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marL="0" algn="ctr" defTabSz="914400" rtl="0" fontAlgn="auto" latinLnBrk="0">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fontAlgn="auto" latinLnBrk="0">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p:titleStyle>
    <p:bodyStyle>
      <a:lvl1pPr marL="342900" indent="-342900" algn="l" defTabSz="914400" rtl="0" fontAlgn="auto" latinLnBrk="0">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fontAlgn="auto" latinLnBrk="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fontAlgn="auto" latinLnBrk="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fontAlgn="auto" latinLnBrk="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p:bodyStyle>
    <p:otherStyle>
      <a:lvl1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1pPr>
      <a:lvl2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2pPr>
      <a:lvl3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3pPr>
      <a:lvl4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4pPr>
      <a:lvl5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5pPr>
      <a:lvl6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6pPr>
      <a:lvl7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7pPr>
      <a:lvl8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8pPr>
      <a:lvl9pPr marL="0" algn="l" defTabSz="914400" rtl="0" fontAlgn="auto" latinLnBrk="0">
        <a:lnSpc>
          <a:spcPct val="100000"/>
        </a:lnSpc>
        <a:spcBef>
          <a:spcPct val="0"/>
        </a:spcBef>
        <a:spcAft>
          <a:spcPct val="0"/>
        </a:spcAft>
        <a:defRPr kumimoji="0" sz="1800" b="0" i="0" u="none" baseline="0">
          <a:solidFill>
            <a:schemeClr val="tx1"/>
          </a:solidFill>
          <a:effectLst/>
          <a:latin typeface="Arial" pitchFamily="39" charset="0"/>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emf" /><Relationship Id="rId2" Type="http://schemas.openxmlformats.org/officeDocument/2006/relationships/image" Target="../media/image2.emf" /><Relationship Id="rId3" Type="http://schemas.openxmlformats.org/officeDocument/2006/relationships/audio" Target="../media/media1.m4a" /><Relationship Id="rId4" Type="http://schemas.microsoft.com/office/2007/relationships/media" Target="../media/media1.m4a" /><Relationship Id="rId5" Type="http://schemas.openxmlformats.org/officeDocument/2006/relationships/image" Target="../media/image3.png" /><Relationship Id="rId6" Type="http://schemas.openxmlformats.org/officeDocument/2006/relationships/slideLayout" Target="../slideLayouts/slideLayout13.xml" /><Relationship Id="rId7" Type="http://schemas.openxmlformats.org/officeDocument/2006/relationships/notesSlide" Target="../notesSlides/notesSlide1.xml" /></Relationships>
</file>

<file path=ppt/slides/_rels/slide2.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image" Target="../media/image5.emf" /><Relationship Id="rId3" Type="http://schemas.openxmlformats.org/officeDocument/2006/relationships/image" Target="../media/image6.emf" /><Relationship Id="rId4" Type="http://schemas.openxmlformats.org/officeDocument/2006/relationships/audio" Target="../media/media2.m4a" /><Relationship Id="rId5" Type="http://schemas.microsoft.com/office/2007/relationships/media" Target="../media/media2.m4a" /><Relationship Id="rId6" Type="http://schemas.openxmlformats.org/officeDocument/2006/relationships/image" Target="../media/image3.png" /><Relationship Id="rId7" Type="http://schemas.openxmlformats.org/officeDocument/2006/relationships/slideLayout" Target="../slideLayouts/slideLayout7.xml" /><Relationship Id="rId8" Type="http://schemas.openxmlformats.org/officeDocument/2006/relationships/notesSlide" Target="../notesSlides/notesSlide2.xml" /></Relationships>
</file>

<file path=ppt/slides/_rels/slide3.xml.rels><?xml version="1.0" encoding="UTF-8"?><Relationships xmlns="http://schemas.openxmlformats.org/package/2006/relationships"><Relationship Id="rId1" Type="http://schemas.openxmlformats.org/officeDocument/2006/relationships/image" Target="../media/image7.emf" /><Relationship Id="rId2" Type="http://schemas.openxmlformats.org/officeDocument/2006/relationships/audio" Target="../media/media3.m4a" /><Relationship Id="rId3" Type="http://schemas.microsoft.com/office/2007/relationships/media" Target="../media/media3.m4a" /><Relationship Id="rId4" Type="http://schemas.openxmlformats.org/officeDocument/2006/relationships/image" Target="../media/image3.png" /><Relationship Id="rId5" Type="http://schemas.openxmlformats.org/officeDocument/2006/relationships/slideLayout" Target="../slideLayouts/slideLayout7.xml" /><Relationship Id="rId6" Type="http://schemas.openxmlformats.org/officeDocument/2006/relationships/notesSlide" Target="../notesSlides/notesSlide3.xml" /></Relationships>
</file>

<file path=ppt/slides/_rels/slide4.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image" Target="../media/image8.png" /><Relationship Id="rId3" Type="http://schemas.openxmlformats.org/officeDocument/2006/relationships/image" Target="../media/image9.png" /><Relationship Id="rId4" Type="http://schemas.openxmlformats.org/officeDocument/2006/relationships/audio" Target="../media/media4.m4a" /><Relationship Id="rId5" Type="http://schemas.microsoft.com/office/2007/relationships/media" Target="../media/media4.m4a" /><Relationship Id="rId6" Type="http://schemas.openxmlformats.org/officeDocument/2006/relationships/image" Target="../media/image3.png" /><Relationship Id="rId7" Type="http://schemas.openxmlformats.org/officeDocument/2006/relationships/slideLayout" Target="../slideLayouts/slideLayout7.xml" /><Relationship Id="rId8" Type="http://schemas.openxmlformats.org/officeDocument/2006/relationships/notesSlide" Target="../notesSlides/notesSlide4.xml" /></Relationships>
</file>

<file path=ppt/slides/_rels/slide5.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image" Target="../media/image8.png" /><Relationship Id="rId3" Type="http://schemas.openxmlformats.org/officeDocument/2006/relationships/audio" Target="../media/media5.m4a" /><Relationship Id="rId4" Type="http://schemas.microsoft.com/office/2007/relationships/media" Target="../media/media5.m4a" /><Relationship Id="rId5" Type="http://schemas.openxmlformats.org/officeDocument/2006/relationships/image" Target="../media/image3.png" /><Relationship Id="rId6" Type="http://schemas.openxmlformats.org/officeDocument/2006/relationships/slideLayout" Target="../slideLayouts/slideLayout7.xml" /><Relationship Id="rId7"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audio" Target="../media/media6.m4a" /><Relationship Id="rId3" Type="http://schemas.microsoft.com/office/2007/relationships/media" Target="../media/media6.m4a" /><Relationship Id="rId4" Type="http://schemas.openxmlformats.org/officeDocument/2006/relationships/image" Target="../media/image3.png" /><Relationship Id="rId5" Type="http://schemas.openxmlformats.org/officeDocument/2006/relationships/slideLayout" Target="../slideLayouts/slideLayout7.xml" /><Relationship Id="rId6"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image" Target="../media/image10.emf" /><Relationship Id="rId3" Type="http://schemas.openxmlformats.org/officeDocument/2006/relationships/audio" Target="../media/media7.m4a" /><Relationship Id="rId4" Type="http://schemas.microsoft.com/office/2007/relationships/media" Target="../media/media7.m4a" /><Relationship Id="rId5" Type="http://schemas.openxmlformats.org/officeDocument/2006/relationships/image" Target="../media/image3.png" /><Relationship Id="rId6" Type="http://schemas.openxmlformats.org/officeDocument/2006/relationships/slideLayout" Target="../slideLayouts/slideLayout7.xml" /><Relationship Id="rId7"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11.emf" /><Relationship Id="rId2" Type="http://schemas.openxmlformats.org/officeDocument/2006/relationships/audio" Target="../media/media8.m4a" /><Relationship Id="rId3" Type="http://schemas.microsoft.com/office/2007/relationships/media" Target="../media/media8.m4a" /><Relationship Id="rId4" Type="http://schemas.openxmlformats.org/officeDocument/2006/relationships/image" Target="../media/image3.png" /><Relationship Id="rId5" Type="http://schemas.openxmlformats.org/officeDocument/2006/relationships/slideLayout" Target="../slideLayouts/slideLayout7.xml" /><Relationship Id="rId6"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image" Target="../media/image12.emf" /><Relationship Id="rId2" Type="http://schemas.openxmlformats.org/officeDocument/2006/relationships/audio" Target="../media/media9.m4a" /><Relationship Id="rId3" Type="http://schemas.microsoft.com/office/2007/relationships/media" Target="../media/media9.m4a" /><Relationship Id="rId4" Type="http://schemas.openxmlformats.org/officeDocument/2006/relationships/image" Target="../media/image3.png" /><Relationship Id="rId5" Type="http://schemas.openxmlformats.org/officeDocument/2006/relationships/slideLayout" Target="../slideLayouts/slideLayout7.xml" /><Relationship Id="rId6"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0" name="テキストボックス 25"/>
          <p:cNvSpPr txBox="1">
            <a:spLocks noChangeArrowheads="1"/>
          </p:cNvSpPr>
          <p:nvPr/>
        </p:nvSpPr>
        <p:spPr>
          <a:xfrm>
            <a:off x="179387" y="187325"/>
            <a:ext cx="8745538" cy="504825"/>
          </a:xfrm>
          <a:prstGeom prst="rect">
            <a:avLst/>
          </a:prstGeom>
          <a:noFill/>
          <a:ln>
            <a:miter/>
          </a:ln>
        </p:spPr>
        <p:txBody>
          <a:bodyPr vert="horz" wrap="square" lIns="91392" tIns="45697" rIns="91392" bIns="45697"/>
          <a:lstStyle/>
          <a:p>
            <a:pPr algn="ctr" eaLnBrk="1" fontAlgn="base" latinLnBrk="0" hangingPunct="1">
              <a:spcBef>
                <a:spcPct val="0"/>
              </a:spcBef>
              <a:buClrTx/>
              <a:buSzTx/>
              <a:buFontTx/>
              <a:buNone/>
            </a:pPr>
            <a:r>
              <a:rPr kumimoji="0" lang="ja-JP" altLang="en-US" sz="2000" b="1">
                <a:solidFill>
                  <a:schemeClr val="bg1"/>
                </a:solidFill>
                <a:effectLst/>
                <a:latin typeface="メイリオ" pitchFamily="55" charset="-128"/>
                <a:ea typeface="メイリオ" pitchFamily="55" charset="-128"/>
              </a:rPr>
              <a:t>ウィズコロナ、アフターコロナ時代の 「静岡県産業成長戦略 </a:t>
            </a:r>
            <a:r>
              <a:rPr kumimoji="0" lang="en-US" altLang="ja-JP" sz="2000" b="1">
                <a:solidFill>
                  <a:schemeClr val="bg1"/>
                </a:solidFill>
                <a:effectLst/>
                <a:latin typeface="メイリオ" pitchFamily="55" charset="-128"/>
                <a:ea typeface="メイリオ" pitchFamily="55" charset="-128"/>
              </a:rPr>
              <a:t>2021</a:t>
            </a:r>
            <a:r>
              <a:rPr kumimoji="0" lang="ja-JP" altLang="en-US" sz="2000" b="1">
                <a:solidFill>
                  <a:schemeClr val="bg1"/>
                </a:solidFill>
                <a:effectLst/>
                <a:latin typeface="メイリオ" pitchFamily="55" charset="-128"/>
                <a:ea typeface="メイリオ" pitchFamily="55" charset="-128"/>
              </a:rPr>
              <a:t>」 骨子</a:t>
            </a:r>
          </a:p>
        </p:txBody>
      </p:sp>
      <p:sp>
        <p:nvSpPr>
          <p:cNvPr id="1131" name="四角形 57"/>
          <p:cNvSpPr>
            <a:spLocks noChangeArrowheads="1"/>
          </p:cNvSpPr>
          <p:nvPr/>
        </p:nvSpPr>
        <p:spPr>
          <a:xfrm>
            <a:off x="0" y="880749"/>
            <a:ext cx="4402814" cy="476126"/>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 はじめに 子どもたちのウェルビーイングの実現に向けて</a:t>
            </a:r>
          </a:p>
        </p:txBody>
      </p:sp>
      <p:sp>
        <p:nvSpPr>
          <p:cNvPr id="1132" name="四角形 73"/>
          <p:cNvSpPr>
            <a:spLocks noChangeArrowheads="1"/>
          </p:cNvSpPr>
          <p:nvPr/>
        </p:nvSpPr>
        <p:spPr>
          <a:xfrm>
            <a:off x="53109" y="1411889"/>
            <a:ext cx="4351654"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第Ⅰ部 困難を抱える子どもたちを支える環境づくりのための方策</a:t>
            </a:r>
          </a:p>
        </p:txBody>
      </p:sp>
      <p:sp>
        <p:nvSpPr>
          <p:cNvPr id="1133" name="テキスト 74"/>
          <p:cNvSpPr txBox="1">
            <a:spLocks noChangeArrowheads="1"/>
          </p:cNvSpPr>
          <p:nvPr/>
        </p:nvSpPr>
        <p:spPr>
          <a:xfrm>
            <a:off x="53109" y="1807177"/>
            <a:ext cx="5432682" cy="2758791"/>
          </a:xfrm>
          <a:prstGeom prst="rect">
            <a:avLst/>
          </a:prstGeom>
          <a:noFill/>
          <a:ln>
            <a:miter/>
          </a:ln>
        </p:spPr>
        <p:txBody>
          <a:bodyPr vert="horz" wrap="square" lIns="91392" tIns="45697" rIns="91392" bIns="45697">
            <a:spAutoFit/>
          </a:bodyPr>
          <a:lstStyle/>
          <a:p>
            <a:pPr eaLnBrk="1" fontAlgn="base" latinLnBrk="0" hangingPunct="1">
              <a:lnSpc>
                <a:spcPts val="1575"/>
              </a:lnSpc>
              <a:spcBef>
                <a:spcPct val="0"/>
              </a:spcBef>
              <a:buClrTx/>
              <a:buSzTx/>
              <a:buFontTx/>
              <a:buNone/>
            </a:pPr>
            <a:r>
              <a:rPr lang="ja-JP" altLang="en-US" sz="1400" b="0">
                <a:latin typeface="メイリオ"/>
                <a:ea typeface="メイリオ"/>
              </a:rPr>
              <a:t>１  子どもたちが直面する社会的課題</a:t>
            </a:r>
          </a:p>
          <a:p>
            <a:pPr eaLnBrk="1" fontAlgn="base" latinLnBrk="0" hangingPunct="1">
              <a:lnSpc>
                <a:spcPts val="1575"/>
              </a:lnSpc>
              <a:spcBef>
                <a:spcPct val="0"/>
              </a:spcBef>
              <a:buClrTx/>
              <a:buSzTx/>
              <a:buFontTx/>
              <a:buNone/>
            </a:pPr>
            <a:r>
              <a:rPr lang="ja-JP" altLang="en-US" sz="1400" b="0">
                <a:latin typeface="メイリオ"/>
                <a:ea typeface="メイリオ"/>
              </a:rPr>
              <a:t>２  基本的な考え方とアプローチ</a:t>
            </a:r>
          </a:p>
          <a:p>
            <a:pPr eaLnBrk="1" fontAlgn="base" latinLnBrk="0" hangingPunct="1">
              <a:lnSpc>
                <a:spcPts val="1575"/>
              </a:lnSpc>
              <a:spcBef>
                <a:spcPct val="0"/>
              </a:spcBef>
              <a:buClrTx/>
              <a:buSzTx/>
              <a:buFontTx/>
              <a:buNone/>
            </a:pPr>
            <a:r>
              <a:rPr lang="ja-JP" altLang="en-US" sz="1400" b="0">
                <a:latin typeface="メイリオ"/>
                <a:ea typeface="メイリオ"/>
              </a:rPr>
              <a:t>　  ・マクロ・メゾ・ミクロによるアプローチ</a:t>
            </a:r>
          </a:p>
          <a:p>
            <a:pPr eaLnBrk="1" fontAlgn="base" latinLnBrk="0" hangingPunct="1">
              <a:lnSpc>
                <a:spcPts val="1575"/>
              </a:lnSpc>
              <a:spcBef>
                <a:spcPct val="0"/>
              </a:spcBef>
              <a:buClrTx/>
              <a:buSzTx/>
              <a:buFontTx/>
              <a:buNone/>
            </a:pPr>
            <a:r>
              <a:rPr lang="ja-JP" altLang="en-US" sz="1400" b="0">
                <a:latin typeface="メイリオ"/>
                <a:ea typeface="メイリオ"/>
              </a:rPr>
              <a:t>　  ・子どもたちへの支援プロセスモデル</a:t>
            </a:r>
          </a:p>
          <a:p>
            <a:pPr eaLnBrk="1" fontAlgn="base" latinLnBrk="0" hangingPunct="1">
              <a:lnSpc>
                <a:spcPts val="1575"/>
              </a:lnSpc>
              <a:spcBef>
                <a:spcPct val="0"/>
              </a:spcBef>
              <a:buClrTx/>
              <a:buSzTx/>
              <a:buFontTx/>
              <a:buNone/>
            </a:pPr>
            <a:r>
              <a:rPr lang="ja-JP" altLang="en-US" sz="1400" b="0">
                <a:latin typeface="メイリオ"/>
                <a:ea typeface="メイリオ"/>
              </a:rPr>
              <a:t>　  ・学校のプラットフォーム化と支援のシステムづくり</a:t>
            </a:r>
          </a:p>
          <a:p>
            <a:pPr eaLnBrk="1" fontAlgn="base" latinLnBrk="0" hangingPunct="1">
              <a:lnSpc>
                <a:spcPts val="1575"/>
              </a:lnSpc>
              <a:spcBef>
                <a:spcPct val="0"/>
              </a:spcBef>
              <a:buClrTx/>
              <a:buSzTx/>
              <a:buFontTx/>
              <a:buNone/>
            </a:pPr>
            <a:r>
              <a:rPr lang="ja-JP" altLang="en-US" sz="1400" b="0">
                <a:latin typeface="メイリオ"/>
                <a:ea typeface="メイリオ"/>
              </a:rPr>
              <a:t>３　提言１:予防的支援の充実</a:t>
            </a:r>
          </a:p>
          <a:p>
            <a:pPr eaLnBrk="1" fontAlgn="base" latinLnBrk="0" hangingPunct="1">
              <a:lnSpc>
                <a:spcPts val="1575"/>
              </a:lnSpc>
              <a:spcBef>
                <a:spcPct val="0"/>
              </a:spcBef>
              <a:buClrTx/>
              <a:buSzTx/>
              <a:buFontTx/>
              <a:buNone/>
            </a:pPr>
            <a:r>
              <a:rPr lang="ja-JP" altLang="en-US" sz="1400" b="0">
                <a:latin typeface="メイリオ"/>
                <a:ea typeface="メイリオ"/>
              </a:rPr>
              <a:t>　  【方策1-1】SEL(ｿｰｼｬﾙ･ｴﾓｰｼｮﾅﾙ･ﾗｰﾆﾝｸﾞ）の実施</a:t>
            </a:r>
          </a:p>
          <a:p>
            <a:pPr eaLnBrk="1" fontAlgn="base" latinLnBrk="0" hangingPunct="1">
              <a:lnSpc>
                <a:spcPts val="1575"/>
              </a:lnSpc>
              <a:spcBef>
                <a:spcPct val="0"/>
              </a:spcBef>
              <a:buClrTx/>
              <a:buSzTx/>
              <a:buFontTx/>
              <a:buNone/>
            </a:pPr>
            <a:r>
              <a:rPr lang="ja-JP" altLang="en-US" sz="1400" b="0">
                <a:latin typeface="メイリオ"/>
                <a:ea typeface="メイリオ"/>
              </a:rPr>
              <a:t>　  【方策1-2】サードプレイスとしての高校生の居場所づくり</a:t>
            </a:r>
          </a:p>
          <a:p>
            <a:pPr eaLnBrk="1" fontAlgn="base" latinLnBrk="0" hangingPunct="1">
              <a:lnSpc>
                <a:spcPts val="1575"/>
              </a:lnSpc>
              <a:spcBef>
                <a:spcPct val="0"/>
              </a:spcBef>
              <a:buClrTx/>
              <a:buSzTx/>
              <a:buFontTx/>
              <a:buNone/>
            </a:pPr>
            <a:r>
              <a:rPr lang="ja-JP" altLang="en-US" sz="1400" b="0">
                <a:latin typeface="メイリオ"/>
                <a:ea typeface="メイリオ"/>
              </a:rPr>
              <a:t>４　提言２:教育と福祉の連携のための人材育成</a:t>
            </a:r>
          </a:p>
          <a:p>
            <a:pPr eaLnBrk="1" fontAlgn="base" latinLnBrk="0" hangingPunct="1">
              <a:lnSpc>
                <a:spcPts val="1575"/>
              </a:lnSpc>
              <a:spcBef>
                <a:spcPct val="0"/>
              </a:spcBef>
              <a:buClrTx/>
              <a:buSzTx/>
              <a:buFontTx/>
              <a:buNone/>
            </a:pPr>
            <a:r>
              <a:rPr lang="ja-JP" altLang="en-US" sz="1400" b="0">
                <a:latin typeface="メイリオ"/>
                <a:ea typeface="メイリオ"/>
              </a:rPr>
              <a:t>     【方策2-1】教育と福祉の連携のための基礎研修の実施</a:t>
            </a:r>
          </a:p>
          <a:p>
            <a:pPr eaLnBrk="1" fontAlgn="base" latinLnBrk="0" hangingPunct="1">
              <a:lnSpc>
                <a:spcPts val="1575"/>
              </a:lnSpc>
              <a:spcBef>
                <a:spcPct val="0"/>
              </a:spcBef>
              <a:buClrTx/>
              <a:buSzTx/>
              <a:buFontTx/>
              <a:buNone/>
            </a:pPr>
            <a:r>
              <a:rPr lang="ja-JP" altLang="en-US" sz="1400" b="0">
                <a:latin typeface="メイリオ"/>
                <a:ea typeface="メイリオ"/>
              </a:rPr>
              <a:t>　  【方策2-2】教育相談コーディネーターの養成</a:t>
            </a:r>
          </a:p>
          <a:p>
            <a:pPr eaLnBrk="1" fontAlgn="base" latinLnBrk="0" hangingPunct="1">
              <a:lnSpc>
                <a:spcPts val="1575"/>
              </a:lnSpc>
              <a:spcBef>
                <a:spcPct val="0"/>
              </a:spcBef>
              <a:buClrTx/>
              <a:buSzTx/>
              <a:buFontTx/>
              <a:buNone/>
            </a:pPr>
            <a:r>
              <a:rPr lang="ja-JP" altLang="en-US" sz="1400" b="0">
                <a:latin typeface="メイリオ"/>
                <a:ea typeface="メイリオ"/>
              </a:rPr>
              <a:t>５　提言３:専門職との連携</a:t>
            </a:r>
          </a:p>
          <a:p>
            <a:pPr eaLnBrk="1" fontAlgn="base" latinLnBrk="0" hangingPunct="1">
              <a:lnSpc>
                <a:spcPts val="1575"/>
              </a:lnSpc>
              <a:spcBef>
                <a:spcPct val="0"/>
              </a:spcBef>
              <a:buClrTx/>
              <a:buSzTx/>
              <a:buFontTx/>
              <a:buNone/>
            </a:pPr>
            <a:r>
              <a:rPr lang="ja-JP" altLang="en-US" sz="1400" b="0">
                <a:latin typeface="メイリオ"/>
                <a:ea typeface="メイリオ"/>
              </a:rPr>
              <a:t>　  【方策3】心理・福祉・医療・労働の専門職との連携</a:t>
            </a:r>
          </a:p>
        </p:txBody>
      </p:sp>
      <p:sp>
        <p:nvSpPr>
          <p:cNvPr id="1134" name="四角形 75"/>
          <p:cNvSpPr>
            <a:spLocks noChangeArrowheads="1"/>
          </p:cNvSpPr>
          <p:nvPr/>
        </p:nvSpPr>
        <p:spPr>
          <a:xfrm>
            <a:off x="60834" y="1411889"/>
            <a:ext cx="5816914" cy="355688"/>
          </a:xfrm>
          <a:prstGeom prst="rect">
            <a:avLst/>
          </a:prstGeom>
          <a:noFill/>
          <a:ln w="19050">
            <a:solidFill>
              <a:srgbClr val="333399"/>
            </a:solidFill>
            <a:miter/>
          </a:ln>
        </p:spPr>
        <p:txBody>
          <a:bodyPr vert="horz" wrap="none" lIns="91419" tIns="36000" rIns="91419" bIns="45711" anchor="ctr"/>
          <a:lstStyle/>
          <a:p>
            <a:pPr algn="ctr" eaLnBrk="1" fontAlgn="base" latinLnBrk="0" hangingPunct="1">
              <a:spcBef>
                <a:spcPct val="0"/>
              </a:spcBef>
              <a:buClr>
                <a:schemeClr val="bg1"/>
              </a:buClr>
              <a:buSzTx/>
              <a:buFont typeface="Times New Roman" pitchFamily="23" charset="0"/>
              <a:buNone/>
            </a:pPr>
            <a:endParaRPr lang="en-US" altLang="ja-JP" sz="1500" b="1" noProof="0" dirty="0">
              <a:latin typeface="メイリオ" pitchFamily="55" charset="-128"/>
              <a:ea typeface="メイリオ" pitchFamily="55" charset="-128"/>
            </a:endParaRPr>
          </a:p>
        </p:txBody>
      </p:sp>
      <p:sp>
        <p:nvSpPr>
          <p:cNvPr id="1135" name="Rectangle 2"/>
          <p:cNvSpPr>
            <a:spLocks noChangeArrowheads="1"/>
          </p:cNvSpPr>
          <p:nvPr/>
        </p:nvSpPr>
        <p:spPr>
          <a:xfrm>
            <a:off x="1949" y="-14224"/>
            <a:ext cx="9144155" cy="850811"/>
          </a:xfrm>
          <a:prstGeom prst="rect">
            <a:avLst/>
          </a:prstGeom>
          <a:solidFill>
            <a:srgbClr val="000080"/>
          </a:solidFill>
          <a:ln>
            <a:miter/>
          </a:ln>
        </p:spPr>
        <p:txBody>
          <a:bodyPr vert="horz" wrap="square" lIns="95723" tIns="36000" rIns="95723" bIns="36000" anchor="t" anchorCtr="0"/>
          <a:lstStyle/>
          <a:p>
            <a:pPr algn="l" eaLnBrk="1" fontAlgn="ctr" latinLnBrk="0" hangingPunct="1">
              <a:lnSpc>
                <a:spcPts val="1000"/>
              </a:lnSpc>
              <a:spcBef>
                <a:spcPct val="0"/>
              </a:spcBef>
              <a:buClrTx/>
              <a:buSzTx/>
              <a:buFontTx/>
              <a:buNone/>
            </a:pPr>
            <a:r>
              <a:rPr kumimoji="0" lang="ja-JP" altLang="en-US" sz="2200" b="1">
                <a:solidFill>
                  <a:schemeClr val="bg1"/>
                </a:solidFill>
                <a:effectLst/>
                <a:latin typeface="メイリオ" pitchFamily="55" charset="-128"/>
                <a:ea typeface="メイリオ" pitchFamily="55" charset="-128"/>
              </a:rPr>
              <a:t>　　 　　　</a:t>
            </a:r>
          </a:p>
          <a:p>
            <a:pPr algn="l" eaLnBrk="1" fontAlgn="ctr" latinLnBrk="0" hangingPunct="1">
              <a:lnSpc>
                <a:spcPts val="1600"/>
              </a:lnSpc>
              <a:spcBef>
                <a:spcPct val="0"/>
              </a:spcBef>
              <a:buClrTx/>
              <a:buSzTx/>
              <a:buFontTx/>
              <a:buNone/>
            </a:pPr>
            <a:r>
              <a:rPr kumimoji="0" lang="ja-JP" altLang="en-US" sz="1800" b="1">
                <a:solidFill>
                  <a:schemeClr val="bg1"/>
                </a:solidFill>
                <a:effectLst/>
                <a:latin typeface="BIZ UDPゴシック"/>
                <a:ea typeface="BIZ UDPゴシック"/>
              </a:rPr>
              <a:t>　　　　　　　　　　　　　　　　子どもたちのウェルビーイングの実現に向けて</a:t>
            </a:r>
            <a:endParaRPr kumimoji="0" lang="ja-JP" altLang="en-US" sz="1600" b="1">
              <a:solidFill>
                <a:schemeClr val="bg1"/>
              </a:solidFill>
              <a:effectLst/>
              <a:latin typeface="BIZ UDPゴシック"/>
              <a:ea typeface="BIZ UDPゴシック"/>
            </a:endParaRPr>
          </a:p>
          <a:p>
            <a:pPr algn="l" eaLnBrk="1" fontAlgn="ctr" latinLnBrk="0" hangingPunct="1">
              <a:lnSpc>
                <a:spcPts val="1600"/>
              </a:lnSpc>
              <a:spcBef>
                <a:spcPct val="0"/>
              </a:spcBef>
              <a:buClrTx/>
              <a:buSzTx/>
              <a:buFontTx/>
              <a:buNone/>
            </a:pPr>
            <a:r>
              <a:rPr kumimoji="0" lang="ja-JP" altLang="en-US" sz="1400" b="1">
                <a:solidFill>
                  <a:schemeClr val="bg1"/>
                </a:solidFill>
                <a:effectLst/>
                <a:latin typeface="BIZ UDPゴシック"/>
                <a:ea typeface="BIZ UDPゴシック"/>
              </a:rPr>
              <a:t>　―困難を抱える子どもたちを支える環境づくりのための方策と人口減少社会を見据えた高等学校教育の在り方―</a:t>
            </a:r>
          </a:p>
          <a:p>
            <a:pPr algn="l" eaLnBrk="1" fontAlgn="ctr" latinLnBrk="0" hangingPunct="1">
              <a:lnSpc>
                <a:spcPts val="1600"/>
              </a:lnSpc>
              <a:spcBef>
                <a:spcPct val="0"/>
              </a:spcBef>
              <a:buClrTx/>
              <a:buSzTx/>
              <a:buFontTx/>
              <a:buNone/>
            </a:pPr>
            <a:r>
              <a:rPr kumimoji="0" lang="ja-JP" altLang="en-US" sz="1400" b="1">
                <a:solidFill>
                  <a:schemeClr val="bg1"/>
                </a:solidFill>
                <a:effectLst/>
                <a:latin typeface="BIZ UDPゴシック"/>
                <a:ea typeface="BIZ UDPゴシック"/>
              </a:rPr>
              <a:t>　　　　　　　　　　　　　　　　　　　　　　　　　　　　　　　最終報告（概要）　令和６年３月６日　才徳兼備の人づくり小委員会</a:t>
            </a:r>
          </a:p>
          <a:p>
            <a:pPr algn="l" eaLnBrk="1" fontAlgn="ctr" latinLnBrk="0" hangingPunct="1">
              <a:lnSpc>
                <a:spcPts val="1600"/>
              </a:lnSpc>
              <a:spcBef>
                <a:spcPct val="0"/>
              </a:spcBef>
              <a:buClrTx/>
              <a:buSzTx/>
              <a:buFontTx/>
              <a:buNone/>
            </a:pPr>
            <a:r>
              <a:rPr kumimoji="0" lang="ja-JP" altLang="en-US" sz="1800" b="1">
                <a:solidFill>
                  <a:schemeClr val="bg1"/>
                </a:solidFill>
                <a:effectLst/>
                <a:latin typeface="BIZ UDPゴシック"/>
                <a:ea typeface="BIZ UDPゴシック"/>
              </a:rPr>
              <a:t>　　</a:t>
            </a:r>
            <a:endParaRPr kumimoji="0" lang="ja-JP" altLang="en-US" sz="1600" b="1">
              <a:solidFill>
                <a:schemeClr val="bg1"/>
              </a:solidFill>
              <a:effectLst/>
              <a:latin typeface="BIZ UDPゴシック"/>
              <a:ea typeface="BIZ UDPゴシック"/>
            </a:endParaRPr>
          </a:p>
        </p:txBody>
      </p:sp>
      <p:sp>
        <p:nvSpPr>
          <p:cNvPr id="1136" name="四角形 75"/>
          <p:cNvSpPr>
            <a:spLocks noChangeArrowheads="1"/>
          </p:cNvSpPr>
          <p:nvPr/>
        </p:nvSpPr>
        <p:spPr>
          <a:xfrm>
            <a:off x="56393" y="958651"/>
            <a:ext cx="5817873" cy="320322"/>
          </a:xfrm>
          <a:prstGeom prst="rect">
            <a:avLst/>
          </a:prstGeom>
          <a:no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500" b="1" noProof="0" dirty="0">
              <a:latin typeface="メイリオ" pitchFamily="55" charset="-128"/>
              <a:ea typeface="メイリオ" pitchFamily="55" charset="-128"/>
            </a:endParaRPr>
          </a:p>
        </p:txBody>
      </p:sp>
      <p:sp>
        <p:nvSpPr>
          <p:cNvPr id="1137" name="四角形 3921"/>
          <p:cNvSpPr>
            <a:spLocks noChangeArrowheads="1"/>
          </p:cNvSpPr>
          <p:nvPr/>
        </p:nvSpPr>
        <p:spPr>
          <a:xfrm>
            <a:off x="103574" y="4530456"/>
            <a:ext cx="5774915" cy="340944"/>
          </a:xfrm>
          <a:prstGeom prst="rect">
            <a:avLst/>
          </a:prstGeom>
          <a:no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500" b="1" noProof="0" dirty="0">
              <a:latin typeface="メイリオ" pitchFamily="55" charset="-128"/>
              <a:ea typeface="メイリオ" pitchFamily="55" charset="-128"/>
            </a:endParaRPr>
          </a:p>
        </p:txBody>
      </p:sp>
      <p:sp>
        <p:nvSpPr>
          <p:cNvPr id="1138" name="四角形 3922"/>
          <p:cNvSpPr>
            <a:spLocks noChangeArrowheads="1"/>
          </p:cNvSpPr>
          <p:nvPr/>
        </p:nvSpPr>
        <p:spPr>
          <a:xfrm>
            <a:off x="0" y="4530456"/>
            <a:ext cx="4493977"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 第Ⅱ部 人口減少社会を見据えた高等学校教育の在り方</a:t>
            </a:r>
          </a:p>
        </p:txBody>
      </p:sp>
      <p:sp>
        <p:nvSpPr>
          <p:cNvPr id="1139" name="テキスト 3923"/>
          <p:cNvSpPr txBox="1">
            <a:spLocks noChangeArrowheads="1"/>
          </p:cNvSpPr>
          <p:nvPr/>
        </p:nvSpPr>
        <p:spPr>
          <a:xfrm>
            <a:off x="148830" y="4925744"/>
            <a:ext cx="5939880" cy="1322500"/>
          </a:xfrm>
          <a:prstGeom prst="rect">
            <a:avLst/>
          </a:prstGeom>
          <a:noFill/>
          <a:ln>
            <a:miter/>
          </a:ln>
        </p:spPr>
        <p:txBody>
          <a:bodyPr vert="horz" wrap="square" lIns="91392" tIns="45697" rIns="91392" bIns="45697">
            <a:spAutoFit/>
          </a:bodyPr>
          <a:lstStyle/>
          <a:p>
            <a:pPr eaLnBrk="1" fontAlgn="base" latinLnBrk="0" hangingPunct="1">
              <a:lnSpc>
                <a:spcPts val="1575"/>
              </a:lnSpc>
              <a:spcBef>
                <a:spcPct val="0"/>
              </a:spcBef>
              <a:buClrTx/>
              <a:buSzTx/>
              <a:buFontTx/>
              <a:buNone/>
            </a:pPr>
            <a:r>
              <a:rPr lang="ja-JP" altLang="en-US" sz="1400" b="0">
                <a:latin typeface="メイリオ"/>
                <a:ea typeface="メイリオ"/>
              </a:rPr>
              <a:t>1  本県の高校教育の現状と課題</a:t>
            </a:r>
          </a:p>
          <a:p>
            <a:pPr eaLnBrk="1" fontAlgn="base" latinLnBrk="0" hangingPunct="1">
              <a:lnSpc>
                <a:spcPts val="1575"/>
              </a:lnSpc>
              <a:spcBef>
                <a:spcPct val="0"/>
              </a:spcBef>
              <a:buClrTx/>
              <a:buSzTx/>
              <a:buFontTx/>
              <a:buNone/>
            </a:pPr>
            <a:r>
              <a:rPr lang="ja-JP" altLang="en-US" sz="1400" b="0">
                <a:latin typeface="メイリオ"/>
                <a:ea typeface="メイリオ"/>
              </a:rPr>
              <a:t>2  小規模校の現状・課題と検討の視点</a:t>
            </a:r>
          </a:p>
          <a:p>
            <a:pPr eaLnBrk="1" fontAlgn="base" latinLnBrk="0" hangingPunct="1">
              <a:lnSpc>
                <a:spcPts val="1575"/>
              </a:lnSpc>
              <a:spcBef>
                <a:spcPct val="0"/>
              </a:spcBef>
              <a:buClrTx/>
              <a:buSzTx/>
              <a:buFontTx/>
              <a:buNone/>
            </a:pPr>
            <a:r>
              <a:rPr lang="ja-JP" altLang="en-US" sz="1400" b="0">
                <a:latin typeface="メイリオ"/>
                <a:ea typeface="メイリオ"/>
              </a:rPr>
              <a:t>3  人口減少地域におけるサスティナブル（持続可能）な学校づくり</a:t>
            </a:r>
          </a:p>
          <a:p>
            <a:pPr eaLnBrk="1" fontAlgn="base" latinLnBrk="0" hangingPunct="1">
              <a:lnSpc>
                <a:spcPts val="1575"/>
              </a:lnSpc>
              <a:spcBef>
                <a:spcPct val="0"/>
              </a:spcBef>
              <a:buClrTx/>
              <a:buSzTx/>
              <a:buFontTx/>
              <a:buNone/>
            </a:pPr>
            <a:r>
              <a:rPr lang="ja-JP" altLang="en-US" sz="1400" b="0">
                <a:latin typeface="メイリオ"/>
                <a:ea typeface="メイリオ"/>
              </a:rPr>
              <a:t>4  サスティナブル（持続可能）な学校づくりの方向性</a:t>
            </a:r>
          </a:p>
          <a:p>
            <a:pPr eaLnBrk="1" fontAlgn="base" latinLnBrk="0" hangingPunct="1">
              <a:lnSpc>
                <a:spcPts val="1575"/>
              </a:lnSpc>
              <a:spcBef>
                <a:spcPct val="0"/>
              </a:spcBef>
              <a:buClrTx/>
              <a:buSzTx/>
              <a:buFontTx/>
              <a:buNone/>
            </a:pPr>
            <a:r>
              <a:rPr lang="ja-JP" altLang="en-US" sz="1400" b="0">
                <a:latin typeface="メイリオ"/>
                <a:ea typeface="メイリオ"/>
              </a:rPr>
              <a:t>5  サスティナブル（持続可能）な学校づくりの方策</a:t>
            </a:r>
          </a:p>
          <a:p>
            <a:pPr eaLnBrk="1" fontAlgn="base" latinLnBrk="0" hangingPunct="1">
              <a:lnSpc>
                <a:spcPts val="1575"/>
              </a:lnSpc>
              <a:spcBef>
                <a:spcPct val="0"/>
              </a:spcBef>
              <a:buClrTx/>
              <a:buSzTx/>
              <a:buFontTx/>
              <a:buNone/>
            </a:pPr>
            <a:r>
              <a:rPr lang="ja-JP" altLang="en-US" sz="1400" b="0">
                <a:latin typeface="メイリオ"/>
                <a:ea typeface="メイリオ"/>
              </a:rPr>
              <a:t>6  高校生のウェルビーイングの実現に向けて</a:t>
            </a:r>
          </a:p>
        </p:txBody>
      </p:sp>
      <p:sp>
        <p:nvSpPr>
          <p:cNvPr id="1140" name="図形 3924"/>
          <p:cNvSpPr/>
          <p:nvPr/>
        </p:nvSpPr>
        <p:spPr>
          <a:xfrm>
            <a:off x="5843134" y="4815714"/>
            <a:ext cx="753154" cy="376487"/>
          </a:xfrm>
          <a:custGeom>
            <a:avLst/>
            <a:gdLst>
              <a:gd name="CX1" fmla="*/ 10800 w 21600"/>
              <a:gd name="CY1" fmla="*/ 0 h 10800"/>
              <a:gd name="CX2" fmla="*/ 0 w 21600"/>
              <a:gd name="CY2" fmla="*/ 5400 h 10800"/>
              <a:gd name="CX3" fmla="*/ 10800 w 21600"/>
              <a:gd name="CY3" fmla="*/ 10800 h 10800"/>
              <a:gd name="CX4" fmla="*/ 21600 w 21600"/>
              <a:gd name="CY4" fmla="*/ 5400 h 10800"/>
            </a:gdLst>
            <a:ahLst/>
            <a:cxnLst>
              <a:cxn ang="16200000">
                <a:pos x="CX1" y="CY1"/>
              </a:cxn>
              <a:cxn ang="10800000">
                <a:pos x="CX2" y="CY2"/>
              </a:cxn>
              <a:cxn ang="5400000">
                <a:pos x="CX3" y="CY3"/>
              </a:cxn>
              <a:cxn ang="0">
                <a:pos x="CX4" y="CY4"/>
              </a:cxn>
            </a:cxnLst>
            <a:rect l="56" t="-14" r="753210" b="376473"/>
            <a:pathLst>
              <a:path w="21600" h="10800">
                <a:moveTo>
                  <a:pt x="0" y="0"/>
                </a:moveTo>
                <a:lnTo>
                  <a:pt x="0" y="0"/>
                </a:lnTo>
                <a:lnTo>
                  <a:pt x="21600" y="0"/>
                </a:lnTo>
                <a:lnTo>
                  <a:pt x="21600" y="10800"/>
                </a:lnTo>
                <a:lnTo>
                  <a:pt x="0" y="10800"/>
                </a:lnTo>
                <a:close/>
              </a:path>
            </a:pathLst>
          </a:custGeom>
          <a:noFill/>
          <a:ln>
            <a:noFill/>
          </a:ln>
          <a:effectLst/>
        </p:spPr>
        <p:style>
          <a:lnRef idx="0">
            <a:schemeClr val="dk1">
              <a:alpha val="0"/>
            </a:schemeClr>
          </a:lnRef>
          <a:fillRef idx="0">
            <a:schemeClr val="lt1">
              <a:alpha val="0"/>
            </a:schemeClr>
          </a:fillRef>
          <a:effectRef idx="0">
            <a:srgbClr val="000000"/>
          </a:effectRef>
          <a:fontRef idx="minor">
            <a:schemeClr val="tx1"/>
          </a:fontRef>
        </p:style>
      </p:sp>
      <p:sp>
        <p:nvSpPr>
          <p:cNvPr id="1141" name="テキスト 3938"/>
          <p:cNvSpPr txBox="1">
            <a:spLocks noChangeArrowheads="1"/>
          </p:cNvSpPr>
          <p:nvPr/>
        </p:nvSpPr>
        <p:spPr>
          <a:xfrm>
            <a:off x="5724877" y="958651"/>
            <a:ext cx="3283460" cy="296578"/>
          </a:xfrm>
          <a:prstGeom prst="rect">
            <a:avLst/>
          </a:prstGeom>
          <a:noFill/>
          <a:ln>
            <a:miter/>
          </a:ln>
        </p:spPr>
        <p:txBody>
          <a:bodyPr vert="horz" wrap="square" lIns="91392" tIns="45697" rIns="91392" bIns="45697">
            <a:spAutoFit/>
          </a:bodyPr>
          <a:lstStyle/>
          <a:p>
            <a:pPr algn="ctr" eaLnBrk="1" fontAlgn="base" latinLnBrk="0" hangingPunct="1">
              <a:lnSpc>
                <a:spcPts val="1575"/>
              </a:lnSpc>
              <a:spcBef>
                <a:spcPct val="0"/>
              </a:spcBef>
              <a:buClrTx/>
              <a:buSzTx/>
              <a:buFontTx/>
              <a:buNone/>
            </a:pPr>
            <a:r>
              <a:rPr lang="ja-JP" altLang="en-US" sz="1400" b="1">
                <a:solidFill>
                  <a:schemeClr val="tx1"/>
                </a:solidFill>
                <a:latin typeface="メイリオ"/>
                <a:ea typeface="メイリオ"/>
              </a:rPr>
              <a:t>ウェルビーイングの概念図</a:t>
            </a:r>
            <a:endParaRPr sz="1400" b="1">
              <a:solidFill>
                <a:schemeClr val="tx1"/>
              </a:solidFill>
              <a:latin typeface="メイリオ"/>
              <a:ea typeface="メイリオ"/>
            </a:endParaRPr>
          </a:p>
        </p:txBody>
      </p:sp>
      <p:sp>
        <p:nvSpPr>
          <p:cNvPr id="1142" name="テキスト 3939"/>
          <p:cNvSpPr txBox="1">
            <a:spLocks noChangeArrowheads="1"/>
          </p:cNvSpPr>
          <p:nvPr/>
        </p:nvSpPr>
        <p:spPr>
          <a:xfrm>
            <a:off x="5394321" y="3647801"/>
            <a:ext cx="3789059" cy="296578"/>
          </a:xfrm>
          <a:prstGeom prst="rect">
            <a:avLst/>
          </a:prstGeom>
          <a:noFill/>
          <a:ln>
            <a:miter/>
          </a:ln>
        </p:spPr>
        <p:txBody>
          <a:bodyPr vert="horz" wrap="square" lIns="91392" tIns="45697" rIns="91392" bIns="45697">
            <a:spAutoFit/>
          </a:bodyPr>
          <a:lstStyle/>
          <a:p>
            <a:pPr algn="ctr" eaLnBrk="1" fontAlgn="base" latinLnBrk="0" hangingPunct="1">
              <a:lnSpc>
                <a:spcPts val="1575"/>
              </a:lnSpc>
              <a:spcBef>
                <a:spcPct val="0"/>
              </a:spcBef>
              <a:buClrTx/>
              <a:buSzTx/>
              <a:buFontTx/>
              <a:buNone/>
            </a:pPr>
            <a:r>
              <a:rPr lang="ja-JP" altLang="en-US" sz="1400" b="1">
                <a:solidFill>
                  <a:schemeClr val="tx1"/>
                </a:solidFill>
                <a:latin typeface="メイリオ"/>
                <a:ea typeface="メイリオ"/>
              </a:rPr>
              <a:t>才徳兼備の人づくり小委員会の理念</a:t>
            </a:r>
            <a:endParaRPr sz="1400" b="1">
              <a:solidFill>
                <a:schemeClr val="tx1"/>
              </a:solidFill>
              <a:latin typeface="メイリオ"/>
              <a:ea typeface="メイリオ"/>
            </a:endParaRPr>
          </a:p>
        </p:txBody>
      </p:sp>
      <p:sp>
        <p:nvSpPr>
          <p:cNvPr id="1143" name="四角形 106"/>
          <p:cNvSpPr>
            <a:spLocks noChangeArrowheads="1"/>
          </p:cNvSpPr>
          <p:nvPr/>
        </p:nvSpPr>
        <p:spPr>
          <a:xfrm>
            <a:off x="90519" y="6306285"/>
            <a:ext cx="5782560" cy="311848"/>
          </a:xfrm>
          <a:prstGeom prst="rect">
            <a:avLst/>
          </a:prstGeom>
          <a:no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500" b="1" noProof="0" dirty="0">
              <a:latin typeface="メイリオ" pitchFamily="55" charset="-128"/>
              <a:ea typeface="メイリオ" pitchFamily="55" charset="-128"/>
            </a:endParaRPr>
          </a:p>
        </p:txBody>
      </p:sp>
      <p:sp>
        <p:nvSpPr>
          <p:cNvPr id="1144" name="四角形 107"/>
          <p:cNvSpPr>
            <a:spLocks noChangeArrowheads="1"/>
          </p:cNvSpPr>
          <p:nvPr/>
        </p:nvSpPr>
        <p:spPr>
          <a:xfrm>
            <a:off x="120419" y="6306285"/>
            <a:ext cx="4493977"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 おわりに</a:t>
            </a:r>
          </a:p>
        </p:txBody>
      </p:sp>
      <p:pic>
        <p:nvPicPr>
          <p:cNvPr id="1145" name="図 106"/>
          <p:cNvPicPr>
            <a:picLocks noChangeAspect="1"/>
          </p:cNvPicPr>
          <p:nvPr/>
        </p:nvPicPr>
        <p:blipFill>
          <a:blip r:embed="rId1"/>
          <a:srcRect l="8200" t="14468" r="59653" b="13023"/>
          <a:stretch>
            <a:fillRect/>
          </a:stretch>
        </p:blipFill>
        <p:spPr>
          <a:xfrm>
            <a:off x="6395062" y="3940582"/>
            <a:ext cx="1787577" cy="2866515"/>
          </a:xfrm>
          <a:prstGeom prst="rect">
            <a:avLst/>
          </a:prstGeom>
        </p:spPr>
      </p:pic>
      <p:sp>
        <p:nvSpPr>
          <p:cNvPr id="1146" name="四角形 6"/>
          <p:cNvSpPr>
            <a:spLocks noGrp="1" noChangeArrowheads="1"/>
          </p:cNvSpPr>
          <p:nvPr>
            <p:ph type="sldNum" sz="quarter" idx="12"/>
          </p:nvPr>
        </p:nvSpPr>
        <p:spPr>
          <a:xfrm>
            <a:off x="7012505" y="6568972"/>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1</a:t>
            </a:r>
          </a:p>
        </p:txBody>
      </p:sp>
      <p:pic>
        <p:nvPicPr>
          <p:cNvPr id="1147" name="図 158"/>
          <p:cNvPicPr>
            <a:picLocks noChangeAspect="1"/>
          </p:cNvPicPr>
          <p:nvPr/>
        </p:nvPicPr>
        <p:blipFill>
          <a:blip r:embed="rId2"/>
          <a:srcRect l="8279" t="7623" r="35573" b="6592"/>
          <a:stretch>
            <a:fillRect/>
          </a:stretch>
        </p:blipFill>
        <p:spPr>
          <a:xfrm>
            <a:off x="5839623" y="1255229"/>
            <a:ext cx="2779305" cy="2280173"/>
          </a:xfrm>
          <a:prstGeom prst="rect">
            <a:avLst/>
          </a:prstGeom>
        </p:spPr>
      </p:pic>
      <p:pic>
        <p:nvPicPr>
          <p:cNvPr id="1148" name="録音したサウンド">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32" fill="hold"/>
                                        <p:tgtEl>
                                          <p:spTgt spid="11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4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3" name="四角形 111"/>
          <p:cNvSpPr>
            <a:spLocks noChangeArrowheads="1"/>
          </p:cNvSpPr>
          <p:nvPr/>
        </p:nvSpPr>
        <p:spPr>
          <a:xfrm>
            <a:off x="80822" y="889453"/>
            <a:ext cx="8890414" cy="981038"/>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154" name="四角形 27"/>
          <p:cNvSpPr>
            <a:spLocks noChangeArrowheads="1"/>
          </p:cNvSpPr>
          <p:nvPr/>
        </p:nvSpPr>
        <p:spPr>
          <a:xfrm>
            <a:off x="126549" y="2637570"/>
            <a:ext cx="4331716" cy="4037945"/>
          </a:xfrm>
          <a:prstGeom prst="rect">
            <a:avLst/>
          </a:prstGeom>
          <a:noFill/>
          <a:ln w="25400">
            <a:solidFill>
              <a:srgbClr val="333399"/>
            </a:solidFill>
            <a:miter/>
          </a:ln>
        </p:spPr>
        <p:txBody>
          <a:bodyPr vert="horz" wrap="square" lIns="91419" tIns="45711" rIns="91419" bIns="45711"/>
          <a:lstStyle/>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p:txBody>
      </p:sp>
      <p:sp>
        <p:nvSpPr>
          <p:cNvPr id="1155" name="四角形 11"/>
          <p:cNvSpPr>
            <a:spLocks noChangeArrowheads="1"/>
          </p:cNvSpPr>
          <p:nvPr/>
        </p:nvSpPr>
        <p:spPr>
          <a:xfrm>
            <a:off x="-31375" y="1917000"/>
            <a:ext cx="4210050" cy="398275"/>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２　基本的な考え方とアプローチ</a:t>
            </a:r>
          </a:p>
        </p:txBody>
      </p:sp>
      <p:sp>
        <p:nvSpPr>
          <p:cNvPr id="1156" name="四角形 6"/>
          <p:cNvSpPr>
            <a:spLocks noChangeArrowheads="1"/>
          </p:cNvSpPr>
          <p:nvPr/>
        </p:nvSpPr>
        <p:spPr>
          <a:xfrm>
            <a:off x="116623" y="2277000"/>
            <a:ext cx="4351567" cy="360363"/>
          </a:xfrm>
          <a:prstGeom prst="rect">
            <a:avLst/>
          </a:prstGeom>
          <a:solidFill>
            <a:srgbClr val="333399"/>
          </a:solid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800" b="1" noProof="0" dirty="0">
              <a:solidFill>
                <a:schemeClr val="bg1"/>
              </a:solidFill>
              <a:effectLst/>
              <a:latin typeface="メイリオ" pitchFamily="55" charset="-128"/>
              <a:ea typeface="メイリオ" pitchFamily="55" charset="-128"/>
            </a:endParaRPr>
          </a:p>
        </p:txBody>
      </p:sp>
      <p:sp>
        <p:nvSpPr>
          <p:cNvPr id="1157" name="四角形 13"/>
          <p:cNvSpPr>
            <a:spLocks noChangeArrowheads="1"/>
          </p:cNvSpPr>
          <p:nvPr/>
        </p:nvSpPr>
        <p:spPr>
          <a:xfrm>
            <a:off x="153193" y="2224036"/>
            <a:ext cx="3983038" cy="395288"/>
          </a:xfrm>
          <a:prstGeom prst="rect">
            <a:avLst/>
          </a:prstGeom>
          <a:noFill/>
          <a:ln>
            <a:miter/>
          </a:ln>
        </p:spPr>
        <p:txBody>
          <a:bodyPr vert="horz" wrap="none" lIns="91419" tIns="45711" rIns="91419" bIns="45711" anchor="ctr"/>
          <a:lstStyle/>
          <a:p>
            <a:pPr eaLnBrk="1" fontAlgn="base" latinLnBrk="0" hangingPunct="1">
              <a:lnSpc>
                <a:spcPct val="200000"/>
              </a:lnSpc>
              <a:spcBef>
                <a:spcPct val="0"/>
              </a:spcBef>
              <a:buClr>
                <a:schemeClr val="bg1"/>
              </a:buClr>
              <a:buSzTx/>
              <a:buFont typeface="Times New Roman" pitchFamily="23" charset="0"/>
              <a:buNone/>
            </a:pPr>
            <a:r>
              <a:rPr lang="ja-JP" altLang="en-US" sz="1400" b="1">
                <a:solidFill>
                  <a:schemeClr val="bg1"/>
                </a:solidFill>
                <a:effectLst/>
                <a:latin typeface="メイリオ" pitchFamily="55" charset="-128"/>
                <a:ea typeface="メイリオ" pitchFamily="55" charset="-128"/>
              </a:rPr>
              <a:t>　</a:t>
            </a:r>
            <a:r>
              <a:rPr lang="ja-JP" altLang="en-US" sz="1600" b="1">
                <a:solidFill>
                  <a:schemeClr val="bg1"/>
                </a:solidFill>
                <a:effectLst/>
                <a:latin typeface="メイリオ" pitchFamily="55" charset="-128"/>
                <a:ea typeface="メイリオ" pitchFamily="55" charset="-128"/>
              </a:rPr>
              <a:t>マクロ・メゾ・ミクロによるアプローチ</a:t>
            </a:r>
            <a:endParaRPr sz="1600" b="1"/>
          </a:p>
        </p:txBody>
      </p:sp>
      <p:sp>
        <p:nvSpPr>
          <p:cNvPr id="1158" name="四角形 33"/>
          <p:cNvSpPr>
            <a:spLocks noChangeArrowheads="1"/>
          </p:cNvSpPr>
          <p:nvPr/>
        </p:nvSpPr>
        <p:spPr>
          <a:xfrm>
            <a:off x="4588461" y="2637454"/>
            <a:ext cx="4444822" cy="4044378"/>
          </a:xfrm>
          <a:prstGeom prst="rect">
            <a:avLst/>
          </a:prstGeom>
          <a:noFill/>
          <a:ln w="25400">
            <a:solidFill>
              <a:srgbClr val="333399"/>
            </a:solidFill>
            <a:miter/>
          </a:ln>
        </p:spPr>
        <p:txBody>
          <a:bodyPr vert="horz" wrap="square" lIns="91419" tIns="45711" rIns="91419" bIns="45711"/>
          <a:lstStyle/>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p:txBody>
      </p:sp>
      <p:sp>
        <p:nvSpPr>
          <p:cNvPr id="1159" name="四角形 37"/>
          <p:cNvSpPr>
            <a:spLocks noChangeArrowheads="1"/>
          </p:cNvSpPr>
          <p:nvPr/>
        </p:nvSpPr>
        <p:spPr>
          <a:xfrm>
            <a:off x="4576286" y="2260085"/>
            <a:ext cx="4464643" cy="380727"/>
          </a:xfrm>
          <a:prstGeom prst="rect">
            <a:avLst/>
          </a:prstGeom>
          <a:solidFill>
            <a:srgbClr val="333399"/>
          </a:solid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800" b="1" noProof="0" dirty="0">
              <a:solidFill>
                <a:schemeClr val="bg1"/>
              </a:solidFill>
              <a:effectLst/>
              <a:latin typeface="メイリオ" pitchFamily="55" charset="-128"/>
              <a:ea typeface="メイリオ" pitchFamily="55" charset="-128"/>
            </a:endParaRPr>
          </a:p>
        </p:txBody>
      </p:sp>
      <p:sp>
        <p:nvSpPr>
          <p:cNvPr id="1160" name="四角形 43"/>
          <p:cNvSpPr>
            <a:spLocks noChangeArrowheads="1"/>
          </p:cNvSpPr>
          <p:nvPr/>
        </p:nvSpPr>
        <p:spPr>
          <a:xfrm>
            <a:off x="-73819" y="551200"/>
            <a:ext cx="3751091"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１　子どもたちが直面する社会的課題</a:t>
            </a:r>
          </a:p>
        </p:txBody>
      </p:sp>
      <p:sp>
        <p:nvSpPr>
          <p:cNvPr id="1161" name="テキスト 46"/>
          <p:cNvSpPr txBox="1">
            <a:spLocks noChangeArrowheads="1"/>
          </p:cNvSpPr>
          <p:nvPr/>
        </p:nvSpPr>
        <p:spPr>
          <a:xfrm>
            <a:off x="77164" y="856088"/>
            <a:ext cx="9022592" cy="1014724"/>
          </a:xfrm>
          <a:prstGeom prst="rect">
            <a:avLst/>
          </a:prstGeom>
          <a:noFill/>
          <a:ln>
            <a:miter/>
          </a:ln>
        </p:spPr>
        <p:txBody>
          <a:bodyPr vert="horz" wrap="square" lIns="91392" tIns="45697" rIns="91392" bIns="45697">
            <a:spAutoFit/>
          </a:bodyPr>
          <a:lstStyle/>
          <a:p>
            <a:pPr eaLnBrk="1" fontAlgn="base" latinLnBrk="0" hangingPunct="1">
              <a:lnSpc>
                <a:spcPts val="1800"/>
              </a:lnSpc>
              <a:spcBef>
                <a:spcPct val="0"/>
              </a:spcBef>
              <a:buClrTx/>
              <a:buSzTx/>
              <a:buFontTx/>
              <a:buNone/>
            </a:pPr>
            <a:r>
              <a:rPr lang="ja-JP" altLang="en-US" sz="1400" b="0">
                <a:latin typeface="Meiryo UI"/>
                <a:ea typeface="Meiryo UI"/>
              </a:rPr>
              <a:t>・いじめ、不登校、中途退学、貧困、ヤングケアラーなど子どもの抱える問題は複雑化・多様化し、</a:t>
            </a:r>
            <a:r>
              <a:rPr lang="ja-JP" altLang="en-US" sz="1400" b="1">
                <a:latin typeface="Meiryo UI"/>
                <a:ea typeface="Meiryo UI"/>
              </a:rPr>
              <a:t>社会的課題として顕在化</a:t>
            </a:r>
          </a:p>
          <a:p>
            <a:pPr eaLnBrk="1" fontAlgn="base" latinLnBrk="0" hangingPunct="1">
              <a:lnSpc>
                <a:spcPts val="1800"/>
              </a:lnSpc>
              <a:spcBef>
                <a:spcPct val="0"/>
              </a:spcBef>
              <a:buClrTx/>
              <a:buSzTx/>
              <a:buFontTx/>
              <a:buNone/>
            </a:pPr>
            <a:r>
              <a:rPr lang="ja-JP" altLang="en-US" sz="1400" b="0">
                <a:latin typeface="Meiryo UI"/>
                <a:ea typeface="Meiryo UI"/>
              </a:rPr>
              <a:t>・小・中学校の不登校児童・生徒数は</a:t>
            </a:r>
            <a:r>
              <a:rPr lang="ja-JP" altLang="en-US" sz="1400" b="1">
                <a:latin typeface="Meiryo UI"/>
                <a:ea typeface="Meiryo UI"/>
              </a:rPr>
              <a:t>過去最多</a:t>
            </a:r>
            <a:r>
              <a:rPr lang="ja-JP" altLang="en-US" sz="1400" b="0">
                <a:latin typeface="Meiryo UI"/>
                <a:ea typeface="Meiryo UI"/>
              </a:rPr>
              <a:t>となり、高校でも深刻化するなど、子どもを取り巻く環境は厳しい状況</a:t>
            </a:r>
          </a:p>
          <a:p>
            <a:pPr eaLnBrk="1" fontAlgn="base" latinLnBrk="0" hangingPunct="1">
              <a:lnSpc>
                <a:spcPts val="1800"/>
              </a:lnSpc>
              <a:spcBef>
                <a:spcPct val="0"/>
              </a:spcBef>
              <a:buClrTx/>
              <a:buSzTx/>
              <a:buFontTx/>
              <a:buNone/>
            </a:pPr>
            <a:r>
              <a:rPr lang="ja-JP" altLang="en-US" sz="1400" b="0">
                <a:latin typeface="Meiryo UI"/>
                <a:ea typeface="Meiryo UI"/>
              </a:rPr>
              <a:t>・本県の公立高校の不登校生徒数の割合は</a:t>
            </a:r>
            <a:r>
              <a:rPr lang="ja-JP" altLang="en-US" sz="1400" b="1">
                <a:latin typeface="Meiryo UI"/>
                <a:ea typeface="Meiryo UI"/>
              </a:rPr>
              <a:t>定時制で23.７％（R4現在）と年々増加している傾向</a:t>
            </a:r>
          </a:p>
          <a:p>
            <a:pPr eaLnBrk="1" fontAlgn="base" latinLnBrk="0" hangingPunct="1">
              <a:lnSpc>
                <a:spcPts val="1800"/>
              </a:lnSpc>
              <a:spcBef>
                <a:spcPct val="0"/>
              </a:spcBef>
              <a:buClrTx/>
              <a:buSzTx/>
              <a:buFontTx/>
              <a:buNone/>
            </a:pPr>
            <a:r>
              <a:rPr lang="ja-JP" altLang="en-US" sz="1400" b="1">
                <a:latin typeface="Meiryo UI"/>
                <a:ea typeface="Meiryo UI"/>
              </a:rPr>
              <a:t>・</a:t>
            </a:r>
            <a:r>
              <a:rPr lang="ja-JP" altLang="en-US" sz="1400" b="0">
                <a:latin typeface="Meiryo UI"/>
                <a:ea typeface="Meiryo UI"/>
              </a:rPr>
              <a:t>本県のヤングケアラーは22人の１人の割合を占め、</a:t>
            </a:r>
            <a:r>
              <a:rPr lang="ja-JP" altLang="en-US" sz="1400" b="1">
                <a:latin typeface="Meiryo UI"/>
                <a:ea typeface="Meiryo UI"/>
              </a:rPr>
              <a:t>ケアをしている子どもの約４分の１が学校生活等への影響を認識</a:t>
            </a:r>
          </a:p>
        </p:txBody>
      </p:sp>
      <p:sp>
        <p:nvSpPr>
          <p:cNvPr id="1162" name="Rectangle 2"/>
          <p:cNvSpPr>
            <a:spLocks noChangeArrowheads="1"/>
          </p:cNvSpPr>
          <p:nvPr/>
        </p:nvSpPr>
        <p:spPr>
          <a:xfrm>
            <a:off x="0" y="0"/>
            <a:ext cx="9153526" cy="477751"/>
          </a:xfrm>
          <a:prstGeom prst="rect">
            <a:avLst/>
          </a:prstGeom>
          <a:solidFill>
            <a:schemeClr val="accent2"/>
          </a:solidFill>
          <a:ln>
            <a:miter/>
          </a:ln>
        </p:spPr>
        <p:txBody>
          <a:bodyPr vert="horz" wrap="square" lIns="95723" tIns="144000" rIns="95723" bIns="144000" anchor="ctr"/>
          <a:lstStyle/>
          <a:p>
            <a:pPr algn="ctr" eaLnBrk="1" fontAlgn="ctr" latinLnBrk="0" hangingPunct="1">
              <a:lnSpc>
                <a:spcPts val="2000"/>
              </a:lnSpc>
              <a:spcBef>
                <a:spcPct val="0"/>
              </a:spcBef>
              <a:buClrTx/>
              <a:buSzTx/>
              <a:buFontTx/>
              <a:buNone/>
            </a:pPr>
            <a:r>
              <a:rPr kumimoji="0" lang="ja-JP" altLang="en-US" sz="1800" b="1">
                <a:solidFill>
                  <a:schemeClr val="bg1"/>
                </a:solidFill>
                <a:effectLst/>
                <a:latin typeface="BIZ UDPゴシック"/>
                <a:ea typeface="BIZ UDPゴシック"/>
              </a:rPr>
              <a:t>第Ⅰ部　困難を抱える子どもを支える環境づくりのための方策① </a:t>
            </a:r>
            <a:endParaRPr sz="1800">
              <a:latin typeface="BIZ UDPゴシック"/>
              <a:ea typeface="BIZ UDPゴシック"/>
            </a:endParaRPr>
          </a:p>
        </p:txBody>
      </p:sp>
      <p:sp>
        <p:nvSpPr>
          <p:cNvPr id="1163" name="四角形 3952"/>
          <p:cNvSpPr>
            <a:spLocks noChangeArrowheads="1"/>
          </p:cNvSpPr>
          <p:nvPr/>
        </p:nvSpPr>
        <p:spPr>
          <a:xfrm>
            <a:off x="82131" y="4959184"/>
            <a:ext cx="3983038" cy="395288"/>
          </a:xfrm>
          <a:prstGeom prst="rect">
            <a:avLst/>
          </a:prstGeom>
          <a:noFill/>
          <a:ln>
            <a:miter/>
          </a:ln>
        </p:spPr>
        <p:txBody>
          <a:bodyPr vert="horz" wrap="none" lIns="91419" tIns="45711" rIns="91419" bIns="45711" anchor="ctr"/>
          <a:lstStyle/>
          <a:p>
            <a:pPr eaLnBrk="1" fontAlgn="base" latinLnBrk="0" hangingPunct="1">
              <a:lnSpc>
                <a:spcPct val="200000"/>
              </a:lnSpc>
              <a:spcBef>
                <a:spcPct val="0"/>
              </a:spcBef>
              <a:buClr>
                <a:schemeClr val="bg1"/>
              </a:buClr>
              <a:buSzTx/>
              <a:buFont typeface="Times New Roman" pitchFamily="23" charset="0"/>
              <a:buNone/>
            </a:pPr>
            <a:r>
              <a:rPr lang="ja-JP" altLang="en-US" sz="1400" b="1">
                <a:solidFill>
                  <a:schemeClr val="bg1"/>
                </a:solidFill>
                <a:effectLst/>
                <a:latin typeface="メイリオ" pitchFamily="55" charset="-128"/>
                <a:ea typeface="メイリオ" pitchFamily="55" charset="-128"/>
              </a:rPr>
              <a:t>　スクールソーシャルワーカー（ＳＳＷｒ）の役割</a:t>
            </a:r>
          </a:p>
        </p:txBody>
      </p:sp>
      <p:pic>
        <p:nvPicPr>
          <p:cNvPr id="1164" name="図 103"/>
          <p:cNvPicPr>
            <a:picLocks noChangeAspect="1"/>
          </p:cNvPicPr>
          <p:nvPr/>
        </p:nvPicPr>
        <p:blipFill>
          <a:blip r:embed="rId2"/>
          <a:stretch>
            <a:fillRect/>
          </a:stretch>
        </p:blipFill>
        <p:spPr>
          <a:xfrm>
            <a:off x="247191" y="2743537"/>
            <a:ext cx="4341270" cy="2723934"/>
          </a:xfrm>
          <a:prstGeom prst="rect">
            <a:avLst/>
          </a:prstGeom>
        </p:spPr>
      </p:pic>
      <p:pic>
        <p:nvPicPr>
          <p:cNvPr id="1165" name="図 104"/>
          <p:cNvPicPr>
            <a:picLocks noChangeAspect="1"/>
          </p:cNvPicPr>
          <p:nvPr/>
        </p:nvPicPr>
        <p:blipFill>
          <a:blip r:embed="rId3"/>
          <a:srcRect t="6810"/>
          <a:stretch>
            <a:fillRect/>
          </a:stretch>
        </p:blipFill>
        <p:spPr>
          <a:xfrm>
            <a:off x="5506452" y="2693916"/>
            <a:ext cx="2591389" cy="2809771"/>
          </a:xfrm>
          <a:prstGeom prst="rect">
            <a:avLst/>
          </a:prstGeom>
        </p:spPr>
      </p:pic>
      <p:sp>
        <p:nvSpPr>
          <p:cNvPr id="1166" name="四角形 105"/>
          <p:cNvSpPr>
            <a:spLocks noChangeArrowheads="1"/>
          </p:cNvSpPr>
          <p:nvPr/>
        </p:nvSpPr>
        <p:spPr>
          <a:xfrm>
            <a:off x="4788483" y="2224036"/>
            <a:ext cx="3983038" cy="395288"/>
          </a:xfrm>
          <a:prstGeom prst="rect">
            <a:avLst/>
          </a:prstGeom>
          <a:noFill/>
          <a:ln>
            <a:miter/>
          </a:ln>
        </p:spPr>
        <p:txBody>
          <a:bodyPr vert="horz" wrap="none" lIns="91419" tIns="45711" rIns="91419" bIns="45711" anchor="ctr"/>
          <a:lstStyle/>
          <a:p>
            <a:pPr eaLnBrk="1" fontAlgn="base" latinLnBrk="0" hangingPunct="1">
              <a:lnSpc>
                <a:spcPct val="200000"/>
              </a:lnSpc>
              <a:spcBef>
                <a:spcPct val="0"/>
              </a:spcBef>
              <a:buClr>
                <a:schemeClr val="bg1"/>
              </a:buClr>
              <a:buSzTx/>
              <a:buFont typeface="Times New Roman" pitchFamily="23" charset="0"/>
              <a:buNone/>
            </a:pPr>
            <a:r>
              <a:rPr lang="ja-JP" altLang="en-US" sz="1400" b="1">
                <a:solidFill>
                  <a:schemeClr val="bg1"/>
                </a:solidFill>
                <a:effectLst/>
                <a:latin typeface="メイリオ" pitchFamily="55" charset="-128"/>
                <a:ea typeface="メイリオ" pitchFamily="55" charset="-128"/>
              </a:rPr>
              <a:t>　</a:t>
            </a:r>
            <a:r>
              <a:rPr lang="ja-JP" altLang="en-US" sz="1600" b="1">
                <a:solidFill>
                  <a:schemeClr val="bg1"/>
                </a:solidFill>
                <a:effectLst/>
                <a:latin typeface="メイリオ" pitchFamily="55" charset="-128"/>
                <a:ea typeface="メイリオ" pitchFamily="55" charset="-128"/>
              </a:rPr>
              <a:t>子どもたちへの支援プロセスモデル</a:t>
            </a:r>
            <a:endParaRPr sz="1600" b="1"/>
          </a:p>
        </p:txBody>
      </p:sp>
      <p:sp>
        <p:nvSpPr>
          <p:cNvPr id="1167" name="テキスト 109"/>
          <p:cNvSpPr txBox="1">
            <a:spLocks noChangeAspect="1" noChangeArrowheads="1"/>
          </p:cNvSpPr>
          <p:nvPr/>
        </p:nvSpPr>
        <p:spPr>
          <a:xfrm>
            <a:off x="116623" y="5589000"/>
            <a:ext cx="4293384" cy="1090042"/>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en-US" altLang="ja-JP" sz="1400" b="0">
                <a:latin typeface="メイリオ" pitchFamily="55" charset="-128"/>
                <a:ea typeface="メイリオ" pitchFamily="55" charset="-128"/>
              </a:rPr>
              <a:t>・困難を抱える子どもに対する問題認識状況を</a:t>
            </a:r>
            <a:r>
              <a:rPr lang="en-US" altLang="ja-JP" sz="1400" b="1">
                <a:latin typeface="メイリオ" pitchFamily="55" charset="-128"/>
                <a:ea typeface="メイリオ" pitchFamily="55" charset="-128"/>
              </a:rPr>
              <a:t>マク</a:t>
            </a:r>
          </a:p>
          <a:p>
            <a:pPr eaLnBrk="1" fontAlgn="base" latinLnBrk="0" hangingPunct="1">
              <a:lnSpc>
                <a:spcPts val="1700"/>
              </a:lnSpc>
              <a:spcBef>
                <a:spcPct val="0"/>
              </a:spcBef>
              <a:buClrTx/>
              <a:buSzTx/>
              <a:buFontTx/>
              <a:buNone/>
            </a:pPr>
            <a:r>
              <a:rPr lang="en-US" altLang="ja-JP" sz="1400" b="1">
                <a:latin typeface="メイリオ" pitchFamily="55" charset="-128"/>
                <a:ea typeface="メイリオ" pitchFamily="55" charset="-128"/>
              </a:rPr>
              <a:t>　ロ・メゾ・ミクロに分類し、課題解決アプローチ</a:t>
            </a:r>
          </a:p>
          <a:p>
            <a:pPr eaLnBrk="1" fontAlgn="base" latinLnBrk="0" hangingPunct="1">
              <a:lnSpc>
                <a:spcPts val="1700"/>
              </a:lnSpc>
              <a:spcBef>
                <a:spcPct val="0"/>
              </a:spcBef>
              <a:buClrTx/>
              <a:buSzTx/>
              <a:buFontTx/>
              <a:buNone/>
            </a:pPr>
            <a:r>
              <a:rPr lang="en-US" altLang="ja-JP" sz="1400" b="1">
                <a:latin typeface="メイリオ" pitchFamily="55" charset="-128"/>
                <a:ea typeface="メイリオ" pitchFamily="55" charset="-128"/>
              </a:rPr>
              <a:t>　として整理</a:t>
            </a:r>
          </a:p>
          <a:p>
            <a:pPr eaLnBrk="1" fontAlgn="base" latinLnBrk="0" hangingPunct="1">
              <a:lnSpc>
                <a:spcPts val="1700"/>
              </a:lnSpc>
              <a:spcBef>
                <a:spcPct val="0"/>
              </a:spcBef>
              <a:buClrTx/>
              <a:buSzTx/>
              <a:buFontTx/>
              <a:buNone/>
            </a:pPr>
            <a:r>
              <a:rPr lang="en-US" altLang="ja-JP" sz="1400">
                <a:latin typeface="メイリオ" pitchFamily="55" charset="-128"/>
                <a:ea typeface="メイリオ" pitchFamily="55" charset="-128"/>
              </a:rPr>
              <a:t>・小委員会ではミクロレベルで解決できない状況に</a:t>
            </a:r>
          </a:p>
          <a:p>
            <a:pPr eaLnBrk="1" fontAlgn="base" latinLnBrk="0" hangingPunct="1">
              <a:lnSpc>
                <a:spcPts val="1700"/>
              </a:lnSpc>
              <a:spcBef>
                <a:spcPct val="0"/>
              </a:spcBef>
              <a:buClrTx/>
              <a:buSzTx/>
              <a:buFontTx/>
              <a:buNone/>
            </a:pPr>
            <a:r>
              <a:rPr lang="en-US" altLang="ja-JP" sz="1400">
                <a:latin typeface="メイリオ" pitchFamily="55" charset="-128"/>
                <a:ea typeface="メイリオ" pitchFamily="55" charset="-128"/>
              </a:rPr>
              <a:t>　対してメゾレベルでの介入方策を提案</a:t>
            </a:r>
          </a:p>
        </p:txBody>
      </p:sp>
      <p:sp>
        <p:nvSpPr>
          <p:cNvPr id="1168" name="テキスト 110"/>
          <p:cNvSpPr txBox="1">
            <a:spLocks noChangeAspect="1" noChangeArrowheads="1"/>
          </p:cNvSpPr>
          <p:nvPr/>
        </p:nvSpPr>
        <p:spPr>
          <a:xfrm>
            <a:off x="4526029" y="5589000"/>
            <a:ext cx="4733325" cy="961802"/>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ja-JP" altLang="en-US" sz="1400">
                <a:latin typeface="メイリオ" pitchFamily="55" charset="-128"/>
                <a:ea typeface="メイリオ" pitchFamily="55" charset="-128"/>
              </a:rPr>
              <a:t>・小委員会では</a:t>
            </a:r>
            <a:r>
              <a:rPr lang="ja-JP" altLang="en-US" sz="1400" b="1">
                <a:latin typeface="メイリオ" pitchFamily="55" charset="-128"/>
                <a:ea typeface="メイリオ" pitchFamily="55" charset="-128"/>
              </a:rPr>
              <a:t>子どもたちへの支援の流れについて</a:t>
            </a:r>
          </a:p>
          <a:p>
            <a:pPr eaLnBrk="1" fontAlgn="base" latinLnBrk="0" hangingPunct="1">
              <a:lnSpc>
                <a:spcPts val="1700"/>
              </a:lnSpc>
              <a:spcBef>
                <a:spcPct val="0"/>
              </a:spcBef>
              <a:buClrTx/>
              <a:buSzTx/>
              <a:buFontTx/>
              <a:buNone/>
            </a:pPr>
            <a:r>
              <a:rPr lang="ja-JP" altLang="en-US" sz="1400" b="1">
                <a:latin typeface="メイリオ" pitchFamily="55" charset="-128"/>
                <a:ea typeface="メイリオ" pitchFamily="55" charset="-128"/>
              </a:rPr>
              <a:t>　「予防―気づき―対応―連携」として整理</a:t>
            </a:r>
          </a:p>
          <a:p>
            <a:pPr eaLnBrk="1" fontAlgn="base" latinLnBrk="0" hangingPunct="1">
              <a:lnSpc>
                <a:spcPts val="700"/>
              </a:lnSpc>
              <a:spcBef>
                <a:spcPct val="0"/>
              </a:spcBef>
              <a:buClrTx/>
              <a:buSzTx/>
              <a:buFontTx/>
              <a:buNone/>
            </a:pPr>
            <a:r>
              <a:rPr lang="ja-JP" altLang="en-US" sz="1400">
                <a:latin typeface="メイリオ" pitchFamily="55" charset="-128"/>
                <a:ea typeface="メイリオ" pitchFamily="55" charset="-128"/>
              </a:rPr>
              <a:t>　</a:t>
            </a:r>
          </a:p>
          <a:p>
            <a:pPr eaLnBrk="1" fontAlgn="base" latinLnBrk="0" hangingPunct="1">
              <a:lnSpc>
                <a:spcPts val="1700"/>
              </a:lnSpc>
              <a:spcBef>
                <a:spcPct val="0"/>
              </a:spcBef>
              <a:buClrTx/>
              <a:buSzTx/>
              <a:buFontTx/>
              <a:buNone/>
            </a:pPr>
            <a:r>
              <a:rPr lang="ja-JP" altLang="en-US" sz="1400">
                <a:latin typeface="メイリオ" pitchFamily="55" charset="-128"/>
                <a:ea typeface="メイリオ" pitchFamily="55" charset="-128"/>
              </a:rPr>
              <a:t>＊①予防（未然防止）、②気づき（対話や予兆）、</a:t>
            </a:r>
          </a:p>
          <a:p>
            <a:pPr eaLnBrk="1" fontAlgn="base" latinLnBrk="0" hangingPunct="1">
              <a:lnSpc>
                <a:spcPts val="1700"/>
              </a:lnSpc>
              <a:spcBef>
                <a:spcPct val="0"/>
              </a:spcBef>
              <a:buClrTx/>
              <a:buSzTx/>
              <a:buFontTx/>
              <a:buNone/>
            </a:pPr>
            <a:r>
              <a:rPr lang="ja-JP" altLang="en-US" sz="1400">
                <a:latin typeface="メイリオ" pitchFamily="55" charset="-128"/>
                <a:ea typeface="メイリオ" pitchFamily="55" charset="-128"/>
              </a:rPr>
              <a:t>　③対応（早期対応）、④連携（関係機関とのつなぎ）</a:t>
            </a:r>
          </a:p>
        </p:txBody>
      </p:sp>
      <p:sp>
        <p:nvSpPr>
          <p:cNvPr id="1169" name="四角形 6"/>
          <p:cNvSpPr>
            <a:spLocks noGrp="1" noChangeArrowheads="1"/>
          </p:cNvSpPr>
          <p:nvPr>
            <p:ph type="sldNum" sz="quarter" idx="12"/>
          </p:nvPr>
        </p:nvSpPr>
        <p:spPr>
          <a:xfrm>
            <a:off x="7031041"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2</a:t>
            </a:r>
          </a:p>
        </p:txBody>
      </p:sp>
      <p:pic>
        <p:nvPicPr>
          <p:cNvPr id="1170" name="録音したサウンド">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82" fill="hold"/>
                                        <p:tgtEl>
                                          <p:spTgt spid="11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7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5" name="四角形 130"/>
          <p:cNvSpPr>
            <a:spLocks noChangeArrowheads="1"/>
          </p:cNvSpPr>
          <p:nvPr/>
        </p:nvSpPr>
        <p:spPr>
          <a:xfrm>
            <a:off x="126075" y="692432"/>
            <a:ext cx="8902387" cy="5947973"/>
          </a:xfrm>
          <a:prstGeom prst="rect">
            <a:avLst/>
          </a:prstGeom>
          <a:noFill/>
          <a:ln w="25400">
            <a:solidFill>
              <a:srgbClr val="333399"/>
            </a:solidFill>
            <a:miter/>
          </a:ln>
        </p:spPr>
        <p:txBody>
          <a:bodyPr vert="horz" wrap="square" lIns="91419" tIns="45711" rIns="91419" bIns="45711"/>
          <a:lstStyle/>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p:txBody>
      </p:sp>
      <p:sp>
        <p:nvSpPr>
          <p:cNvPr id="1176" name="四角形 131"/>
          <p:cNvSpPr>
            <a:spLocks noChangeArrowheads="1"/>
          </p:cNvSpPr>
          <p:nvPr/>
        </p:nvSpPr>
        <p:spPr>
          <a:xfrm>
            <a:off x="119994" y="621571"/>
            <a:ext cx="8904692" cy="430509"/>
          </a:xfrm>
          <a:prstGeom prst="rect">
            <a:avLst/>
          </a:prstGeom>
          <a:solidFill>
            <a:srgbClr val="333399"/>
          </a:solidFill>
          <a:ln w="19050">
            <a:solidFill>
              <a:srgbClr val="333399"/>
            </a:solid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endParaRPr lang="en-US" altLang="ja-JP" sz="1800" b="1" noProof="0" dirty="0">
              <a:solidFill>
                <a:schemeClr val="bg1"/>
              </a:solidFill>
              <a:effectLst/>
              <a:latin typeface="メイリオ" pitchFamily="55" charset="-128"/>
              <a:ea typeface="メイリオ" pitchFamily="55" charset="-128"/>
            </a:endParaRPr>
          </a:p>
        </p:txBody>
      </p:sp>
      <p:sp>
        <p:nvSpPr>
          <p:cNvPr id="1177" name="四角形 132"/>
          <p:cNvSpPr>
            <a:spLocks noChangeArrowheads="1"/>
          </p:cNvSpPr>
          <p:nvPr/>
        </p:nvSpPr>
        <p:spPr>
          <a:xfrm>
            <a:off x="2196000" y="586075"/>
            <a:ext cx="3983038" cy="395288"/>
          </a:xfrm>
          <a:prstGeom prst="rect">
            <a:avLst/>
          </a:prstGeom>
          <a:noFill/>
          <a:ln>
            <a:miter/>
          </a:ln>
        </p:spPr>
        <p:txBody>
          <a:bodyPr vert="horz" wrap="none" lIns="91419" tIns="45711" rIns="91419" bIns="45711" anchor="ctr"/>
          <a:lstStyle/>
          <a:p>
            <a:pPr eaLnBrk="1" fontAlgn="base" latinLnBrk="0" hangingPunct="1">
              <a:lnSpc>
                <a:spcPct val="200000"/>
              </a:lnSpc>
              <a:spcBef>
                <a:spcPct val="0"/>
              </a:spcBef>
              <a:buClr>
                <a:schemeClr val="bg1"/>
              </a:buClr>
              <a:buSzTx/>
              <a:buFont typeface="Times New Roman" pitchFamily="23" charset="0"/>
              <a:buNone/>
            </a:pPr>
            <a:r>
              <a:rPr lang="ja-JP" altLang="en-US" sz="1400" b="1">
                <a:solidFill>
                  <a:schemeClr val="bg1"/>
                </a:solidFill>
                <a:effectLst/>
                <a:latin typeface="メイリオ" pitchFamily="55" charset="-128"/>
                <a:ea typeface="メイリオ" pitchFamily="55" charset="-128"/>
              </a:rPr>
              <a:t>　</a:t>
            </a:r>
            <a:r>
              <a:rPr lang="ja-JP" altLang="en-US" sz="1600" b="1">
                <a:solidFill>
                  <a:schemeClr val="bg1"/>
                </a:solidFill>
                <a:effectLst/>
                <a:latin typeface="メイリオ" pitchFamily="55" charset="-128"/>
                <a:ea typeface="メイリオ" pitchFamily="55" charset="-128"/>
              </a:rPr>
              <a:t>学校のプラットフォーム化と支援のシステムづくり</a:t>
            </a:r>
          </a:p>
        </p:txBody>
      </p:sp>
      <p:sp>
        <p:nvSpPr>
          <p:cNvPr id="1178" name="テキスト 133"/>
          <p:cNvSpPr txBox="1">
            <a:spLocks noChangeAspect="1" noChangeArrowheads="1"/>
          </p:cNvSpPr>
          <p:nvPr/>
        </p:nvSpPr>
        <p:spPr>
          <a:xfrm>
            <a:off x="126078" y="5985966"/>
            <a:ext cx="8914207" cy="654025"/>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ja-JP" altLang="en-US" sz="1400" b="0">
                <a:latin typeface="メイリオ" pitchFamily="55" charset="-128"/>
                <a:ea typeface="メイリオ" pitchFamily="55" charset="-128"/>
              </a:rPr>
              <a:t>・困難を抱える子どもを支える環境づくりには、</a:t>
            </a:r>
            <a:r>
              <a:rPr lang="ja-JP" altLang="en-US" sz="1400" b="1">
                <a:latin typeface="メイリオ" pitchFamily="55" charset="-128"/>
                <a:ea typeface="メイリオ" pitchFamily="55" charset="-128"/>
              </a:rPr>
              <a:t>学校を他機関と役割分担しながら連携するプラットフォーム</a:t>
            </a:r>
            <a:endParaRPr lang="en-US" altLang="ja-JP" sz="14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400" b="1">
                <a:latin typeface="メイリオ" pitchFamily="55" charset="-128"/>
                <a:ea typeface="メイリオ" pitchFamily="55" charset="-128"/>
              </a:rPr>
              <a:t>　の枠組みとして位置付け</a:t>
            </a:r>
            <a:r>
              <a:rPr lang="ja-JP" altLang="en-US" sz="1400" b="0">
                <a:latin typeface="メイリオ" pitchFamily="55" charset="-128"/>
                <a:ea typeface="メイリオ" pitchFamily="55" charset="-128"/>
              </a:rPr>
              <a:t>や</a:t>
            </a:r>
            <a:r>
              <a:rPr lang="ja-JP" altLang="en-US" sz="1400" b="1">
                <a:latin typeface="メイリオ" pitchFamily="55" charset="-128"/>
                <a:ea typeface="メイリオ" pitchFamily="55" charset="-128"/>
              </a:rPr>
              <a:t>各主体が有機的に機能するためのシステムづくり</a:t>
            </a:r>
            <a:r>
              <a:rPr lang="ja-JP" altLang="en-US" sz="1400" b="0">
                <a:latin typeface="メイリオ" pitchFamily="55" charset="-128"/>
                <a:ea typeface="メイリオ" pitchFamily="55" charset="-128"/>
              </a:rPr>
              <a:t>が重要</a:t>
            </a:r>
          </a:p>
          <a:p>
            <a:pPr eaLnBrk="1" fontAlgn="base" latinLnBrk="0" hangingPunct="1">
              <a:lnSpc>
                <a:spcPts val="1700"/>
              </a:lnSpc>
              <a:spcBef>
                <a:spcPct val="0"/>
              </a:spcBef>
              <a:buClrTx/>
              <a:buSzTx/>
              <a:buFontTx/>
              <a:buNone/>
            </a:pPr>
            <a:r>
              <a:rPr lang="ja-JP" altLang="en-US" sz="1400" b="0">
                <a:latin typeface="メイリオ" pitchFamily="55" charset="-128"/>
                <a:ea typeface="メイリオ" pitchFamily="55" charset="-128"/>
              </a:rPr>
              <a:t>・</a:t>
            </a:r>
            <a:r>
              <a:rPr lang="ja-JP" altLang="en-US" sz="1400" b="1">
                <a:latin typeface="メイリオ" pitchFamily="55" charset="-128"/>
                <a:ea typeface="メイリオ" pitchFamily="55" charset="-128"/>
              </a:rPr>
              <a:t>提言１：予防的支援の充実、提言２：教育と福祉の連携のための人材育成、提言３：専門職との連携</a:t>
            </a:r>
            <a:endParaRPr lang="en-US" altLang="ja-JP" sz="1400" b="1">
              <a:latin typeface="メイリオ" pitchFamily="55" charset="-128"/>
              <a:ea typeface="メイリオ" pitchFamily="55" charset="-128"/>
            </a:endParaRPr>
          </a:p>
        </p:txBody>
      </p:sp>
      <p:sp>
        <p:nvSpPr>
          <p:cNvPr id="1179" name="Rectangle 151"/>
          <p:cNvSpPr>
            <a:spLocks noChangeArrowheads="1"/>
          </p:cNvSpPr>
          <p:nvPr/>
        </p:nvSpPr>
        <p:spPr>
          <a:xfrm>
            <a:off x="0" y="0"/>
            <a:ext cx="9153526" cy="477751"/>
          </a:xfrm>
          <a:prstGeom prst="rect">
            <a:avLst/>
          </a:prstGeom>
          <a:solidFill>
            <a:srgbClr val="000080"/>
          </a:solidFill>
          <a:ln>
            <a:miter/>
          </a:ln>
        </p:spPr>
        <p:txBody>
          <a:bodyPr vert="horz" wrap="square" lIns="95723" tIns="144000" rIns="95723" bIns="144000" anchor="ctr"/>
          <a:lstStyle/>
          <a:p>
            <a:pPr algn="ctr" eaLnBrk="1" fontAlgn="ctr" latinLnBrk="0" hangingPunct="1">
              <a:lnSpc>
                <a:spcPts val="2000"/>
              </a:lnSpc>
              <a:spcBef>
                <a:spcPct val="0"/>
              </a:spcBef>
              <a:buClrTx/>
              <a:buSzTx/>
              <a:buFontTx/>
              <a:buNone/>
            </a:pPr>
            <a:r>
              <a:rPr kumimoji="0" lang="ja-JP" altLang="en-US" sz="1800" b="1">
                <a:solidFill>
                  <a:schemeClr val="bg1"/>
                </a:solidFill>
                <a:effectLst/>
                <a:latin typeface="BIZ UDPゴシック"/>
                <a:ea typeface="BIZ UDPゴシック"/>
              </a:rPr>
              <a:t>第Ⅰ部　困難を抱える子どもを支える環境づくりのための方策② </a:t>
            </a:r>
            <a:endParaRPr sz="1800">
              <a:latin typeface="BIZ UDPゴシック"/>
              <a:ea typeface="BIZ UDPゴシック"/>
            </a:endParaRPr>
          </a:p>
        </p:txBody>
      </p:sp>
      <p:sp>
        <p:nvSpPr>
          <p:cNvPr id="1180" name="四角形 6"/>
          <p:cNvSpPr>
            <a:spLocks noGrp="1" noChangeArrowheads="1"/>
          </p:cNvSpPr>
          <p:nvPr>
            <p:ph type="sldNum" sz="quarter" idx="12"/>
          </p:nvPr>
        </p:nvSpPr>
        <p:spPr>
          <a:xfrm>
            <a:off x="7010400"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3</a:t>
            </a:r>
          </a:p>
        </p:txBody>
      </p:sp>
      <p:pic>
        <p:nvPicPr>
          <p:cNvPr id="1181" name="図 157"/>
          <p:cNvPicPr>
            <a:picLocks noChangeAspect="1"/>
          </p:cNvPicPr>
          <p:nvPr/>
        </p:nvPicPr>
        <p:blipFill>
          <a:blip r:embed="rId1"/>
          <a:stretch>
            <a:fillRect/>
          </a:stretch>
        </p:blipFill>
        <p:spPr>
          <a:xfrm>
            <a:off x="540000" y="1125001"/>
            <a:ext cx="7666752" cy="4720098"/>
          </a:xfrm>
          <a:prstGeom prst="rect">
            <a:avLst/>
          </a:prstGeom>
          <a:noFill/>
          <a:ln>
            <a:noFill/>
          </a:ln>
        </p:spPr>
      </p:pic>
      <p:pic>
        <p:nvPicPr>
          <p:cNvPr id="1182" name="録音したサウンド">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6" fill="hold"/>
                                        <p:tgtEl>
                                          <p:spTgt spid="11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8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7" name="四角形 3"/>
          <p:cNvSpPr>
            <a:spLocks noChangeArrowheads="1"/>
          </p:cNvSpPr>
          <p:nvPr/>
        </p:nvSpPr>
        <p:spPr>
          <a:xfrm>
            <a:off x="2975428" y="1696767"/>
            <a:ext cx="5972085" cy="2454487"/>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188" name="テキスト 10"/>
          <p:cNvSpPr txBox="1">
            <a:spLocks noChangeArrowheads="1"/>
          </p:cNvSpPr>
          <p:nvPr/>
        </p:nvSpPr>
        <p:spPr>
          <a:xfrm>
            <a:off x="2978075" y="1701265"/>
            <a:ext cx="5972542"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【方策1-1】SEL（</a:t>
            </a:r>
            <a:r>
              <a:rPr lang="ja-JP" altLang="en-US" sz="1600" b="1">
                <a:solidFill>
                  <a:schemeClr val="bg1"/>
                </a:solidFill>
                <a:effectLst/>
                <a:latin typeface="Meiryo UI" pitchFamily="55" charset="-128"/>
                <a:ea typeface="Meiryo UI" pitchFamily="55" charset="-128"/>
              </a:rPr>
              <a:t>Social and Emotional Learning）</a:t>
            </a:r>
            <a:r>
              <a:rPr lang="ja-JP" altLang="en-US" sz="1800" b="1">
                <a:solidFill>
                  <a:schemeClr val="bg1"/>
                </a:solidFill>
                <a:effectLst/>
                <a:latin typeface="Meiryo UI" pitchFamily="55" charset="-128"/>
                <a:ea typeface="Meiryo UI" pitchFamily="55" charset="-128"/>
              </a:rPr>
              <a:t>実施</a:t>
            </a:r>
          </a:p>
        </p:txBody>
      </p:sp>
      <p:sp>
        <p:nvSpPr>
          <p:cNvPr id="1189" name="Text Box 11"/>
          <p:cNvSpPr txBox="1">
            <a:spLocks noChangeArrowheads="1"/>
          </p:cNvSpPr>
          <p:nvPr/>
        </p:nvSpPr>
        <p:spPr>
          <a:xfrm>
            <a:off x="2921929" y="2069704"/>
            <a:ext cx="5972416" cy="1041444"/>
          </a:xfrm>
          <a:prstGeom prst="rect">
            <a:avLst/>
          </a:prstGeom>
          <a:noFill/>
          <a:ln>
            <a:miter/>
          </a:ln>
        </p:spPr>
        <p:txBody>
          <a:bodyPr vert="horz" wrap="square">
            <a:spAutoFit/>
          </a:bodyPr>
          <a:lstStyle/>
          <a:p>
            <a:pPr eaLnBrk="1" fontAlgn="base" latinLnBrk="0" hangingPunct="1">
              <a:lnSpc>
                <a:spcPts val="1600"/>
              </a:lnSpc>
              <a:spcBef>
                <a:spcPct val="20000"/>
              </a:spcBef>
              <a:buClrTx/>
              <a:buSzTx/>
              <a:buFont typeface="Wingdings" pitchFamily="7" charset="2"/>
              <a:buChar char="ü"/>
            </a:pPr>
            <a:r>
              <a:rPr lang="en-US" altLang="ja-JP" sz="1400" b="1">
                <a:solidFill>
                  <a:srgbClr val="FF0000"/>
                </a:solidFill>
                <a:latin typeface="メイリオ" pitchFamily="55" charset="-128"/>
                <a:ea typeface="メイリオ" pitchFamily="55" charset="-128"/>
              </a:rPr>
              <a:t>　様々な学校不適応を予防するとともに、子どもたちが充実した人生</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を送るための基本的なスキルを育成し、子どもたちのポジティブな側　</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面を伸ばすため、社会性と感情のコントロールを学ぶ教育プログラム</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「ソーシャル・エモーショナル・ラーニング（SEL）」導入を提案</a:t>
            </a:r>
          </a:p>
        </p:txBody>
      </p:sp>
      <p:sp>
        <p:nvSpPr>
          <p:cNvPr id="1190" name="四角形 3943"/>
          <p:cNvSpPr>
            <a:spLocks noChangeArrowheads="1"/>
          </p:cNvSpPr>
          <p:nvPr/>
        </p:nvSpPr>
        <p:spPr>
          <a:xfrm>
            <a:off x="116418" y="1698836"/>
            <a:ext cx="2698780" cy="2453443"/>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191" name="テキスト 3944"/>
          <p:cNvSpPr txBox="1">
            <a:spLocks noChangeAspect="1" noChangeArrowheads="1"/>
          </p:cNvSpPr>
          <p:nvPr/>
        </p:nvSpPr>
        <p:spPr>
          <a:xfrm>
            <a:off x="-168928" y="1701265"/>
            <a:ext cx="3090858" cy="1090042"/>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en-US" altLang="ja-JP" sz="1200" b="1">
                <a:latin typeface="メイリオ" pitchFamily="55" charset="-128"/>
                <a:ea typeface="メイリオ" pitchFamily="55" charset="-128"/>
              </a:rPr>
              <a:t>　【背景・課題】</a:t>
            </a:r>
            <a:endParaRPr sz="1200"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・国際調査によれば我が国の子どもは</a:t>
            </a:r>
            <a:endParaRPr lang="ja-JP" altLang="en-US"/>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a:t>
            </a:r>
            <a:r>
              <a:rPr lang="ja-JP" altLang="en-US" sz="1200" b="1">
                <a:latin typeface="メイリオ" pitchFamily="55" charset="-128"/>
                <a:ea typeface="メイリオ" pitchFamily="55" charset="-128"/>
              </a:rPr>
              <a:t>身体的健康や学力がトップクラス</a:t>
            </a:r>
            <a:r>
              <a:rPr lang="ja-JP" altLang="en-US" sz="1200" b="0">
                <a:latin typeface="メイリオ" pitchFamily="55" charset="-128"/>
                <a:ea typeface="メイリオ" pitchFamily="55" charset="-128"/>
              </a:rPr>
              <a:t>の</a:t>
            </a:r>
            <a:endParaRPr lang="ja-JP" altLang="en-US"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一方で</a:t>
            </a:r>
            <a:r>
              <a:rPr lang="ja-JP" altLang="en-US" sz="1200" b="1">
                <a:latin typeface="メイリオ" pitchFamily="55" charset="-128"/>
                <a:ea typeface="メイリオ" pitchFamily="55" charset="-128"/>
              </a:rPr>
              <a:t>精神的幸福度はワースト２</a:t>
            </a:r>
            <a:endParaRPr lang="ja-JP" altLang="en-US" sz="1200" b="0">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・本県の高校の不登校者数は増加傾向</a:t>
            </a:r>
          </a:p>
        </p:txBody>
      </p:sp>
      <p:sp>
        <p:nvSpPr>
          <p:cNvPr id="1192" name="四角形 107"/>
          <p:cNvSpPr>
            <a:spLocks noChangeArrowheads="1"/>
          </p:cNvSpPr>
          <p:nvPr/>
        </p:nvSpPr>
        <p:spPr>
          <a:xfrm>
            <a:off x="116418" y="547600"/>
            <a:ext cx="8834471" cy="1015050"/>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193" name="テキスト 109"/>
          <p:cNvSpPr txBox="1">
            <a:spLocks noChangeArrowheads="1"/>
          </p:cNvSpPr>
          <p:nvPr/>
        </p:nvSpPr>
        <p:spPr>
          <a:xfrm>
            <a:off x="116418" y="547600"/>
            <a:ext cx="4880283"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提言１：予防的支援の充実</a:t>
            </a:r>
          </a:p>
        </p:txBody>
      </p:sp>
      <p:pic>
        <p:nvPicPr>
          <p:cNvPr id="1194" name="図 111"/>
          <p:cNvPicPr>
            <a:picLocks noChangeAspect="1"/>
          </p:cNvPicPr>
          <p:nvPr/>
        </p:nvPicPr>
        <p:blipFill>
          <a:blip r:embed="rId2"/>
          <a:stretch>
            <a:fillRect/>
          </a:stretch>
        </p:blipFill>
        <p:spPr>
          <a:xfrm>
            <a:off x="116418" y="4293373"/>
            <a:ext cx="2727960" cy="2401379"/>
          </a:xfrm>
          <a:prstGeom prst="rect">
            <a:avLst/>
          </a:prstGeom>
        </p:spPr>
      </p:pic>
      <p:sp>
        <p:nvSpPr>
          <p:cNvPr id="1195" name="四角形 112"/>
          <p:cNvSpPr>
            <a:spLocks noChangeArrowheads="1"/>
          </p:cNvSpPr>
          <p:nvPr/>
        </p:nvSpPr>
        <p:spPr>
          <a:xfrm>
            <a:off x="2975429" y="4292991"/>
            <a:ext cx="5974351" cy="2397665"/>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196" name="テキスト 113"/>
          <p:cNvSpPr txBox="1">
            <a:spLocks noChangeArrowheads="1"/>
          </p:cNvSpPr>
          <p:nvPr/>
        </p:nvSpPr>
        <p:spPr>
          <a:xfrm>
            <a:off x="2979515" y="4293000"/>
            <a:ext cx="5969208"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【方策1-2】サードプレイスとしての高校生の居場所づくり</a:t>
            </a:r>
          </a:p>
        </p:txBody>
      </p:sp>
      <p:sp>
        <p:nvSpPr>
          <p:cNvPr id="1197" name="Text Box 114"/>
          <p:cNvSpPr txBox="1">
            <a:spLocks noChangeArrowheads="1"/>
          </p:cNvSpPr>
          <p:nvPr/>
        </p:nvSpPr>
        <p:spPr>
          <a:xfrm>
            <a:off x="50019" y="916039"/>
            <a:ext cx="8902863" cy="647490"/>
          </a:xfrm>
          <a:prstGeom prst="rect">
            <a:avLst/>
          </a:prstGeom>
          <a:noFill/>
          <a:ln>
            <a:miter/>
          </a:ln>
        </p:spPr>
        <p:txBody>
          <a:bodyPr vert="horz" wrap="square">
            <a:spAutoFit/>
          </a:bodyPr>
          <a:lstStyle/>
          <a:p>
            <a:pPr eaLnBrk="1" fontAlgn="base" latinLnBrk="0" hangingPunct="1">
              <a:lnSpc>
                <a:spcPts val="2000"/>
              </a:lnSpc>
              <a:spcBef>
                <a:spcPct val="20000"/>
              </a:spcBef>
              <a:buClrTx/>
              <a:buSzTx/>
              <a:buNone/>
            </a:pPr>
            <a:r>
              <a:rPr lang="ja-JP" altLang="en-US" sz="1400" b="0">
                <a:solidFill>
                  <a:schemeClr val="tx1"/>
                </a:solidFill>
                <a:latin typeface="メイリオ" pitchFamily="55" charset="-128"/>
                <a:ea typeface="メイリオ" pitchFamily="55" charset="-128"/>
              </a:rPr>
              <a:t> これまでは顕在化された問題への対症療法による事後対応が中心であったが、</a:t>
            </a:r>
            <a:r>
              <a:rPr lang="ja-JP" altLang="en-US" sz="1400" b="0" u="none">
                <a:solidFill>
                  <a:schemeClr val="tx1"/>
                </a:solidFill>
                <a:latin typeface="メイリオ" pitchFamily="55" charset="-128"/>
                <a:ea typeface="メイリオ" pitchFamily="55" charset="-128"/>
              </a:rPr>
              <a:t>支援の必要な子どもほど自ら</a:t>
            </a:r>
          </a:p>
          <a:p>
            <a:pPr eaLnBrk="1" fontAlgn="base" latinLnBrk="0" hangingPunct="1">
              <a:lnSpc>
                <a:spcPts val="2000"/>
              </a:lnSpc>
              <a:spcBef>
                <a:spcPct val="20000"/>
              </a:spcBef>
              <a:buClrTx/>
              <a:buSzTx/>
              <a:buNone/>
            </a:pPr>
            <a:r>
              <a:rPr lang="ja-JP" altLang="en-US" sz="1400" b="0" u="none">
                <a:solidFill>
                  <a:schemeClr val="tx1"/>
                </a:solidFill>
                <a:latin typeface="メイリオ" pitchFamily="55" charset="-128"/>
                <a:ea typeface="メイリオ" pitchFamily="55" charset="-128"/>
              </a:rPr>
              <a:t> SOSを発することが困難であることを踏まえ、</a:t>
            </a:r>
            <a:r>
              <a:rPr lang="ja-JP" altLang="en-US" sz="1400" b="1" u="none">
                <a:solidFill>
                  <a:schemeClr val="tx1"/>
                </a:solidFill>
                <a:latin typeface="メイリオ" pitchFamily="55" charset="-128"/>
                <a:ea typeface="メイリオ" pitchFamily="55" charset="-128"/>
              </a:rPr>
              <a:t>課題を先取りした未然防止の予防的支援の充実が必要</a:t>
            </a:r>
            <a:r>
              <a:rPr lang="en-US" altLang="ja-JP" sz="1200" b="0">
                <a:solidFill>
                  <a:schemeClr val="tx1"/>
                </a:solidFill>
                <a:latin typeface="メイリオ" pitchFamily="55" charset="-128"/>
                <a:ea typeface="メイリオ" pitchFamily="55" charset="-128"/>
              </a:rPr>
              <a:t>　</a:t>
            </a:r>
            <a:endParaRPr lang="ja-JP" altLang="en-US" sz="1400" b="0" u="none">
              <a:solidFill>
                <a:schemeClr val="tx1"/>
              </a:solidFill>
              <a:latin typeface="メイリオ" pitchFamily="55" charset="-128"/>
              <a:ea typeface="メイリオ" pitchFamily="55" charset="-128"/>
            </a:endParaRPr>
          </a:p>
        </p:txBody>
      </p:sp>
      <p:sp>
        <p:nvSpPr>
          <p:cNvPr id="1198" name="Text Box 116"/>
          <p:cNvSpPr txBox="1">
            <a:spLocks noChangeArrowheads="1"/>
          </p:cNvSpPr>
          <p:nvPr/>
        </p:nvSpPr>
        <p:spPr>
          <a:xfrm>
            <a:off x="3126784" y="3111148"/>
            <a:ext cx="5767561" cy="949111"/>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200" b="0" i="0">
                <a:latin typeface="メイリオ"/>
                <a:ea typeface="メイリオ"/>
              </a:rPr>
              <a:t>◎全ての子どもが困難を抱える可能性があることを前提として、</a:t>
            </a:r>
            <a:r>
              <a:rPr lang="ja-JP" altLang="en-US" sz="1200" b="1" i="0">
                <a:latin typeface="メイリオ"/>
                <a:ea typeface="メイリオ"/>
              </a:rPr>
              <a:t>全ての子どもを対象とするユニバーサルな予防教育として実施</a:t>
            </a:r>
          </a:p>
          <a:p>
            <a:pPr eaLnBrk="1" fontAlgn="base" latinLnBrk="0" hangingPunct="1">
              <a:lnSpc>
                <a:spcPts val="1600"/>
              </a:lnSpc>
              <a:spcBef>
                <a:spcPct val="20000"/>
              </a:spcBef>
              <a:buClrTx/>
              <a:buSzTx/>
              <a:buFontTx/>
              <a:buNone/>
            </a:pPr>
            <a:r>
              <a:rPr lang="ja-JP" altLang="en-US" sz="1200" b="0" i="0">
                <a:latin typeface="メイリオ"/>
                <a:ea typeface="メイリオ"/>
              </a:rPr>
              <a:t>◎ソーシャルスキルトレーニングの授業や授業で学んだ知識・スキルを学校行事で活用するなど</a:t>
            </a:r>
            <a:r>
              <a:rPr lang="ja-JP" altLang="en-US" sz="1200" b="1" i="0">
                <a:latin typeface="メイリオ"/>
                <a:ea typeface="メイリオ"/>
              </a:rPr>
              <a:t>教育活動全般でレジリエンス（精神的回復力）を育成</a:t>
            </a:r>
          </a:p>
        </p:txBody>
      </p:sp>
      <p:sp>
        <p:nvSpPr>
          <p:cNvPr id="1199" name="Text Box 105"/>
          <p:cNvSpPr txBox="1">
            <a:spLocks noChangeArrowheads="1"/>
          </p:cNvSpPr>
          <p:nvPr/>
        </p:nvSpPr>
        <p:spPr>
          <a:xfrm>
            <a:off x="2980467" y="4661439"/>
            <a:ext cx="5972416" cy="1041444"/>
          </a:xfrm>
          <a:prstGeom prst="rect">
            <a:avLst/>
          </a:prstGeom>
          <a:noFill/>
          <a:ln>
            <a:miter/>
          </a:ln>
        </p:spPr>
        <p:txBody>
          <a:bodyPr vert="horz" wrap="square">
            <a:spAutoFit/>
          </a:bodyPr>
          <a:lstStyle/>
          <a:p>
            <a:pPr eaLnBrk="1" fontAlgn="base" latinLnBrk="0" hangingPunct="1">
              <a:lnSpc>
                <a:spcPts val="1600"/>
              </a:lnSpc>
              <a:spcBef>
                <a:spcPct val="20000"/>
              </a:spcBef>
              <a:buClrTx/>
              <a:buSzTx/>
              <a:buFont typeface="Wingdings" pitchFamily="7" charset="2"/>
              <a:buChar char="ü"/>
            </a:pPr>
            <a:r>
              <a:rPr lang="en-US" altLang="ja-JP" sz="1400" b="1">
                <a:solidFill>
                  <a:srgbClr val="FF0000"/>
                </a:solidFill>
                <a:latin typeface="メイリオ" pitchFamily="55" charset="-128"/>
                <a:ea typeface="メイリオ" pitchFamily="55" charset="-128"/>
              </a:rPr>
              <a:t>　校内居場所カフェは、第三者の大人とのナナメの関係による安全・</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安心で居心地の良い交流の場や支援とつながるプラットフォームとし</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ての機能により学校定着・自己肯定感向上など生徒の変容につながっ</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ていることから、予防的支援のための高校生の居場所づくりを提案</a:t>
            </a:r>
          </a:p>
        </p:txBody>
      </p:sp>
      <p:sp>
        <p:nvSpPr>
          <p:cNvPr id="1200" name="Text Box 106"/>
          <p:cNvSpPr txBox="1">
            <a:spLocks noChangeArrowheads="1"/>
          </p:cNvSpPr>
          <p:nvPr/>
        </p:nvSpPr>
        <p:spPr>
          <a:xfrm>
            <a:off x="3185324" y="5702883"/>
            <a:ext cx="5767561" cy="949111"/>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200" b="0" i="0">
                <a:latin typeface="メイリオ"/>
                <a:ea typeface="メイリオ"/>
              </a:rPr>
              <a:t>◎親や教員などの縦の関係や友人などの横の関係でなく、</a:t>
            </a:r>
            <a:r>
              <a:rPr lang="ja-JP" altLang="en-US" sz="1200" b="1" i="0">
                <a:latin typeface="メイリオ"/>
                <a:ea typeface="メイリオ"/>
              </a:rPr>
              <a:t>年齢の近いお兄さん・お姉さんやおじさん・おばさんなどの「ナナメの関係」により信頼関係を構築</a:t>
            </a:r>
          </a:p>
          <a:p>
            <a:pPr eaLnBrk="1" fontAlgn="base" latinLnBrk="0" hangingPunct="1">
              <a:lnSpc>
                <a:spcPts val="1600"/>
              </a:lnSpc>
              <a:spcBef>
                <a:spcPct val="20000"/>
              </a:spcBef>
              <a:buClrTx/>
              <a:buSzTx/>
              <a:buFontTx/>
              <a:buNone/>
            </a:pPr>
            <a:r>
              <a:rPr lang="ja-JP" altLang="en-US" sz="1200" b="0" i="0">
                <a:latin typeface="メイリオ"/>
                <a:ea typeface="メイリオ"/>
              </a:rPr>
              <a:t>◎居場所カフェでの信頼関係づくりをきっかけとして、</a:t>
            </a:r>
            <a:r>
              <a:rPr lang="ja-JP" altLang="en-US" sz="1200" b="1" i="0">
                <a:latin typeface="メイリオ"/>
                <a:ea typeface="メイリオ"/>
              </a:rPr>
              <a:t>潜在的なリスクを発見し、福祉へのつなぎなどを行うプラットフォームとして機能</a:t>
            </a:r>
          </a:p>
        </p:txBody>
      </p:sp>
      <p:pic>
        <p:nvPicPr>
          <p:cNvPr id="1201" name="図 106"/>
          <p:cNvPicPr>
            <a:picLocks noChangeAspect="1"/>
          </p:cNvPicPr>
          <p:nvPr/>
        </p:nvPicPr>
        <p:blipFill>
          <a:blip r:embed="rId3"/>
          <a:stretch>
            <a:fillRect/>
          </a:stretch>
        </p:blipFill>
        <p:spPr>
          <a:xfrm>
            <a:off x="223963" y="2791307"/>
            <a:ext cx="2512870" cy="1212375"/>
          </a:xfrm>
          <a:prstGeom prst="rect">
            <a:avLst/>
          </a:prstGeom>
        </p:spPr>
      </p:pic>
      <p:sp>
        <p:nvSpPr>
          <p:cNvPr id="1202" name="テキスト 107"/>
          <p:cNvSpPr txBox="1">
            <a:spLocks noChangeAspect="1" noChangeArrowheads="1"/>
          </p:cNvSpPr>
          <p:nvPr/>
        </p:nvSpPr>
        <p:spPr>
          <a:xfrm>
            <a:off x="0" y="4292564"/>
            <a:ext cx="2868845" cy="2398092"/>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en-US" altLang="ja-JP" sz="1200" b="1">
                <a:latin typeface="メイリオ" pitchFamily="55" charset="-128"/>
                <a:ea typeface="メイリオ" pitchFamily="55" charset="-128"/>
              </a:rPr>
              <a:t>【背景・課題】</a:t>
            </a:r>
            <a:endParaRPr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a:t>
            </a:r>
            <a:r>
              <a:rPr lang="ja-JP" altLang="en-US" sz="1200" b="1">
                <a:latin typeface="メイリオ" pitchFamily="55" charset="-128"/>
                <a:ea typeface="メイリオ" pitchFamily="55" charset="-128"/>
              </a:rPr>
              <a:t>自らSOSが出せない子どもの存在</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・困難を抱える子どもたちへの支援の</a:t>
            </a:r>
            <a:endParaRPr lang="ja-JP" altLang="en-US" sz="12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基礎は</a:t>
            </a:r>
            <a:r>
              <a:rPr lang="ja-JP" altLang="en-US" sz="1200" b="1">
                <a:latin typeface="メイリオ" pitchFamily="55" charset="-128"/>
                <a:ea typeface="メイリオ" pitchFamily="55" charset="-128"/>
              </a:rPr>
              <a:t>子どもの心象風景の理解</a:t>
            </a:r>
            <a:endParaRPr lang="ja-JP" altLang="en-US" sz="1200" b="0">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・子どもがSOSを出すことを求める前</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に子どもを受け止める体制づくりが</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必要</a:t>
            </a:r>
            <a:r>
              <a:rPr lang="ja-JP" altLang="en-US" sz="1200" b="1">
                <a:latin typeface="メイリオ" pitchFamily="55" charset="-128"/>
                <a:ea typeface="メイリオ" pitchFamily="55" charset="-128"/>
              </a:rPr>
              <a:t>（第三者の大人の存在）</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・子どもの側から助けを求めることは</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単純ではなく複雑なプロセスを経る</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・正解を押しつけない</a:t>
            </a:r>
            <a:r>
              <a:rPr lang="ja-JP" altLang="en-US" sz="1200" b="1">
                <a:latin typeface="メイリオ" pitchFamily="55" charset="-128"/>
                <a:ea typeface="メイリオ" pitchFamily="55" charset="-128"/>
              </a:rPr>
              <a:t>「正面きらない</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相談」</a:t>
            </a:r>
            <a:r>
              <a:rPr lang="ja-JP" altLang="en-US" sz="1200" b="0">
                <a:latin typeface="メイリオ" pitchFamily="55" charset="-128"/>
                <a:ea typeface="メイリオ" pitchFamily="55" charset="-128"/>
              </a:rPr>
              <a:t>が重要</a:t>
            </a:r>
          </a:p>
        </p:txBody>
      </p:sp>
      <p:sp>
        <p:nvSpPr>
          <p:cNvPr id="1203" name="Rectangle 152"/>
          <p:cNvSpPr>
            <a:spLocks noChangeArrowheads="1"/>
          </p:cNvSpPr>
          <p:nvPr/>
        </p:nvSpPr>
        <p:spPr>
          <a:xfrm>
            <a:off x="0" y="-26506"/>
            <a:ext cx="9140834" cy="500867"/>
          </a:xfrm>
          <a:prstGeom prst="rect">
            <a:avLst/>
          </a:prstGeom>
          <a:solidFill>
            <a:srgbClr val="000080"/>
          </a:solidFill>
          <a:ln>
            <a:miter/>
          </a:ln>
        </p:spPr>
        <p:txBody>
          <a:bodyPr vert="horz" wrap="square" lIns="95723" tIns="252000" rIns="95723" bIns="144000" anchor="ctr"/>
          <a:lstStyle/>
          <a:p>
            <a:pPr algn="ctr" eaLnBrk="1" fontAlgn="base" latinLnBrk="0" hangingPunct="1">
              <a:lnSpc>
                <a:spcPts val="2000"/>
              </a:lnSpc>
              <a:spcBef>
                <a:spcPct val="0"/>
              </a:spcBef>
              <a:buClrTx/>
              <a:buSzTx/>
              <a:buFontTx/>
              <a:buNone/>
            </a:pPr>
            <a:r>
              <a:rPr lang="ja-JP" altLang="en-US" sz="2000" b="1">
                <a:solidFill>
                  <a:schemeClr val="bg1"/>
                </a:solidFill>
                <a:effectLst/>
                <a:latin typeface="Times New Roman" pitchFamily="23" charset="0"/>
                <a:ea typeface="メイリオ" pitchFamily="55" charset="-128"/>
              </a:rPr>
              <a:t>　</a:t>
            </a:r>
            <a:r>
              <a:rPr lang="ja-JP" altLang="en-US" sz="1800" b="1">
                <a:solidFill>
                  <a:schemeClr val="bg1"/>
                </a:solidFill>
                <a:effectLst/>
                <a:latin typeface="BIZ UDPゴシック"/>
                <a:ea typeface="BIZ UDPゴシック"/>
              </a:rPr>
              <a:t>第Ⅰ部　</a:t>
            </a:r>
            <a:r>
              <a:rPr kumimoji="0" lang="ja-JP" altLang="en-US" sz="1800" b="1">
                <a:solidFill>
                  <a:schemeClr val="bg1"/>
                </a:solidFill>
                <a:effectLst/>
                <a:latin typeface="BIZ UDPゴシック"/>
                <a:ea typeface="BIZ UDPゴシック"/>
              </a:rPr>
              <a:t>困難を抱える子どもを支える環境づくりのための方策③</a:t>
            </a:r>
            <a:endParaRPr sz="1800">
              <a:latin typeface="BIZ UDPゴシック"/>
              <a:ea typeface="BIZ UDPゴシック"/>
            </a:endParaRPr>
          </a:p>
        </p:txBody>
      </p:sp>
      <p:sp>
        <p:nvSpPr>
          <p:cNvPr id="1204" name="四角形 6"/>
          <p:cNvSpPr>
            <a:spLocks noGrp="1" noChangeArrowheads="1"/>
          </p:cNvSpPr>
          <p:nvPr>
            <p:ph type="sldNum" sz="quarter" idx="12"/>
          </p:nvPr>
        </p:nvSpPr>
        <p:spPr>
          <a:xfrm>
            <a:off x="7007234"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4</a:t>
            </a:r>
          </a:p>
        </p:txBody>
      </p:sp>
      <p:pic>
        <p:nvPicPr>
          <p:cNvPr id="1205" name="録音したサウンド">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35" fill="hold"/>
                                        <p:tgtEl>
                                          <p:spTgt spid="12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0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0" name="四角形 3"/>
          <p:cNvSpPr>
            <a:spLocks noChangeArrowheads="1"/>
          </p:cNvSpPr>
          <p:nvPr/>
        </p:nvSpPr>
        <p:spPr>
          <a:xfrm>
            <a:off x="2975437" y="1696767"/>
            <a:ext cx="5986797" cy="2454487"/>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11" name="テキスト 10"/>
          <p:cNvSpPr txBox="1">
            <a:spLocks noChangeArrowheads="1"/>
          </p:cNvSpPr>
          <p:nvPr/>
        </p:nvSpPr>
        <p:spPr>
          <a:xfrm>
            <a:off x="2978069" y="1701265"/>
            <a:ext cx="5987276"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【方策2-1】教育と福祉の連携のための基礎研修の実施</a:t>
            </a:r>
          </a:p>
        </p:txBody>
      </p:sp>
      <p:sp>
        <p:nvSpPr>
          <p:cNvPr id="1212" name="Text Box 11"/>
          <p:cNvSpPr txBox="1">
            <a:spLocks noChangeArrowheads="1"/>
          </p:cNvSpPr>
          <p:nvPr/>
        </p:nvSpPr>
        <p:spPr>
          <a:xfrm>
            <a:off x="2921929" y="2108802"/>
            <a:ext cx="5972416" cy="1041444"/>
          </a:xfrm>
          <a:prstGeom prst="rect">
            <a:avLst/>
          </a:prstGeom>
          <a:noFill/>
          <a:ln>
            <a:miter/>
          </a:ln>
        </p:spPr>
        <p:txBody>
          <a:bodyPr vert="horz" wrap="square">
            <a:spAutoFit/>
          </a:bodyPr>
          <a:lstStyle/>
          <a:p>
            <a:pPr eaLnBrk="1" fontAlgn="base" latinLnBrk="0" hangingPunct="1">
              <a:lnSpc>
                <a:spcPts val="1600"/>
              </a:lnSpc>
              <a:spcBef>
                <a:spcPct val="20000"/>
              </a:spcBef>
              <a:buClrTx/>
              <a:buSzTx/>
              <a:buFont typeface="Wingdings" pitchFamily="7" charset="2"/>
              <a:buChar char="ü"/>
            </a:pPr>
            <a:r>
              <a:rPr lang="en-US" altLang="ja-JP" sz="1400" b="1">
                <a:solidFill>
                  <a:srgbClr val="FF0000"/>
                </a:solidFill>
                <a:latin typeface="メイリオ" pitchFamily="55" charset="-128"/>
                <a:ea typeface="メイリオ" pitchFamily="55" charset="-128"/>
              </a:rPr>
              <a:t>　子どもたちへの支援の充実を図るため、生徒が抱える困難に対して</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教職員が気づく能力の向上や、生徒理解、福祉制度の基礎、専門職と</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の連携等を学ぶ機会として「教育と福祉の連携のための基礎研修」を</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実施を提案</a:t>
            </a:r>
          </a:p>
        </p:txBody>
      </p:sp>
      <p:sp>
        <p:nvSpPr>
          <p:cNvPr id="1213" name="Rectangle 196"/>
          <p:cNvSpPr>
            <a:spLocks noChangeArrowheads="1"/>
          </p:cNvSpPr>
          <p:nvPr/>
        </p:nvSpPr>
        <p:spPr>
          <a:xfrm>
            <a:off x="0" y="-26506"/>
            <a:ext cx="9140834" cy="500867"/>
          </a:xfrm>
          <a:prstGeom prst="rect">
            <a:avLst/>
          </a:prstGeom>
          <a:solidFill>
            <a:srgbClr val="000080"/>
          </a:solidFill>
          <a:ln>
            <a:miter/>
          </a:ln>
        </p:spPr>
        <p:txBody>
          <a:bodyPr vert="horz" wrap="square" lIns="95723" tIns="252000" rIns="95723" bIns="144000" anchor="ctr"/>
          <a:lstStyle/>
          <a:p>
            <a:pPr algn="ctr" eaLnBrk="1" fontAlgn="base" latinLnBrk="0" hangingPunct="1">
              <a:lnSpc>
                <a:spcPts val="2000"/>
              </a:lnSpc>
              <a:spcBef>
                <a:spcPct val="0"/>
              </a:spcBef>
              <a:buClrTx/>
              <a:buSzTx/>
              <a:buFontTx/>
              <a:buNone/>
            </a:pPr>
            <a:r>
              <a:rPr lang="ja-JP" altLang="en-US" sz="2000" b="1">
                <a:solidFill>
                  <a:schemeClr val="bg1"/>
                </a:solidFill>
                <a:effectLst/>
                <a:latin typeface="Times New Roman" pitchFamily="23" charset="0"/>
                <a:ea typeface="メイリオ" pitchFamily="55" charset="-128"/>
              </a:rPr>
              <a:t>　</a:t>
            </a:r>
            <a:r>
              <a:rPr lang="ja-JP" altLang="en-US" sz="1800" b="1">
                <a:solidFill>
                  <a:schemeClr val="bg1"/>
                </a:solidFill>
                <a:effectLst/>
                <a:latin typeface="BIZ UDPゴシック"/>
                <a:ea typeface="BIZ UDPゴシック"/>
              </a:rPr>
              <a:t>第Ⅰ部　</a:t>
            </a:r>
            <a:r>
              <a:rPr kumimoji="0" lang="ja-JP" altLang="en-US" sz="1800" b="1">
                <a:solidFill>
                  <a:schemeClr val="bg1"/>
                </a:solidFill>
                <a:effectLst/>
                <a:latin typeface="BIZ UDPゴシック"/>
                <a:ea typeface="BIZ UDPゴシック"/>
              </a:rPr>
              <a:t>困難を抱える子どもを支える環境づくりのための方策④</a:t>
            </a:r>
            <a:endParaRPr sz="1800">
              <a:latin typeface="BIZ UDPゴシック"/>
              <a:ea typeface="BIZ UDPゴシック"/>
            </a:endParaRPr>
          </a:p>
        </p:txBody>
      </p:sp>
      <p:sp>
        <p:nvSpPr>
          <p:cNvPr id="1214" name="四角形 3943"/>
          <p:cNvSpPr>
            <a:spLocks noChangeArrowheads="1"/>
          </p:cNvSpPr>
          <p:nvPr/>
        </p:nvSpPr>
        <p:spPr>
          <a:xfrm>
            <a:off x="116418" y="1698836"/>
            <a:ext cx="2698780" cy="2453443"/>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215" name="テキスト 3944"/>
          <p:cNvSpPr txBox="1">
            <a:spLocks noChangeAspect="1" noChangeArrowheads="1"/>
          </p:cNvSpPr>
          <p:nvPr/>
        </p:nvSpPr>
        <p:spPr>
          <a:xfrm>
            <a:off x="0" y="1701265"/>
            <a:ext cx="2918398" cy="2398092"/>
          </a:xfrm>
          <a:prstGeom prst="rect">
            <a:avLst/>
          </a:prstGeom>
          <a:noFill/>
          <a:ln>
            <a:miter/>
          </a:ln>
        </p:spPr>
        <p:txBody>
          <a:bodyPr vert="horz" wrap="square" tIns="0" bIns="0">
            <a:spAutoFit/>
          </a:bodyPr>
          <a:lstStyle/>
          <a:p>
            <a:pPr eaLnBrk="1" fontAlgn="base" latinLnBrk="0" hangingPunct="1">
              <a:lnSpc>
                <a:spcPts val="1700"/>
              </a:lnSpc>
              <a:spcBef>
                <a:spcPct val="0"/>
              </a:spcBef>
              <a:buClrTx/>
              <a:buSzTx/>
              <a:buFontTx/>
              <a:buNone/>
            </a:pPr>
            <a:r>
              <a:rPr lang="en-US" altLang="ja-JP" sz="1200" b="1">
                <a:latin typeface="メイリオ" pitchFamily="55" charset="-128"/>
                <a:ea typeface="メイリオ" pitchFamily="55" charset="-128"/>
              </a:rPr>
              <a:t>【背景・課題】</a:t>
            </a:r>
            <a:endParaRPr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・教育のみで解決できない課題が多く</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a:t>
            </a:r>
            <a:r>
              <a:rPr lang="ja-JP" altLang="en-US" sz="1200" b="1">
                <a:latin typeface="メイリオ" pitchFamily="55" charset="-128"/>
                <a:ea typeface="メイリオ" pitchFamily="55" charset="-128"/>
              </a:rPr>
              <a:t>教育と福祉の連携が必須</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・日常的に生徒と接する</a:t>
            </a:r>
            <a:r>
              <a:rPr lang="ja-JP" altLang="en-US" sz="1200" b="1">
                <a:latin typeface="メイリオ" pitchFamily="55" charset="-128"/>
                <a:ea typeface="メイリオ" pitchFamily="55" charset="-128"/>
              </a:rPr>
              <a:t>教職員が子ど</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ものSOSをキャッチできる気づきの</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感度を高めていく必要</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・必要に応じて福祉や外部機関につな</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ぐ取組が必要</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・スクールソーシャルワーカーの職務</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に関して教職員の理解が十分でない</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場合も存在し連携が進まない要因</a:t>
            </a:r>
          </a:p>
        </p:txBody>
      </p:sp>
      <p:sp>
        <p:nvSpPr>
          <p:cNvPr id="1216" name="四角形 107"/>
          <p:cNvSpPr>
            <a:spLocks noChangeArrowheads="1"/>
          </p:cNvSpPr>
          <p:nvPr/>
        </p:nvSpPr>
        <p:spPr>
          <a:xfrm>
            <a:off x="116418" y="547600"/>
            <a:ext cx="8834471" cy="1015050"/>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17" name="テキスト 109"/>
          <p:cNvSpPr txBox="1">
            <a:spLocks noChangeArrowheads="1"/>
          </p:cNvSpPr>
          <p:nvPr/>
        </p:nvSpPr>
        <p:spPr>
          <a:xfrm>
            <a:off x="116418" y="547600"/>
            <a:ext cx="4880283"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提言２：教育と福祉の連携のための人材育成</a:t>
            </a:r>
          </a:p>
        </p:txBody>
      </p:sp>
      <p:pic>
        <p:nvPicPr>
          <p:cNvPr id="1218" name="図 111"/>
          <p:cNvPicPr>
            <a:picLocks noChangeAspect="1"/>
          </p:cNvPicPr>
          <p:nvPr/>
        </p:nvPicPr>
        <p:blipFill>
          <a:blip r:embed="rId2"/>
          <a:stretch>
            <a:fillRect/>
          </a:stretch>
        </p:blipFill>
        <p:spPr>
          <a:xfrm>
            <a:off x="116418" y="4293362"/>
            <a:ext cx="2727960" cy="2365709"/>
          </a:xfrm>
          <a:prstGeom prst="rect">
            <a:avLst/>
          </a:prstGeom>
        </p:spPr>
      </p:pic>
      <p:sp>
        <p:nvSpPr>
          <p:cNvPr id="1219" name="四角形 112"/>
          <p:cNvSpPr>
            <a:spLocks noChangeArrowheads="1"/>
          </p:cNvSpPr>
          <p:nvPr/>
        </p:nvSpPr>
        <p:spPr>
          <a:xfrm>
            <a:off x="2975438" y="4319978"/>
            <a:ext cx="5988422" cy="2335173"/>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20" name="テキスト 113"/>
          <p:cNvSpPr txBox="1">
            <a:spLocks noChangeArrowheads="1"/>
          </p:cNvSpPr>
          <p:nvPr/>
        </p:nvSpPr>
        <p:spPr>
          <a:xfrm>
            <a:off x="2979514" y="4293000"/>
            <a:ext cx="5981661"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【方策2-2】教育相談コーディネーターの養成</a:t>
            </a:r>
          </a:p>
        </p:txBody>
      </p:sp>
      <p:sp>
        <p:nvSpPr>
          <p:cNvPr id="1221" name="Text Box 114"/>
          <p:cNvSpPr txBox="1">
            <a:spLocks noChangeArrowheads="1"/>
          </p:cNvSpPr>
          <p:nvPr/>
        </p:nvSpPr>
        <p:spPr>
          <a:xfrm>
            <a:off x="50019" y="916039"/>
            <a:ext cx="8902863" cy="328428"/>
          </a:xfrm>
          <a:prstGeom prst="rect">
            <a:avLst/>
          </a:prstGeom>
          <a:noFill/>
          <a:ln>
            <a:miter/>
          </a:ln>
        </p:spPr>
        <p:txBody>
          <a:bodyPr vert="horz" wrap="square">
            <a:spAutoFit/>
          </a:bodyPr>
          <a:lstStyle/>
          <a:p>
            <a:pPr eaLnBrk="1" fontAlgn="base" latinLnBrk="0" hangingPunct="1">
              <a:lnSpc>
                <a:spcPct val="110000"/>
              </a:lnSpc>
              <a:spcBef>
                <a:spcPct val="20000"/>
              </a:spcBef>
              <a:buClrTx/>
              <a:buSzTx/>
              <a:buNone/>
            </a:pPr>
            <a:r>
              <a:rPr lang="ja-JP" altLang="en-US" sz="1400" b="1">
                <a:solidFill>
                  <a:srgbClr val="FF0000"/>
                </a:solidFill>
                <a:latin typeface="メイリオ" pitchFamily="55" charset="-128"/>
                <a:ea typeface="メイリオ" pitchFamily="55" charset="-128"/>
              </a:rPr>
              <a:t>　</a:t>
            </a:r>
            <a:r>
              <a:rPr lang="en-US" altLang="ja-JP" sz="1200" b="0">
                <a:solidFill>
                  <a:schemeClr val="tx1"/>
                </a:solidFill>
                <a:latin typeface="メイリオ" pitchFamily="55" charset="-128"/>
                <a:ea typeface="メイリオ" pitchFamily="55" charset="-128"/>
              </a:rPr>
              <a:t>　</a:t>
            </a:r>
            <a:endParaRPr lang="ja-JP" altLang="en-US" sz="1400" b="1">
              <a:solidFill>
                <a:schemeClr val="tx1"/>
              </a:solidFill>
              <a:latin typeface="メイリオ" pitchFamily="55" charset="-128"/>
              <a:ea typeface="メイリオ" pitchFamily="55" charset="-128"/>
            </a:endParaRPr>
          </a:p>
        </p:txBody>
      </p:sp>
      <p:sp>
        <p:nvSpPr>
          <p:cNvPr id="1222" name="Text Box 116"/>
          <p:cNvSpPr txBox="1">
            <a:spLocks noChangeArrowheads="1"/>
          </p:cNvSpPr>
          <p:nvPr/>
        </p:nvSpPr>
        <p:spPr>
          <a:xfrm>
            <a:off x="3089978" y="3150246"/>
            <a:ext cx="5763460" cy="949111"/>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200" b="0" i="0">
                <a:latin typeface="メイリオ"/>
                <a:ea typeface="メイリオ"/>
              </a:rPr>
              <a:t>◎公立学校教員として、</a:t>
            </a:r>
            <a:r>
              <a:rPr lang="ja-JP" altLang="en-US" sz="1200" b="1" i="0">
                <a:latin typeface="メイリオ"/>
                <a:ea typeface="メイリオ"/>
              </a:rPr>
              <a:t>教育と福祉の連携に関する知識とスキルは必須</a:t>
            </a:r>
            <a:r>
              <a:rPr lang="ja-JP" altLang="en-US" sz="1200" b="0" i="0">
                <a:latin typeface="メイリオ"/>
                <a:ea typeface="メイリオ"/>
              </a:rPr>
              <a:t>であり、教職員のキャリアの早い段階に基礎研修を受講することを想定</a:t>
            </a:r>
          </a:p>
          <a:p>
            <a:pPr eaLnBrk="1" fontAlgn="base" latinLnBrk="0" hangingPunct="1">
              <a:lnSpc>
                <a:spcPts val="1600"/>
              </a:lnSpc>
              <a:spcBef>
                <a:spcPct val="20000"/>
              </a:spcBef>
              <a:buClrTx/>
              <a:buSzTx/>
              <a:buFontTx/>
              <a:buNone/>
            </a:pPr>
            <a:r>
              <a:rPr lang="ja-JP" altLang="en-US" sz="1200" b="0" i="0">
                <a:latin typeface="メイリオ"/>
                <a:ea typeface="メイリオ"/>
              </a:rPr>
              <a:t>◎研修プログラムでは、</a:t>
            </a:r>
            <a:r>
              <a:rPr lang="ja-JP" altLang="en-US" sz="1200" b="1" i="0">
                <a:latin typeface="メイリオ"/>
                <a:ea typeface="メイリオ"/>
              </a:rPr>
              <a:t>教育と福祉の連携による支援のプロセスの全体の俯瞰</a:t>
            </a:r>
            <a:r>
              <a:rPr lang="ja-JP" altLang="en-US" sz="1200" b="0" i="0">
                <a:latin typeface="メイリオ"/>
                <a:ea typeface="メイリオ"/>
              </a:rPr>
              <a:t>、</a:t>
            </a:r>
            <a:r>
              <a:rPr lang="ja-JP" altLang="en-US" sz="1200" b="1" i="0">
                <a:latin typeface="メイリオ"/>
                <a:ea typeface="メイリオ"/>
              </a:rPr>
              <a:t>できる力</a:t>
            </a:r>
            <a:r>
              <a:rPr lang="ja-JP" altLang="en-US" sz="1200" b="0" i="0">
                <a:latin typeface="メイリオ"/>
                <a:ea typeface="メイリオ"/>
              </a:rPr>
              <a:t>や</a:t>
            </a:r>
            <a:r>
              <a:rPr lang="ja-JP" altLang="en-US" sz="1200" b="1" i="0">
                <a:latin typeface="メイリオ"/>
                <a:ea typeface="メイリオ"/>
              </a:rPr>
              <a:t>教員としての指導観のアップデート</a:t>
            </a:r>
            <a:r>
              <a:rPr lang="ja-JP" altLang="en-US" sz="1200" b="0" i="0">
                <a:latin typeface="メイリオ"/>
                <a:ea typeface="メイリオ"/>
              </a:rPr>
              <a:t>を目指す</a:t>
            </a:r>
          </a:p>
        </p:txBody>
      </p:sp>
      <p:sp>
        <p:nvSpPr>
          <p:cNvPr id="1223" name="Text Box 105"/>
          <p:cNvSpPr txBox="1">
            <a:spLocks noChangeArrowheads="1"/>
          </p:cNvSpPr>
          <p:nvPr/>
        </p:nvSpPr>
        <p:spPr>
          <a:xfrm>
            <a:off x="2952541" y="4661439"/>
            <a:ext cx="5972416" cy="1041444"/>
          </a:xfrm>
          <a:prstGeom prst="rect">
            <a:avLst/>
          </a:prstGeom>
          <a:noFill/>
          <a:ln>
            <a:miter/>
          </a:ln>
        </p:spPr>
        <p:txBody>
          <a:bodyPr vert="horz" wrap="square">
            <a:spAutoFit/>
          </a:bodyPr>
          <a:lstStyle/>
          <a:p>
            <a:pPr eaLnBrk="1" fontAlgn="base" latinLnBrk="0" hangingPunct="1">
              <a:lnSpc>
                <a:spcPts val="1600"/>
              </a:lnSpc>
              <a:spcBef>
                <a:spcPct val="20000"/>
              </a:spcBef>
              <a:buClrTx/>
              <a:buSzTx/>
              <a:buFont typeface="Wingdings" pitchFamily="7" charset="2"/>
              <a:buChar char="ü"/>
            </a:pPr>
            <a:r>
              <a:rPr lang="en-US" altLang="ja-JP" sz="1400" b="1">
                <a:solidFill>
                  <a:srgbClr val="FF0000"/>
                </a:solidFill>
                <a:latin typeface="メイリオ" pitchFamily="55" charset="-128"/>
                <a:ea typeface="メイリオ" pitchFamily="55" charset="-128"/>
              </a:rPr>
              <a:t>　校内の教育相談体制の強化のため、生徒のニーズを把握し学校内外</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の必要な資源とつないで支援を効果的にコーディネートするキーパー</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ソンである教育相談コーディネーターを校務分掌に位置付け、専門性</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向上に資する教育相談コーディネーター養成研修の実施を提案</a:t>
            </a:r>
          </a:p>
        </p:txBody>
      </p:sp>
      <p:sp>
        <p:nvSpPr>
          <p:cNvPr id="1224" name="Text Box 106"/>
          <p:cNvSpPr txBox="1">
            <a:spLocks noChangeArrowheads="1"/>
          </p:cNvSpPr>
          <p:nvPr/>
        </p:nvSpPr>
        <p:spPr>
          <a:xfrm>
            <a:off x="3126784" y="5670764"/>
            <a:ext cx="5767561" cy="949111"/>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200" b="0" i="0">
                <a:latin typeface="メイリオ"/>
                <a:ea typeface="メイリオ"/>
              </a:rPr>
              <a:t>◎</a:t>
            </a:r>
            <a:r>
              <a:rPr lang="ja-JP" altLang="en-US" sz="1200" b="1" i="0">
                <a:latin typeface="メイリオ"/>
                <a:ea typeface="メイリオ"/>
              </a:rPr>
              <a:t>教育相談の専門性の向上、専門人材の計画的な育成を図るため養成研修</a:t>
            </a:r>
            <a:r>
              <a:rPr lang="ja-JP" altLang="en-US" sz="1200" b="0" i="0">
                <a:latin typeface="メイリオ"/>
                <a:ea typeface="メイリオ"/>
              </a:rPr>
              <a:t>を実施（コーディネーターに必要な知識・スキル・チーム支援等）</a:t>
            </a:r>
          </a:p>
          <a:p>
            <a:pPr eaLnBrk="1" fontAlgn="base" latinLnBrk="0" hangingPunct="1">
              <a:lnSpc>
                <a:spcPts val="1600"/>
              </a:lnSpc>
              <a:spcBef>
                <a:spcPct val="20000"/>
              </a:spcBef>
              <a:buClrTx/>
              <a:buSzTx/>
              <a:buFontTx/>
              <a:buNone/>
            </a:pPr>
            <a:r>
              <a:rPr lang="ja-JP" altLang="en-US" sz="1200" b="0" i="0">
                <a:latin typeface="メイリオ"/>
                <a:ea typeface="メイリオ"/>
              </a:rPr>
              <a:t>◎一方、</a:t>
            </a:r>
            <a:r>
              <a:rPr lang="ja-JP" altLang="en-US" sz="1200" b="1" i="0">
                <a:latin typeface="メイリオ"/>
                <a:ea typeface="メイリオ"/>
              </a:rPr>
              <a:t>教育相談コーディネーターはチーム支援の軸となる中核的な役割を担うことから、多くの負担が集中しないよう十分な配慮が必要</a:t>
            </a:r>
          </a:p>
        </p:txBody>
      </p:sp>
      <p:sp>
        <p:nvSpPr>
          <p:cNvPr id="1225" name="テキスト 107"/>
          <p:cNvSpPr txBox="1">
            <a:spLocks noChangeAspect="1" noChangeArrowheads="1"/>
          </p:cNvSpPr>
          <p:nvPr/>
        </p:nvSpPr>
        <p:spPr>
          <a:xfrm>
            <a:off x="1283" y="4320002"/>
            <a:ext cx="2929051" cy="2257028"/>
          </a:xfrm>
          <a:prstGeom prst="rect">
            <a:avLst/>
          </a:prstGeom>
          <a:noFill/>
          <a:ln>
            <a:miter/>
          </a:ln>
        </p:spPr>
        <p:txBody>
          <a:bodyPr vert="horz" wrap="square" tIns="0" bIns="0">
            <a:spAutoFit/>
          </a:bodyPr>
          <a:lstStyle/>
          <a:p>
            <a:pPr eaLnBrk="1" fontAlgn="base" latinLnBrk="0" hangingPunct="1">
              <a:lnSpc>
                <a:spcPts val="1600"/>
              </a:lnSpc>
              <a:spcBef>
                <a:spcPct val="0"/>
              </a:spcBef>
              <a:buClrTx/>
              <a:buSzTx/>
              <a:buFontTx/>
              <a:buNone/>
            </a:pPr>
            <a:r>
              <a:rPr lang="en-US" altLang="ja-JP" sz="1200" b="1">
                <a:latin typeface="メイリオ" pitchFamily="55" charset="-128"/>
                <a:ea typeface="メイリオ" pitchFamily="55" charset="-128"/>
              </a:rPr>
              <a:t>【背景・課題】</a:t>
            </a:r>
            <a:endParaRPr b="1"/>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・近年、学校には困難を抱える生徒に</a:t>
            </a: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対する支援事業や専門職が増えてい</a:t>
            </a:r>
            <a:endParaRPr lang="ja-JP" altLang="en-US" sz="1200" b="1">
              <a:latin typeface="メイリオ" pitchFamily="55" charset="-128"/>
              <a:ea typeface="メイリオ" pitchFamily="55" charset="-128"/>
            </a:endParaRP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る一方、</a:t>
            </a:r>
            <a:r>
              <a:rPr lang="ja-JP" altLang="en-US" sz="1200" b="1">
                <a:latin typeface="メイリオ" pitchFamily="55" charset="-128"/>
                <a:ea typeface="メイリオ" pitchFamily="55" charset="-128"/>
              </a:rPr>
              <a:t>校内の支援体制の整備やシ</a:t>
            </a:r>
          </a:p>
          <a:p>
            <a:pPr eaLnBrk="1" fontAlgn="base" latinLnBrk="0" hangingPunct="1">
              <a:lnSpc>
                <a:spcPts val="1600"/>
              </a:lnSpc>
              <a:spcBef>
                <a:spcPct val="0"/>
              </a:spcBef>
              <a:buClrTx/>
              <a:buSzTx/>
              <a:buFontTx/>
              <a:buNone/>
            </a:pPr>
            <a:r>
              <a:rPr lang="ja-JP" altLang="en-US" sz="1200" b="1">
                <a:latin typeface="メイリオ" pitchFamily="55" charset="-128"/>
                <a:ea typeface="メイリオ" pitchFamily="55" charset="-128"/>
              </a:rPr>
              <a:t> 　ステム化が追いつかない状況</a:t>
            </a: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・迅速な対応と切れ目のない支援を図</a:t>
            </a: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るためには、</a:t>
            </a:r>
            <a:r>
              <a:rPr lang="ja-JP" altLang="en-US" sz="1200" b="1">
                <a:latin typeface="メイリオ" pitchFamily="55" charset="-128"/>
                <a:ea typeface="メイリオ" pitchFamily="55" charset="-128"/>
              </a:rPr>
              <a:t>ワンストップで相談で</a:t>
            </a:r>
          </a:p>
          <a:p>
            <a:pPr eaLnBrk="1" fontAlgn="base" latinLnBrk="0" hangingPunct="1">
              <a:lnSpc>
                <a:spcPts val="1600"/>
              </a:lnSpc>
              <a:spcBef>
                <a:spcPct val="0"/>
              </a:spcBef>
              <a:buClrTx/>
              <a:buSzTx/>
              <a:buFontTx/>
              <a:buNone/>
            </a:pPr>
            <a:r>
              <a:rPr lang="ja-JP" altLang="en-US" sz="1200" b="1">
                <a:latin typeface="メイリオ" pitchFamily="55" charset="-128"/>
                <a:ea typeface="メイリオ" pitchFamily="55" charset="-128"/>
              </a:rPr>
              <a:t> 　きる体制づくりが必要</a:t>
            </a: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・支援事業を一元的にマネジメントし</a:t>
            </a:r>
            <a:endParaRPr lang="ja-JP" altLang="en-US" sz="1200" b="1">
              <a:latin typeface="メイリオ" pitchFamily="55" charset="-128"/>
              <a:ea typeface="メイリオ" pitchFamily="55" charset="-128"/>
            </a:endParaRPr>
          </a:p>
          <a:p>
            <a:pPr eaLnBrk="1" fontAlgn="base" latinLnBrk="0" hangingPunct="1">
              <a:lnSpc>
                <a:spcPts val="1600"/>
              </a:lnSpc>
              <a:spcBef>
                <a:spcPct val="0"/>
              </a:spcBef>
              <a:buClrTx/>
              <a:buSzTx/>
              <a:buFontTx/>
              <a:buNone/>
            </a:pPr>
            <a:r>
              <a:rPr lang="ja-JP" altLang="en-US" sz="1200" b="0">
                <a:latin typeface="メイリオ" pitchFamily="55" charset="-128"/>
                <a:ea typeface="メイリオ" pitchFamily="55" charset="-128"/>
              </a:rPr>
              <a:t> 　校内外の各方面との</a:t>
            </a:r>
            <a:r>
              <a:rPr lang="ja-JP" altLang="en-US" sz="1200" b="1">
                <a:latin typeface="メイリオ" pitchFamily="55" charset="-128"/>
                <a:ea typeface="メイリオ" pitchFamily="55" charset="-128"/>
              </a:rPr>
              <a:t>橋渡しとなる、</a:t>
            </a:r>
          </a:p>
          <a:p>
            <a:pPr eaLnBrk="1" fontAlgn="base" latinLnBrk="0" hangingPunct="1">
              <a:lnSpc>
                <a:spcPts val="1600"/>
              </a:lnSpc>
              <a:spcBef>
                <a:spcPct val="0"/>
              </a:spcBef>
              <a:buClrTx/>
              <a:buSzTx/>
              <a:buFontTx/>
              <a:buNone/>
            </a:pPr>
            <a:r>
              <a:rPr lang="ja-JP" altLang="en-US" sz="1200" b="1">
                <a:latin typeface="メイリオ" pitchFamily="55" charset="-128"/>
                <a:ea typeface="メイリオ" pitchFamily="55" charset="-128"/>
              </a:rPr>
              <a:t> 　コーディネーター人材が必要</a:t>
            </a:r>
            <a:endParaRPr lang="ja-JP" altLang="en-US" sz="1200" b="0">
              <a:latin typeface="メイリオ" pitchFamily="55" charset="-128"/>
              <a:ea typeface="メイリオ" pitchFamily="55" charset="-128"/>
            </a:endParaRPr>
          </a:p>
        </p:txBody>
      </p:sp>
      <p:sp>
        <p:nvSpPr>
          <p:cNvPr id="1226" name="Text Box 126"/>
          <p:cNvSpPr txBox="1">
            <a:spLocks noChangeArrowheads="1"/>
          </p:cNvSpPr>
          <p:nvPr/>
        </p:nvSpPr>
        <p:spPr>
          <a:xfrm>
            <a:off x="116531" y="916039"/>
            <a:ext cx="8918227" cy="647490"/>
          </a:xfrm>
          <a:prstGeom prst="rect">
            <a:avLst/>
          </a:prstGeom>
          <a:noFill/>
          <a:ln>
            <a:miter/>
          </a:ln>
        </p:spPr>
        <p:txBody>
          <a:bodyPr vert="horz" wrap="square">
            <a:spAutoFit/>
          </a:bodyPr>
          <a:lstStyle/>
          <a:p>
            <a:pPr eaLnBrk="1" fontAlgn="base" latinLnBrk="0" hangingPunct="1">
              <a:lnSpc>
                <a:spcPts val="2000"/>
              </a:lnSpc>
              <a:spcBef>
                <a:spcPct val="20000"/>
              </a:spcBef>
              <a:buClrTx/>
              <a:buSzTx/>
              <a:buNone/>
            </a:pPr>
            <a:r>
              <a:rPr lang="ja-JP" altLang="en-US" sz="1400" b="0">
                <a:solidFill>
                  <a:schemeClr val="tx1"/>
                </a:solidFill>
                <a:latin typeface="メイリオ" pitchFamily="55" charset="-128"/>
                <a:ea typeface="メイリオ" pitchFamily="55" charset="-128"/>
              </a:rPr>
              <a:t>子どもたちの支援には</a:t>
            </a:r>
            <a:r>
              <a:rPr lang="ja-JP" altLang="en-US" sz="1400" b="1">
                <a:solidFill>
                  <a:schemeClr val="tx1"/>
                </a:solidFill>
                <a:latin typeface="メイリオ" pitchFamily="55" charset="-128"/>
                <a:ea typeface="メイリオ" pitchFamily="55" charset="-128"/>
              </a:rPr>
              <a:t>「問題は見ようとしなければ見えず社会問題として名付けられなければ認識されない」</a:t>
            </a:r>
          </a:p>
          <a:p>
            <a:pPr eaLnBrk="1" fontAlgn="base" latinLnBrk="0" hangingPunct="1">
              <a:lnSpc>
                <a:spcPts val="2000"/>
              </a:lnSpc>
              <a:spcBef>
                <a:spcPct val="20000"/>
              </a:spcBef>
              <a:buClrTx/>
              <a:buSzTx/>
              <a:buNone/>
            </a:pPr>
            <a:r>
              <a:rPr lang="ja-JP" altLang="en-US" sz="1400" b="0">
                <a:solidFill>
                  <a:schemeClr val="tx1"/>
                </a:solidFill>
                <a:latin typeface="メイリオ" pitchFamily="55" charset="-128"/>
                <a:ea typeface="メイリオ" pitchFamily="55" charset="-128"/>
              </a:rPr>
              <a:t>の言葉のように</a:t>
            </a:r>
            <a:r>
              <a:rPr lang="ja-JP" altLang="en-US" sz="1400" b="1">
                <a:solidFill>
                  <a:schemeClr val="tx1"/>
                </a:solidFill>
                <a:latin typeface="メイリオ" pitchFamily="55" charset="-128"/>
                <a:ea typeface="メイリオ" pitchFamily="55" charset="-128"/>
              </a:rPr>
              <a:t>困難の可視化</a:t>
            </a:r>
            <a:r>
              <a:rPr lang="ja-JP" altLang="en-US" sz="1400" b="0">
                <a:solidFill>
                  <a:schemeClr val="tx1"/>
                </a:solidFill>
                <a:latin typeface="メイリオ" pitchFamily="55" charset="-128"/>
                <a:ea typeface="メイリオ" pitchFamily="55" charset="-128"/>
              </a:rPr>
              <a:t>が重要であり、</a:t>
            </a:r>
            <a:r>
              <a:rPr lang="ja-JP" altLang="en-US" sz="1400" b="1">
                <a:solidFill>
                  <a:schemeClr val="tx1"/>
                </a:solidFill>
                <a:latin typeface="メイリオ" pitchFamily="55" charset="-128"/>
                <a:ea typeface="メイリオ" pitchFamily="55" charset="-128"/>
              </a:rPr>
              <a:t>支援を軸とした学校づくりによる教育と福祉の連携が必要</a:t>
            </a:r>
          </a:p>
        </p:txBody>
      </p:sp>
      <p:sp>
        <p:nvSpPr>
          <p:cNvPr id="1227" name="四角形 6"/>
          <p:cNvSpPr>
            <a:spLocks noGrp="1" noChangeArrowheads="1"/>
          </p:cNvSpPr>
          <p:nvPr>
            <p:ph type="sldNum" sz="quarter" idx="12"/>
          </p:nvPr>
        </p:nvSpPr>
        <p:spPr>
          <a:xfrm>
            <a:off x="7010400"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5</a:t>
            </a:r>
          </a:p>
        </p:txBody>
      </p:sp>
      <p:pic>
        <p:nvPicPr>
          <p:cNvPr id="1228" name="録音したサウンド">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58" fill="hold"/>
                                        <p:tgtEl>
                                          <p:spTgt spid="12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3" name="四角形 3"/>
          <p:cNvSpPr>
            <a:spLocks noChangeArrowheads="1"/>
          </p:cNvSpPr>
          <p:nvPr/>
        </p:nvSpPr>
        <p:spPr>
          <a:xfrm>
            <a:off x="2975471" y="1697687"/>
            <a:ext cx="6043239" cy="4898600"/>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34" name="テキスト 10"/>
          <p:cNvSpPr txBox="1">
            <a:spLocks noChangeArrowheads="1"/>
          </p:cNvSpPr>
          <p:nvPr/>
        </p:nvSpPr>
        <p:spPr>
          <a:xfrm>
            <a:off x="2978049" y="1701265"/>
            <a:ext cx="6041619"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【方策３】心理・福祉・医療・労働の専門職との連携</a:t>
            </a:r>
          </a:p>
        </p:txBody>
      </p:sp>
      <p:sp>
        <p:nvSpPr>
          <p:cNvPr id="1235" name="Text Box 11"/>
          <p:cNvSpPr txBox="1">
            <a:spLocks noChangeArrowheads="1"/>
          </p:cNvSpPr>
          <p:nvPr/>
        </p:nvSpPr>
        <p:spPr>
          <a:xfrm>
            <a:off x="2921929" y="2108802"/>
            <a:ext cx="5972416" cy="1041444"/>
          </a:xfrm>
          <a:prstGeom prst="rect">
            <a:avLst/>
          </a:prstGeom>
          <a:noFill/>
          <a:ln>
            <a:miter/>
          </a:ln>
        </p:spPr>
        <p:txBody>
          <a:bodyPr vert="horz" wrap="square">
            <a:spAutoFit/>
          </a:bodyPr>
          <a:lstStyle/>
          <a:p>
            <a:pPr eaLnBrk="1" fontAlgn="base" latinLnBrk="0" hangingPunct="1">
              <a:lnSpc>
                <a:spcPts val="1600"/>
              </a:lnSpc>
              <a:spcBef>
                <a:spcPct val="20000"/>
              </a:spcBef>
              <a:buClrTx/>
              <a:buSzTx/>
              <a:buFont typeface="Wingdings" pitchFamily="7" charset="2"/>
              <a:buChar char="ü"/>
            </a:pPr>
            <a:r>
              <a:rPr lang="en-US" altLang="ja-JP" sz="1400" b="1">
                <a:solidFill>
                  <a:srgbClr val="FF0000"/>
                </a:solidFill>
                <a:latin typeface="メイリオ" pitchFamily="55" charset="-128"/>
                <a:ea typeface="メイリオ" pitchFamily="55" charset="-128"/>
              </a:rPr>
              <a:t>　困難を抱える高校生への支援充実のため、スクールカウンセラーや</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スクールソーシャルワーカーの配置充実、医療機関との連携、進路未</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決定者や中途退学者へのキャリア支援体制の整備など、心理・福祉・</a:t>
            </a:r>
          </a:p>
          <a:p>
            <a:pPr eaLnBrk="1" fontAlgn="base" latinLnBrk="0" hangingPunct="1">
              <a:lnSpc>
                <a:spcPts val="1600"/>
              </a:lnSpc>
              <a:spcBef>
                <a:spcPct val="20000"/>
              </a:spcBef>
              <a:buClrTx/>
              <a:buSzTx/>
              <a:buNone/>
            </a:pPr>
            <a:r>
              <a:rPr lang="en-US" altLang="ja-JP" sz="1400" b="1">
                <a:solidFill>
                  <a:srgbClr val="FF0000"/>
                </a:solidFill>
                <a:latin typeface="メイリオ" pitchFamily="55" charset="-128"/>
                <a:ea typeface="メイリオ" pitchFamily="55" charset="-128"/>
              </a:rPr>
              <a:t>　医療・労働の専門職による支援のシステムづくりを提案</a:t>
            </a:r>
          </a:p>
        </p:txBody>
      </p:sp>
      <p:sp>
        <p:nvSpPr>
          <p:cNvPr id="1236" name="Rectangle 196"/>
          <p:cNvSpPr>
            <a:spLocks noChangeArrowheads="1"/>
          </p:cNvSpPr>
          <p:nvPr/>
        </p:nvSpPr>
        <p:spPr>
          <a:xfrm>
            <a:off x="0" y="-26506"/>
            <a:ext cx="9140834" cy="500867"/>
          </a:xfrm>
          <a:prstGeom prst="rect">
            <a:avLst/>
          </a:prstGeom>
          <a:solidFill>
            <a:srgbClr val="000080"/>
          </a:solidFill>
          <a:ln>
            <a:miter/>
          </a:ln>
        </p:spPr>
        <p:txBody>
          <a:bodyPr vert="horz" wrap="square" lIns="95723" tIns="252000" rIns="95723" bIns="144000" anchor="ctr"/>
          <a:lstStyle/>
          <a:p>
            <a:pPr algn="ctr" eaLnBrk="1" fontAlgn="base" latinLnBrk="0" hangingPunct="1">
              <a:lnSpc>
                <a:spcPts val="2000"/>
              </a:lnSpc>
              <a:spcBef>
                <a:spcPct val="0"/>
              </a:spcBef>
              <a:buClrTx/>
              <a:buSzTx/>
              <a:buFontTx/>
              <a:buNone/>
            </a:pPr>
            <a:r>
              <a:rPr lang="ja-JP" altLang="en-US" sz="2000" b="1">
                <a:solidFill>
                  <a:schemeClr val="bg1"/>
                </a:solidFill>
                <a:effectLst/>
                <a:latin typeface="Times New Roman" pitchFamily="23" charset="0"/>
                <a:ea typeface="メイリオ" pitchFamily="55" charset="-128"/>
              </a:rPr>
              <a:t>　</a:t>
            </a:r>
            <a:r>
              <a:rPr lang="ja-JP" altLang="en-US" sz="1800" b="1">
                <a:solidFill>
                  <a:schemeClr val="bg1"/>
                </a:solidFill>
                <a:effectLst/>
                <a:latin typeface="BIZ UDPゴシック"/>
                <a:ea typeface="BIZ UDPゴシック"/>
              </a:rPr>
              <a:t>第Ⅰ部　</a:t>
            </a:r>
            <a:r>
              <a:rPr kumimoji="0" lang="ja-JP" altLang="en-US" sz="1800" b="1">
                <a:solidFill>
                  <a:schemeClr val="bg1"/>
                </a:solidFill>
                <a:effectLst/>
                <a:latin typeface="BIZ UDPゴシック"/>
                <a:ea typeface="BIZ UDPゴシック"/>
              </a:rPr>
              <a:t>困難を抱える子どもを支える環境づくりのための方策⑤</a:t>
            </a:r>
            <a:endParaRPr sz="1800">
              <a:latin typeface="BIZ UDPゴシック"/>
              <a:ea typeface="BIZ UDPゴシック"/>
            </a:endParaRPr>
          </a:p>
        </p:txBody>
      </p:sp>
      <p:sp>
        <p:nvSpPr>
          <p:cNvPr id="1237" name="四角形 3943"/>
          <p:cNvSpPr>
            <a:spLocks noChangeArrowheads="1"/>
          </p:cNvSpPr>
          <p:nvPr/>
        </p:nvSpPr>
        <p:spPr>
          <a:xfrm>
            <a:off x="114985" y="1701265"/>
            <a:ext cx="2698780" cy="2486465"/>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238" name="四角形 107"/>
          <p:cNvSpPr>
            <a:spLocks noChangeArrowheads="1"/>
          </p:cNvSpPr>
          <p:nvPr/>
        </p:nvSpPr>
        <p:spPr>
          <a:xfrm>
            <a:off x="116401" y="547600"/>
            <a:ext cx="8903943" cy="1015050"/>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39" name="テキスト 109"/>
          <p:cNvSpPr txBox="1">
            <a:spLocks noChangeArrowheads="1"/>
          </p:cNvSpPr>
          <p:nvPr/>
        </p:nvSpPr>
        <p:spPr>
          <a:xfrm>
            <a:off x="116418" y="547600"/>
            <a:ext cx="4880283"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提言３：専門職との連携　</a:t>
            </a:r>
          </a:p>
        </p:txBody>
      </p:sp>
      <p:sp>
        <p:nvSpPr>
          <p:cNvPr id="1240" name="Text Box 114"/>
          <p:cNvSpPr txBox="1">
            <a:spLocks noChangeArrowheads="1"/>
          </p:cNvSpPr>
          <p:nvPr/>
        </p:nvSpPr>
        <p:spPr>
          <a:xfrm>
            <a:off x="50019" y="916039"/>
            <a:ext cx="8902863" cy="328428"/>
          </a:xfrm>
          <a:prstGeom prst="rect">
            <a:avLst/>
          </a:prstGeom>
          <a:noFill/>
          <a:ln>
            <a:miter/>
          </a:ln>
        </p:spPr>
        <p:txBody>
          <a:bodyPr vert="horz" wrap="square">
            <a:spAutoFit/>
          </a:bodyPr>
          <a:lstStyle/>
          <a:p>
            <a:pPr eaLnBrk="1" fontAlgn="base" latinLnBrk="0" hangingPunct="1">
              <a:lnSpc>
                <a:spcPct val="110000"/>
              </a:lnSpc>
              <a:spcBef>
                <a:spcPct val="20000"/>
              </a:spcBef>
              <a:buClrTx/>
              <a:buSzTx/>
              <a:buNone/>
            </a:pPr>
            <a:r>
              <a:rPr lang="ja-JP" altLang="en-US" sz="1400" b="1">
                <a:solidFill>
                  <a:srgbClr val="FF0000"/>
                </a:solidFill>
                <a:latin typeface="メイリオ" pitchFamily="55" charset="-128"/>
                <a:ea typeface="メイリオ" pitchFamily="55" charset="-128"/>
              </a:rPr>
              <a:t>　</a:t>
            </a:r>
            <a:r>
              <a:rPr lang="en-US" altLang="ja-JP" sz="1200" b="0">
                <a:solidFill>
                  <a:schemeClr val="tx1"/>
                </a:solidFill>
                <a:latin typeface="メイリオ" pitchFamily="55" charset="-128"/>
                <a:ea typeface="メイリオ" pitchFamily="55" charset="-128"/>
              </a:rPr>
              <a:t>　</a:t>
            </a:r>
            <a:endParaRPr lang="ja-JP" altLang="en-US" sz="1400" b="1">
              <a:solidFill>
                <a:schemeClr val="tx1"/>
              </a:solidFill>
              <a:latin typeface="メイリオ" pitchFamily="55" charset="-128"/>
              <a:ea typeface="メイリオ" pitchFamily="55" charset="-128"/>
            </a:endParaRPr>
          </a:p>
        </p:txBody>
      </p:sp>
      <p:sp>
        <p:nvSpPr>
          <p:cNvPr id="1241" name="Text Box 116"/>
          <p:cNvSpPr txBox="1">
            <a:spLocks noChangeArrowheads="1"/>
          </p:cNvSpPr>
          <p:nvPr/>
        </p:nvSpPr>
        <p:spPr>
          <a:xfrm>
            <a:off x="2987323" y="3069000"/>
            <a:ext cx="5841629" cy="1926301"/>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500"/>
              </a:lnSpc>
              <a:spcBef>
                <a:spcPct val="20000"/>
              </a:spcBef>
              <a:buClrTx/>
              <a:buSzTx/>
              <a:buFontTx/>
              <a:buNone/>
            </a:pPr>
            <a:r>
              <a:rPr lang="ja-JP" altLang="en-US" sz="1200" b="0" i="0">
                <a:latin typeface="メイリオ"/>
                <a:ea typeface="メイリオ"/>
              </a:rPr>
              <a:t>　</a:t>
            </a:r>
          </a:p>
          <a:p>
            <a:pPr eaLnBrk="1" fontAlgn="base" latinLnBrk="0" hangingPunct="1">
              <a:lnSpc>
                <a:spcPts val="1600"/>
              </a:lnSpc>
              <a:spcBef>
                <a:spcPct val="20000"/>
              </a:spcBef>
              <a:buClrTx/>
              <a:buSzTx/>
              <a:buFontTx/>
              <a:buNone/>
            </a:pPr>
            <a:r>
              <a:rPr lang="ja-JP" altLang="en-US" sz="1200" b="0" i="0">
                <a:latin typeface="メイリオ"/>
                <a:ea typeface="メイリオ"/>
              </a:rPr>
              <a:t>［心理・福祉・医療］</a:t>
            </a:r>
          </a:p>
          <a:p>
            <a:pPr eaLnBrk="1" fontAlgn="base" latinLnBrk="0" hangingPunct="1">
              <a:lnSpc>
                <a:spcPts val="1600"/>
              </a:lnSpc>
              <a:spcBef>
                <a:spcPct val="20000"/>
              </a:spcBef>
              <a:buClrTx/>
              <a:buSzTx/>
              <a:buFontTx/>
              <a:buNone/>
            </a:pPr>
            <a:r>
              <a:rPr lang="ja-JP" altLang="en-US" sz="1200" b="0" i="0">
                <a:latin typeface="メイリオ"/>
                <a:ea typeface="メイリオ"/>
              </a:rPr>
              <a:t>  ◎心理の専門家である</a:t>
            </a:r>
            <a:r>
              <a:rPr lang="ja-JP" altLang="en-US" sz="1200" b="1" i="0">
                <a:latin typeface="メイリオ"/>
                <a:ea typeface="メイリオ"/>
              </a:rPr>
              <a:t>スクールカウンセラーは様々な技法を駆使して児童生徒に</a:t>
            </a:r>
          </a:p>
          <a:p>
            <a:pPr eaLnBrk="1" fontAlgn="base" latinLnBrk="0" hangingPunct="1">
              <a:lnSpc>
                <a:spcPts val="1600"/>
              </a:lnSpc>
              <a:spcBef>
                <a:spcPct val="20000"/>
              </a:spcBef>
              <a:buClrTx/>
              <a:buSzTx/>
              <a:buFontTx/>
              <a:buNone/>
            </a:pPr>
            <a:r>
              <a:rPr lang="ja-JP" altLang="en-US" sz="1200" b="1" i="0">
                <a:latin typeface="メイリオ"/>
                <a:ea typeface="メイリオ"/>
              </a:rPr>
              <a:t>　　対してカウンセリングを行う</a:t>
            </a:r>
            <a:r>
              <a:rPr lang="ja-JP" altLang="en-US" sz="1200" b="0" i="0">
                <a:latin typeface="メイリオ"/>
                <a:ea typeface="メイリオ"/>
              </a:rPr>
              <a:t>とともに、</a:t>
            </a:r>
            <a:r>
              <a:rPr lang="ja-JP" altLang="en-US" sz="1200" b="1" i="0">
                <a:latin typeface="メイリオ"/>
                <a:ea typeface="メイリオ"/>
              </a:rPr>
              <a:t>ケース会議等で助言・援助</a:t>
            </a:r>
            <a:r>
              <a:rPr lang="ja-JP" altLang="en-US" sz="1200" b="0" i="0">
                <a:latin typeface="メイリオ"/>
                <a:ea typeface="メイリオ"/>
              </a:rPr>
              <a:t>を実施</a:t>
            </a:r>
          </a:p>
          <a:p>
            <a:pPr eaLnBrk="1" fontAlgn="base" latinLnBrk="0" hangingPunct="1">
              <a:lnSpc>
                <a:spcPts val="1600"/>
              </a:lnSpc>
              <a:spcBef>
                <a:spcPct val="20000"/>
              </a:spcBef>
              <a:buClrTx/>
              <a:buSzTx/>
              <a:buFontTx/>
              <a:buNone/>
            </a:pPr>
            <a:r>
              <a:rPr lang="ja-JP" altLang="en-US" sz="1200" b="0" i="0">
                <a:latin typeface="メイリオ"/>
                <a:ea typeface="メイリオ"/>
              </a:rPr>
              <a:t>  ◎教育と福祉をつなぐ</a:t>
            </a:r>
            <a:r>
              <a:rPr lang="ja-JP" altLang="en-US" sz="1200" b="1" i="0">
                <a:latin typeface="メイリオ"/>
                <a:ea typeface="メイリオ"/>
              </a:rPr>
              <a:t>スクールソーシャルワーカーは子どもの最善の利益の尊重</a:t>
            </a:r>
          </a:p>
          <a:p>
            <a:pPr eaLnBrk="1" fontAlgn="base" latinLnBrk="0" hangingPunct="1">
              <a:lnSpc>
                <a:spcPts val="1600"/>
              </a:lnSpc>
              <a:spcBef>
                <a:spcPct val="20000"/>
              </a:spcBef>
              <a:buClrTx/>
              <a:buSzTx/>
              <a:buFontTx/>
              <a:buNone/>
            </a:pPr>
            <a:r>
              <a:rPr lang="ja-JP" altLang="en-US" sz="1200" b="1" i="0">
                <a:latin typeface="メイリオ"/>
                <a:ea typeface="メイリオ"/>
              </a:rPr>
              <a:t>　  に基づき当事者の意見表明と自己選択・自己決定による当事者主権により実践</a:t>
            </a:r>
          </a:p>
          <a:p>
            <a:pPr eaLnBrk="1" fontAlgn="base" latinLnBrk="0" hangingPunct="1">
              <a:lnSpc>
                <a:spcPts val="1600"/>
              </a:lnSpc>
              <a:spcBef>
                <a:spcPct val="20000"/>
              </a:spcBef>
              <a:buClrTx/>
              <a:buSzTx/>
              <a:buFontTx/>
              <a:buNone/>
            </a:pPr>
            <a:r>
              <a:rPr lang="ja-JP" altLang="en-US" sz="1200" b="1" i="0">
                <a:latin typeface="メイリオ"/>
                <a:ea typeface="メイリオ"/>
              </a:rPr>
              <a:t>  ◎医療が学校をサポートする連携の仕組みが必要</a:t>
            </a:r>
          </a:p>
          <a:p>
            <a:pPr eaLnBrk="1" fontAlgn="base" latinLnBrk="0" hangingPunct="1">
              <a:lnSpc>
                <a:spcPts val="400"/>
              </a:lnSpc>
              <a:spcBef>
                <a:spcPct val="20000"/>
              </a:spcBef>
              <a:buClrTx/>
              <a:buSzTx/>
              <a:buFontTx/>
              <a:buNone/>
            </a:pPr>
            <a:r>
              <a:rPr lang="ja-JP" altLang="en-US" sz="800" b="0" i="0">
                <a:latin typeface="メイリオ"/>
                <a:ea typeface="メイリオ"/>
              </a:rPr>
              <a:t>　</a:t>
            </a:r>
          </a:p>
          <a:p>
            <a:pPr eaLnBrk="1" fontAlgn="base" latinLnBrk="0" hangingPunct="1">
              <a:lnSpc>
                <a:spcPts val="1600"/>
              </a:lnSpc>
              <a:spcBef>
                <a:spcPct val="20000"/>
              </a:spcBef>
              <a:buClrTx/>
              <a:buSzTx/>
              <a:buFontTx/>
              <a:buNone/>
            </a:pPr>
            <a:endParaRPr lang="ja-JP" altLang="en-US" sz="1200" b="1" i="0">
              <a:latin typeface="メイリオ"/>
              <a:ea typeface="メイリオ"/>
            </a:endParaRPr>
          </a:p>
        </p:txBody>
      </p:sp>
      <p:sp>
        <p:nvSpPr>
          <p:cNvPr id="1242" name="Text Box 126"/>
          <p:cNvSpPr txBox="1">
            <a:spLocks noChangeArrowheads="1"/>
          </p:cNvSpPr>
          <p:nvPr/>
        </p:nvSpPr>
        <p:spPr>
          <a:xfrm>
            <a:off x="118987" y="916039"/>
            <a:ext cx="8902863" cy="647490"/>
          </a:xfrm>
          <a:prstGeom prst="rect">
            <a:avLst/>
          </a:prstGeom>
          <a:noFill/>
          <a:ln>
            <a:miter/>
          </a:ln>
        </p:spPr>
        <p:txBody>
          <a:bodyPr vert="horz" wrap="square">
            <a:spAutoFit/>
          </a:bodyPr>
          <a:lstStyle/>
          <a:p>
            <a:pPr eaLnBrk="1" fontAlgn="base" latinLnBrk="0" hangingPunct="1">
              <a:lnSpc>
                <a:spcPts val="2000"/>
              </a:lnSpc>
              <a:spcBef>
                <a:spcPct val="20000"/>
              </a:spcBef>
              <a:buClrTx/>
              <a:buSzTx/>
              <a:buNone/>
            </a:pPr>
            <a:r>
              <a:rPr lang="ja-JP" altLang="en-US" sz="1400" b="0">
                <a:solidFill>
                  <a:schemeClr val="tx1"/>
                </a:solidFill>
                <a:latin typeface="メイリオ" pitchFamily="55" charset="-128"/>
                <a:ea typeface="メイリオ" pitchFamily="55" charset="-128"/>
              </a:rPr>
              <a:t>学校では様々な課題が複雑化・多様化し、さらに、生徒が置かれている社会環境に課題を有することが多く、</a:t>
            </a:r>
          </a:p>
          <a:p>
            <a:pPr eaLnBrk="1" fontAlgn="base" latinLnBrk="0" hangingPunct="1">
              <a:lnSpc>
                <a:spcPts val="2000"/>
              </a:lnSpc>
              <a:spcBef>
                <a:spcPct val="20000"/>
              </a:spcBef>
              <a:buClrTx/>
              <a:buSzTx/>
              <a:buNone/>
            </a:pPr>
            <a:r>
              <a:rPr lang="ja-JP" altLang="en-US" sz="1400" b="0">
                <a:solidFill>
                  <a:schemeClr val="tx1"/>
                </a:solidFill>
                <a:latin typeface="メイリオ" pitchFamily="55" charset="-128"/>
                <a:ea typeface="メイリオ" pitchFamily="55" charset="-128"/>
              </a:rPr>
              <a:t>学校だけでは対応困難な状況。教員が専門職と連携し、</a:t>
            </a:r>
            <a:r>
              <a:rPr lang="ja-JP" altLang="en-US" sz="1400" b="1">
                <a:solidFill>
                  <a:schemeClr val="tx1"/>
                </a:solidFill>
                <a:latin typeface="メイリオ" pitchFamily="55" charset="-128"/>
                <a:ea typeface="メイリオ" pitchFamily="55" charset="-128"/>
              </a:rPr>
              <a:t>課題の解決を行う多職種連携の体制構築が必要</a:t>
            </a:r>
            <a:endParaRPr lang="ja-JP" altLang="en-US" sz="1400" b="0">
              <a:solidFill>
                <a:schemeClr val="tx1"/>
              </a:solidFill>
              <a:latin typeface="メイリオ" pitchFamily="55" charset="-128"/>
              <a:ea typeface="メイリオ" pitchFamily="55" charset="-128"/>
            </a:endParaRPr>
          </a:p>
        </p:txBody>
      </p:sp>
      <p:sp>
        <p:nvSpPr>
          <p:cNvPr id="1243" name="四角形 143"/>
          <p:cNvSpPr>
            <a:spLocks noChangeArrowheads="1"/>
          </p:cNvSpPr>
          <p:nvPr/>
        </p:nvSpPr>
        <p:spPr>
          <a:xfrm>
            <a:off x="114985" y="4371248"/>
            <a:ext cx="2698780" cy="2226054"/>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244" name="テキスト 144"/>
          <p:cNvSpPr txBox="1">
            <a:spLocks noChangeAspect="1" noChangeArrowheads="1"/>
          </p:cNvSpPr>
          <p:nvPr/>
        </p:nvSpPr>
        <p:spPr>
          <a:xfrm>
            <a:off x="0" y="4293000"/>
            <a:ext cx="2928750" cy="2039020"/>
          </a:xfrm>
          <a:prstGeom prst="rect">
            <a:avLst/>
          </a:prstGeom>
          <a:noFill/>
          <a:ln>
            <a:miter/>
          </a:ln>
        </p:spPr>
        <p:txBody>
          <a:bodyPr vert="horz" wrap="square" tIns="0" bIns="0">
            <a:spAutoFit/>
          </a:bodyPr>
          <a:lstStyle/>
          <a:p>
            <a:pPr eaLnBrk="1" fontAlgn="base" latinLnBrk="0" hangingPunct="1">
              <a:lnSpc>
                <a:spcPts val="600"/>
              </a:lnSpc>
              <a:spcBef>
                <a:spcPct val="0"/>
              </a:spcBef>
              <a:buClrTx/>
              <a:buSzTx/>
              <a:buFontTx/>
              <a:buNone/>
            </a:pPr>
            <a:r>
              <a:rPr lang="ja-JP" altLang="en-US" sz="1200" b="1">
                <a:latin typeface="メイリオ" pitchFamily="55" charset="-128"/>
                <a:ea typeface="メイリオ" pitchFamily="55" charset="-128"/>
              </a:rPr>
              <a:t>　</a:t>
            </a:r>
            <a:endParaRPr lang="en-US" altLang="ja-JP" sz="12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en-US" altLang="ja-JP" sz="1200" b="1">
                <a:latin typeface="メイリオ" pitchFamily="55" charset="-128"/>
                <a:ea typeface="メイリオ" pitchFamily="55" charset="-128"/>
              </a:rPr>
              <a:t>【背景・課題】</a:t>
            </a:r>
            <a:endParaRPr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［労働］</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・高校生の中途退学や進路未定で卒業</a:t>
            </a:r>
            <a:endParaRPr lang="ja-JP" altLang="en-US" sz="12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した場合、</a:t>
            </a:r>
            <a:r>
              <a:rPr lang="ja-JP" altLang="en-US" sz="1200" b="1">
                <a:latin typeface="メイリオ" pitchFamily="55" charset="-128"/>
                <a:ea typeface="メイリオ" pitchFamily="55" charset="-128"/>
              </a:rPr>
              <a:t>社会的に孤立するリスク</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が高くなる懸念</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・定時制高校の卒業生の</a:t>
            </a:r>
            <a:r>
              <a:rPr lang="ja-JP" altLang="en-US" sz="1200" b="1">
                <a:latin typeface="メイリオ" pitchFamily="55" charset="-128"/>
                <a:ea typeface="メイリオ" pitchFamily="55" charset="-128"/>
              </a:rPr>
              <a:t>約２割</a:t>
            </a:r>
            <a:r>
              <a:rPr lang="ja-JP" altLang="en-US" sz="1200" b="0">
                <a:latin typeface="メイリオ" pitchFamily="55" charset="-128"/>
                <a:ea typeface="メイリオ" pitchFamily="55" charset="-128"/>
              </a:rPr>
              <a:t>が</a:t>
            </a:r>
            <a:r>
              <a:rPr lang="ja-JP" altLang="en-US" sz="1200" b="1">
                <a:latin typeface="メイリオ" pitchFamily="55" charset="-128"/>
                <a:ea typeface="メイリオ" pitchFamily="55" charset="-128"/>
              </a:rPr>
              <a:t>「非</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正規雇用、進学・就職準備」</a:t>
            </a:r>
            <a:r>
              <a:rPr lang="ja-JP" altLang="en-US" sz="1200" b="0">
                <a:latin typeface="メイリオ" pitchFamily="55" charset="-128"/>
                <a:ea typeface="メイリオ" pitchFamily="55" charset="-128"/>
              </a:rPr>
              <a:t>であり</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進路未決定者や中途退学者のキャリ</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アの支援体制整備が課題</a:t>
            </a:r>
          </a:p>
        </p:txBody>
      </p:sp>
      <p:sp>
        <p:nvSpPr>
          <p:cNvPr id="1245" name="テキスト 145"/>
          <p:cNvSpPr txBox="1">
            <a:spLocks noChangeAspect="1" noChangeArrowheads="1"/>
          </p:cNvSpPr>
          <p:nvPr/>
        </p:nvSpPr>
        <p:spPr>
          <a:xfrm>
            <a:off x="-6821" y="1671950"/>
            <a:ext cx="2928750" cy="2475037"/>
          </a:xfrm>
          <a:prstGeom prst="rect">
            <a:avLst/>
          </a:prstGeom>
          <a:noFill/>
          <a:ln>
            <a:miter/>
          </a:ln>
        </p:spPr>
        <p:txBody>
          <a:bodyPr vert="horz" wrap="square" tIns="0" bIns="0">
            <a:spAutoFit/>
          </a:bodyPr>
          <a:lstStyle/>
          <a:p>
            <a:pPr eaLnBrk="1" fontAlgn="base" latinLnBrk="0" hangingPunct="1">
              <a:lnSpc>
                <a:spcPts val="600"/>
              </a:lnSpc>
              <a:spcBef>
                <a:spcPct val="0"/>
              </a:spcBef>
              <a:buClrTx/>
              <a:buSzTx/>
              <a:buFontTx/>
              <a:buNone/>
            </a:pPr>
            <a:r>
              <a:rPr lang="ja-JP" altLang="en-US" sz="1200" b="1">
                <a:latin typeface="メイリオ" pitchFamily="55" charset="-128"/>
                <a:ea typeface="メイリオ" pitchFamily="55" charset="-128"/>
              </a:rPr>
              <a:t>　</a:t>
            </a:r>
            <a:endParaRPr lang="en-US" altLang="ja-JP" sz="12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en-US" altLang="ja-JP" sz="1200" b="1">
                <a:latin typeface="メイリオ" pitchFamily="55" charset="-128"/>
                <a:ea typeface="メイリオ" pitchFamily="55" charset="-128"/>
              </a:rPr>
              <a:t>【背景・課題】</a:t>
            </a:r>
            <a:endParaRPr b="1"/>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［心理・福祉・医療］</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・いじめ、暴力、不登校、発達の課題、</a:t>
            </a:r>
            <a:endParaRPr lang="ja-JP" altLang="en-US" sz="1200" b="1">
              <a:latin typeface="メイリオ" pitchFamily="55" charset="-128"/>
              <a:ea typeface="メイリオ" pitchFamily="55" charset="-128"/>
            </a:endParaRP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精神領域の問題、家庭環境など</a:t>
            </a:r>
            <a:r>
              <a:rPr lang="ja-JP" altLang="en-US" sz="1200" b="1">
                <a:latin typeface="メイリオ" pitchFamily="55" charset="-128"/>
                <a:ea typeface="メイリオ" pitchFamily="55" charset="-128"/>
              </a:rPr>
              <a:t>社会</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的課題の存在</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・福祉は支援の用意はあるが、必要と</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する子どもの存在を把握しつながる</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ことが困難</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・スクールソーシャルワーカーの役割</a:t>
            </a:r>
          </a:p>
          <a:p>
            <a:pPr eaLnBrk="1" fontAlgn="base" latinLnBrk="0" hangingPunct="1">
              <a:lnSpc>
                <a:spcPts val="1700"/>
              </a:lnSpc>
              <a:spcBef>
                <a:spcPct val="0"/>
              </a:spcBef>
              <a:buClrTx/>
              <a:buSzTx/>
              <a:buFontTx/>
              <a:buNone/>
            </a:pPr>
            <a:r>
              <a:rPr lang="ja-JP" altLang="en-US" sz="1200" b="0">
                <a:latin typeface="メイリオ" pitchFamily="55" charset="-128"/>
                <a:ea typeface="メイリオ" pitchFamily="55" charset="-128"/>
              </a:rPr>
              <a:t>　 は学校種別により異なり</a:t>
            </a:r>
            <a:r>
              <a:rPr lang="ja-JP" altLang="en-US" sz="1200" b="1">
                <a:latin typeface="メイリオ" pitchFamily="55" charset="-128"/>
                <a:ea typeface="メイリオ" pitchFamily="55" charset="-128"/>
              </a:rPr>
              <a:t>高校におけ</a:t>
            </a:r>
          </a:p>
          <a:p>
            <a:pPr eaLnBrk="1" fontAlgn="base" latinLnBrk="0" hangingPunct="1">
              <a:lnSpc>
                <a:spcPts val="1700"/>
              </a:lnSpc>
              <a:spcBef>
                <a:spcPct val="0"/>
              </a:spcBef>
              <a:buClrTx/>
              <a:buSzTx/>
              <a:buFontTx/>
              <a:buNone/>
            </a:pPr>
            <a:r>
              <a:rPr lang="ja-JP" altLang="en-US" sz="1200" b="1">
                <a:latin typeface="メイリオ" pitchFamily="55" charset="-128"/>
                <a:ea typeface="メイリオ" pitchFamily="55" charset="-128"/>
              </a:rPr>
              <a:t>　 る専門性の在り方を考える必要</a:t>
            </a:r>
          </a:p>
        </p:txBody>
      </p:sp>
      <p:sp>
        <p:nvSpPr>
          <p:cNvPr id="1246" name="Text Box 146"/>
          <p:cNvSpPr txBox="1">
            <a:spLocks noChangeArrowheads="1"/>
          </p:cNvSpPr>
          <p:nvPr/>
        </p:nvSpPr>
        <p:spPr>
          <a:xfrm>
            <a:off x="3037998" y="4796332"/>
            <a:ext cx="5841629" cy="1749330"/>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200" b="0" i="0">
                <a:latin typeface="メイリオ"/>
                <a:ea typeface="メイリオ"/>
              </a:rPr>
              <a:t>［労働］</a:t>
            </a:r>
          </a:p>
          <a:p>
            <a:pPr eaLnBrk="1" fontAlgn="base" latinLnBrk="0" hangingPunct="1">
              <a:lnSpc>
                <a:spcPts val="1600"/>
              </a:lnSpc>
              <a:spcBef>
                <a:spcPct val="20000"/>
              </a:spcBef>
              <a:buClrTx/>
              <a:buSzTx/>
              <a:buFontTx/>
              <a:buNone/>
            </a:pPr>
            <a:r>
              <a:rPr lang="ja-JP" altLang="en-US" sz="1200" b="0" i="0">
                <a:latin typeface="メイリオ"/>
                <a:ea typeface="メイリオ"/>
              </a:rPr>
              <a:t> ◎高校は若者が社会とつながる最後の砦であり、高校を社会的セーフティネット </a:t>
            </a:r>
            <a:endParaRPr lang="ja-JP" altLang="en-US" sz="1200" b="1" i="0">
              <a:latin typeface="メイリオ"/>
              <a:ea typeface="メイリオ"/>
            </a:endParaRPr>
          </a:p>
          <a:p>
            <a:pPr eaLnBrk="1" fontAlgn="base" latinLnBrk="0" hangingPunct="1">
              <a:lnSpc>
                <a:spcPts val="1600"/>
              </a:lnSpc>
              <a:spcBef>
                <a:spcPct val="20000"/>
              </a:spcBef>
              <a:buClrTx/>
              <a:buSzTx/>
              <a:buFontTx/>
              <a:buNone/>
            </a:pPr>
            <a:r>
              <a:rPr lang="ja-JP" altLang="en-US" sz="1200" b="0" i="0">
                <a:latin typeface="メイリオ"/>
                <a:ea typeface="メイリオ"/>
              </a:rPr>
              <a:t>   として機能させる必要。</a:t>
            </a:r>
            <a:r>
              <a:rPr lang="ja-JP" altLang="en-US" sz="1200" b="1" i="0">
                <a:latin typeface="メイリオ"/>
                <a:ea typeface="メイリオ"/>
              </a:rPr>
              <a:t>若者の社会的孤立を防ぐためには学校から切れ目なく進</a:t>
            </a:r>
            <a:endParaRPr lang="ja-JP" altLang="en-US" sz="1200" b="0" i="0">
              <a:latin typeface="メイリオ"/>
              <a:ea typeface="メイリオ"/>
            </a:endParaRPr>
          </a:p>
          <a:p>
            <a:pPr eaLnBrk="1" fontAlgn="base" latinLnBrk="0" hangingPunct="1">
              <a:lnSpc>
                <a:spcPts val="1600"/>
              </a:lnSpc>
              <a:spcBef>
                <a:spcPct val="20000"/>
              </a:spcBef>
              <a:buClrTx/>
              <a:buSzTx/>
              <a:buFontTx/>
              <a:buNone/>
            </a:pPr>
            <a:r>
              <a:rPr lang="ja-JP" altLang="en-US" sz="1200" b="1" i="0">
                <a:latin typeface="メイリオ"/>
                <a:ea typeface="メイリオ"/>
              </a:rPr>
              <a:t>   学や就職につなぐ出口保障の取組が重要</a:t>
            </a:r>
          </a:p>
          <a:p>
            <a:pPr eaLnBrk="1" fontAlgn="base" latinLnBrk="0" hangingPunct="1">
              <a:lnSpc>
                <a:spcPts val="1600"/>
              </a:lnSpc>
              <a:spcBef>
                <a:spcPct val="20000"/>
              </a:spcBef>
              <a:buClrTx/>
              <a:buSzTx/>
              <a:buFontTx/>
              <a:buNone/>
            </a:pPr>
            <a:r>
              <a:rPr lang="ja-JP" altLang="en-US" sz="1200" b="0" i="0">
                <a:latin typeface="メイリオ"/>
                <a:ea typeface="メイリオ"/>
              </a:rPr>
              <a:t>◎在学生のみならず進路未決定者や中途退学者を含めて日常的に校内でキャリア支</a:t>
            </a:r>
            <a:endParaRPr lang="ja-JP" altLang="en-US" sz="1200" b="1" i="0">
              <a:latin typeface="メイリオ"/>
              <a:ea typeface="メイリオ"/>
            </a:endParaRPr>
          </a:p>
          <a:p>
            <a:pPr eaLnBrk="1" fontAlgn="base" latinLnBrk="0" hangingPunct="1">
              <a:lnSpc>
                <a:spcPts val="1600"/>
              </a:lnSpc>
              <a:spcBef>
                <a:spcPct val="20000"/>
              </a:spcBef>
              <a:buClrTx/>
              <a:buSzTx/>
              <a:buFontTx/>
              <a:buNone/>
            </a:pPr>
            <a:r>
              <a:rPr lang="ja-JP" altLang="en-US" sz="1200" b="0" i="0">
                <a:latin typeface="メイリオ"/>
                <a:ea typeface="メイリオ"/>
              </a:rPr>
              <a:t>   援が受けられるよう</a:t>
            </a:r>
            <a:r>
              <a:rPr lang="ja-JP" altLang="en-US" sz="1200" b="1" i="0">
                <a:latin typeface="メイリオ"/>
                <a:ea typeface="メイリオ"/>
              </a:rPr>
              <a:t>スクールキャリアカウンセラーの配置など社会的・職業的自</a:t>
            </a:r>
            <a:endParaRPr lang="ja-JP" altLang="en-US" sz="1200" b="0" i="0">
              <a:latin typeface="メイリオ"/>
              <a:ea typeface="メイリオ"/>
            </a:endParaRPr>
          </a:p>
          <a:p>
            <a:pPr eaLnBrk="1" fontAlgn="base" latinLnBrk="0" hangingPunct="1">
              <a:lnSpc>
                <a:spcPts val="1600"/>
              </a:lnSpc>
              <a:spcBef>
                <a:spcPct val="20000"/>
              </a:spcBef>
              <a:buClrTx/>
              <a:buSzTx/>
              <a:buFontTx/>
              <a:buNone/>
            </a:pPr>
            <a:r>
              <a:rPr lang="ja-JP" altLang="en-US" sz="1200" b="1" i="0">
                <a:latin typeface="メイリオ"/>
                <a:ea typeface="メイリオ"/>
              </a:rPr>
              <a:t>   立を促すことができるキャリア支援体制の整備が必要</a:t>
            </a:r>
          </a:p>
        </p:txBody>
      </p:sp>
      <p:sp>
        <p:nvSpPr>
          <p:cNvPr id="1247" name="四角形 147"/>
          <p:cNvSpPr/>
          <p:nvPr/>
        </p:nvSpPr>
        <p:spPr>
          <a:xfrm>
            <a:off x="3056467" y="3150272"/>
            <a:ext cx="5835647" cy="1514231"/>
          </a:xfrm>
          <a:prstGeom prst="rect">
            <a:avLst/>
          </a:prstGeom>
          <a:noFill/>
          <a:ln w="3175" cap="flat" cmpd="sng">
            <a:solidFill>
              <a:schemeClr val="tx1"/>
            </a:solidFill>
            <a:prstDash val="solid"/>
            <a:miter/>
            <a:headEnd/>
            <a:tailEnd/>
          </a:ln>
        </p:spPr>
        <p:txBody>
          <a:bodyPr vertOverflow="overflow" horzOverflow="overflow"/>
          <a:lstStyle/>
          <a:p>
            <a:endParaRPr/>
          </a:p>
        </p:txBody>
      </p:sp>
      <p:sp>
        <p:nvSpPr>
          <p:cNvPr id="1248" name="四角形 148"/>
          <p:cNvSpPr/>
          <p:nvPr/>
        </p:nvSpPr>
        <p:spPr>
          <a:xfrm>
            <a:off x="3079896" y="4796332"/>
            <a:ext cx="5834390" cy="1748662"/>
          </a:xfrm>
          <a:prstGeom prst="rect">
            <a:avLst/>
          </a:prstGeom>
          <a:noFill/>
          <a:ln w="3175" cap="flat" cmpd="sng">
            <a:solidFill>
              <a:schemeClr val="tx1"/>
            </a:solidFill>
            <a:prstDash val="solid"/>
            <a:miter/>
            <a:headEnd/>
            <a:tailEnd/>
          </a:ln>
        </p:spPr>
        <p:txBody>
          <a:bodyPr vertOverflow="overflow" horzOverflow="overflow"/>
          <a:lstStyle/>
          <a:p>
            <a:endParaRPr/>
          </a:p>
        </p:txBody>
      </p:sp>
      <p:sp>
        <p:nvSpPr>
          <p:cNvPr id="1249" name="四角形 6"/>
          <p:cNvSpPr>
            <a:spLocks noGrp="1" noChangeArrowheads="1"/>
          </p:cNvSpPr>
          <p:nvPr>
            <p:ph type="sldNum" sz="quarter" idx="12"/>
          </p:nvPr>
        </p:nvSpPr>
        <p:spPr>
          <a:xfrm>
            <a:off x="7007234" y="6596287"/>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6</a:t>
            </a:r>
          </a:p>
        </p:txBody>
      </p:sp>
      <p:pic>
        <p:nvPicPr>
          <p:cNvPr id="1250" name="録音したサウンド">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1" fill="hold"/>
                                        <p:tgtEl>
                                          <p:spTgt spid="12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5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5" name="四角形 110"/>
          <p:cNvSpPr>
            <a:spLocks noChangeArrowheads="1"/>
          </p:cNvSpPr>
          <p:nvPr/>
        </p:nvSpPr>
        <p:spPr>
          <a:xfrm>
            <a:off x="83370" y="579124"/>
            <a:ext cx="8892807" cy="1764000"/>
          </a:xfrm>
          <a:prstGeom prst="rect">
            <a:avLst/>
          </a:prstGeom>
          <a:blipFill>
            <a:blip r:embed="rId1"/>
            <a:tile/>
          </a:blipFill>
          <a:ln>
            <a:miter/>
          </a:ln>
          <a:effectLst>
            <a:outerShdw dist="35921" dir="2700000" rotWithShape="0">
              <a:schemeClr val="bg2"/>
            </a:outerShdw>
          </a:effectLst>
        </p:spPr>
        <p:txBody>
          <a:bodyPr/>
          <a:lstStyle>
            <a:lvl1pPr marL="0" indent="0" algn="l" defTabSz="914400" rtl="0" eaLnBrk="0" fontAlgn="auto" latinLnBrk="0" hangingPunct="0">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0" fontAlgn="auto" latinLnBrk="0" hangingPunct="0">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0" fontAlgn="auto" latinLnBrk="0" hangingPunct="0">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0" fontAlgn="auto" latinLnBrk="0" hangingPunct="0">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eaLnBrk="1" fontAlgn="base" hangingPunct="1">
              <a:spcBef>
                <a:spcPct val="0"/>
              </a:spcBef>
              <a:buNone/>
            </a:pPr>
            <a:endParaRPr lang="en-US" altLang="ja-JP" sz="1000" b="1" noProof="0" dirty="0">
              <a:solidFill>
                <a:schemeClr val="bg1"/>
              </a:solidFill>
              <a:effectLst/>
              <a:latin typeface="メイリオ" pitchFamily="55" charset="-128"/>
              <a:ea typeface="メイリオ" pitchFamily="55" charset="-128"/>
            </a:endParaRPr>
          </a:p>
        </p:txBody>
      </p:sp>
      <p:sp>
        <p:nvSpPr>
          <p:cNvPr id="1256" name="四角形 11"/>
          <p:cNvSpPr>
            <a:spLocks noChangeArrowheads="1"/>
          </p:cNvSpPr>
          <p:nvPr/>
        </p:nvSpPr>
        <p:spPr>
          <a:xfrm>
            <a:off x="4452888" y="575223"/>
            <a:ext cx="4210050"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２　小規模校の現状・課題と検討の視点</a:t>
            </a:r>
          </a:p>
        </p:txBody>
      </p:sp>
      <p:sp>
        <p:nvSpPr>
          <p:cNvPr id="1257" name="テキスト 46"/>
          <p:cNvSpPr txBox="1">
            <a:spLocks noChangeArrowheads="1"/>
          </p:cNvSpPr>
          <p:nvPr/>
        </p:nvSpPr>
        <p:spPr>
          <a:xfrm>
            <a:off x="69275" y="871394"/>
            <a:ext cx="4460499" cy="1476389"/>
          </a:xfrm>
          <a:prstGeom prst="rect">
            <a:avLst/>
          </a:prstGeom>
          <a:noFill/>
          <a:ln>
            <a:miter/>
          </a:ln>
        </p:spPr>
        <p:txBody>
          <a:bodyPr vert="horz" wrap="square" lIns="91392" tIns="45697" rIns="91392" bIns="45697">
            <a:spAutoFit/>
          </a:bodyPr>
          <a:lstStyle/>
          <a:p>
            <a:pPr eaLnBrk="1" fontAlgn="base" latinLnBrk="0" hangingPunct="1">
              <a:lnSpc>
                <a:spcPts val="1800"/>
              </a:lnSpc>
              <a:spcBef>
                <a:spcPct val="0"/>
              </a:spcBef>
              <a:buClrTx/>
              <a:buSzTx/>
              <a:buFontTx/>
              <a:buNone/>
            </a:pPr>
            <a:r>
              <a:rPr lang="ja-JP" altLang="en-US" sz="1400" b="0">
                <a:latin typeface="Meiryo UI"/>
                <a:ea typeface="Meiryo UI"/>
              </a:rPr>
              <a:t>・本県では特に中山間地域において人口減少が著しく進行し</a:t>
            </a:r>
            <a:endParaRPr lang="ja-JP" altLang="en-US" sz="1400" b="1">
              <a:latin typeface="Meiryo UI"/>
              <a:ea typeface="Meiryo UI"/>
            </a:endParaRPr>
          </a:p>
          <a:p>
            <a:pPr eaLnBrk="1" fontAlgn="base" latinLnBrk="0" hangingPunct="1">
              <a:lnSpc>
                <a:spcPts val="1800"/>
              </a:lnSpc>
              <a:spcBef>
                <a:spcPct val="0"/>
              </a:spcBef>
              <a:buClrTx/>
              <a:buSzTx/>
              <a:buFontTx/>
              <a:buNone/>
            </a:pPr>
            <a:r>
              <a:rPr lang="ja-JP" altLang="en-US" sz="1400" b="0">
                <a:latin typeface="Meiryo UI"/>
                <a:ea typeface="Meiryo UI"/>
              </a:rPr>
              <a:t>  </a:t>
            </a:r>
            <a:r>
              <a:rPr lang="ja-JP" altLang="en-US" sz="1400" b="1">
                <a:latin typeface="Meiryo UI"/>
                <a:ea typeface="Meiryo UI"/>
              </a:rPr>
              <a:t>都市部と中山間地域での教育の地域間格差への懸念</a:t>
            </a:r>
          </a:p>
          <a:p>
            <a:pPr eaLnBrk="1" fontAlgn="base" latinLnBrk="0" hangingPunct="1">
              <a:lnSpc>
                <a:spcPts val="1800"/>
              </a:lnSpc>
              <a:spcBef>
                <a:spcPct val="0"/>
              </a:spcBef>
              <a:buClrTx/>
              <a:buSzTx/>
              <a:buFontTx/>
              <a:buNone/>
            </a:pPr>
            <a:r>
              <a:rPr lang="ja-JP" altLang="en-US" sz="1400" b="1">
                <a:latin typeface="Meiryo UI"/>
                <a:ea typeface="Meiryo UI"/>
              </a:rPr>
              <a:t>・</a:t>
            </a:r>
            <a:r>
              <a:rPr lang="ja-JP" altLang="en-US" sz="1400" b="0">
                <a:latin typeface="Meiryo UI"/>
                <a:ea typeface="Meiryo UI"/>
              </a:rPr>
              <a:t>集団での切磋琢磨により社会性を高めるため、一定の児童</a:t>
            </a:r>
          </a:p>
          <a:p>
            <a:pPr eaLnBrk="1" fontAlgn="base" latinLnBrk="0" hangingPunct="1">
              <a:lnSpc>
                <a:spcPts val="1800"/>
              </a:lnSpc>
              <a:spcBef>
                <a:spcPct val="0"/>
              </a:spcBef>
              <a:buClrTx/>
              <a:buSzTx/>
              <a:buFontTx/>
              <a:buNone/>
            </a:pPr>
            <a:r>
              <a:rPr lang="ja-JP" altLang="en-US" sz="1400" b="0">
                <a:latin typeface="Meiryo UI"/>
                <a:ea typeface="Meiryo UI"/>
              </a:rPr>
              <a:t>  生徒の規模を確保する</a:t>
            </a:r>
            <a:r>
              <a:rPr lang="ja-JP" altLang="en-US" sz="1400" b="1">
                <a:latin typeface="Meiryo UI"/>
                <a:ea typeface="Meiryo UI"/>
              </a:rPr>
              <a:t>標準的な学校規模を設定</a:t>
            </a:r>
            <a:endParaRPr lang="ja-JP" altLang="en-US" sz="1400" b="0">
              <a:latin typeface="Meiryo UI"/>
              <a:ea typeface="Meiryo UI"/>
            </a:endParaRPr>
          </a:p>
          <a:p>
            <a:pPr eaLnBrk="1" fontAlgn="base" latinLnBrk="0" hangingPunct="1">
              <a:lnSpc>
                <a:spcPts val="1800"/>
              </a:lnSpc>
              <a:spcBef>
                <a:spcPct val="0"/>
              </a:spcBef>
              <a:buClrTx/>
              <a:buSzTx/>
              <a:buFontTx/>
              <a:buNone/>
            </a:pPr>
            <a:r>
              <a:rPr lang="ja-JP" altLang="en-US" sz="1400" b="0">
                <a:latin typeface="Meiryo UI"/>
                <a:ea typeface="Meiryo UI"/>
              </a:rPr>
              <a:t>・各都道府県の人口減少への対応方策は、</a:t>
            </a:r>
            <a:r>
              <a:rPr lang="ja-JP" altLang="en-US" sz="1400" b="1">
                <a:latin typeface="Meiryo UI"/>
                <a:ea typeface="Meiryo UI"/>
              </a:rPr>
              <a:t>①規模縮小、</a:t>
            </a:r>
          </a:p>
          <a:p>
            <a:pPr eaLnBrk="1" fontAlgn="base" latinLnBrk="0" hangingPunct="1">
              <a:lnSpc>
                <a:spcPts val="1800"/>
              </a:lnSpc>
              <a:spcBef>
                <a:spcPct val="0"/>
              </a:spcBef>
              <a:buClrTx/>
              <a:buSzTx/>
              <a:buFontTx/>
              <a:buNone/>
            </a:pPr>
            <a:r>
              <a:rPr lang="ja-JP" altLang="en-US" sz="1400" b="1">
                <a:latin typeface="Meiryo UI"/>
                <a:ea typeface="Meiryo UI"/>
              </a:rPr>
              <a:t>  ②統廃合、③分校化、④設置者変更</a:t>
            </a:r>
            <a:r>
              <a:rPr lang="ja-JP" altLang="en-US" sz="1400" b="0">
                <a:latin typeface="Meiryo UI"/>
                <a:ea typeface="Meiryo UI"/>
              </a:rPr>
              <a:t>の４つが存在　</a:t>
            </a:r>
            <a:endParaRPr lang="ja-JP" altLang="en-US" sz="1400" b="1">
              <a:latin typeface="Meiryo UI"/>
              <a:ea typeface="Meiryo UI"/>
            </a:endParaRPr>
          </a:p>
        </p:txBody>
      </p:sp>
      <p:sp>
        <p:nvSpPr>
          <p:cNvPr id="1258" name="Rectangle 2"/>
          <p:cNvSpPr>
            <a:spLocks noChangeArrowheads="1"/>
          </p:cNvSpPr>
          <p:nvPr/>
        </p:nvSpPr>
        <p:spPr>
          <a:xfrm>
            <a:off x="0" y="0"/>
            <a:ext cx="9153526" cy="476106"/>
          </a:xfrm>
          <a:prstGeom prst="rect">
            <a:avLst/>
          </a:prstGeom>
          <a:solidFill>
            <a:srgbClr val="000080"/>
          </a:solidFill>
          <a:ln>
            <a:miter/>
          </a:ln>
        </p:spPr>
        <p:txBody>
          <a:bodyPr vert="horz" wrap="square" lIns="95723" tIns="144000" rIns="95723" bIns="144000" anchor="ctr"/>
          <a:lstStyle/>
          <a:p>
            <a:pPr algn="ctr" eaLnBrk="1" fontAlgn="ctr" latinLnBrk="0" hangingPunct="1">
              <a:lnSpc>
                <a:spcPts val="2000"/>
              </a:lnSpc>
              <a:spcBef>
                <a:spcPct val="0"/>
              </a:spcBef>
              <a:buClrTx/>
              <a:buSzTx/>
              <a:buFontTx/>
              <a:buNone/>
            </a:pPr>
            <a:r>
              <a:rPr kumimoji="0" lang="ja-JP" altLang="en-US" sz="1800" b="1">
                <a:solidFill>
                  <a:schemeClr val="bg1"/>
                </a:solidFill>
                <a:effectLst/>
                <a:latin typeface="BIZ UDPゴシック"/>
                <a:ea typeface="BIZ UDPゴシック"/>
              </a:rPr>
              <a:t>第Ⅱ部　人口減少社会を見据えた高等学校教育の在り方① </a:t>
            </a:r>
            <a:endParaRPr sz="1800">
              <a:latin typeface="BIZ UDPゴシック"/>
              <a:ea typeface="BIZ UDPゴシック"/>
            </a:endParaRPr>
          </a:p>
        </p:txBody>
      </p:sp>
      <p:sp>
        <p:nvSpPr>
          <p:cNvPr id="1259" name="四角形 295"/>
          <p:cNvSpPr>
            <a:spLocks noChangeArrowheads="1"/>
          </p:cNvSpPr>
          <p:nvPr/>
        </p:nvSpPr>
        <p:spPr>
          <a:xfrm>
            <a:off x="0" y="2349000"/>
            <a:ext cx="2459963" cy="394427"/>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３　人口減少地域におけるサスティナブル（持続可能）な学校づくり</a:t>
            </a:r>
          </a:p>
        </p:txBody>
      </p:sp>
      <p:sp>
        <p:nvSpPr>
          <p:cNvPr id="1260" name="テキスト 103"/>
          <p:cNvSpPr txBox="1">
            <a:spLocks noChangeArrowheads="1"/>
          </p:cNvSpPr>
          <p:nvPr/>
        </p:nvSpPr>
        <p:spPr>
          <a:xfrm>
            <a:off x="4527932" y="866735"/>
            <a:ext cx="4494548" cy="1476389"/>
          </a:xfrm>
          <a:prstGeom prst="rect">
            <a:avLst/>
          </a:prstGeom>
          <a:noFill/>
          <a:ln>
            <a:miter/>
          </a:ln>
        </p:spPr>
        <p:txBody>
          <a:bodyPr vert="horz" wrap="square" lIns="91392" tIns="45697" rIns="35985" bIns="45697">
            <a:spAutoFit/>
          </a:bodyPr>
          <a:lstStyle/>
          <a:p>
            <a:pPr eaLnBrk="1" fontAlgn="base" latinLnBrk="0" hangingPunct="1">
              <a:lnSpc>
                <a:spcPts val="1800"/>
              </a:lnSpc>
              <a:spcBef>
                <a:spcPct val="0"/>
              </a:spcBef>
              <a:buClrTx/>
              <a:buSzTx/>
              <a:buFontTx/>
              <a:buNone/>
            </a:pPr>
            <a:r>
              <a:rPr lang="ja-JP" altLang="en-US" sz="1200" b="1">
                <a:latin typeface="Meiryo UI" pitchFamily="55" charset="-128"/>
                <a:ea typeface="Meiryo UI" pitchFamily="55" charset="-128"/>
              </a:rPr>
              <a:t>・</a:t>
            </a:r>
            <a:r>
              <a:rPr lang="ja-JP" altLang="en-US" sz="1400" b="0">
                <a:latin typeface="Meiryo UI" pitchFamily="55" charset="-128"/>
                <a:ea typeface="Meiryo UI" pitchFamily="55" charset="-128"/>
              </a:rPr>
              <a:t>適正規模を下回る高校が全体の６割を占めており、</a:t>
            </a:r>
            <a:r>
              <a:rPr lang="ja-JP" altLang="en-US" sz="1400" b="1">
                <a:latin typeface="Meiryo UI" pitchFamily="55" charset="-128"/>
                <a:ea typeface="Meiryo UI" pitchFamily="55" charset="-128"/>
              </a:rPr>
              <a:t>年々、</a:t>
            </a:r>
          </a:p>
          <a:p>
            <a:pPr eaLnBrk="1" fontAlgn="base" latinLnBrk="0" hangingPunct="1">
              <a:lnSpc>
                <a:spcPts val="1800"/>
              </a:lnSpc>
              <a:spcBef>
                <a:spcPct val="0"/>
              </a:spcBef>
              <a:buClrTx/>
              <a:buSzTx/>
              <a:buFontTx/>
              <a:buNone/>
            </a:pPr>
            <a:r>
              <a:rPr lang="ja-JP" altLang="en-US" sz="1400" b="1">
                <a:latin typeface="Meiryo UI" pitchFamily="55" charset="-128"/>
                <a:ea typeface="Meiryo UI" pitchFamily="55" charset="-128"/>
              </a:rPr>
              <a:t>　小規模化が進行している状況</a:t>
            </a:r>
          </a:p>
          <a:p>
            <a:pPr eaLnBrk="1" fontAlgn="base" latinLnBrk="0" hangingPunct="1">
              <a:lnSpc>
                <a:spcPts val="1800"/>
              </a:lnSpc>
              <a:spcBef>
                <a:spcPct val="0"/>
              </a:spcBef>
              <a:buClrTx/>
              <a:buSzTx/>
              <a:buFontTx/>
              <a:buNone/>
            </a:pPr>
            <a:r>
              <a:rPr lang="ja-JP" altLang="en-US" sz="1400" b="1">
                <a:latin typeface="Meiryo UI" pitchFamily="55" charset="-128"/>
                <a:ea typeface="Meiryo UI" pitchFamily="55" charset="-128"/>
              </a:rPr>
              <a:t>・</a:t>
            </a:r>
            <a:r>
              <a:rPr lang="ja-JP" altLang="en-US" sz="1400" b="0">
                <a:latin typeface="Meiryo UI" pitchFamily="55" charset="-128"/>
                <a:ea typeface="Meiryo UI" pitchFamily="55" charset="-128"/>
              </a:rPr>
              <a:t>小規模校では、教員と生徒の距離が近く個別指導による</a:t>
            </a:r>
          </a:p>
          <a:p>
            <a:pPr eaLnBrk="1" fontAlgn="base" latinLnBrk="0" hangingPunct="1">
              <a:lnSpc>
                <a:spcPts val="1800"/>
              </a:lnSpc>
              <a:spcBef>
                <a:spcPct val="0"/>
              </a:spcBef>
              <a:buClrTx/>
              <a:buSzTx/>
              <a:buFontTx/>
              <a:buNone/>
            </a:pPr>
            <a:r>
              <a:rPr lang="ja-JP" altLang="en-US" sz="1400" b="1">
                <a:latin typeface="Meiryo UI" pitchFamily="55" charset="-128"/>
                <a:ea typeface="Meiryo UI" pitchFamily="55" charset="-128"/>
              </a:rPr>
              <a:t>　きめ細かな教育を行うことができる一方、多様な選択科</a:t>
            </a:r>
          </a:p>
          <a:p>
            <a:pPr eaLnBrk="1" fontAlgn="base" latinLnBrk="0" hangingPunct="1">
              <a:lnSpc>
                <a:spcPts val="1800"/>
              </a:lnSpc>
              <a:spcBef>
                <a:spcPct val="0"/>
              </a:spcBef>
              <a:buClrTx/>
              <a:buSzTx/>
              <a:buFontTx/>
              <a:buNone/>
            </a:pPr>
            <a:r>
              <a:rPr lang="ja-JP" altLang="en-US" sz="1400" b="1">
                <a:latin typeface="Meiryo UI" pitchFamily="55" charset="-128"/>
                <a:ea typeface="Meiryo UI" pitchFamily="55" charset="-128"/>
              </a:rPr>
              <a:t>　目の開設が困難、人間関係の固定化などの課題</a:t>
            </a:r>
          </a:p>
          <a:p>
            <a:pPr eaLnBrk="1" fontAlgn="base" latinLnBrk="0" hangingPunct="1">
              <a:lnSpc>
                <a:spcPts val="1800"/>
              </a:lnSpc>
              <a:spcBef>
                <a:spcPct val="0"/>
              </a:spcBef>
              <a:buClrTx/>
              <a:buSzTx/>
              <a:buFontTx/>
              <a:buNone/>
            </a:pPr>
            <a:r>
              <a:rPr lang="ja-JP" altLang="en-US" sz="1400" b="1">
                <a:latin typeface="Meiryo UI" pitchFamily="55" charset="-128"/>
                <a:ea typeface="Meiryo UI" pitchFamily="55" charset="-128"/>
              </a:rPr>
              <a:t>・</a:t>
            </a:r>
            <a:r>
              <a:rPr lang="ja-JP" altLang="en-US" sz="1400" b="0">
                <a:latin typeface="Meiryo UI" pitchFamily="55" charset="-128"/>
                <a:ea typeface="Meiryo UI" pitchFamily="55" charset="-128"/>
              </a:rPr>
              <a:t>人口減少を見据えた</a:t>
            </a:r>
            <a:r>
              <a:rPr lang="ja-JP" altLang="en-US" sz="1400" b="1">
                <a:latin typeface="Meiryo UI" pitchFamily="55" charset="-128"/>
                <a:ea typeface="Meiryo UI" pitchFamily="55" charset="-128"/>
              </a:rPr>
              <a:t>持続可能な仕組みの検討必要</a:t>
            </a:r>
          </a:p>
        </p:txBody>
      </p:sp>
      <p:sp>
        <p:nvSpPr>
          <p:cNvPr id="1261" name="四角形 109"/>
          <p:cNvSpPr>
            <a:spLocks noChangeArrowheads="1"/>
          </p:cNvSpPr>
          <p:nvPr/>
        </p:nvSpPr>
        <p:spPr>
          <a:xfrm>
            <a:off x="0" y="575223"/>
            <a:ext cx="3751091" cy="395288"/>
          </a:xfrm>
          <a:prstGeom prst="rect">
            <a:avLst/>
          </a:prstGeom>
          <a:noFill/>
          <a:ln>
            <a:miter/>
          </a:ln>
        </p:spPr>
        <p:txBody>
          <a:bodyPr vert="horz" wrap="none" lIns="91419" tIns="45711" rIns="91419" bIns="45711" anchor="ctr"/>
          <a:lstStyle/>
          <a:p>
            <a:pPr eaLnBrk="1" fontAlgn="base" latinLnBrk="0" hangingPunct="1">
              <a:spcBef>
                <a:spcPct val="0"/>
              </a:spcBef>
              <a:buClr>
                <a:schemeClr val="bg1"/>
              </a:buClr>
              <a:buSzTx/>
              <a:buFont typeface="Times New Roman" pitchFamily="23" charset="0"/>
              <a:buNone/>
            </a:pPr>
            <a:r>
              <a:rPr lang="ja-JP" altLang="en-US" sz="1500" b="1">
                <a:latin typeface="メイリオ" pitchFamily="55" charset="-128"/>
                <a:ea typeface="メイリオ" pitchFamily="55" charset="-128"/>
              </a:rPr>
              <a:t>１　本県の高校教育の現状と課題</a:t>
            </a:r>
          </a:p>
        </p:txBody>
      </p:sp>
      <p:sp>
        <p:nvSpPr>
          <p:cNvPr id="1262" name="四角形 100"/>
          <p:cNvSpPr>
            <a:spLocks noChangeArrowheads="1"/>
          </p:cNvSpPr>
          <p:nvPr/>
        </p:nvSpPr>
        <p:spPr>
          <a:xfrm>
            <a:off x="144493" y="2683928"/>
            <a:ext cx="8877987" cy="3992396"/>
          </a:xfrm>
          <a:prstGeom prst="rect">
            <a:avLst/>
          </a:prstGeom>
          <a:noFill/>
          <a:ln w="25400">
            <a:solidFill>
              <a:srgbClr val="333399"/>
            </a:solidFill>
            <a:miter/>
          </a:ln>
        </p:spPr>
        <p:txBody>
          <a:bodyPr vert="horz" wrap="square" lIns="91419" tIns="45711" rIns="91419" bIns="45711"/>
          <a:lstStyle/>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a:p>
            <a:pPr eaLnBrk="1" fontAlgn="base" latinLnBrk="0" hangingPunct="1">
              <a:spcBef>
                <a:spcPct val="0"/>
              </a:spcBef>
              <a:buClr>
                <a:schemeClr val="bg1"/>
              </a:buClr>
              <a:buSzTx/>
              <a:buFont typeface="Times New Roman" pitchFamily="23" charset="0"/>
              <a:buNone/>
            </a:pPr>
            <a:endParaRPr lang="ja-JP" altLang="en-US" sz="1600">
              <a:latin typeface="メイリオ" pitchFamily="55" charset="-128"/>
              <a:ea typeface="メイリオ" pitchFamily="55" charset="-128"/>
            </a:endParaRPr>
          </a:p>
        </p:txBody>
      </p:sp>
      <p:sp>
        <p:nvSpPr>
          <p:cNvPr id="1263" name="テキスト 101"/>
          <p:cNvSpPr txBox="1">
            <a:spLocks noChangeAspect="1" noChangeArrowheads="1"/>
          </p:cNvSpPr>
          <p:nvPr/>
        </p:nvSpPr>
        <p:spPr>
          <a:xfrm>
            <a:off x="83370" y="2743427"/>
            <a:ext cx="9000231" cy="923330"/>
          </a:xfrm>
          <a:prstGeom prst="rect">
            <a:avLst/>
          </a:prstGeom>
          <a:noFill/>
          <a:ln>
            <a:miter/>
          </a:ln>
        </p:spPr>
        <p:txBody>
          <a:bodyPr vert="horz" wrap="square" tIns="0" bIns="0">
            <a:spAutoFit/>
          </a:bodyPr>
          <a:lstStyle/>
          <a:p>
            <a:pPr eaLnBrk="1" fontAlgn="base" latinLnBrk="0" hangingPunct="1">
              <a:lnSpc>
                <a:spcPts val="1800"/>
              </a:lnSpc>
              <a:spcBef>
                <a:spcPct val="0"/>
              </a:spcBef>
              <a:buClrTx/>
              <a:buSzTx/>
              <a:buFontTx/>
              <a:buNone/>
            </a:pPr>
            <a:r>
              <a:rPr lang="en-US" altLang="ja-JP" sz="1400" b="0">
                <a:latin typeface="メイリオ" pitchFamily="55" charset="-128"/>
                <a:ea typeface="メイリオ" pitchFamily="55" charset="-128"/>
              </a:rPr>
              <a:t>・人口減少地域の高校生のウェルビーイング向上や教育の持続可能性を高めるための基本的枠組みとして、</a:t>
            </a:r>
          </a:p>
          <a:p>
            <a:pPr eaLnBrk="1" fontAlgn="base" latinLnBrk="0" hangingPunct="1">
              <a:lnSpc>
                <a:spcPts val="1800"/>
              </a:lnSpc>
              <a:spcBef>
                <a:spcPct val="0"/>
              </a:spcBef>
              <a:buClrTx/>
              <a:buSzTx/>
              <a:buFontTx/>
              <a:buNone/>
            </a:pPr>
            <a:r>
              <a:rPr lang="en-US" altLang="ja-JP" sz="1400" b="0">
                <a:latin typeface="メイリオ" pitchFamily="55" charset="-128"/>
                <a:ea typeface="メイリオ" pitchFamily="55" charset="-128"/>
              </a:rPr>
              <a:t>　</a:t>
            </a:r>
            <a:r>
              <a:rPr lang="en-US" altLang="ja-JP" sz="1400" b="1">
                <a:latin typeface="メイリオ" pitchFamily="55" charset="-128"/>
                <a:ea typeface="メイリオ" pitchFamily="55" charset="-128"/>
              </a:rPr>
              <a:t>「サスティナブル（持続可能）な学校づくり」</a:t>
            </a:r>
            <a:r>
              <a:rPr lang="en-US" altLang="ja-JP" sz="1400" b="0">
                <a:latin typeface="メイリオ" pitchFamily="55" charset="-128"/>
                <a:ea typeface="メイリオ" pitchFamily="55" charset="-128"/>
              </a:rPr>
              <a:t>を提示（下図のとおり）</a:t>
            </a:r>
          </a:p>
          <a:p>
            <a:pPr eaLnBrk="1" fontAlgn="base" latinLnBrk="0" hangingPunct="1">
              <a:lnSpc>
                <a:spcPts val="1800"/>
              </a:lnSpc>
              <a:spcBef>
                <a:spcPct val="0"/>
              </a:spcBef>
              <a:buClrTx/>
              <a:buSzTx/>
              <a:buFontTx/>
              <a:buNone/>
            </a:pPr>
            <a:r>
              <a:rPr lang="en-US" altLang="ja-JP" sz="1400" b="1">
                <a:latin typeface="メイリオ" pitchFamily="55" charset="-128"/>
                <a:ea typeface="メイリオ" pitchFamily="55" charset="-128"/>
              </a:rPr>
              <a:t> 　 ＊５段階：①ビジョンの設定、②実現可能な条件の提示、③コンピテンス（学校経営方針）の策定、</a:t>
            </a:r>
          </a:p>
          <a:p>
            <a:pPr eaLnBrk="1" fontAlgn="base" latinLnBrk="0" hangingPunct="1">
              <a:lnSpc>
                <a:spcPts val="1800"/>
              </a:lnSpc>
              <a:spcBef>
                <a:spcPct val="0"/>
              </a:spcBef>
              <a:buClrTx/>
              <a:buSzTx/>
              <a:buFontTx/>
              <a:buNone/>
            </a:pPr>
            <a:r>
              <a:rPr lang="en-US" altLang="ja-JP" sz="1400" b="1">
                <a:latin typeface="メイリオ" pitchFamily="55" charset="-128"/>
                <a:ea typeface="メイリオ" pitchFamily="55" charset="-128"/>
              </a:rPr>
              <a:t>　  　　　　　④教授方法の創発・実践、⑤モニタリングと評価（コミュニティ・スクール）の実施</a:t>
            </a:r>
          </a:p>
        </p:txBody>
      </p:sp>
      <p:sp>
        <p:nvSpPr>
          <p:cNvPr id="1264" name="四角形 6"/>
          <p:cNvSpPr>
            <a:spLocks noGrp="1" noChangeArrowheads="1"/>
          </p:cNvSpPr>
          <p:nvPr>
            <p:ph type="sldNum" sz="quarter" idx="12"/>
          </p:nvPr>
        </p:nvSpPr>
        <p:spPr>
          <a:xfrm>
            <a:off x="7515533" y="6619875"/>
            <a:ext cx="1628467"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7</a:t>
            </a:r>
          </a:p>
        </p:txBody>
      </p:sp>
      <p:pic>
        <p:nvPicPr>
          <p:cNvPr id="1265" name="図 159"/>
          <p:cNvPicPr>
            <a:picLocks noChangeAspect="1"/>
          </p:cNvPicPr>
          <p:nvPr/>
        </p:nvPicPr>
        <p:blipFill>
          <a:blip r:embed="rId2"/>
          <a:stretch>
            <a:fillRect/>
          </a:stretch>
        </p:blipFill>
        <p:spPr>
          <a:xfrm>
            <a:off x="1764000" y="3624841"/>
            <a:ext cx="6122334" cy="3051483"/>
          </a:xfrm>
          <a:prstGeom prst="rect">
            <a:avLst/>
          </a:prstGeom>
        </p:spPr>
      </p:pic>
      <p:pic>
        <p:nvPicPr>
          <p:cNvPr id="1266" name="録音したサウンド">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28" fill="hold"/>
                                        <p:tgtEl>
                                          <p:spTgt spid="12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1" name="四角形 197"/>
          <p:cNvSpPr>
            <a:spLocks noChangeArrowheads="1"/>
          </p:cNvSpPr>
          <p:nvPr/>
        </p:nvSpPr>
        <p:spPr>
          <a:xfrm>
            <a:off x="175480" y="3504773"/>
            <a:ext cx="8812693" cy="3158701"/>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72" name="四角形 3"/>
          <p:cNvSpPr>
            <a:spLocks noChangeArrowheads="1"/>
          </p:cNvSpPr>
          <p:nvPr/>
        </p:nvSpPr>
        <p:spPr>
          <a:xfrm>
            <a:off x="180995" y="620908"/>
            <a:ext cx="8811138" cy="2733919"/>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73" name="テキスト 10"/>
          <p:cNvSpPr txBox="1">
            <a:spLocks noChangeArrowheads="1"/>
          </p:cNvSpPr>
          <p:nvPr/>
        </p:nvSpPr>
        <p:spPr>
          <a:xfrm>
            <a:off x="179166" y="621000"/>
            <a:ext cx="3673623"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【方策１】小規模校での学びの充実</a:t>
            </a:r>
          </a:p>
        </p:txBody>
      </p:sp>
      <p:sp>
        <p:nvSpPr>
          <p:cNvPr id="1274" name="Text Box 3946"/>
          <p:cNvSpPr txBox="1">
            <a:spLocks noChangeArrowheads="1"/>
          </p:cNvSpPr>
          <p:nvPr/>
        </p:nvSpPr>
        <p:spPr>
          <a:xfrm>
            <a:off x="180837" y="940700"/>
            <a:ext cx="4292785" cy="2414127"/>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eaLnBrk="1" fontAlgn="base" latinLnBrk="0" hangingPunct="1">
              <a:lnSpc>
                <a:spcPts val="1600"/>
              </a:lnSpc>
              <a:spcBef>
                <a:spcPct val="20000"/>
              </a:spcBef>
              <a:buClrTx/>
              <a:buSzTx/>
              <a:buFontTx/>
              <a:buNone/>
            </a:pPr>
            <a:r>
              <a:rPr lang="ja-JP" altLang="en-US" sz="1400" b="1" i="0">
                <a:latin typeface="メイリオ"/>
                <a:ea typeface="メイリオ"/>
              </a:rPr>
              <a:t>◎共通性の確保と多様性への対応</a:t>
            </a:r>
          </a:p>
          <a:p>
            <a:pPr eaLnBrk="1" fontAlgn="base" latinLnBrk="0" hangingPunct="1">
              <a:lnSpc>
                <a:spcPts val="1600"/>
              </a:lnSpc>
              <a:spcBef>
                <a:spcPct val="20000"/>
              </a:spcBef>
              <a:buClrTx/>
              <a:buSzTx/>
              <a:buFontTx/>
              <a:buNone/>
            </a:pPr>
            <a:r>
              <a:rPr lang="ja-JP" altLang="en-US" sz="1400" b="0" i="0">
                <a:latin typeface="メイリオ"/>
                <a:ea typeface="メイリオ"/>
              </a:rPr>
              <a:t>・全ての生徒が共通に身に付けるべき資質・能力を育成する</a:t>
            </a:r>
            <a:r>
              <a:rPr lang="ja-JP" altLang="en-US" sz="1400" b="1" i="0">
                <a:latin typeface="メイリオ"/>
                <a:ea typeface="メイリオ"/>
              </a:rPr>
              <a:t>「共通性の確保」</a:t>
            </a:r>
            <a:r>
              <a:rPr lang="ja-JP" altLang="en-US" sz="1400" b="0" i="0">
                <a:latin typeface="メイリオ"/>
                <a:ea typeface="メイリオ"/>
              </a:rPr>
              <a:t>と生徒一人一人の特性等に応じた</a:t>
            </a:r>
            <a:r>
              <a:rPr lang="ja-JP" altLang="en-US" sz="1400" b="1" i="0">
                <a:latin typeface="メイリオ"/>
                <a:ea typeface="メイリオ"/>
              </a:rPr>
              <a:t>「多様性への対応」の両立が重要</a:t>
            </a:r>
            <a:endParaRPr lang="ja-JP" altLang="en-US" sz="1400" b="0" i="0">
              <a:latin typeface="メイリオ"/>
              <a:ea typeface="メイリオ"/>
            </a:endParaRPr>
          </a:p>
          <a:p>
            <a:pPr eaLnBrk="1" fontAlgn="base" latinLnBrk="0" hangingPunct="1">
              <a:lnSpc>
                <a:spcPts val="1600"/>
              </a:lnSpc>
              <a:spcBef>
                <a:spcPct val="20000"/>
              </a:spcBef>
              <a:buClrTx/>
              <a:buSzTx/>
              <a:buFontTx/>
              <a:buNone/>
            </a:pPr>
            <a:r>
              <a:rPr lang="ja-JP" altLang="en-US" sz="1400" b="1" i="0">
                <a:latin typeface="メイリオ"/>
                <a:ea typeface="メイリオ"/>
              </a:rPr>
              <a:t>◎ウェルビーイングにつながる探究的な学び</a:t>
            </a:r>
          </a:p>
          <a:p>
            <a:pPr eaLnBrk="1" fontAlgn="base" latinLnBrk="0" hangingPunct="1">
              <a:lnSpc>
                <a:spcPts val="1600"/>
              </a:lnSpc>
              <a:spcBef>
                <a:spcPct val="20000"/>
              </a:spcBef>
              <a:buClrTx/>
              <a:buSzTx/>
              <a:buFontTx/>
              <a:buNone/>
            </a:pPr>
            <a:r>
              <a:rPr lang="ja-JP" altLang="en-US" sz="1400" b="0" i="0">
                <a:latin typeface="メイリオ"/>
                <a:ea typeface="メイリオ"/>
              </a:rPr>
              <a:t>・探究的な学びは</a:t>
            </a:r>
            <a:r>
              <a:rPr lang="ja-JP" altLang="en-US" sz="1400" b="1" i="0">
                <a:latin typeface="メイリオ"/>
                <a:ea typeface="メイリオ"/>
              </a:rPr>
              <a:t>生徒がウェルビーイングを実現する  ための学びとしての位置付け</a:t>
            </a:r>
          </a:p>
          <a:p>
            <a:pPr eaLnBrk="1" fontAlgn="base" latinLnBrk="0" hangingPunct="1">
              <a:lnSpc>
                <a:spcPts val="1600"/>
              </a:lnSpc>
              <a:spcBef>
                <a:spcPct val="20000"/>
              </a:spcBef>
              <a:buClrTx/>
              <a:buSzTx/>
              <a:buFontTx/>
              <a:buNone/>
            </a:pPr>
            <a:r>
              <a:rPr lang="ja-JP" altLang="en-US" sz="1400" b="0" i="0">
                <a:latin typeface="メイリオ"/>
                <a:ea typeface="メイリオ"/>
              </a:rPr>
              <a:t>・人口減少地域での豊かな環境のもとで地域のリアルに触れる課題解決型学習による</a:t>
            </a:r>
            <a:r>
              <a:rPr lang="ja-JP" altLang="en-US" sz="1400" b="1" i="0">
                <a:latin typeface="メイリオ"/>
                <a:ea typeface="メイリオ"/>
              </a:rPr>
              <a:t>小規模校での学びは生徒の社会的自立につながる得がたい経験</a:t>
            </a:r>
          </a:p>
        </p:txBody>
      </p:sp>
      <p:sp>
        <p:nvSpPr>
          <p:cNvPr id="1275" name="Rectangle 99"/>
          <p:cNvSpPr>
            <a:spLocks noChangeArrowheads="1"/>
          </p:cNvSpPr>
          <p:nvPr/>
        </p:nvSpPr>
        <p:spPr>
          <a:xfrm>
            <a:off x="0" y="0"/>
            <a:ext cx="9153526" cy="476106"/>
          </a:xfrm>
          <a:prstGeom prst="rect">
            <a:avLst/>
          </a:prstGeom>
          <a:solidFill>
            <a:srgbClr val="000080"/>
          </a:solidFill>
          <a:ln>
            <a:miter/>
          </a:ln>
        </p:spPr>
        <p:txBody>
          <a:bodyPr vert="horz" wrap="square" lIns="95723" tIns="144000" rIns="95723" bIns="144000" anchor="ctr"/>
          <a:lstStyle/>
          <a:p>
            <a:pPr algn="ctr" eaLnBrk="1" fontAlgn="ctr" latinLnBrk="0" hangingPunct="1">
              <a:lnSpc>
                <a:spcPts val="2000"/>
              </a:lnSpc>
              <a:spcBef>
                <a:spcPct val="0"/>
              </a:spcBef>
              <a:buClrTx/>
              <a:buSzTx/>
              <a:buFontTx/>
              <a:buNone/>
            </a:pPr>
            <a:r>
              <a:rPr kumimoji="0" lang="ja-JP" altLang="en-US" sz="1800" b="1">
                <a:solidFill>
                  <a:schemeClr val="bg1"/>
                </a:solidFill>
                <a:effectLst/>
                <a:latin typeface="BIZ UDPゴシック"/>
                <a:ea typeface="BIZ UDPゴシック"/>
              </a:rPr>
              <a:t>第Ⅱ部　人口減少社会を見据えた高等学校教育の在り方② </a:t>
            </a:r>
            <a:endParaRPr sz="1800">
              <a:latin typeface="BIZ UDPゴシック"/>
              <a:ea typeface="BIZ UDPゴシック"/>
            </a:endParaRPr>
          </a:p>
        </p:txBody>
      </p:sp>
      <p:sp>
        <p:nvSpPr>
          <p:cNvPr id="1276" name="テキスト 100"/>
          <p:cNvSpPr txBox="1">
            <a:spLocks noChangeArrowheads="1"/>
          </p:cNvSpPr>
          <p:nvPr/>
        </p:nvSpPr>
        <p:spPr>
          <a:xfrm>
            <a:off x="175487" y="3504763"/>
            <a:ext cx="3818449"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【方策２】地域との連携</a:t>
            </a:r>
          </a:p>
        </p:txBody>
      </p:sp>
      <p:sp>
        <p:nvSpPr>
          <p:cNvPr id="1277" name="Text Box 103"/>
          <p:cNvSpPr txBox="1">
            <a:spLocks noChangeArrowheads="1"/>
          </p:cNvSpPr>
          <p:nvPr/>
        </p:nvSpPr>
        <p:spPr>
          <a:xfrm>
            <a:off x="5222033" y="3484245"/>
            <a:ext cx="3026138" cy="388957"/>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eaLnBrk="1" fontAlgn="base" latinLnBrk="0" hangingPunct="1">
              <a:lnSpc>
                <a:spcPts val="1600"/>
              </a:lnSpc>
              <a:spcBef>
                <a:spcPct val="20000"/>
              </a:spcBef>
              <a:buClrTx/>
              <a:buSzTx/>
              <a:buFontTx/>
              <a:buNone/>
            </a:pPr>
            <a:r>
              <a:rPr lang="ja-JP" altLang="en-US" sz="1200" b="1" i="0">
                <a:latin typeface="BIZ UDPゴシック"/>
                <a:ea typeface="BIZ UDPゴシック"/>
              </a:rPr>
              <a:t>高校における地域連携の仕組み（イメージ）</a:t>
            </a:r>
          </a:p>
        </p:txBody>
      </p:sp>
      <p:sp>
        <p:nvSpPr>
          <p:cNvPr id="1278" name="Text Box 105"/>
          <p:cNvSpPr txBox="1">
            <a:spLocks noChangeArrowheads="1"/>
          </p:cNvSpPr>
          <p:nvPr/>
        </p:nvSpPr>
        <p:spPr>
          <a:xfrm>
            <a:off x="4474822" y="940700"/>
            <a:ext cx="4520560" cy="2371038"/>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eaLnBrk="1" fontAlgn="base" latinLnBrk="0" hangingPunct="1">
              <a:lnSpc>
                <a:spcPts val="1600"/>
              </a:lnSpc>
              <a:spcBef>
                <a:spcPct val="20000"/>
              </a:spcBef>
              <a:buClrTx/>
              <a:buSzTx/>
              <a:buFontTx/>
              <a:buNone/>
            </a:pPr>
            <a:r>
              <a:rPr lang="ja-JP" altLang="en-US" sz="1400" b="1" i="0">
                <a:latin typeface="メイリオ"/>
                <a:ea typeface="メイリオ"/>
              </a:rPr>
              <a:t>◎ICTを活用した学びの充実</a:t>
            </a:r>
          </a:p>
          <a:p>
            <a:pPr eaLnBrk="1" fontAlgn="base" latinLnBrk="0" hangingPunct="1">
              <a:lnSpc>
                <a:spcPts val="1600"/>
              </a:lnSpc>
              <a:spcBef>
                <a:spcPct val="20000"/>
              </a:spcBef>
              <a:buClrTx/>
              <a:buSzTx/>
              <a:buFontTx/>
              <a:buNone/>
            </a:pPr>
            <a:r>
              <a:rPr lang="ja-JP" altLang="en-US" sz="1400" b="0" i="0">
                <a:latin typeface="メイリオ"/>
                <a:ea typeface="メイリオ"/>
              </a:rPr>
              <a:t> ･人口減少地域において地理的制約や時間的制約に左右されないICTを活用した</a:t>
            </a:r>
            <a:r>
              <a:rPr lang="ja-JP" altLang="en-US" sz="1400" b="1" i="0">
                <a:latin typeface="メイリオ"/>
                <a:ea typeface="メイリオ"/>
              </a:rPr>
              <a:t>遠隔教育は、生徒の学びの保障を図るためのツールとして期待</a:t>
            </a:r>
            <a:endParaRPr lang="ja-JP" altLang="en-US" sz="1400" b="0" i="0">
              <a:latin typeface="メイリオ"/>
              <a:ea typeface="メイリオ"/>
            </a:endParaRPr>
          </a:p>
          <a:p>
            <a:pPr eaLnBrk="1" fontAlgn="base" latinLnBrk="0" hangingPunct="1">
              <a:lnSpc>
                <a:spcPts val="1600"/>
              </a:lnSpc>
              <a:spcBef>
                <a:spcPct val="20000"/>
              </a:spcBef>
              <a:buClrTx/>
              <a:buSzTx/>
              <a:buFontTx/>
              <a:buNone/>
            </a:pPr>
            <a:r>
              <a:rPr lang="ja-JP" altLang="en-US" sz="1400" b="0" i="0">
                <a:latin typeface="メイリオ"/>
                <a:ea typeface="メイリオ"/>
              </a:rPr>
              <a:t>・他方、</a:t>
            </a:r>
            <a:r>
              <a:rPr lang="ja-JP" altLang="en-US" sz="1400" b="1" i="0">
                <a:latin typeface="メイリオ"/>
                <a:ea typeface="メイリオ"/>
              </a:rPr>
              <a:t>ICTの限界</a:t>
            </a:r>
            <a:r>
              <a:rPr lang="ja-JP" altLang="en-US" sz="1400" b="0" i="0">
                <a:latin typeface="メイリオ"/>
                <a:ea typeface="メイリオ"/>
              </a:rPr>
              <a:t>（困難を抱える生徒にはリアルな学びが人間形成上不可欠、生徒の発達段階やニーズに応じ段階的に進めること）</a:t>
            </a:r>
            <a:r>
              <a:rPr lang="ja-JP" altLang="en-US" sz="1400" b="1" i="0">
                <a:latin typeface="メイリオ"/>
                <a:ea typeface="メイリオ"/>
              </a:rPr>
              <a:t>に留意する必要</a:t>
            </a:r>
          </a:p>
          <a:p>
            <a:pPr eaLnBrk="1" fontAlgn="base" latinLnBrk="0" hangingPunct="1">
              <a:lnSpc>
                <a:spcPts val="1600"/>
              </a:lnSpc>
              <a:spcBef>
                <a:spcPct val="20000"/>
              </a:spcBef>
              <a:buClrTx/>
              <a:buSzTx/>
              <a:buFontTx/>
              <a:buNone/>
            </a:pPr>
            <a:r>
              <a:rPr lang="ja-JP" altLang="en-US" sz="1400" b="0" i="0">
                <a:latin typeface="メイリオ"/>
                <a:ea typeface="メイリオ"/>
              </a:rPr>
              <a:t>・アナログかデジタルかという二元論に陥ることなく</a:t>
            </a:r>
            <a:r>
              <a:rPr lang="ja-JP" altLang="en-US" sz="1400" b="1" i="0">
                <a:latin typeface="メイリオ"/>
                <a:ea typeface="メイリオ"/>
              </a:rPr>
              <a:t>リアルな学びとICTの活用を組み合わせる「ハイブリッドによる多様な学び」の充実が重要</a:t>
            </a:r>
          </a:p>
        </p:txBody>
      </p:sp>
      <p:sp>
        <p:nvSpPr>
          <p:cNvPr id="1279" name="Text Box 107"/>
          <p:cNvSpPr txBox="1">
            <a:spLocks noChangeArrowheads="1"/>
          </p:cNvSpPr>
          <p:nvPr/>
        </p:nvSpPr>
        <p:spPr>
          <a:xfrm>
            <a:off x="180983" y="3836856"/>
            <a:ext cx="4392856" cy="2867585"/>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eaLnBrk="1" fontAlgn="base" latinLnBrk="0" hangingPunct="1">
              <a:lnSpc>
                <a:spcPts val="1600"/>
              </a:lnSpc>
              <a:spcBef>
                <a:spcPct val="20000"/>
              </a:spcBef>
              <a:buClrTx/>
              <a:buSzTx/>
              <a:buFontTx/>
              <a:buNone/>
            </a:pPr>
            <a:r>
              <a:rPr lang="ja-JP" altLang="en-US" sz="1400" b="1" i="0">
                <a:latin typeface="メイリオ"/>
                <a:ea typeface="メイリオ"/>
              </a:rPr>
              <a:t>◎コミュニティ・スクール、コンソーシアム</a:t>
            </a:r>
          </a:p>
          <a:p>
            <a:pPr eaLnBrk="1" fontAlgn="base" latinLnBrk="0" hangingPunct="1">
              <a:lnSpc>
                <a:spcPts val="1600"/>
              </a:lnSpc>
              <a:spcBef>
                <a:spcPct val="20000"/>
              </a:spcBef>
              <a:buClrTx/>
              <a:buSzTx/>
              <a:buFontTx/>
              <a:buNone/>
            </a:pPr>
            <a:r>
              <a:rPr lang="ja-JP" altLang="en-US" sz="1400" b="0" i="0">
                <a:latin typeface="メイリオ"/>
                <a:ea typeface="メイリオ"/>
              </a:rPr>
              <a:t>・学校と地域の協議の場である</a:t>
            </a:r>
            <a:r>
              <a:rPr lang="ja-JP" altLang="en-US" sz="1400" b="1" i="0">
                <a:latin typeface="メイリオ"/>
                <a:ea typeface="メイリオ"/>
              </a:rPr>
              <a:t>コミュニティ・スクール（学校運営協議会）</a:t>
            </a:r>
            <a:r>
              <a:rPr lang="ja-JP" altLang="en-US" sz="1400" b="0" i="0">
                <a:latin typeface="メイリオ"/>
                <a:ea typeface="メイリオ"/>
              </a:rPr>
              <a:t>を活用し、子どものウェルビーイングを中心に据えた熟議が必要</a:t>
            </a:r>
          </a:p>
          <a:p>
            <a:pPr eaLnBrk="1" fontAlgn="base" latinLnBrk="0" hangingPunct="1">
              <a:lnSpc>
                <a:spcPts val="1600"/>
              </a:lnSpc>
              <a:spcBef>
                <a:spcPct val="20000"/>
              </a:spcBef>
              <a:buClrTx/>
              <a:buSzTx/>
              <a:buFontTx/>
              <a:buNone/>
            </a:pPr>
            <a:r>
              <a:rPr lang="ja-JP" altLang="en-US" sz="1400" b="0" i="0">
                <a:latin typeface="メイリオ"/>
                <a:ea typeface="メイリオ"/>
              </a:rPr>
              <a:t>・高校と市町、小中学校、大学、企業、NPOなど、関係機関が</a:t>
            </a:r>
            <a:r>
              <a:rPr lang="ja-JP" altLang="en-US" sz="1400" b="1" i="0">
                <a:latin typeface="メイリオ"/>
                <a:ea typeface="メイリオ"/>
              </a:rPr>
              <a:t>コンソーシアムを構築し、高校と地域が持続的に連携・協働する体制を整備</a:t>
            </a:r>
          </a:p>
          <a:p>
            <a:pPr eaLnBrk="1" fontAlgn="base" latinLnBrk="0" hangingPunct="1">
              <a:lnSpc>
                <a:spcPts val="1600"/>
              </a:lnSpc>
              <a:spcBef>
                <a:spcPct val="20000"/>
              </a:spcBef>
              <a:buClrTx/>
              <a:buSzTx/>
              <a:buFontTx/>
              <a:buNone/>
            </a:pPr>
            <a:r>
              <a:rPr lang="ja-JP" altLang="en-US" sz="1400" b="1" i="0">
                <a:latin typeface="メイリオ"/>
                <a:ea typeface="メイリオ"/>
              </a:rPr>
              <a:t>◎コーディネーター</a:t>
            </a:r>
          </a:p>
          <a:p>
            <a:pPr eaLnBrk="1" fontAlgn="base" latinLnBrk="0" hangingPunct="1">
              <a:lnSpc>
                <a:spcPts val="1600"/>
              </a:lnSpc>
              <a:spcBef>
                <a:spcPct val="20000"/>
              </a:spcBef>
              <a:buClrTx/>
              <a:buSzTx/>
              <a:buFontTx/>
              <a:buNone/>
            </a:pPr>
            <a:r>
              <a:rPr lang="ja-JP" altLang="en-US" sz="1400" b="0" i="0">
                <a:latin typeface="メイリオ"/>
                <a:ea typeface="メイリオ"/>
              </a:rPr>
              <a:t>・高校と外部の橋渡しであるコーディネーターは、</a:t>
            </a:r>
            <a:r>
              <a:rPr lang="ja-JP" altLang="en-US" sz="1400" b="1" i="0">
                <a:latin typeface="メイリオ"/>
                <a:ea typeface="メイリオ"/>
              </a:rPr>
              <a:t>高校と地域の連携を図る上でのキーパーソン</a:t>
            </a:r>
          </a:p>
          <a:p>
            <a:pPr eaLnBrk="1" fontAlgn="base" latinLnBrk="0" hangingPunct="1">
              <a:lnSpc>
                <a:spcPts val="1600"/>
              </a:lnSpc>
              <a:spcBef>
                <a:spcPct val="20000"/>
              </a:spcBef>
              <a:buClrTx/>
              <a:buSzTx/>
              <a:buFontTx/>
              <a:buNone/>
            </a:pPr>
            <a:r>
              <a:rPr lang="ja-JP" altLang="en-US" sz="1400" b="0" i="0">
                <a:latin typeface="メイリオ"/>
                <a:ea typeface="メイリオ"/>
              </a:rPr>
              <a:t>・学校での新しい取組への支援、教員の負担軽減、地域への刺激を与えるなど様々な</a:t>
            </a:r>
            <a:r>
              <a:rPr lang="ja-JP" altLang="en-US" sz="1400" b="1" i="0">
                <a:latin typeface="メイリオ"/>
                <a:ea typeface="メイリオ"/>
              </a:rPr>
              <a:t>配置効果が期待</a:t>
            </a:r>
          </a:p>
        </p:txBody>
      </p:sp>
      <p:sp>
        <p:nvSpPr>
          <p:cNvPr id="1280" name="四角形 6"/>
          <p:cNvSpPr>
            <a:spLocks noGrp="1" noChangeArrowheads="1"/>
          </p:cNvSpPr>
          <p:nvPr>
            <p:ph type="sldNum" sz="quarter" idx="12"/>
          </p:nvPr>
        </p:nvSpPr>
        <p:spPr>
          <a:xfrm>
            <a:off x="7019927"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8</a:t>
            </a:r>
          </a:p>
        </p:txBody>
      </p:sp>
      <p:pic>
        <p:nvPicPr>
          <p:cNvPr id="1281" name="図 157"/>
          <p:cNvPicPr>
            <a:picLocks noChangeAspect="1"/>
          </p:cNvPicPr>
          <p:nvPr/>
        </p:nvPicPr>
        <p:blipFill>
          <a:blip r:embed="rId1"/>
          <a:stretch>
            <a:fillRect/>
          </a:stretch>
        </p:blipFill>
        <p:spPr>
          <a:xfrm>
            <a:off x="5004000" y="3873202"/>
            <a:ext cx="3698524" cy="2722578"/>
          </a:xfrm>
          <a:prstGeom prst="rect">
            <a:avLst/>
          </a:prstGeom>
        </p:spPr>
      </p:pic>
      <p:pic>
        <p:nvPicPr>
          <p:cNvPr id="1282" name="録音したサウンド">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00" fill="hold"/>
                                        <p:tgtEl>
                                          <p:spTgt spid="12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8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7" name="四角形 197"/>
          <p:cNvSpPr>
            <a:spLocks noChangeArrowheads="1"/>
          </p:cNvSpPr>
          <p:nvPr/>
        </p:nvSpPr>
        <p:spPr>
          <a:xfrm>
            <a:off x="179007" y="3789937"/>
            <a:ext cx="8812693" cy="1080297"/>
          </a:xfrm>
          <a:prstGeom prst="rect">
            <a:avLst/>
          </a:prstGeom>
          <a:solidFill>
            <a:srgbClr val="FFFFFF"/>
          </a:solid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88" name="テキスト 10"/>
          <p:cNvSpPr txBox="1">
            <a:spLocks noChangeArrowheads="1"/>
          </p:cNvSpPr>
          <p:nvPr/>
        </p:nvSpPr>
        <p:spPr>
          <a:xfrm>
            <a:off x="179032" y="562083"/>
            <a:ext cx="3313134"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【方策３】学校のネットワーク化</a:t>
            </a:r>
          </a:p>
        </p:txBody>
      </p:sp>
      <p:sp>
        <p:nvSpPr>
          <p:cNvPr id="1289" name="Rectangle 99"/>
          <p:cNvSpPr>
            <a:spLocks noChangeArrowheads="1"/>
          </p:cNvSpPr>
          <p:nvPr/>
        </p:nvSpPr>
        <p:spPr>
          <a:xfrm>
            <a:off x="0" y="0"/>
            <a:ext cx="9153526" cy="476106"/>
          </a:xfrm>
          <a:prstGeom prst="rect">
            <a:avLst/>
          </a:prstGeom>
          <a:solidFill>
            <a:srgbClr val="000080"/>
          </a:solidFill>
          <a:ln>
            <a:miter/>
          </a:ln>
        </p:spPr>
        <p:txBody>
          <a:bodyPr vert="horz" wrap="square" lIns="95723" tIns="144000" rIns="95723" bIns="144000" anchor="ctr"/>
          <a:lstStyle/>
          <a:p>
            <a:pPr algn="ctr" eaLnBrk="1" fontAlgn="ctr" latinLnBrk="0" hangingPunct="1">
              <a:lnSpc>
                <a:spcPts val="2000"/>
              </a:lnSpc>
              <a:spcBef>
                <a:spcPct val="0"/>
              </a:spcBef>
              <a:buClrTx/>
              <a:buSzTx/>
              <a:buFontTx/>
              <a:buNone/>
            </a:pPr>
            <a:r>
              <a:rPr kumimoji="0" lang="ja-JP" altLang="en-US" sz="1800" b="1">
                <a:solidFill>
                  <a:schemeClr val="bg1"/>
                </a:solidFill>
                <a:effectLst/>
                <a:latin typeface="BIZ UDPゴシック"/>
                <a:ea typeface="BIZ UDPゴシック"/>
              </a:rPr>
              <a:t>第Ⅱ部　人口減少社会を見据えた高等学校教育の在り方③ </a:t>
            </a:r>
            <a:endParaRPr sz="1800">
              <a:latin typeface="BIZ UDPゴシック"/>
              <a:ea typeface="BIZ UDPゴシック"/>
            </a:endParaRPr>
          </a:p>
        </p:txBody>
      </p:sp>
      <p:sp>
        <p:nvSpPr>
          <p:cNvPr id="1290" name="テキスト 100"/>
          <p:cNvSpPr txBox="1">
            <a:spLocks noChangeArrowheads="1"/>
          </p:cNvSpPr>
          <p:nvPr/>
        </p:nvSpPr>
        <p:spPr>
          <a:xfrm>
            <a:off x="169902" y="3790543"/>
            <a:ext cx="3538111" cy="368439"/>
          </a:xfrm>
          <a:prstGeom prst="rect">
            <a:avLst/>
          </a:prstGeom>
          <a:solidFill>
            <a:srgbClr val="3366FF"/>
          </a:solidFill>
          <a:ln>
            <a:miter/>
          </a:ln>
        </p:spPr>
        <p:txBody>
          <a:bodyPr vert="horz" wrap="square">
            <a:spAutoFit/>
          </a:bodyPr>
          <a:lstStyle>
            <a:lvl1pPr marL="0" defTabSz="1279525">
              <a:defRPr kumimoji="1" sz="1800" b="0" i="0" u="none" kern="1200" baseline="0">
                <a:solidFill>
                  <a:schemeClr val="tx1"/>
                </a:solidFill>
                <a:effectLst/>
                <a:latin typeface="Arial" pitchFamily="39" charset="0"/>
                <a:ea typeface="ＭＳ Ｐゴシック" pitchFamily="55" charset="-128"/>
              </a:defRPr>
            </a:lvl1pPr>
            <a:lvl2pPr marL="457200" defTabSz="1279525">
              <a:defRPr kumimoji="1" sz="1800" b="0" i="0" u="none" kern="1200" baseline="0">
                <a:solidFill>
                  <a:schemeClr val="tx1"/>
                </a:solidFill>
                <a:effectLst/>
                <a:latin typeface="Arial" pitchFamily="39" charset="0"/>
                <a:ea typeface="ＭＳ Ｐゴシック" pitchFamily="55" charset="-128"/>
              </a:defRPr>
            </a:lvl2pPr>
            <a:lvl3pPr marL="914400" defTabSz="1279525">
              <a:defRPr kumimoji="1" sz="1800" b="0" i="0" u="none" kern="1200" baseline="0">
                <a:solidFill>
                  <a:schemeClr val="tx1"/>
                </a:solidFill>
                <a:effectLst/>
                <a:latin typeface="Arial" pitchFamily="39" charset="0"/>
                <a:ea typeface="ＭＳ Ｐゴシック" pitchFamily="55" charset="-128"/>
              </a:defRPr>
            </a:lvl3pPr>
            <a:lvl4pPr marL="1371600" defTabSz="1279525">
              <a:defRPr kumimoji="1" sz="1800" b="0" i="0" u="none" kern="1200" baseline="0">
                <a:solidFill>
                  <a:schemeClr val="tx1"/>
                </a:solidFill>
                <a:effectLst/>
                <a:latin typeface="Arial" pitchFamily="39" charset="0"/>
                <a:ea typeface="ＭＳ Ｐゴシック" pitchFamily="55" charset="-128"/>
              </a:defRPr>
            </a:lvl4pPr>
            <a:lvl5pPr marL="1828800" defTabSz="1279525">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spcBef>
                <a:spcPct val="0"/>
              </a:spcBef>
              <a:buClrTx/>
              <a:buSzTx/>
              <a:buFontTx/>
              <a:buNone/>
            </a:pPr>
            <a:r>
              <a:rPr lang="ja-JP" altLang="en-US" sz="1800" b="1">
                <a:solidFill>
                  <a:schemeClr val="bg1"/>
                </a:solidFill>
                <a:effectLst/>
                <a:latin typeface="Meiryo UI" pitchFamily="55" charset="-128"/>
                <a:ea typeface="Meiryo UI" pitchFamily="55" charset="-128"/>
              </a:rPr>
              <a:t>【方策４】広域連携・設置者変更</a:t>
            </a:r>
          </a:p>
        </p:txBody>
      </p:sp>
      <p:sp>
        <p:nvSpPr>
          <p:cNvPr id="1291" name="Text Box 118"/>
          <p:cNvSpPr txBox="1">
            <a:spLocks noChangeArrowheads="1"/>
          </p:cNvSpPr>
          <p:nvPr/>
        </p:nvSpPr>
        <p:spPr>
          <a:xfrm>
            <a:off x="5190312" y="551824"/>
            <a:ext cx="3026138" cy="388957"/>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algn="ctr" eaLnBrk="1" fontAlgn="base" latinLnBrk="0" hangingPunct="1">
              <a:lnSpc>
                <a:spcPts val="1600"/>
              </a:lnSpc>
              <a:spcBef>
                <a:spcPct val="20000"/>
              </a:spcBef>
              <a:buClrTx/>
              <a:buSzTx/>
              <a:buFontTx/>
              <a:buNone/>
            </a:pPr>
            <a:r>
              <a:rPr lang="ja-JP" altLang="en-US" sz="1200" b="1" i="0">
                <a:latin typeface="BIZ UDPゴシック"/>
                <a:ea typeface="BIZ UDPゴシック"/>
              </a:rPr>
              <a:t>キャンパス制</a:t>
            </a:r>
          </a:p>
        </p:txBody>
      </p:sp>
      <p:sp>
        <p:nvSpPr>
          <p:cNvPr id="1292" name="四角形 108"/>
          <p:cNvSpPr>
            <a:spLocks noChangeArrowheads="1"/>
          </p:cNvSpPr>
          <p:nvPr/>
        </p:nvSpPr>
        <p:spPr>
          <a:xfrm>
            <a:off x="169902" y="559833"/>
            <a:ext cx="8812693" cy="3154010"/>
          </a:xfrm>
          <a:prstGeom prst="rect">
            <a:avLst/>
          </a:prstGeom>
          <a:noFill/>
          <a:ln w="31750">
            <a:solidFill>
              <a:srgbClr val="3366FF"/>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93" name="Text Box 109"/>
          <p:cNvSpPr txBox="1">
            <a:spLocks noChangeArrowheads="1"/>
          </p:cNvSpPr>
          <p:nvPr/>
        </p:nvSpPr>
        <p:spPr>
          <a:xfrm>
            <a:off x="179005" y="839156"/>
            <a:ext cx="4820240" cy="2877844"/>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ct val="90000"/>
              </a:lnSpc>
              <a:spcBef>
                <a:spcPct val="20000"/>
              </a:spcBef>
              <a:buClrTx/>
              <a:buSzTx/>
              <a:buFontTx/>
              <a:buNone/>
            </a:pPr>
            <a:endParaRPr lang="ja-JP" altLang="en-US" sz="400" b="1">
              <a:solidFill>
                <a:srgbClr val="FF0000"/>
              </a:solidFill>
              <a:effectLst/>
              <a:latin typeface="メイリオ" pitchFamily="55" charset="-128"/>
              <a:ea typeface="メイリオ" pitchFamily="55" charset="-128"/>
            </a:endParaRPr>
          </a:p>
          <a:p>
            <a:pPr eaLnBrk="1" fontAlgn="base" latinLnBrk="0" hangingPunct="1">
              <a:lnSpc>
                <a:spcPts val="1600"/>
              </a:lnSpc>
              <a:spcBef>
                <a:spcPct val="20000"/>
              </a:spcBef>
              <a:buClrTx/>
              <a:buSzTx/>
              <a:buFontTx/>
              <a:buNone/>
            </a:pPr>
            <a:r>
              <a:rPr lang="ja-JP" altLang="en-US" sz="1400" b="1" i="0">
                <a:latin typeface="メイリオ"/>
                <a:ea typeface="メイリオ"/>
              </a:rPr>
              <a:t>◎自前主義からネットワーク型への転換</a:t>
            </a:r>
          </a:p>
          <a:p>
            <a:pPr eaLnBrk="1" fontAlgn="base" latinLnBrk="0" hangingPunct="1">
              <a:lnSpc>
                <a:spcPts val="1600"/>
              </a:lnSpc>
              <a:spcBef>
                <a:spcPct val="20000"/>
              </a:spcBef>
              <a:buClrTx/>
              <a:buSzTx/>
              <a:buFontTx/>
              <a:buNone/>
            </a:pPr>
            <a:r>
              <a:rPr lang="ja-JP" altLang="en-US" sz="1400" b="0" i="0">
                <a:latin typeface="メイリオ"/>
                <a:ea typeface="メイリオ"/>
              </a:rPr>
              <a:t>・単独校で教育を全て完結させる</a:t>
            </a:r>
            <a:r>
              <a:rPr lang="ja-JP" altLang="en-US" sz="1400" b="1" i="0">
                <a:latin typeface="メイリオ"/>
                <a:ea typeface="メイリオ"/>
              </a:rPr>
              <a:t>自前主義は限界</a:t>
            </a:r>
            <a:r>
              <a:rPr lang="ja-JP" altLang="en-US" sz="1400" b="0" i="0">
                <a:latin typeface="メイリオ"/>
                <a:ea typeface="メイリオ"/>
              </a:rPr>
              <a:t>を迎え、</a:t>
            </a:r>
            <a:endParaRPr lang="ja-JP" altLang="en-US" sz="1400" b="1" i="0">
              <a:latin typeface="メイリオ"/>
              <a:ea typeface="メイリオ"/>
            </a:endParaRPr>
          </a:p>
          <a:p>
            <a:pPr eaLnBrk="1" fontAlgn="base" latinLnBrk="0" hangingPunct="1">
              <a:lnSpc>
                <a:spcPts val="1600"/>
              </a:lnSpc>
              <a:spcBef>
                <a:spcPct val="20000"/>
              </a:spcBef>
              <a:buClrTx/>
              <a:buSzTx/>
              <a:buFontTx/>
              <a:buNone/>
            </a:pPr>
            <a:r>
              <a:rPr lang="ja-JP" altLang="en-US" sz="1400" b="0" i="0">
                <a:latin typeface="メイリオ"/>
                <a:ea typeface="メイリオ"/>
              </a:rPr>
              <a:t>　</a:t>
            </a:r>
            <a:r>
              <a:rPr lang="ja-JP" altLang="en-US" sz="1400" b="1" i="0">
                <a:latin typeface="メイリオ"/>
                <a:ea typeface="メイリオ"/>
              </a:rPr>
              <a:t>多様な主体と連携するネットワーク化への転換が必要</a:t>
            </a:r>
            <a:endParaRPr lang="ja-JP" altLang="en-US" sz="1400" b="0" i="0">
              <a:latin typeface="メイリオ"/>
              <a:ea typeface="メイリオ"/>
            </a:endParaRPr>
          </a:p>
          <a:p>
            <a:pPr eaLnBrk="1" fontAlgn="base" latinLnBrk="0" hangingPunct="1">
              <a:lnSpc>
                <a:spcPts val="1600"/>
              </a:lnSpc>
              <a:spcBef>
                <a:spcPct val="20000"/>
              </a:spcBef>
              <a:buClrTx/>
              <a:buSzTx/>
              <a:buFontTx/>
              <a:buNone/>
            </a:pPr>
            <a:r>
              <a:rPr lang="ja-JP" altLang="en-US" sz="1400" b="1" i="0">
                <a:latin typeface="メイリオ"/>
                <a:ea typeface="メイリオ"/>
              </a:rPr>
              <a:t>◎学校間連携</a:t>
            </a:r>
          </a:p>
          <a:p>
            <a:pPr eaLnBrk="1" fontAlgn="base" latinLnBrk="0" hangingPunct="1">
              <a:lnSpc>
                <a:spcPts val="1600"/>
              </a:lnSpc>
              <a:spcBef>
                <a:spcPct val="20000"/>
              </a:spcBef>
              <a:buClrTx/>
              <a:buSzTx/>
              <a:buFontTx/>
              <a:buNone/>
            </a:pPr>
            <a:r>
              <a:rPr lang="ja-JP" altLang="en-US" sz="1400" b="0" i="0">
                <a:latin typeface="メイリオ"/>
                <a:ea typeface="メイリオ"/>
              </a:rPr>
              <a:t>・</a:t>
            </a:r>
            <a:r>
              <a:rPr lang="ja-JP" altLang="en-US" sz="1400" b="1" i="0">
                <a:latin typeface="メイリオ"/>
                <a:ea typeface="メイリオ"/>
              </a:rPr>
              <a:t>小規模校同士をチェーンで結ぶ「チェーンスクール」</a:t>
            </a:r>
          </a:p>
          <a:p>
            <a:pPr eaLnBrk="1" fontAlgn="base" latinLnBrk="0" hangingPunct="1">
              <a:lnSpc>
                <a:spcPts val="1600"/>
              </a:lnSpc>
              <a:spcBef>
                <a:spcPct val="20000"/>
              </a:spcBef>
              <a:buClrTx/>
              <a:buSzTx/>
              <a:buFontTx/>
              <a:buNone/>
            </a:pPr>
            <a:r>
              <a:rPr lang="ja-JP" altLang="en-US" sz="1400" b="1" i="0">
                <a:latin typeface="メイリオ"/>
                <a:ea typeface="メイリオ"/>
              </a:rPr>
              <a:t>　</a:t>
            </a:r>
            <a:r>
              <a:rPr lang="ja-JP" altLang="en-US" sz="1400" b="0" i="0">
                <a:latin typeface="メイリオ"/>
                <a:ea typeface="メイリオ"/>
              </a:rPr>
              <a:t>は相互交流により多様な学びを実現する構想</a:t>
            </a:r>
            <a:endParaRPr lang="ja-JP" altLang="en-US" sz="1400" b="1" i="0">
              <a:latin typeface="メイリオ"/>
              <a:ea typeface="メイリオ"/>
            </a:endParaRPr>
          </a:p>
          <a:p>
            <a:pPr eaLnBrk="1" fontAlgn="base" latinLnBrk="0" hangingPunct="1">
              <a:lnSpc>
                <a:spcPts val="1600"/>
              </a:lnSpc>
              <a:spcBef>
                <a:spcPct val="20000"/>
              </a:spcBef>
              <a:buClrTx/>
              <a:buSzTx/>
              <a:buFontTx/>
              <a:buNone/>
            </a:pPr>
            <a:r>
              <a:rPr lang="ja-JP" altLang="en-US" sz="1400" b="0" i="0">
                <a:latin typeface="メイリオ"/>
                <a:ea typeface="メイリオ"/>
              </a:rPr>
              <a:t>・</a:t>
            </a:r>
            <a:r>
              <a:rPr lang="ja-JP" altLang="en-US" sz="1400" b="1" i="0">
                <a:latin typeface="メイリオ"/>
                <a:ea typeface="メイリオ"/>
              </a:rPr>
              <a:t>拠点校と小規模校をつなげる横の学校間ネットワーク</a:t>
            </a:r>
          </a:p>
          <a:p>
            <a:pPr eaLnBrk="1" fontAlgn="base" latinLnBrk="0" hangingPunct="1">
              <a:lnSpc>
                <a:spcPts val="1600"/>
              </a:lnSpc>
              <a:spcBef>
                <a:spcPct val="20000"/>
              </a:spcBef>
              <a:buClrTx/>
              <a:buSzTx/>
              <a:buFontTx/>
              <a:buNone/>
            </a:pPr>
            <a:r>
              <a:rPr lang="ja-JP" altLang="en-US" sz="1400" b="1" i="0">
                <a:latin typeface="メイリオ"/>
                <a:ea typeface="メイリオ"/>
              </a:rPr>
              <a:t>   「キャンパス制」</a:t>
            </a:r>
            <a:r>
              <a:rPr lang="ja-JP" altLang="en-US" sz="1400" b="0" i="0">
                <a:latin typeface="メイリオ"/>
                <a:ea typeface="メイリオ"/>
              </a:rPr>
              <a:t>により多様な教育活動が可能</a:t>
            </a:r>
            <a:endParaRPr lang="ja-JP" altLang="en-US" sz="1400" b="1" i="0">
              <a:latin typeface="メイリオ"/>
              <a:ea typeface="メイリオ"/>
            </a:endParaRPr>
          </a:p>
          <a:p>
            <a:pPr eaLnBrk="1" fontAlgn="base" latinLnBrk="0" hangingPunct="1">
              <a:lnSpc>
                <a:spcPts val="1600"/>
              </a:lnSpc>
              <a:spcBef>
                <a:spcPct val="20000"/>
              </a:spcBef>
              <a:buClrTx/>
              <a:buSzTx/>
              <a:buFontTx/>
              <a:buNone/>
            </a:pPr>
            <a:r>
              <a:rPr lang="ja-JP" altLang="en-US" sz="1400" b="1" i="0">
                <a:latin typeface="メイリオ"/>
                <a:ea typeface="メイリオ"/>
              </a:rPr>
              <a:t>◎多機能連携</a:t>
            </a:r>
            <a:endParaRPr lang="ja-JP" altLang="en-US" sz="1400" b="0" i="0">
              <a:latin typeface="メイリオ"/>
              <a:ea typeface="メイリオ"/>
            </a:endParaRPr>
          </a:p>
          <a:p>
            <a:pPr eaLnBrk="1" fontAlgn="base" latinLnBrk="0" hangingPunct="1">
              <a:lnSpc>
                <a:spcPts val="1600"/>
              </a:lnSpc>
              <a:spcBef>
                <a:spcPct val="20000"/>
              </a:spcBef>
              <a:buClrTx/>
              <a:buSzTx/>
              <a:buFontTx/>
              <a:buNone/>
            </a:pPr>
            <a:r>
              <a:rPr lang="ja-JP" altLang="en-US" sz="1400" b="0" i="0">
                <a:latin typeface="メイリオ"/>
                <a:ea typeface="メイリオ"/>
              </a:rPr>
              <a:t>・</a:t>
            </a:r>
            <a:r>
              <a:rPr lang="ja-JP" altLang="en-US" sz="1400" b="1" i="0">
                <a:latin typeface="メイリオ"/>
                <a:ea typeface="メイリオ"/>
              </a:rPr>
              <a:t>エリア内の他の公共施設との相互交流を図る「パッケー</a:t>
            </a:r>
          </a:p>
          <a:p>
            <a:pPr eaLnBrk="1" fontAlgn="base" latinLnBrk="0" hangingPunct="1">
              <a:lnSpc>
                <a:spcPts val="1600"/>
              </a:lnSpc>
              <a:spcBef>
                <a:spcPct val="20000"/>
              </a:spcBef>
              <a:buClrTx/>
              <a:buSzTx/>
              <a:buFontTx/>
              <a:buNone/>
            </a:pPr>
            <a:r>
              <a:rPr lang="ja-JP" altLang="en-US" sz="1400" b="1" i="0">
                <a:latin typeface="メイリオ"/>
                <a:ea typeface="メイリオ"/>
              </a:rPr>
              <a:t>　ジスクール」</a:t>
            </a:r>
            <a:r>
              <a:rPr lang="ja-JP" altLang="en-US" sz="1400" b="0" i="0">
                <a:latin typeface="メイリオ"/>
                <a:ea typeface="メイリオ"/>
              </a:rPr>
              <a:t>は学校の機能を向上　・</a:t>
            </a:r>
            <a:r>
              <a:rPr lang="ja-JP" altLang="en-US" sz="1400" b="1" i="0">
                <a:latin typeface="メイリオ"/>
                <a:ea typeface="メイリオ"/>
              </a:rPr>
              <a:t>学校施設の複合化</a:t>
            </a:r>
            <a:r>
              <a:rPr lang="ja-JP" altLang="en-US" sz="1400" b="0" i="0">
                <a:latin typeface="メイリオ"/>
                <a:ea typeface="メイリオ"/>
              </a:rPr>
              <a:t>　　　</a:t>
            </a:r>
          </a:p>
        </p:txBody>
      </p:sp>
      <p:sp>
        <p:nvSpPr>
          <p:cNvPr id="1294" name="Text Box 111"/>
          <p:cNvSpPr txBox="1">
            <a:spLocks noChangeArrowheads="1"/>
          </p:cNvSpPr>
          <p:nvPr/>
        </p:nvSpPr>
        <p:spPr>
          <a:xfrm>
            <a:off x="157879" y="4156982"/>
            <a:ext cx="4484038" cy="750082"/>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400" b="1" i="0">
                <a:latin typeface="メイリオ"/>
                <a:ea typeface="メイリオ"/>
              </a:rPr>
              <a:t>◎広域連携制度の活用</a:t>
            </a:r>
          </a:p>
          <a:p>
            <a:pPr eaLnBrk="1" fontAlgn="base" latinLnBrk="0" hangingPunct="1">
              <a:lnSpc>
                <a:spcPts val="1600"/>
              </a:lnSpc>
              <a:spcBef>
                <a:spcPct val="20000"/>
              </a:spcBef>
              <a:buClrTx/>
              <a:buSzTx/>
              <a:buFontTx/>
              <a:buNone/>
            </a:pPr>
            <a:r>
              <a:rPr lang="ja-JP" altLang="en-US" sz="1400" b="0" i="0">
                <a:latin typeface="メイリオ"/>
                <a:ea typeface="メイリオ"/>
              </a:rPr>
              <a:t>・市町による高校の特色化・魅力化を図るため、</a:t>
            </a:r>
            <a:r>
              <a:rPr lang="ja-JP" altLang="en-US" sz="1400" b="1" i="0">
                <a:latin typeface="メイリオ"/>
                <a:ea typeface="メイリオ"/>
              </a:rPr>
              <a:t>自治体間の広域連携の仕組を活用し高校の支援体制整備</a:t>
            </a:r>
          </a:p>
        </p:txBody>
      </p:sp>
      <p:sp>
        <p:nvSpPr>
          <p:cNvPr id="1295" name="Text Box 112"/>
          <p:cNvSpPr txBox="1">
            <a:spLocks noChangeArrowheads="1"/>
          </p:cNvSpPr>
          <p:nvPr/>
        </p:nvSpPr>
        <p:spPr>
          <a:xfrm>
            <a:off x="4627197" y="4156982"/>
            <a:ext cx="4152367" cy="750082"/>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400" b="1" i="0">
                <a:latin typeface="メイリオ"/>
                <a:ea typeface="メイリオ"/>
              </a:rPr>
              <a:t>◎設置者変更の可能性</a:t>
            </a:r>
          </a:p>
          <a:p>
            <a:pPr eaLnBrk="1" fontAlgn="base" latinLnBrk="0" hangingPunct="1">
              <a:lnSpc>
                <a:spcPts val="1600"/>
              </a:lnSpc>
              <a:spcBef>
                <a:spcPct val="20000"/>
              </a:spcBef>
              <a:buClrTx/>
              <a:buSzTx/>
              <a:buFontTx/>
              <a:buNone/>
            </a:pPr>
            <a:r>
              <a:rPr lang="ja-JP" altLang="en-US" sz="1400" b="0" i="0">
                <a:latin typeface="メイリオ"/>
                <a:ea typeface="メイリオ"/>
              </a:rPr>
              <a:t>・地域の機動的かつ柔軟な学校運営の実現のため、市町の意向を踏まえ</a:t>
            </a:r>
            <a:r>
              <a:rPr lang="ja-JP" altLang="en-US" sz="1400" b="1" i="0">
                <a:latin typeface="メイリオ"/>
                <a:ea typeface="メイリオ"/>
              </a:rPr>
              <a:t>県から市町への設置者変更</a:t>
            </a:r>
          </a:p>
        </p:txBody>
      </p:sp>
      <p:sp>
        <p:nvSpPr>
          <p:cNvPr id="1296" name="Text Box 113"/>
          <p:cNvSpPr txBox="1">
            <a:spLocks noChangeArrowheads="1"/>
          </p:cNvSpPr>
          <p:nvPr/>
        </p:nvSpPr>
        <p:spPr>
          <a:xfrm>
            <a:off x="169902" y="5531462"/>
            <a:ext cx="8711830" cy="1041444"/>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600"/>
              </a:lnSpc>
              <a:spcBef>
                <a:spcPct val="20000"/>
              </a:spcBef>
              <a:buClrTx/>
              <a:buSzTx/>
              <a:buFontTx/>
              <a:buNone/>
            </a:pPr>
            <a:r>
              <a:rPr lang="ja-JP" altLang="en-US" sz="1400" b="0" i="0">
                <a:latin typeface="メイリオ"/>
                <a:ea typeface="メイリオ"/>
              </a:rPr>
              <a:t>◎</a:t>
            </a:r>
            <a:r>
              <a:rPr lang="ja-JP" altLang="en-US" sz="1400" b="1" i="0">
                <a:latin typeface="メイリオ"/>
                <a:ea typeface="メイリオ"/>
              </a:rPr>
              <a:t>対話のための３つの問いかけ（ユネスコ2021）</a:t>
            </a:r>
          </a:p>
          <a:p>
            <a:pPr eaLnBrk="1" fontAlgn="base" latinLnBrk="0" hangingPunct="1">
              <a:lnSpc>
                <a:spcPts val="1600"/>
              </a:lnSpc>
              <a:spcBef>
                <a:spcPct val="20000"/>
              </a:spcBef>
              <a:buClrTx/>
              <a:buSzTx/>
              <a:buFontTx/>
              <a:buNone/>
            </a:pPr>
            <a:r>
              <a:rPr lang="ja-JP" altLang="en-US" sz="1400" b="0" i="0">
                <a:latin typeface="メイリオ"/>
                <a:ea typeface="メイリオ"/>
              </a:rPr>
              <a:t>　１　私たちは何を継続するべきなのでしょうか。　　　２　私たちは何をやめるべきなのでしょうか。</a:t>
            </a:r>
          </a:p>
          <a:p>
            <a:pPr eaLnBrk="1" fontAlgn="base" latinLnBrk="0" hangingPunct="1">
              <a:lnSpc>
                <a:spcPts val="1600"/>
              </a:lnSpc>
              <a:spcBef>
                <a:spcPct val="20000"/>
              </a:spcBef>
              <a:buClrTx/>
              <a:buSzTx/>
              <a:buFontTx/>
              <a:buNone/>
            </a:pPr>
            <a:r>
              <a:rPr lang="ja-JP" altLang="en-US" sz="1400" b="0" i="0">
                <a:latin typeface="メイリオ"/>
                <a:ea typeface="メイリオ"/>
              </a:rPr>
              <a:t>　３   何を創造的に再想像する必要があるのでしょうか。</a:t>
            </a:r>
          </a:p>
          <a:p>
            <a:pPr eaLnBrk="1" fontAlgn="base" latinLnBrk="0" hangingPunct="1">
              <a:lnSpc>
                <a:spcPts val="1600"/>
              </a:lnSpc>
              <a:spcBef>
                <a:spcPct val="20000"/>
              </a:spcBef>
              <a:buClrTx/>
              <a:buSzTx/>
              <a:buFontTx/>
              <a:buNone/>
            </a:pPr>
            <a:r>
              <a:rPr lang="ja-JP" altLang="en-US" sz="1400" b="0" i="0">
                <a:latin typeface="メイリオ"/>
                <a:ea typeface="メイリオ"/>
              </a:rPr>
              <a:t>◎</a:t>
            </a:r>
            <a:r>
              <a:rPr lang="ja-JP" altLang="en-US" sz="1400" b="1" i="0">
                <a:latin typeface="メイリオ"/>
                <a:ea typeface="メイリオ"/>
              </a:rPr>
              <a:t>県・市町・地域の熟議により、小規模校の学びの充実に向けた最適なビジョンと戦略の構想を期待</a:t>
            </a:r>
          </a:p>
        </p:txBody>
      </p:sp>
      <p:sp>
        <p:nvSpPr>
          <p:cNvPr id="1297" name="四角形 114"/>
          <p:cNvSpPr>
            <a:spLocks noChangeArrowheads="1"/>
          </p:cNvSpPr>
          <p:nvPr/>
        </p:nvSpPr>
        <p:spPr>
          <a:xfrm>
            <a:off x="154891" y="5207562"/>
            <a:ext cx="8840684" cy="1413800"/>
          </a:xfrm>
          <a:prstGeom prst="rect">
            <a:avLst/>
          </a:prstGeom>
          <a:noFill/>
          <a:ln w="31750">
            <a:solidFill>
              <a:schemeClr val="accent5">
                <a:lumMod val="50000"/>
              </a:schemeClr>
            </a:solidFill>
            <a:miter/>
          </a:ln>
        </p:spPr>
        <p:txBody>
          <a:bodyPr vert="horz" wrap="none" anchor="ctr"/>
          <a:lstStyle/>
          <a:p>
            <a:pPr eaLnBrk="1" fontAlgn="base" latinLnBrk="0" hangingPunct="1">
              <a:lnSpc>
                <a:spcPct val="50000"/>
              </a:lnSpc>
              <a:spcBef>
                <a:spcPct val="50000"/>
              </a:spcBef>
              <a:buClrTx/>
              <a:buSzTx/>
              <a:buFontTx/>
              <a:buNone/>
            </a:pPr>
            <a:endParaRPr lang="en-US" altLang="ja-JP" sz="1000" b="1" noProof="0" dirty="0">
              <a:solidFill>
                <a:schemeClr val="bg1"/>
              </a:solidFill>
              <a:effectLst/>
              <a:latin typeface="メイリオ" pitchFamily="55" charset="-128"/>
              <a:ea typeface="メイリオ" pitchFamily="55" charset="-128"/>
            </a:endParaRPr>
          </a:p>
        </p:txBody>
      </p:sp>
      <p:sp>
        <p:nvSpPr>
          <p:cNvPr id="1298" name="四角形 142"/>
          <p:cNvSpPr>
            <a:spLocks noChangeArrowheads="1"/>
          </p:cNvSpPr>
          <p:nvPr/>
        </p:nvSpPr>
        <p:spPr>
          <a:xfrm>
            <a:off x="151877" y="5207562"/>
            <a:ext cx="4534464" cy="291908"/>
          </a:xfrm>
          <a:prstGeom prst="rect">
            <a:avLst/>
          </a:prstGeom>
          <a:solidFill>
            <a:schemeClr val="accent5">
              <a:lumMod val="50000"/>
            </a:schemeClr>
          </a:solidFill>
          <a:ln w="19050">
            <a:noFill/>
            <a:miter/>
          </a:ln>
        </p:spPr>
        <p:txBody>
          <a:bodyPr vert="horz" wrap="none" lIns="91419" tIns="45711" rIns="91419" bIns="45711" anchor="ctr"/>
          <a:lstStyle/>
          <a:p>
            <a:pPr algn="ctr" eaLnBrk="1" fontAlgn="base" latinLnBrk="0" hangingPunct="1">
              <a:spcBef>
                <a:spcPct val="0"/>
              </a:spcBef>
              <a:buClr>
                <a:schemeClr val="bg1"/>
              </a:buClr>
              <a:buSzTx/>
              <a:buFont typeface="Times New Roman" pitchFamily="23" charset="0"/>
              <a:buNone/>
            </a:pPr>
            <a:r>
              <a:rPr lang="ja-JP" altLang="en-US" sz="1800" b="1" noProof="0" dirty="0">
                <a:solidFill>
                  <a:schemeClr val="bg1"/>
                </a:solidFill>
                <a:effectLst/>
                <a:latin typeface="メイリオ" pitchFamily="55" charset="-128"/>
                <a:ea typeface="メイリオ" pitchFamily="55" charset="-128"/>
              </a:rPr>
              <a:t>高校生のウェルビーイングの実現に向けて</a:t>
            </a:r>
            <a:endParaRPr lang="en-US" altLang="ja-JP" sz="1800" b="1" noProof="0" dirty="0">
              <a:solidFill>
                <a:schemeClr val="bg1"/>
              </a:solidFill>
              <a:effectLst/>
              <a:latin typeface="メイリオ" pitchFamily="55" charset="-128"/>
              <a:ea typeface="メイリオ" pitchFamily="55" charset="-128"/>
            </a:endParaRPr>
          </a:p>
        </p:txBody>
      </p:sp>
      <p:sp>
        <p:nvSpPr>
          <p:cNvPr id="1299" name="Text Box 144"/>
          <p:cNvSpPr txBox="1">
            <a:spLocks noChangeArrowheads="1"/>
          </p:cNvSpPr>
          <p:nvPr/>
        </p:nvSpPr>
        <p:spPr>
          <a:xfrm>
            <a:off x="4999401" y="3341300"/>
            <a:ext cx="4592577" cy="372543"/>
          </a:xfrm>
          <a:prstGeom prst="rect">
            <a:avLst/>
          </a:prstGeom>
          <a:noFill/>
          <a:ln>
            <a:miter/>
          </a:ln>
        </p:spPr>
        <p:txBody>
          <a:bodyPr vert="horz" wrap="square">
            <a:spAutoFit/>
          </a:bodyPr>
          <a:lstStyle>
            <a:lvl1pPr marL="142875" indent="-142875">
              <a:defRPr kumimoji="1" sz="1800" b="0" i="0" u="none" kern="1200" baseline="0">
                <a:solidFill>
                  <a:schemeClr val="tx1"/>
                </a:solidFill>
                <a:effectLst/>
                <a:latin typeface="Arial" pitchFamily="39" charset="0"/>
                <a:ea typeface="ＭＳ Ｐゴシック" pitchFamily="55" charset="-128"/>
              </a:defRPr>
            </a:lvl1pPr>
            <a:lvl2pPr marL="457200">
              <a:defRPr kumimoji="1" sz="1800" b="0" i="0" u="none" kern="1200" baseline="0">
                <a:solidFill>
                  <a:schemeClr val="tx1"/>
                </a:solidFill>
                <a:effectLst/>
                <a:latin typeface="Arial" pitchFamily="39" charset="0"/>
                <a:ea typeface="ＭＳ Ｐゴシック" pitchFamily="55" charset="-128"/>
              </a:defRPr>
            </a:lvl2pPr>
            <a:lvl3pPr marL="914400">
              <a:defRPr kumimoji="1" sz="1800" b="0" i="0" u="none" kern="1200" baseline="0">
                <a:solidFill>
                  <a:schemeClr val="tx1"/>
                </a:solidFill>
                <a:effectLst/>
                <a:latin typeface="Arial" pitchFamily="39" charset="0"/>
                <a:ea typeface="ＭＳ Ｐゴシック" pitchFamily="55" charset="-128"/>
              </a:defRPr>
            </a:lvl3pPr>
            <a:lvl4pPr marL="1371600">
              <a:defRPr kumimoji="1" sz="1800" b="0" i="0" u="none" kern="1200" baseline="0">
                <a:solidFill>
                  <a:schemeClr val="tx1"/>
                </a:solidFill>
                <a:effectLst/>
                <a:latin typeface="Arial" pitchFamily="39" charset="0"/>
                <a:ea typeface="ＭＳ Ｐゴシック" pitchFamily="55" charset="-128"/>
              </a:defRPr>
            </a:lvl4pPr>
            <a:lvl5pPr marL="1828800">
              <a:defRPr kumimoji="1" sz="1800" b="0" i="0" u="none" kern="1200" baseline="0">
                <a:solidFill>
                  <a:schemeClr val="tx1"/>
                </a:solidFill>
                <a:effectLst/>
                <a:latin typeface="Arial" pitchFamily="39" charset="0"/>
                <a:ea typeface="ＭＳ Ｐゴシック" pitchFamily="55" charset="-128"/>
              </a:defRPr>
            </a:lvl5pPr>
            <a:lvl6pPr marL="1828800">
              <a:defRPr kumimoji="1" sz="1800" b="0" i="0" u="none" kern="1200" baseline="0">
                <a:solidFill>
                  <a:schemeClr val="tx1"/>
                </a:solidFill>
                <a:effectLst/>
                <a:latin typeface="Arial" pitchFamily="39" charset="0"/>
                <a:ea typeface="ＭＳ Ｐゴシック" pitchFamily="55" charset="-128"/>
              </a:defRPr>
            </a:lvl6pPr>
            <a:lvl7pPr marL="1828800">
              <a:defRPr kumimoji="1" sz="1800" b="0" i="0" u="none" kern="1200" baseline="0">
                <a:solidFill>
                  <a:schemeClr val="tx1"/>
                </a:solidFill>
                <a:effectLst/>
                <a:latin typeface="Arial" pitchFamily="39" charset="0"/>
                <a:ea typeface="ＭＳ Ｐゴシック" pitchFamily="55" charset="-128"/>
              </a:defRPr>
            </a:lvl7pPr>
            <a:lvl8pPr marL="1828800">
              <a:defRPr kumimoji="1" sz="1800" b="0" i="0" u="none" kern="1200" baseline="0">
                <a:solidFill>
                  <a:schemeClr val="tx1"/>
                </a:solidFill>
                <a:effectLst/>
                <a:latin typeface="Arial" pitchFamily="39" charset="0"/>
                <a:ea typeface="ＭＳ Ｐゴシック" pitchFamily="55" charset="-128"/>
              </a:defRPr>
            </a:lvl8pPr>
            <a:lvl9pPr marL="1828800">
              <a:defRPr kumimoji="1" sz="1800" b="0" i="0" u="none" kern="1200" baseline="0">
                <a:solidFill>
                  <a:schemeClr val="tx1"/>
                </a:solidFill>
                <a:effectLst/>
                <a:latin typeface="Arial" pitchFamily="39" charset="0"/>
                <a:ea typeface="ＭＳ Ｐゴシック" pitchFamily="55" charset="-128"/>
              </a:defRPr>
            </a:lvl9pPr>
          </a:lstStyle>
          <a:p>
            <a:pPr eaLnBrk="1" fontAlgn="base" latinLnBrk="0" hangingPunct="1">
              <a:lnSpc>
                <a:spcPts val="1000"/>
              </a:lnSpc>
              <a:spcBef>
                <a:spcPct val="20000"/>
              </a:spcBef>
              <a:buClrTx/>
              <a:buSzTx/>
              <a:buFontTx/>
              <a:buNone/>
            </a:pPr>
            <a:r>
              <a:rPr lang="ja-JP" altLang="en-US" sz="800" b="1" i="0">
                <a:latin typeface="メイリオ"/>
                <a:ea typeface="メイリオ"/>
              </a:rPr>
              <a:t>＊</a:t>
            </a:r>
            <a:r>
              <a:rPr lang="ja-JP" altLang="en-US" sz="800" b="0" i="0">
                <a:latin typeface="メイリオ"/>
                <a:ea typeface="メイリオ"/>
              </a:rPr>
              <a:t>チェーンスクール・パッケージスクールは徳島県教委・鳴門教育大学の共同研究</a:t>
            </a:r>
          </a:p>
          <a:p>
            <a:pPr eaLnBrk="1" fontAlgn="base" latinLnBrk="0" hangingPunct="1">
              <a:lnSpc>
                <a:spcPts val="1000"/>
              </a:lnSpc>
              <a:spcBef>
                <a:spcPct val="20000"/>
              </a:spcBef>
              <a:buClrTx/>
              <a:buSzTx/>
              <a:buFontTx/>
              <a:buNone/>
            </a:pPr>
            <a:r>
              <a:rPr lang="ja-JP" altLang="en-US" sz="800" b="0" i="0">
                <a:latin typeface="メイリオ"/>
                <a:ea typeface="メイリオ"/>
              </a:rPr>
              <a:t>　によるもの</a:t>
            </a:r>
          </a:p>
        </p:txBody>
      </p:sp>
      <p:sp>
        <p:nvSpPr>
          <p:cNvPr id="1300" name="図形 150"/>
          <p:cNvSpPr/>
          <p:nvPr/>
        </p:nvSpPr>
        <p:spPr>
          <a:xfrm>
            <a:off x="4162716" y="4907064"/>
            <a:ext cx="845275" cy="246772"/>
          </a:xfrm>
          <a:prstGeom prst="downArrow">
            <a:avLst/>
          </a:prstGeom>
          <a:solidFill>
            <a:schemeClr val="tx1"/>
          </a:solidFill>
          <a:ln w="9525" cap="flat" cmpd="sng">
            <a:noFill/>
            <a:prstDash val="solid"/>
            <a:miter/>
            <a:headEnd/>
            <a:tailEnd/>
          </a:ln>
        </p:spPr>
        <p:txBody>
          <a:bodyPr vertOverflow="overflow" horzOverflow="overflow"/>
          <a:lstStyle/>
          <a:p>
            <a:endParaRPr/>
          </a:p>
        </p:txBody>
      </p:sp>
      <p:sp>
        <p:nvSpPr>
          <p:cNvPr id="1301" name="四角形 6"/>
          <p:cNvSpPr>
            <a:spLocks noGrp="1" noChangeArrowheads="1"/>
          </p:cNvSpPr>
          <p:nvPr>
            <p:ph type="sldNum" sz="quarter" idx="12"/>
          </p:nvPr>
        </p:nvSpPr>
        <p:spPr>
          <a:xfrm>
            <a:off x="7010400" y="6619875"/>
            <a:ext cx="2133600" cy="476250"/>
          </a:xfrm>
          <a:prstGeom prst="rect">
            <a:avLst/>
          </a:prstGeom>
          <a:noFill/>
          <a:ln>
            <a:miter/>
          </a:ln>
        </p:spPr>
        <p:txBody>
          <a:bodyPr vert="horz" wrap="square" lIns="91440" tIns="45720" rIns="91440" bIns="45720"/>
          <a:lstStyle/>
          <a:p>
            <a:pPr marL="0" indent="0" algn="r" rtl="0" eaLnBrk="1" fontAlgn="base" latinLnBrk="0" hangingPunct="1">
              <a:lnSpc>
                <a:spcPct val="100000"/>
              </a:lnSpc>
              <a:spcBef>
                <a:spcPct val="0"/>
              </a:spcBef>
              <a:spcAft>
                <a:spcPct val="0"/>
              </a:spcAft>
              <a:buClrTx/>
              <a:buSzTx/>
              <a:buFontTx/>
              <a:buNone/>
            </a:pPr>
            <a:r>
              <a:rPr lang="ja-JP" altLang="en-US"/>
              <a:t>9</a:t>
            </a:r>
          </a:p>
        </p:txBody>
      </p:sp>
      <p:pic>
        <p:nvPicPr>
          <p:cNvPr id="1302" name="図 160"/>
          <p:cNvPicPr>
            <a:picLocks noChangeAspect="1"/>
          </p:cNvPicPr>
          <p:nvPr/>
        </p:nvPicPr>
        <p:blipFill>
          <a:blip r:embed="rId1"/>
          <a:srcRect r="5714"/>
          <a:stretch>
            <a:fillRect/>
          </a:stretch>
        </p:blipFill>
        <p:spPr>
          <a:xfrm>
            <a:off x="4999245" y="951040"/>
            <a:ext cx="3867014" cy="2324562"/>
          </a:xfrm>
          <a:prstGeom prst="rect">
            <a:avLst/>
          </a:prstGeom>
        </p:spPr>
      </p:pic>
      <p:pic>
        <p:nvPicPr>
          <p:cNvPr id="1303" name="録音したサウンド">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13" fill="hold"/>
                                        <p:tgtEl>
                                          <p:spTgt spid="13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03"/>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noFill/>
        <a:ln w="9525" cap="flat" cmpd="sng">
          <a:noFill/>
          <a:prstDash val="solid"/>
          <a:miter/>
          <a:headEnd/>
          <a:tailEnd/>
        </a:ln>
      </a:spPr>
      <a:bodyPr vertOverflow="overflow" horzOverflow="overflow"/>
      <a:lstStyle/>
    </a:spDef>
    <a:txDef>
      <a:spPr>
        <a:custGeom>
          <a:avLst/>
          <a:gdLst/>
          <a:ahLst/>
          <a:cxnLst/>
          <a:rect l="l" t="t" r="r" b="b"/>
          <a:pathLst/>
        </a:custGeom>
        <a:solidFill>
          <a:srgbClr val="FFFF00"/>
        </a:solidFill>
        <a:ln w="9525" cap="flat" cmpd="sng">
          <a:solidFill>
            <a:srgbClr val="FFFF00"/>
          </a:solidFill>
          <a:prstDash val="solid"/>
          <a:round/>
          <a:headEnd/>
          <a:tailEnd/>
        </a:ln>
      </a:spPr>
      <a:bodyPr vertOverflow="overflow" horzOverflow="overflow">
        <a:spAutoFit/>
      </a:bodyPr>
      <a:lstStyle>
        <a:defPPr>
          <a:defRPr lang="ja-JP" altLang="en-US"/>
        </a:defPPr>
      </a:lstStyle>
    </a:txDef>
  </a:objectDefaults>
  <a:extraClrSchemeLst/>
</a:theme>
</file>

<file path=ppt/theme/theme2.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4959</TotalTime>
  <Pages>0</Pages>
  <Words>2973</Words>
  <Characters>0</Characters>
  <Application>JUST Focus</Application>
  <DocSecurity>0</DocSecurity>
  <Lines>0</Lines>
  <Paragraphs>269</Paragraphs>
  <ScaleCrop>false</ScaleCrop>
  <HeadingPairs>
    <vt:vector size="8" baseType="variant">
      <vt:variant>
        <vt:lpstr>使用されているフォント</vt:lpstr>
      </vt:variant>
      <vt:variant>
        <vt:i4>7</vt:i4>
      </vt:variant>
      <vt:variant>
        <vt:lpstr>テーマ</vt:lpstr>
      </vt:variant>
      <vt:variant>
        <vt:i4>1</vt:i4>
      </vt:variant>
      <vt:variant>
        <vt:lpstr>スライド タイトル</vt:lpstr>
      </vt:variant>
      <vt:variant>
        <vt:i4>9</vt:i4>
      </vt:variant>
      <vt:variant>
        <vt:lpstr>目的別スライド ショー</vt:lpstr>
      </vt:variant>
      <vt:variant>
        <vt:i4>1</vt:i4>
      </vt:variant>
    </vt:vector>
  </HeadingPairs>
  <TitlesOfParts>
    <vt:vector size="18" baseType="lpstr">
      <vt:lpstr>BIZ UDPゴシック</vt:lpstr>
      <vt:lpstr>Meiryo UI</vt:lpstr>
      <vt:lpstr>ＭＳ Ｐゴシック</vt:lpstr>
      <vt:lpstr>メイリオ</vt:lpstr>
      <vt:lpstr>Arial</vt:lpstr>
      <vt:lpstr>Times New Roman</vt:lpstr>
      <vt:lpstr>Wingdings</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目的別スライドショー 1</vt:lpstr>
    </vt:vector>
  </TitlesOfParts>
  <LinksUpToDate>false</LinksUpToDate>
  <CharactersWithSpaces>0</CharactersWithSpaces>
  <SharedDoc>false</SharedDoc>
  <HyperlinksChanged>false</HyperlinksChanged>
  <AppVersion>4.1.6</AppVersion>
  <PresentationFormat>ユーザー設定</PresentationFormat>
  <Slides>9</Slides>
  <Notes>9</Notes>
  <HiddenSlides>0</HiddenSlides>
  <MMClips>9</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静岡県産業成長戦略2021骨子</dc:title>
  <dc:creator>Administrator</dc:creator>
  <cp:lastModifiedBy>臼井　ありす</cp:lastModifiedBy>
  <cp:lastPrinted>2021-02-09T23:51:48Z</cp:lastPrinted>
  <dcterms:created xsi:type="dcterms:W3CDTF">2021-01-12T05:03:37Z</dcterms:created>
  <dcterms:modified xsi:type="dcterms:W3CDTF">2024-05-13T06:34:16Z</dcterms:modified>
  <cp:revision>741</cp:revision>
</cp:coreProperties>
</file>

<file path=docProps/custom.xml><?xml version="1.0" encoding="utf-8"?>
<Properties xmlns:vt="http://schemas.openxmlformats.org/officeDocument/2006/docPropsVTypes" xmlns="http://schemas.openxmlformats.org/officeDocument/2006/custom-properties"/>
</file>