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6" r:id="rId4"/>
    <p:sldId id="268" r:id="rId5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94"/>
    <p:restoredTop sz="94660"/>
  </p:normalViewPr>
  <p:slideViewPr>
    <p:cSldViewPr>
      <p:cViewPr varScale="1">
        <p:scale>
          <a:sx n="45" d="100"/>
          <a:sy n="45" d="100"/>
        </p:scale>
        <p:origin x="-3408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8" y="685800"/>
            <a:ext cx="2373923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2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4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3"/>
            <a:ext cx="2978088" cy="61193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3"/>
            <a:ext cx="3005091" cy="61193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5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4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2" y="394408"/>
            <a:ext cx="3545578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456723"/>
            <a:ext cx="2256234" cy="61713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2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テキスト 12"/>
          <p:cNvSpPr txBox="1"/>
          <p:nvPr/>
        </p:nvSpPr>
        <p:spPr>
          <a:xfrm>
            <a:off x="1269000" y="562131"/>
            <a:ext cx="4464000" cy="368439"/>
          </a:xfrm>
          <a:prstGeom prst="rect">
            <a:avLst/>
          </a:prstGeom>
        </p:spPr>
        <p:txBody>
          <a:bodyPr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改良土の製造フローチャート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08" name="テキスト 39"/>
          <p:cNvSpPr txBox="1"/>
          <p:nvPr/>
        </p:nvSpPr>
        <p:spPr>
          <a:xfrm>
            <a:off x="765123" y="1526127"/>
            <a:ext cx="3180591" cy="645438"/>
          </a:xfrm>
          <a:prstGeom prst="rect">
            <a:avLst/>
          </a:prstGeom>
          <a:solidFill>
            <a:srgbClr val="FFFFB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原料受入</a:t>
            </a:r>
            <a:endParaRPr lang="ja-JP" altLang="en-US">
              <a:latin typeface="ＭＳ ゴシック"/>
              <a:ea typeface="ＭＳ ゴシック"/>
            </a:endParaRPr>
          </a:p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（</a:t>
            </a:r>
            <a:r>
              <a:rPr lang="ja-JP" altLang="en-US">
                <a:latin typeface="ＭＳ ゴシック"/>
                <a:ea typeface="ＭＳ ゴシック"/>
              </a:rPr>
              <a:t>発生</a:t>
            </a:r>
            <a:r>
              <a:rPr lang="ja-JP" altLang="en-US">
                <a:latin typeface="ＭＳ ゴシック"/>
                <a:ea typeface="ＭＳ ゴシック"/>
              </a:rPr>
              <a:t>現場</a:t>
            </a:r>
            <a:r>
              <a:rPr lang="ja-JP" altLang="en-US">
                <a:latin typeface="ＭＳ ゴシック"/>
                <a:ea typeface="ＭＳ ゴシック"/>
              </a:rPr>
              <a:t>：○○）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09" name="テキスト 40"/>
          <p:cNvSpPr txBox="1"/>
          <p:nvPr/>
        </p:nvSpPr>
        <p:spPr>
          <a:xfrm>
            <a:off x="719831" y="2474362"/>
            <a:ext cx="3221584" cy="645438"/>
          </a:xfrm>
          <a:prstGeom prst="rect">
            <a:avLst/>
          </a:prstGeom>
          <a:solidFill>
            <a:srgbClr val="FFFFB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搬入</a:t>
            </a:r>
            <a:endParaRPr lang="ja-JP" altLang="en-US">
              <a:latin typeface="ＭＳ ゴシック"/>
              <a:ea typeface="ＭＳ ゴシック"/>
            </a:endParaRPr>
          </a:p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（</a:t>
            </a:r>
            <a:r>
              <a:rPr lang="ja-JP" altLang="en-US">
                <a:latin typeface="ＭＳ ゴシック"/>
                <a:ea typeface="ＭＳ ゴシック"/>
              </a:rPr>
              <a:t>製造場所：○○</a:t>
            </a:r>
            <a:r>
              <a:rPr lang="ja-JP" altLang="en-US">
                <a:latin typeface="ＭＳ ゴシック"/>
                <a:ea typeface="ＭＳ ゴシック"/>
              </a:rPr>
              <a:t>）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10" name="テキスト 41"/>
          <p:cNvSpPr txBox="1"/>
          <p:nvPr/>
        </p:nvSpPr>
        <p:spPr>
          <a:xfrm>
            <a:off x="720642" y="3445081"/>
            <a:ext cx="937253" cy="368439"/>
          </a:xfrm>
          <a:prstGeom prst="rect">
            <a:avLst/>
          </a:prstGeom>
          <a:solidFill>
            <a:srgbClr val="FFFFB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仮置き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11" name="テキスト 42"/>
          <p:cNvSpPr txBox="1"/>
          <p:nvPr/>
        </p:nvSpPr>
        <p:spPr>
          <a:xfrm>
            <a:off x="719287" y="4165023"/>
            <a:ext cx="3007655" cy="368439"/>
          </a:xfrm>
          <a:prstGeom prst="rect">
            <a:avLst/>
          </a:prstGeom>
          <a:solidFill>
            <a:srgbClr val="FFFFB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粒度調整</a:t>
            </a:r>
            <a:r>
              <a:rPr lang="ja-JP" altLang="en-US">
                <a:latin typeface="ＭＳ ゴシック"/>
                <a:ea typeface="ＭＳ ゴシック"/>
              </a:rPr>
              <a:t>（ふるいわけ等）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12" name="テキスト 43"/>
          <p:cNvSpPr txBox="1"/>
          <p:nvPr/>
        </p:nvSpPr>
        <p:spPr>
          <a:xfrm>
            <a:off x="705719" y="4833789"/>
            <a:ext cx="3022744" cy="368439"/>
          </a:xfrm>
          <a:prstGeom prst="rect">
            <a:avLst/>
          </a:prstGeom>
          <a:solidFill>
            <a:srgbClr val="FFFFB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改良材（○○）の添加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13" name="テキスト 44"/>
          <p:cNvSpPr txBox="1"/>
          <p:nvPr/>
        </p:nvSpPr>
        <p:spPr>
          <a:xfrm>
            <a:off x="705719" y="5501907"/>
            <a:ext cx="1511227" cy="368439"/>
          </a:xfrm>
          <a:prstGeom prst="rect">
            <a:avLst/>
          </a:prstGeom>
          <a:solidFill>
            <a:srgbClr val="FFFFB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混合・攪拌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14" name="テキスト 45"/>
          <p:cNvSpPr txBox="1"/>
          <p:nvPr/>
        </p:nvSpPr>
        <p:spPr>
          <a:xfrm>
            <a:off x="694349" y="6221907"/>
            <a:ext cx="755636" cy="368439"/>
          </a:xfrm>
          <a:prstGeom prst="rect">
            <a:avLst/>
          </a:prstGeom>
          <a:solidFill>
            <a:srgbClr val="FFFFB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養生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15" name="テキスト 46"/>
          <p:cNvSpPr txBox="1"/>
          <p:nvPr/>
        </p:nvSpPr>
        <p:spPr>
          <a:xfrm>
            <a:off x="664936" y="6884325"/>
            <a:ext cx="1240213" cy="368439"/>
          </a:xfrm>
          <a:prstGeom prst="rect">
            <a:avLst/>
          </a:prstGeom>
          <a:solidFill>
            <a:srgbClr val="FFFFB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品質管理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16" name="テキスト 47"/>
          <p:cNvSpPr txBox="1"/>
          <p:nvPr/>
        </p:nvSpPr>
        <p:spPr>
          <a:xfrm>
            <a:off x="679859" y="7555759"/>
            <a:ext cx="1801341" cy="368439"/>
          </a:xfrm>
          <a:prstGeom prst="rect">
            <a:avLst/>
          </a:prstGeom>
          <a:solidFill>
            <a:srgbClr val="FFFFB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改良土</a:t>
            </a:r>
            <a:r>
              <a:rPr lang="ja-JP" altLang="en-US">
                <a:latin typeface="ＭＳ ゴシック"/>
                <a:ea typeface="ＭＳ ゴシック"/>
              </a:rPr>
              <a:t>（</a:t>
            </a:r>
            <a:r>
              <a:rPr lang="ja-JP" altLang="en-US">
                <a:latin typeface="ＭＳ ゴシック"/>
                <a:ea typeface="ＭＳ ゴシック"/>
              </a:rPr>
              <a:t>製品</a:t>
            </a:r>
            <a:r>
              <a:rPr lang="ja-JP" altLang="en-US">
                <a:latin typeface="ＭＳ ゴシック"/>
                <a:ea typeface="ＭＳ ゴシック"/>
              </a:rPr>
              <a:t>）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17" name="テキスト 48"/>
          <p:cNvSpPr txBox="1"/>
          <p:nvPr/>
        </p:nvSpPr>
        <p:spPr>
          <a:xfrm>
            <a:off x="694638" y="8243407"/>
            <a:ext cx="769871" cy="368439"/>
          </a:xfrm>
          <a:prstGeom prst="rect">
            <a:avLst/>
          </a:prstGeom>
          <a:solidFill>
            <a:srgbClr val="FFFFBE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搬出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18" name="図形 53"/>
          <p:cNvSpPr/>
          <p:nvPr/>
        </p:nvSpPr>
        <p:spPr>
          <a:xfrm rot="5400000">
            <a:off x="1068108" y="2048846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19" name="図形 54"/>
          <p:cNvSpPr/>
          <p:nvPr/>
        </p:nvSpPr>
        <p:spPr>
          <a:xfrm rot="5400000">
            <a:off x="1051488" y="2990839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0" name="図形 55"/>
          <p:cNvSpPr/>
          <p:nvPr/>
        </p:nvSpPr>
        <p:spPr>
          <a:xfrm rot="5400000">
            <a:off x="1051146" y="3740642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1" name="図形 56"/>
          <p:cNvSpPr/>
          <p:nvPr/>
        </p:nvSpPr>
        <p:spPr>
          <a:xfrm rot="5400000">
            <a:off x="1051783" y="4410806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2" name="図形 57"/>
          <p:cNvSpPr/>
          <p:nvPr/>
        </p:nvSpPr>
        <p:spPr>
          <a:xfrm rot="5400000">
            <a:off x="1038406" y="5079509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3" name="図形 58"/>
          <p:cNvSpPr/>
          <p:nvPr/>
        </p:nvSpPr>
        <p:spPr>
          <a:xfrm rot="5400000">
            <a:off x="1026358" y="5747627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4" name="図形 59"/>
          <p:cNvSpPr/>
          <p:nvPr/>
        </p:nvSpPr>
        <p:spPr>
          <a:xfrm rot="5400000">
            <a:off x="997623" y="6467626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5" name="図形 60"/>
          <p:cNvSpPr/>
          <p:nvPr/>
        </p:nvSpPr>
        <p:spPr>
          <a:xfrm rot="5400000">
            <a:off x="997623" y="7130045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6" name="図形 61"/>
          <p:cNvSpPr/>
          <p:nvPr/>
        </p:nvSpPr>
        <p:spPr>
          <a:xfrm rot="5400000">
            <a:off x="997623" y="7801479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27" name="テキスト 42"/>
          <p:cNvSpPr txBox="1"/>
          <p:nvPr/>
        </p:nvSpPr>
        <p:spPr>
          <a:xfrm>
            <a:off x="97837" y="193693"/>
            <a:ext cx="1560836" cy="26071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100">
                <a:latin typeface="ＭＳ ゴシック"/>
                <a:ea typeface="ＭＳ ゴシック"/>
              </a:rPr>
              <a:t>（参考様式）</a:t>
            </a:r>
            <a:endParaRPr lang="ja-JP" altLang="en-US" sz="1100">
              <a:latin typeface="ＭＳ ゴシック"/>
              <a:ea typeface="ＭＳ ゴシック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テキスト 12"/>
          <p:cNvSpPr txBox="1"/>
          <p:nvPr/>
        </p:nvSpPr>
        <p:spPr>
          <a:xfrm>
            <a:off x="1269001" y="562131"/>
            <a:ext cx="4464000" cy="368439"/>
          </a:xfrm>
          <a:prstGeom prst="rect">
            <a:avLst/>
          </a:prstGeom>
        </p:spPr>
        <p:txBody>
          <a:bodyPr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再生土の製造フローチャート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30" name="テキスト 39"/>
          <p:cNvSpPr txBox="1"/>
          <p:nvPr/>
        </p:nvSpPr>
        <p:spPr>
          <a:xfrm>
            <a:off x="765123" y="1526127"/>
            <a:ext cx="3180591" cy="645438"/>
          </a:xfrm>
          <a:prstGeom prst="rect">
            <a:avLst/>
          </a:prstGeom>
          <a:solidFill>
            <a:srgbClr val="FFE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原料受入</a:t>
            </a:r>
            <a:endParaRPr lang="ja-JP" altLang="en-US">
              <a:latin typeface="ＭＳ ゴシック"/>
              <a:ea typeface="ＭＳ ゴシック"/>
            </a:endParaRPr>
          </a:p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（</a:t>
            </a:r>
            <a:r>
              <a:rPr lang="ja-JP" altLang="en-US">
                <a:latin typeface="ＭＳ ゴシック"/>
                <a:ea typeface="ＭＳ ゴシック"/>
              </a:rPr>
              <a:t>発生</a:t>
            </a:r>
            <a:r>
              <a:rPr lang="ja-JP" altLang="en-US">
                <a:latin typeface="ＭＳ ゴシック"/>
                <a:ea typeface="ＭＳ ゴシック"/>
              </a:rPr>
              <a:t>現場</a:t>
            </a:r>
            <a:r>
              <a:rPr lang="ja-JP" altLang="en-US">
                <a:latin typeface="ＭＳ ゴシック"/>
                <a:ea typeface="ＭＳ ゴシック"/>
              </a:rPr>
              <a:t>：○○）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31" name="テキスト 40"/>
          <p:cNvSpPr txBox="1"/>
          <p:nvPr/>
        </p:nvSpPr>
        <p:spPr>
          <a:xfrm>
            <a:off x="719834" y="2474362"/>
            <a:ext cx="3226935" cy="645438"/>
          </a:xfrm>
          <a:prstGeom prst="rect">
            <a:avLst/>
          </a:prstGeom>
          <a:solidFill>
            <a:srgbClr val="FFE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搬入</a:t>
            </a:r>
            <a:endParaRPr lang="ja-JP" altLang="en-US">
              <a:latin typeface="ＭＳ ゴシック"/>
              <a:ea typeface="ＭＳ ゴシック"/>
            </a:endParaRPr>
          </a:p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（</a:t>
            </a:r>
            <a:r>
              <a:rPr lang="ja-JP" altLang="en-US">
                <a:latin typeface="ＭＳ ゴシック"/>
                <a:ea typeface="ＭＳ ゴシック"/>
              </a:rPr>
              <a:t>製造場所：○○</a:t>
            </a:r>
            <a:r>
              <a:rPr lang="ja-JP" altLang="en-US">
                <a:latin typeface="ＭＳ ゴシック"/>
                <a:ea typeface="ＭＳ ゴシック"/>
              </a:rPr>
              <a:t>）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32" name="テキスト 41"/>
          <p:cNvSpPr txBox="1"/>
          <p:nvPr/>
        </p:nvSpPr>
        <p:spPr>
          <a:xfrm>
            <a:off x="720642" y="3445081"/>
            <a:ext cx="937253" cy="368439"/>
          </a:xfrm>
          <a:prstGeom prst="rect">
            <a:avLst/>
          </a:prstGeom>
          <a:solidFill>
            <a:srgbClr val="FFE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仮置き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33" name="テキスト 42"/>
          <p:cNvSpPr txBox="1"/>
          <p:nvPr/>
        </p:nvSpPr>
        <p:spPr>
          <a:xfrm>
            <a:off x="713630" y="4165086"/>
            <a:ext cx="3021585" cy="368439"/>
          </a:xfrm>
          <a:prstGeom prst="rect">
            <a:avLst/>
          </a:prstGeom>
          <a:solidFill>
            <a:srgbClr val="FFE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粒度調整</a:t>
            </a:r>
            <a:r>
              <a:rPr lang="ja-JP" altLang="en-US">
                <a:latin typeface="ＭＳ ゴシック"/>
                <a:ea typeface="ＭＳ ゴシック"/>
              </a:rPr>
              <a:t>（ふるいわけ等）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34" name="テキスト 43"/>
          <p:cNvSpPr txBox="1"/>
          <p:nvPr/>
        </p:nvSpPr>
        <p:spPr>
          <a:xfrm>
            <a:off x="703833" y="4833936"/>
            <a:ext cx="951936" cy="368439"/>
          </a:xfrm>
          <a:prstGeom prst="rect">
            <a:avLst/>
          </a:prstGeom>
          <a:solidFill>
            <a:srgbClr val="FFE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脱水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35" name="テキスト 44"/>
          <p:cNvSpPr txBox="1"/>
          <p:nvPr/>
        </p:nvSpPr>
        <p:spPr>
          <a:xfrm>
            <a:off x="703782" y="5559291"/>
            <a:ext cx="949633" cy="368439"/>
          </a:xfrm>
          <a:prstGeom prst="rect">
            <a:avLst/>
          </a:prstGeom>
          <a:solidFill>
            <a:srgbClr val="FFE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乾燥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36" name="テキスト 46"/>
          <p:cNvSpPr txBox="1"/>
          <p:nvPr/>
        </p:nvSpPr>
        <p:spPr>
          <a:xfrm>
            <a:off x="704509" y="6228781"/>
            <a:ext cx="3238266" cy="368439"/>
          </a:xfrm>
          <a:prstGeom prst="rect">
            <a:avLst/>
          </a:prstGeom>
          <a:solidFill>
            <a:srgbClr val="FFE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固化材（○○）の添加・混合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37" name="テキスト 47"/>
          <p:cNvSpPr txBox="1"/>
          <p:nvPr/>
        </p:nvSpPr>
        <p:spPr>
          <a:xfrm>
            <a:off x="674369" y="8303747"/>
            <a:ext cx="1801341" cy="368439"/>
          </a:xfrm>
          <a:prstGeom prst="rect">
            <a:avLst/>
          </a:prstGeom>
          <a:solidFill>
            <a:srgbClr val="FFE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再生土</a:t>
            </a:r>
            <a:r>
              <a:rPr lang="ja-JP" altLang="en-US">
                <a:latin typeface="ＭＳ ゴシック"/>
                <a:ea typeface="ＭＳ ゴシック"/>
              </a:rPr>
              <a:t>（</a:t>
            </a:r>
            <a:r>
              <a:rPr lang="ja-JP" altLang="en-US">
                <a:latin typeface="ＭＳ ゴシック"/>
                <a:ea typeface="ＭＳ ゴシック"/>
              </a:rPr>
              <a:t>製品</a:t>
            </a:r>
            <a:r>
              <a:rPr lang="ja-JP" altLang="en-US">
                <a:latin typeface="ＭＳ ゴシック"/>
                <a:ea typeface="ＭＳ ゴシック"/>
              </a:rPr>
              <a:t>）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38" name="テキスト 48"/>
          <p:cNvSpPr txBox="1"/>
          <p:nvPr/>
        </p:nvSpPr>
        <p:spPr>
          <a:xfrm>
            <a:off x="674369" y="8994350"/>
            <a:ext cx="769871" cy="368439"/>
          </a:xfrm>
          <a:prstGeom prst="rect">
            <a:avLst/>
          </a:prstGeom>
          <a:solidFill>
            <a:srgbClr val="FFE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搬出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39" name="図形 53"/>
          <p:cNvSpPr/>
          <p:nvPr/>
        </p:nvSpPr>
        <p:spPr>
          <a:xfrm rot="5400000">
            <a:off x="1068108" y="2048846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0" name="図形 54"/>
          <p:cNvSpPr/>
          <p:nvPr/>
        </p:nvSpPr>
        <p:spPr>
          <a:xfrm rot="5400000">
            <a:off x="1051488" y="2990839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1" name="図形 55"/>
          <p:cNvSpPr/>
          <p:nvPr/>
        </p:nvSpPr>
        <p:spPr>
          <a:xfrm rot="5400000">
            <a:off x="1051146" y="3740642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2" name="図形 56"/>
          <p:cNvSpPr/>
          <p:nvPr/>
        </p:nvSpPr>
        <p:spPr>
          <a:xfrm rot="5400000">
            <a:off x="1051783" y="4410806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3" name="図形 57"/>
          <p:cNvSpPr/>
          <p:nvPr/>
        </p:nvSpPr>
        <p:spPr>
          <a:xfrm rot="5400000">
            <a:off x="1038406" y="5079509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4" name="図形 58"/>
          <p:cNvSpPr/>
          <p:nvPr/>
        </p:nvSpPr>
        <p:spPr>
          <a:xfrm rot="5400000">
            <a:off x="1067141" y="5805011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5" name="図形 60"/>
          <p:cNvSpPr/>
          <p:nvPr/>
        </p:nvSpPr>
        <p:spPr>
          <a:xfrm rot="5400000">
            <a:off x="1034974" y="6526282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6" name="図形 61"/>
          <p:cNvSpPr/>
          <p:nvPr/>
        </p:nvSpPr>
        <p:spPr>
          <a:xfrm rot="5400000">
            <a:off x="1052932" y="8549468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7" name="テキスト 46"/>
          <p:cNvSpPr txBox="1"/>
          <p:nvPr/>
        </p:nvSpPr>
        <p:spPr>
          <a:xfrm>
            <a:off x="97837" y="193693"/>
            <a:ext cx="1560836" cy="26071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100">
                <a:latin typeface="ＭＳ ゴシック"/>
                <a:ea typeface="ＭＳ ゴシック"/>
              </a:rPr>
              <a:t>（参考様式）</a:t>
            </a:r>
            <a:endParaRPr lang="ja-JP" altLang="en-US" sz="1100">
              <a:latin typeface="ＭＳ ゴシック"/>
              <a:ea typeface="ＭＳ ゴシック"/>
            </a:endParaRPr>
          </a:p>
        </p:txBody>
      </p:sp>
      <p:sp>
        <p:nvSpPr>
          <p:cNvPr id="1148" name="テキスト 47"/>
          <p:cNvSpPr txBox="1"/>
          <p:nvPr/>
        </p:nvSpPr>
        <p:spPr>
          <a:xfrm>
            <a:off x="703782" y="6950726"/>
            <a:ext cx="755636" cy="368439"/>
          </a:xfrm>
          <a:prstGeom prst="rect">
            <a:avLst/>
          </a:prstGeom>
          <a:solidFill>
            <a:srgbClr val="FFE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養生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49" name="テキスト 48"/>
          <p:cNvSpPr txBox="1"/>
          <p:nvPr/>
        </p:nvSpPr>
        <p:spPr>
          <a:xfrm>
            <a:off x="674369" y="7613144"/>
            <a:ext cx="1240213" cy="368439"/>
          </a:xfrm>
          <a:prstGeom prst="rect">
            <a:avLst/>
          </a:prstGeom>
          <a:solidFill>
            <a:srgbClr val="FFE9E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ＭＳ ゴシック"/>
                <a:ea typeface="ＭＳ ゴシック"/>
              </a:rPr>
              <a:t>品質管理</a:t>
            </a:r>
            <a:endParaRPr lang="ja-JP" altLang="en-US">
              <a:latin typeface="ＭＳ ゴシック"/>
              <a:ea typeface="ＭＳ ゴシック"/>
            </a:endParaRPr>
          </a:p>
        </p:txBody>
      </p:sp>
      <p:sp>
        <p:nvSpPr>
          <p:cNvPr id="1150" name="図形 49"/>
          <p:cNvSpPr/>
          <p:nvPr/>
        </p:nvSpPr>
        <p:spPr>
          <a:xfrm rot="5400000">
            <a:off x="1028939" y="7196446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51" name="図形 50"/>
          <p:cNvSpPr/>
          <p:nvPr/>
        </p:nvSpPr>
        <p:spPr>
          <a:xfrm rot="5400000">
            <a:off x="1039073" y="7858864"/>
            <a:ext cx="301725" cy="54716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4.1.6</AppVersion>
  <PresentationFormat>ユーザー設定</PresentationFormat>
  <Slides>2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lastModifiedBy>金田　光穂子</cp:lastModifiedBy>
  <dcterms:created xsi:type="dcterms:W3CDTF">2025-12-25T23:43:52Z</dcterms:created>
  <dcterms:modified xsi:type="dcterms:W3CDTF">2026-03-29T05:05:33Z</dcterms:modified>
  <cp:revision>7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