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3"/>
  </p:notesMasterIdLst>
  <p:sldIdLst>
    <p:sldId id="256" r:id="rId4"/>
    <p:sldId id="260" r:id="rId5"/>
    <p:sldId id="262" r:id="rId6"/>
    <p:sldId id="279" r:id="rId7"/>
    <p:sldId id="280" r:id="rId8"/>
    <p:sldId id="281" r:id="rId9"/>
    <p:sldId id="282" r:id="rId10"/>
    <p:sldId id="283" r:id="rId11"/>
    <p:sldId id="284" r:id="rId12"/>
    <p:sldId id="273" r:id="rId13"/>
    <p:sldId id="275" r:id="rId14"/>
    <p:sldId id="278" r:id="rId15"/>
    <p:sldId id="274" r:id="rId16"/>
    <p:sldId id="276" r:id="rId17"/>
    <p:sldId id="277" r:id="rId18"/>
  </p:sldIdLst>
  <p:sldSz cx="9144000" cy="5143500" type="screen16x9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中村　謙" initials="中村　謙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96"/>
    <p:restoredTop sz="94660"/>
  </p:normalViewPr>
  <p:slideViewPr>
    <p:cSldViewPr>
      <p:cViewPr varScale="1">
        <p:scale>
          <a:sx n="152" d="100"/>
          <a:sy n="152" d="100"/>
        </p:scale>
        <p:origin x="-1140" y="-84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presProps" Target="presProps.xml" /><Relationship Id="rId20" Type="http://schemas.openxmlformats.org/officeDocument/2006/relationships/viewProps" Target="viewProps.xml" /><Relationship Id="rId21" Type="http://schemas.openxmlformats.org/officeDocument/2006/relationships/tableStyles" Target="tableStyles.xml" /><Relationship Id="rId22" Type="http://schemas.openxmlformats.org/officeDocument/2006/relationships/commentAuthors" Target="commentAuthor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457200" y="1239602"/>
            <a:ext cx="8229600" cy="1008112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457200" y="2319722"/>
            <a:ext cx="8229600" cy="17281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302610"/>
            <a:ext cx="8229600" cy="317735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27398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27398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2025/12/1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02610"/>
            <a:ext cx="8229600" cy="321100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2025/12/1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457200" y="2211710"/>
            <a:ext cx="8229600" cy="792088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888562"/>
            <a:ext cx="8229600" cy="1323148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302611"/>
            <a:ext cx="3970784" cy="3177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80012" y="1302611"/>
            <a:ext cx="4006788" cy="3177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2025/12/1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397078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3970784" cy="28488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716016" y="1151335"/>
            <a:ext cx="397078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716016" y="1631156"/>
            <a:ext cx="3970784" cy="28488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35896" y="204789"/>
            <a:ext cx="4727438" cy="42317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275606"/>
            <a:ext cx="3008312" cy="32043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3516855"/>
            <a:ext cx="5486400" cy="425054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159482"/>
            <a:ext cx="5486400" cy="32841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3975907"/>
            <a:ext cx="5486400" cy="5040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19772" y="4677984"/>
            <a:ext cx="4104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313990"/>
            <a:ext cx="8229600" cy="745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302610"/>
            <a:ext cx="8229600" cy="3211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 </a:t>
            </a:r>
            <a:r>
              <a:rPr kumimoji="1" lang="en-US" altLang="ja-JP" dirty="0"/>
              <a:t>6 </a:t>
            </a:r>
            <a:r>
              <a:rPr kumimoji="1" lang="ja-JP" altLang="en-US" dirty="0"/>
              <a:t>レベル</a:t>
            </a:r>
          </a:p>
          <a:p>
            <a:pPr lvl="6"/>
            <a:r>
              <a:rPr kumimoji="1" lang="ja-JP" altLang="en-US" dirty="0"/>
              <a:t>第 </a:t>
            </a:r>
            <a:r>
              <a:rPr kumimoji="1" lang="en-US" altLang="ja-JP" dirty="0"/>
              <a:t>7 </a:t>
            </a:r>
            <a:r>
              <a:rPr kumimoji="1" lang="ja-JP" altLang="en-US" dirty="0"/>
              <a:t>レベル</a:t>
            </a:r>
          </a:p>
          <a:p>
            <a:pPr lvl="7"/>
            <a:r>
              <a:rPr kumimoji="1" lang="ja-JP" altLang="en-US" dirty="0"/>
              <a:t>第 </a:t>
            </a:r>
            <a:r>
              <a:rPr kumimoji="1" lang="en-US" altLang="ja-JP" dirty="0"/>
              <a:t>8 </a:t>
            </a:r>
            <a:r>
              <a:rPr kumimoji="1" lang="ja-JP" altLang="en-US" dirty="0"/>
              <a:t>レベル</a:t>
            </a:r>
          </a:p>
          <a:p>
            <a:pPr lvl="8"/>
            <a:r>
              <a:rPr kumimoji="1" lang="ja-JP" altLang="en-US" dirty="0"/>
              <a:t>第 </a:t>
            </a:r>
            <a:r>
              <a:rPr kumimoji="1" lang="en-US" altLang="ja-JP" dirty="0"/>
              <a:t>9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677984"/>
            <a:ext cx="18825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2025/12/1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8244" y="4677984"/>
            <a:ext cx="19185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テキスト 29"/>
          <p:cNvSpPr txBox="1"/>
          <p:nvPr/>
        </p:nvSpPr>
        <p:spPr>
          <a:xfrm>
            <a:off x="2327650" y="868224"/>
            <a:ext cx="55115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確認者</a:t>
            </a:r>
          </a:p>
        </p:txBody>
      </p:sp>
      <p:sp>
        <p:nvSpPr>
          <p:cNvPr id="1108" name="テキスト 31"/>
          <p:cNvSpPr txBox="1"/>
          <p:nvPr/>
        </p:nvSpPr>
        <p:spPr>
          <a:xfrm>
            <a:off x="3007179" y="868224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承認者</a:t>
            </a:r>
          </a:p>
        </p:txBody>
      </p:sp>
      <p:sp>
        <p:nvSpPr>
          <p:cNvPr id="1109" name="テキスト 32"/>
          <p:cNvSpPr txBox="1"/>
          <p:nvPr/>
        </p:nvSpPr>
        <p:spPr>
          <a:xfrm>
            <a:off x="1568210" y="861358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旅行者</a:t>
            </a:r>
          </a:p>
        </p:txBody>
      </p:sp>
      <p:sp>
        <p:nvSpPr>
          <p:cNvPr id="1110" name="テキスト 34"/>
          <p:cNvSpPr txBox="1"/>
          <p:nvPr/>
        </p:nvSpPr>
        <p:spPr>
          <a:xfrm>
            <a:off x="3759198" y="868792"/>
            <a:ext cx="722440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b="1">
                <a:latin typeface="BIZ UDPゴシック"/>
                <a:ea typeface="BIZ UDPゴシック"/>
              </a:rPr>
              <a:t>予算担当者</a:t>
            </a:r>
            <a:endParaRPr lang="ja-JP" altLang="en-US" sz="900" b="1">
              <a:latin typeface="BIZ UDPゴシック"/>
              <a:ea typeface="BIZ UDPゴシック"/>
            </a:endParaRPr>
          </a:p>
        </p:txBody>
      </p:sp>
      <p:sp>
        <p:nvSpPr>
          <p:cNvPr id="1111" name="テキスト 35"/>
          <p:cNvSpPr txBox="1"/>
          <p:nvPr/>
        </p:nvSpPr>
        <p:spPr>
          <a:xfrm>
            <a:off x="1492651" y="1518539"/>
            <a:ext cx="727572" cy="2299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旅費申請</a:t>
            </a: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112" name="テキスト 36"/>
          <p:cNvSpPr txBox="1"/>
          <p:nvPr/>
        </p:nvSpPr>
        <p:spPr>
          <a:xfrm>
            <a:off x="2347809" y="1516498"/>
            <a:ext cx="55226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113" name="テキスト 37"/>
          <p:cNvSpPr txBox="1"/>
          <p:nvPr/>
        </p:nvSpPr>
        <p:spPr>
          <a:xfrm>
            <a:off x="3026079" y="1518146"/>
            <a:ext cx="531285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承認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114" name="テキスト 38"/>
          <p:cNvSpPr txBox="1"/>
          <p:nvPr/>
        </p:nvSpPr>
        <p:spPr>
          <a:xfrm>
            <a:off x="1477987" y="2601094"/>
            <a:ext cx="723012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実績入力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115" name="テキスト 39"/>
          <p:cNvSpPr txBox="1"/>
          <p:nvPr/>
        </p:nvSpPr>
        <p:spPr>
          <a:xfrm>
            <a:off x="3766934" y="2601094"/>
            <a:ext cx="72148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予算科目確認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cxnSp>
        <p:nvCxnSpPr>
          <p:cNvPr id="1116" name="図形 40"/>
          <p:cNvCxnSpPr>
            <a:stCxn id="1111" idx="3"/>
            <a:endCxn id="1112" idx="1"/>
          </p:cNvCxnSpPr>
          <p:nvPr/>
        </p:nvCxnSpPr>
        <p:spPr>
          <a:xfrm>
            <a:off x="2222500" y="1633589"/>
            <a:ext cx="122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7" name="図形 41"/>
          <p:cNvCxnSpPr>
            <a:stCxn id="1112" idx="3"/>
            <a:endCxn id="1113" idx="1"/>
          </p:cNvCxnSpPr>
          <p:nvPr/>
        </p:nvCxnSpPr>
        <p:spPr>
          <a:xfrm>
            <a:off x="2898468" y="1633589"/>
            <a:ext cx="122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8" name="図形 43"/>
          <p:cNvCxnSpPr>
            <a:stCxn id="1114" idx="3"/>
            <a:endCxn id="1122" idx="1"/>
          </p:cNvCxnSpPr>
          <p:nvPr/>
        </p:nvCxnSpPr>
        <p:spPr>
          <a:xfrm>
            <a:off x="2202016" y="2698750"/>
            <a:ext cx="778387" cy="5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9" name="図形 44"/>
          <p:cNvCxnSpPr>
            <a:stCxn id="1122" idx="3"/>
            <a:endCxn id="1115" idx="1"/>
          </p:cNvCxnSpPr>
          <p:nvPr/>
        </p:nvCxnSpPr>
        <p:spPr>
          <a:xfrm flipV="1">
            <a:off x="3512984" y="2698750"/>
            <a:ext cx="256048" cy="5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0" name="図形 45"/>
          <p:cNvCxnSpPr>
            <a:stCxn id="1115" idx="3"/>
            <a:endCxn id="1123" idx="1"/>
          </p:cNvCxnSpPr>
          <p:nvPr/>
        </p:nvCxnSpPr>
        <p:spPr>
          <a:xfrm>
            <a:off x="4485968" y="2698750"/>
            <a:ext cx="235565" cy="5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1" name="図形 47"/>
          <p:cNvCxnSpPr>
            <a:stCxn id="1113" idx="2"/>
            <a:endCxn id="1114" idx="1"/>
          </p:cNvCxnSpPr>
          <p:nvPr/>
        </p:nvCxnSpPr>
        <p:spPr>
          <a:xfrm rot="5400000">
            <a:off x="1907560" y="1318649"/>
            <a:ext cx="947379" cy="1812823"/>
          </a:xfrm>
          <a:prstGeom prst="bentConnector4">
            <a:avLst>
              <a:gd name="adj1" fmla="val 31081"/>
              <a:gd name="adj2" fmla="val 11299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2" name="テキスト 48"/>
          <p:cNvSpPr txBox="1"/>
          <p:nvPr/>
        </p:nvSpPr>
        <p:spPr>
          <a:xfrm>
            <a:off x="2975308" y="2604138"/>
            <a:ext cx="541953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123" name="テキスト 50"/>
          <p:cNvSpPr txBox="1"/>
          <p:nvPr/>
        </p:nvSpPr>
        <p:spPr>
          <a:xfrm>
            <a:off x="4718742" y="2552541"/>
            <a:ext cx="986348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明細確認</a:t>
            </a:r>
            <a:endParaRPr lang="ja-JP" altLang="en-US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（提出書類確認）</a:t>
            </a:r>
          </a:p>
        </p:txBody>
      </p:sp>
      <p:sp>
        <p:nvSpPr>
          <p:cNvPr id="1124" name="テキスト 52"/>
          <p:cNvSpPr txBox="1"/>
          <p:nvPr/>
        </p:nvSpPr>
        <p:spPr>
          <a:xfrm>
            <a:off x="4716531" y="2928446"/>
            <a:ext cx="98855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支払い予定日入力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125" name="テキスト 53"/>
          <p:cNvSpPr txBox="1"/>
          <p:nvPr/>
        </p:nvSpPr>
        <p:spPr>
          <a:xfrm>
            <a:off x="4718133" y="3288446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支払処理</a:t>
            </a:r>
          </a:p>
        </p:txBody>
      </p:sp>
      <p:sp>
        <p:nvSpPr>
          <p:cNvPr id="1126" name="テキスト 57"/>
          <p:cNvSpPr txBox="1"/>
          <p:nvPr/>
        </p:nvSpPr>
        <p:spPr>
          <a:xfrm>
            <a:off x="1485186" y="528939"/>
            <a:ext cx="301349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所　属</a:t>
            </a:r>
          </a:p>
        </p:txBody>
      </p:sp>
      <p:cxnSp>
        <p:nvCxnSpPr>
          <p:cNvPr id="1127" name="図形 60"/>
          <p:cNvCxnSpPr>
            <a:stCxn id="1123" idx="2"/>
            <a:endCxn id="1124" idx="0"/>
          </p:cNvCxnSpPr>
          <p:nvPr/>
        </p:nvCxnSpPr>
        <p:spPr>
          <a:xfrm>
            <a:off x="5213145" y="2857500"/>
            <a:ext cx="0" cy="716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8" name="図形 61"/>
          <p:cNvCxnSpPr>
            <a:stCxn id="1124" idx="2"/>
            <a:endCxn id="1125" idx="0"/>
          </p:cNvCxnSpPr>
          <p:nvPr/>
        </p:nvCxnSpPr>
        <p:spPr>
          <a:xfrm>
            <a:off x="5213145" y="3123790"/>
            <a:ext cx="0" cy="163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9" name="テキスト 62"/>
          <p:cNvSpPr txBox="1"/>
          <p:nvPr/>
        </p:nvSpPr>
        <p:spPr>
          <a:xfrm>
            <a:off x="4734769" y="1516498"/>
            <a:ext cx="98634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実績入力催促</a:t>
            </a:r>
          </a:p>
        </p:txBody>
      </p:sp>
      <p:cxnSp>
        <p:nvCxnSpPr>
          <p:cNvPr id="1130" name="図形 63"/>
          <p:cNvCxnSpPr>
            <a:stCxn id="1129" idx="2"/>
            <a:endCxn id="1114" idx="0"/>
          </p:cNvCxnSpPr>
          <p:nvPr/>
        </p:nvCxnSpPr>
        <p:spPr>
          <a:xfrm rot="5400000">
            <a:off x="3093064" y="466008"/>
            <a:ext cx="880806" cy="3390081"/>
          </a:xfrm>
          <a:prstGeom prst="bentConnector3">
            <a:avLst>
              <a:gd name="adj1" fmla="val 1162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1" name="図形 65"/>
          <p:cNvSpPr>
            <a:spLocks noChangeArrowheads="1"/>
          </p:cNvSpPr>
          <p:nvPr/>
        </p:nvSpPr>
        <p:spPr>
          <a:xfrm>
            <a:off x="689060" y="3186525"/>
            <a:ext cx="3806144" cy="1189944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【証拠書類等】</a:t>
            </a:r>
          </a:p>
          <a:p>
            <a:endParaRPr lang="ja-JP" altLang="en-US" sz="8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[普通・公用車旅行]　領収証等の証拠書類全て　→　システムに添付</a:t>
            </a: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[赴任・研修・外国・その他旅行]領収書等原本提出が必要な書類　→　紙で提出</a:t>
            </a: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[赴任・研修・外国・その他旅行]上記以外の書類　→　メールで提出</a:t>
            </a:r>
          </a:p>
          <a:p>
            <a:endParaRPr lang="ja-JP" altLang="en-US" sz="8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【支出票の決裁区分】</a:t>
            </a: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[普通・公用車旅行]　電子決裁</a:t>
            </a: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[赴任・研修・外国・その他旅行]</a:t>
            </a:r>
          </a:p>
          <a:p>
            <a:endParaRPr lang="ja-JP" altLang="en-US" sz="8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endParaRPr lang="ja-JP" altLang="en-US" sz="800">
              <a:solidFill>
                <a:srgbClr val="FF0000"/>
              </a:solidFill>
              <a:latin typeface="BIZ UDPゴシック"/>
              <a:ea typeface="BIZ UDPゴシック"/>
            </a:endParaRPr>
          </a:p>
          <a:p>
            <a:endParaRPr lang="ja-JP" altLang="en-US" sz="800">
              <a:solidFill>
                <a:srgbClr val="FF0000"/>
              </a:solidFill>
              <a:latin typeface="BIZ UDPゴシック"/>
              <a:ea typeface="BIZ UDPゴシック"/>
            </a:endParaRPr>
          </a:p>
          <a:p>
            <a:endParaRPr lang="ja-JP" altLang="en-US" sz="800">
              <a:solidFill>
                <a:srgbClr val="FF0000"/>
              </a:solidFill>
              <a:latin typeface="BIZ UDPゴシック"/>
              <a:ea typeface="BIZ UDPゴシック"/>
            </a:endParaRPr>
          </a:p>
          <a:p>
            <a:endParaRPr lang="ja-JP" altLang="en-US" sz="800">
              <a:solidFill>
                <a:srgbClr val="FF0000"/>
              </a:solidFill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132" name="テキスト 66"/>
          <p:cNvSpPr txBox="1"/>
          <p:nvPr/>
        </p:nvSpPr>
        <p:spPr>
          <a:xfrm>
            <a:off x="108705" y="182878"/>
            <a:ext cx="154166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精算払【知事】</a:t>
            </a:r>
          </a:p>
        </p:txBody>
      </p:sp>
      <p:cxnSp>
        <p:nvCxnSpPr>
          <p:cNvPr id="1133" name="図形 189"/>
          <p:cNvCxnSpPr>
            <a:stCxn id="1125" idx="3"/>
          </p:cNvCxnSpPr>
          <p:nvPr/>
        </p:nvCxnSpPr>
        <p:spPr>
          <a:xfrm>
            <a:off x="5704974" y="3388895"/>
            <a:ext cx="1657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4" name="テキスト 191"/>
          <p:cNvSpPr txBox="1"/>
          <p:nvPr/>
        </p:nvSpPr>
        <p:spPr>
          <a:xfrm>
            <a:off x="5851354" y="3284466"/>
            <a:ext cx="1173277" cy="159954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支出票作成</a:t>
            </a: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135" name="テキスト 194"/>
          <p:cNvSpPr txBox="1"/>
          <p:nvPr/>
        </p:nvSpPr>
        <p:spPr>
          <a:xfrm>
            <a:off x="4735639" y="528939"/>
            <a:ext cx="99771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旅費事務担当者</a:t>
            </a:r>
          </a:p>
        </p:txBody>
      </p:sp>
      <p:sp>
        <p:nvSpPr>
          <p:cNvPr id="1136" name="テキスト 297"/>
          <p:cNvSpPr txBox="1"/>
          <p:nvPr/>
        </p:nvSpPr>
        <p:spPr>
          <a:xfrm>
            <a:off x="7142292" y="3289988"/>
            <a:ext cx="1083444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審査・出納確認</a:t>
            </a:r>
          </a:p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(電子又は紙決裁)</a:t>
            </a:r>
          </a:p>
        </p:txBody>
      </p:sp>
      <p:cxnSp>
        <p:nvCxnSpPr>
          <p:cNvPr id="1137" name="図形 298"/>
          <p:cNvCxnSpPr>
            <a:endCxn id="1136" idx="1"/>
          </p:cNvCxnSpPr>
          <p:nvPr/>
        </p:nvCxnSpPr>
        <p:spPr>
          <a:xfrm>
            <a:off x="7000875" y="3390900"/>
            <a:ext cx="142875" cy="52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8" name="テキスト 312"/>
          <p:cNvSpPr txBox="1"/>
          <p:nvPr/>
        </p:nvSpPr>
        <p:spPr>
          <a:xfrm>
            <a:off x="4724514" y="868224"/>
            <a:ext cx="985785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集中化推進課</a:t>
            </a:r>
          </a:p>
        </p:txBody>
      </p:sp>
      <p:sp>
        <p:nvSpPr>
          <p:cNvPr id="1139" name="テキスト 341"/>
          <p:cNvSpPr txBox="1"/>
          <p:nvPr/>
        </p:nvSpPr>
        <p:spPr>
          <a:xfrm>
            <a:off x="5790209" y="868792"/>
            <a:ext cx="1207703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集中化推進課</a:t>
            </a:r>
          </a:p>
        </p:txBody>
      </p:sp>
      <p:sp>
        <p:nvSpPr>
          <p:cNvPr id="1140" name="テキスト 342"/>
          <p:cNvSpPr txBox="1"/>
          <p:nvPr/>
        </p:nvSpPr>
        <p:spPr>
          <a:xfrm>
            <a:off x="7108059" y="861098"/>
            <a:ext cx="115191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集中化推進課</a:t>
            </a:r>
          </a:p>
        </p:txBody>
      </p:sp>
      <p:sp>
        <p:nvSpPr>
          <p:cNvPr id="1141" name="テキスト 343"/>
          <p:cNvSpPr txBox="1"/>
          <p:nvPr/>
        </p:nvSpPr>
        <p:spPr>
          <a:xfrm>
            <a:off x="7092034" y="528939"/>
            <a:ext cx="115189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審査担当者</a:t>
            </a:r>
          </a:p>
        </p:txBody>
      </p:sp>
      <p:sp>
        <p:nvSpPr>
          <p:cNvPr id="1142" name="直線 352"/>
          <p:cNvSpPr/>
          <p:nvPr/>
        </p:nvSpPr>
        <p:spPr>
          <a:xfrm>
            <a:off x="1476000" y="1405393"/>
            <a:ext cx="6755485" cy="6436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cxnSp>
        <p:nvCxnSpPr>
          <p:cNvPr id="1143" name="図形 209"/>
          <p:cNvCxnSpPr>
            <a:endCxn id="1144" idx="1"/>
          </p:cNvCxnSpPr>
          <p:nvPr/>
        </p:nvCxnSpPr>
        <p:spPr>
          <a:xfrm flipV="1">
            <a:off x="3976326" y="2005013"/>
            <a:ext cx="748074" cy="591318"/>
          </a:xfrm>
          <a:prstGeom prst="bentConnector3">
            <a:avLst>
              <a:gd name="adj1" fmla="val 50000"/>
            </a:avLst>
          </a:prstGeom>
          <a:ln w="3175" cmpd="sng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4" name="テキスト 210"/>
          <p:cNvSpPr txBox="1"/>
          <p:nvPr/>
        </p:nvSpPr>
        <p:spPr>
          <a:xfrm>
            <a:off x="4729108" y="1909748"/>
            <a:ext cx="98855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研修調書作成</a:t>
            </a:r>
          </a:p>
        </p:txBody>
      </p:sp>
      <p:cxnSp>
        <p:nvCxnSpPr>
          <p:cNvPr id="1145" name="図形 211"/>
          <p:cNvCxnSpPr>
            <a:endCxn id="1146" idx="0"/>
          </p:cNvCxnSpPr>
          <p:nvPr/>
        </p:nvCxnSpPr>
        <p:spPr>
          <a:xfrm>
            <a:off x="5210175" y="2095500"/>
            <a:ext cx="9525" cy="133350"/>
          </a:xfrm>
          <a:prstGeom prst="straightConnector1">
            <a:avLst/>
          </a:prstGeom>
          <a:ln w="3175" cmpd="sng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6" name="テキスト 212"/>
          <p:cNvSpPr txBox="1"/>
          <p:nvPr/>
        </p:nvSpPr>
        <p:spPr>
          <a:xfrm>
            <a:off x="4722959" y="2224426"/>
            <a:ext cx="98855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明細登録</a:t>
            </a:r>
          </a:p>
        </p:txBody>
      </p:sp>
      <p:cxnSp>
        <p:nvCxnSpPr>
          <p:cNvPr id="1147" name="図形 213"/>
          <p:cNvCxnSpPr/>
          <p:nvPr/>
        </p:nvCxnSpPr>
        <p:spPr>
          <a:xfrm>
            <a:off x="5202904" y="2386371"/>
            <a:ext cx="0" cy="183800"/>
          </a:xfrm>
          <a:prstGeom prst="straightConnector1">
            <a:avLst/>
          </a:prstGeom>
          <a:ln w="3175" cmpd="sng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8" name="四角形 214"/>
          <p:cNvSpPr/>
          <p:nvPr/>
        </p:nvSpPr>
        <p:spPr>
          <a:xfrm>
            <a:off x="4131824" y="1883872"/>
            <a:ext cx="1715424" cy="611687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研修旅行のみ</a:t>
            </a:r>
          </a:p>
        </p:txBody>
      </p:sp>
      <p:cxnSp>
        <p:nvCxnSpPr>
          <p:cNvPr id="1149" name="図形 269"/>
          <p:cNvCxnSpPr>
            <a:endCxn id="1151" idx="1"/>
          </p:cNvCxnSpPr>
          <p:nvPr/>
        </p:nvCxnSpPr>
        <p:spPr>
          <a:xfrm>
            <a:off x="5734050" y="2686050"/>
            <a:ext cx="142875" cy="4763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0" name="図形 270"/>
          <p:cNvCxnSpPr/>
          <p:nvPr/>
        </p:nvCxnSpPr>
        <p:spPr>
          <a:xfrm rot="-10800000" flipV="1">
            <a:off x="5735483" y="2788134"/>
            <a:ext cx="498540" cy="210064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1" name="テキスト 271"/>
          <p:cNvSpPr txBox="1"/>
          <p:nvPr/>
        </p:nvSpPr>
        <p:spPr>
          <a:xfrm>
            <a:off x="5875275" y="2586975"/>
            <a:ext cx="1151485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再配当処理</a:t>
            </a:r>
          </a:p>
        </p:txBody>
      </p:sp>
      <p:sp>
        <p:nvSpPr>
          <p:cNvPr id="1152" name="四角形 272"/>
          <p:cNvSpPr/>
          <p:nvPr/>
        </p:nvSpPr>
        <p:spPr>
          <a:xfrm>
            <a:off x="5735484" y="2551717"/>
            <a:ext cx="1410938" cy="63796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　　　</a:t>
            </a: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赴任旅行のみ</a:t>
            </a:r>
          </a:p>
        </p:txBody>
      </p:sp>
      <p:sp>
        <p:nvSpPr>
          <p:cNvPr id="1153" name="テキスト 208"/>
          <p:cNvSpPr txBox="1"/>
          <p:nvPr/>
        </p:nvSpPr>
        <p:spPr>
          <a:xfrm>
            <a:off x="5800946" y="528923"/>
            <a:ext cx="1214166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所属</a:t>
            </a:r>
          </a:p>
        </p:txBody>
      </p:sp>
      <p:sp>
        <p:nvSpPr>
          <p:cNvPr id="1154" name="テキスト 210"/>
          <p:cNvSpPr txBox="1"/>
          <p:nvPr/>
        </p:nvSpPr>
        <p:spPr>
          <a:xfrm>
            <a:off x="5778603" y="1154486"/>
            <a:ext cx="122051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財務会計システム</a:t>
            </a:r>
          </a:p>
        </p:txBody>
      </p:sp>
      <p:sp>
        <p:nvSpPr>
          <p:cNvPr id="1155" name="四角形 325"/>
          <p:cNvSpPr/>
          <p:nvPr/>
        </p:nvSpPr>
        <p:spPr>
          <a:xfrm>
            <a:off x="4659335" y="3511806"/>
            <a:ext cx="1087138" cy="1045102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　　　</a:t>
            </a: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</a:t>
            </a:r>
          </a:p>
        </p:txBody>
      </p:sp>
      <p:sp>
        <p:nvSpPr>
          <p:cNvPr id="1156" name="図形 326"/>
          <p:cNvSpPr/>
          <p:nvPr/>
        </p:nvSpPr>
        <p:spPr>
          <a:xfrm>
            <a:off x="5746445" y="3685289"/>
            <a:ext cx="640812" cy="159318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自動連携</a:t>
            </a:r>
          </a:p>
        </p:txBody>
      </p:sp>
      <p:sp>
        <p:nvSpPr>
          <p:cNvPr id="1157" name="図形 327"/>
          <p:cNvSpPr>
            <a:spLocks noChangeArrowheads="1"/>
          </p:cNvSpPr>
          <p:nvPr/>
        </p:nvSpPr>
        <p:spPr>
          <a:xfrm>
            <a:off x="4759120" y="4582519"/>
            <a:ext cx="918292" cy="234884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領収書等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158" name="図形 328"/>
          <p:cNvSpPr/>
          <p:nvPr/>
        </p:nvSpPr>
        <p:spPr>
          <a:xfrm>
            <a:off x="5671105" y="4624302"/>
            <a:ext cx="1206382" cy="153343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手動連携又は紙添付</a:t>
            </a:r>
          </a:p>
        </p:txBody>
      </p:sp>
      <p:sp>
        <p:nvSpPr>
          <p:cNvPr id="1159" name="図形 329"/>
          <p:cNvSpPr>
            <a:spLocks noChangeArrowheads="1"/>
          </p:cNvSpPr>
          <p:nvPr/>
        </p:nvSpPr>
        <p:spPr>
          <a:xfrm>
            <a:off x="4731708" y="3562000"/>
            <a:ext cx="918292" cy="252466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支出CSV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160" name="図形 330"/>
          <p:cNvSpPr>
            <a:spLocks noChangeArrowheads="1"/>
          </p:cNvSpPr>
          <p:nvPr/>
        </p:nvSpPr>
        <p:spPr>
          <a:xfrm>
            <a:off x="4740634" y="3886086"/>
            <a:ext cx="918292" cy="596702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 dirty="0">
                <a:latin typeface="BIZ UDPゴシック"/>
                <a:ea typeface="BIZ UDPゴシック"/>
              </a:rPr>
              <a:t>帳票ZIP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支出内訳書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旅費計算書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旅行命令簿</a:t>
            </a:r>
          </a:p>
          <a:p>
            <a:endParaRPr lang="ja-JP" altLang="en-US" sz="800" dirty="0">
              <a:latin typeface="BIZ UDPゴシック"/>
              <a:ea typeface="BIZ UDPゴシック"/>
            </a:endParaRPr>
          </a:p>
          <a:p>
            <a:endParaRPr lang="ja-JP" altLang="en-US" sz="800" dirty="0">
              <a:latin typeface="BIZ UDPゴシック"/>
              <a:ea typeface="BIZ UDPゴシック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1" name="テキスト 49"/>
          <p:cNvSpPr txBox="1"/>
          <p:nvPr/>
        </p:nvSpPr>
        <p:spPr>
          <a:xfrm>
            <a:off x="4743450" y="902229"/>
            <a:ext cx="980936" cy="21544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b="1" dirty="0">
                <a:latin typeface="BIZ UDPゴシック"/>
                <a:ea typeface="BIZ UDPゴシック"/>
              </a:rPr>
              <a:t>会計課(出納係)</a:t>
            </a:r>
            <a:endParaRPr lang="ja-JP" altLang="en-US" sz="900" b="1" dirty="0">
              <a:latin typeface="BIZ UDPゴシック"/>
              <a:ea typeface="BIZ UDPゴシック"/>
            </a:endParaRPr>
          </a:p>
        </p:txBody>
      </p:sp>
      <p:sp>
        <p:nvSpPr>
          <p:cNvPr id="1562" name="テキスト 309"/>
          <p:cNvSpPr txBox="1"/>
          <p:nvPr/>
        </p:nvSpPr>
        <p:spPr>
          <a:xfrm>
            <a:off x="4735638" y="528939"/>
            <a:ext cx="2280537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旅費事務担当者</a:t>
            </a:r>
          </a:p>
        </p:txBody>
      </p:sp>
      <p:sp>
        <p:nvSpPr>
          <p:cNvPr id="1563" name="テキスト 257"/>
          <p:cNvSpPr txBox="1"/>
          <p:nvPr/>
        </p:nvSpPr>
        <p:spPr>
          <a:xfrm>
            <a:off x="4707742" y="1566025"/>
            <a:ext cx="986348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明細確認</a:t>
            </a:r>
            <a:endParaRPr lang="ja-JP" altLang="en-US" dirty="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（提出書類確認）</a:t>
            </a:r>
          </a:p>
        </p:txBody>
      </p:sp>
      <p:sp>
        <p:nvSpPr>
          <p:cNvPr id="1564" name="テキスト 258"/>
          <p:cNvSpPr txBox="1"/>
          <p:nvPr/>
        </p:nvSpPr>
        <p:spPr>
          <a:xfrm>
            <a:off x="4705532" y="2043701"/>
            <a:ext cx="98855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支払予定日入力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sp>
        <p:nvSpPr>
          <p:cNvPr id="1565" name="テキスト 259"/>
          <p:cNvSpPr txBox="1"/>
          <p:nvPr/>
        </p:nvSpPr>
        <p:spPr>
          <a:xfrm>
            <a:off x="4707133" y="2495343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支払処理</a:t>
            </a:r>
          </a:p>
        </p:txBody>
      </p:sp>
      <p:cxnSp>
        <p:nvCxnSpPr>
          <p:cNvPr id="1566" name="図形 260"/>
          <p:cNvCxnSpPr>
            <a:stCxn id="1563" idx="2"/>
            <a:endCxn id="1564" idx="0"/>
          </p:cNvCxnSpPr>
          <p:nvPr/>
        </p:nvCxnSpPr>
        <p:spPr>
          <a:xfrm flipH="1">
            <a:off x="5199811" y="1872909"/>
            <a:ext cx="1105" cy="170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7" name="図形 261"/>
          <p:cNvCxnSpPr>
            <a:cxnSpLocks/>
            <a:stCxn id="1564" idx="2"/>
            <a:endCxn id="1565" idx="0"/>
          </p:cNvCxnSpPr>
          <p:nvPr/>
        </p:nvCxnSpPr>
        <p:spPr>
          <a:xfrm>
            <a:off x="5199811" y="2242863"/>
            <a:ext cx="1107" cy="252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8" name="テキスト 327"/>
          <p:cNvSpPr txBox="1"/>
          <p:nvPr/>
        </p:nvSpPr>
        <p:spPr>
          <a:xfrm>
            <a:off x="5883420" y="2049052"/>
            <a:ext cx="1154182" cy="20005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支出票作成</a:t>
            </a:r>
            <a:endParaRPr lang="en-US" altLang="ja-JP" sz="700" dirty="0">
              <a:latin typeface="BIZ UDPゴシック"/>
              <a:ea typeface="BIZ UDPゴシック"/>
            </a:endParaRPr>
          </a:p>
        </p:txBody>
      </p:sp>
      <p:sp>
        <p:nvSpPr>
          <p:cNvPr id="1569" name="テキスト 328"/>
          <p:cNvSpPr txBox="1"/>
          <p:nvPr/>
        </p:nvSpPr>
        <p:spPr>
          <a:xfrm>
            <a:off x="7452320" y="2043701"/>
            <a:ext cx="1083444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出納確認</a:t>
            </a:r>
          </a:p>
        </p:txBody>
      </p:sp>
      <p:cxnSp>
        <p:nvCxnSpPr>
          <p:cNvPr id="1570" name="図形 329"/>
          <p:cNvCxnSpPr>
            <a:cxnSpLocks/>
            <a:stCxn id="1568" idx="3"/>
            <a:endCxn id="1569" idx="1"/>
          </p:cNvCxnSpPr>
          <p:nvPr/>
        </p:nvCxnSpPr>
        <p:spPr>
          <a:xfrm flipV="1">
            <a:off x="7037602" y="2143282"/>
            <a:ext cx="414718" cy="57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1" name="テキスト 333"/>
          <p:cNvSpPr txBox="1"/>
          <p:nvPr/>
        </p:nvSpPr>
        <p:spPr>
          <a:xfrm>
            <a:off x="329408" y="187274"/>
            <a:ext cx="154166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精算払【警察　本部所属】</a:t>
            </a:r>
          </a:p>
        </p:txBody>
      </p:sp>
      <p:sp>
        <p:nvSpPr>
          <p:cNvPr id="1572" name="テキスト 344"/>
          <p:cNvSpPr txBox="1"/>
          <p:nvPr/>
        </p:nvSpPr>
        <p:spPr>
          <a:xfrm>
            <a:off x="5808473" y="884180"/>
            <a:ext cx="1207703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財務会計システム</a:t>
            </a:r>
            <a:endParaRPr lang="ja-JP" altLang="en-US" sz="700" b="1" dirty="0">
              <a:latin typeface="BIZ UDPゴシック"/>
              <a:ea typeface="BIZ UDPゴシック"/>
            </a:endParaRPr>
          </a:p>
        </p:txBody>
      </p:sp>
      <p:sp>
        <p:nvSpPr>
          <p:cNvPr id="1573" name="テキスト 345"/>
          <p:cNvSpPr txBox="1"/>
          <p:nvPr/>
        </p:nvSpPr>
        <p:spPr>
          <a:xfrm>
            <a:off x="7092065" y="868792"/>
            <a:ext cx="115191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出納局出納審査課</a:t>
            </a:r>
          </a:p>
        </p:txBody>
      </p:sp>
      <p:sp>
        <p:nvSpPr>
          <p:cNvPr id="1574" name="テキスト 346"/>
          <p:cNvSpPr txBox="1"/>
          <p:nvPr/>
        </p:nvSpPr>
        <p:spPr>
          <a:xfrm>
            <a:off x="7092034" y="528939"/>
            <a:ext cx="115189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審査担当者</a:t>
            </a:r>
          </a:p>
        </p:txBody>
      </p:sp>
      <p:sp>
        <p:nvSpPr>
          <p:cNvPr id="1575" name="テキスト 29"/>
          <p:cNvSpPr txBox="1"/>
          <p:nvPr/>
        </p:nvSpPr>
        <p:spPr>
          <a:xfrm>
            <a:off x="2157738" y="898013"/>
            <a:ext cx="55115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確認者</a:t>
            </a:r>
          </a:p>
        </p:txBody>
      </p:sp>
      <p:sp>
        <p:nvSpPr>
          <p:cNvPr id="1576" name="テキスト 31"/>
          <p:cNvSpPr txBox="1"/>
          <p:nvPr/>
        </p:nvSpPr>
        <p:spPr>
          <a:xfrm>
            <a:off x="2872017" y="891215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承認者</a:t>
            </a:r>
          </a:p>
        </p:txBody>
      </p:sp>
      <p:sp>
        <p:nvSpPr>
          <p:cNvPr id="1577" name="テキスト 32"/>
          <p:cNvSpPr txBox="1"/>
          <p:nvPr/>
        </p:nvSpPr>
        <p:spPr>
          <a:xfrm>
            <a:off x="337650" y="872243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旅行者</a:t>
            </a:r>
          </a:p>
        </p:txBody>
      </p:sp>
      <p:sp>
        <p:nvSpPr>
          <p:cNvPr id="1578" name="テキスト 34"/>
          <p:cNvSpPr txBox="1"/>
          <p:nvPr/>
        </p:nvSpPr>
        <p:spPr>
          <a:xfrm>
            <a:off x="994438" y="832607"/>
            <a:ext cx="1000171" cy="33766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b="1" dirty="0">
                <a:solidFill>
                  <a:schemeClr val="tx1"/>
                </a:solidFill>
                <a:latin typeface="BIZ UDPゴシック"/>
                <a:ea typeface="BIZ UDPゴシック"/>
              </a:rPr>
              <a:t>予算担当者</a:t>
            </a:r>
            <a:r>
              <a:rPr lang="en-US" altLang="ja-JP" sz="800" b="1" dirty="0">
                <a:solidFill>
                  <a:schemeClr val="tx1"/>
                </a:solidFill>
                <a:latin typeface="BIZ UDPゴシック"/>
                <a:ea typeface="BIZ UDPゴシック"/>
              </a:rPr>
              <a:t>※</a:t>
            </a:r>
            <a:endParaRPr dirty="0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800" b="1" dirty="0">
                <a:solidFill>
                  <a:schemeClr val="tx1"/>
                </a:solidFill>
                <a:latin typeface="BIZ UDPゴシック"/>
                <a:ea typeface="BIZ UDPゴシック"/>
              </a:rPr>
              <a:t>（旅費事務担当者）</a:t>
            </a:r>
            <a:endParaRPr lang="ja-JP" altLang="en-US" sz="900" b="1" dirty="0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579" name="テキスト 36"/>
          <p:cNvSpPr txBox="1"/>
          <p:nvPr/>
        </p:nvSpPr>
        <p:spPr>
          <a:xfrm>
            <a:off x="2142812" y="1776626"/>
            <a:ext cx="55226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確認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sp>
        <p:nvSpPr>
          <p:cNvPr id="1580" name="テキスト 37"/>
          <p:cNvSpPr txBox="1"/>
          <p:nvPr/>
        </p:nvSpPr>
        <p:spPr>
          <a:xfrm>
            <a:off x="1185030" y="1326440"/>
            <a:ext cx="717183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内容審査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581" name="テキスト 38"/>
          <p:cNvSpPr txBox="1"/>
          <p:nvPr/>
        </p:nvSpPr>
        <p:spPr>
          <a:xfrm>
            <a:off x="333350" y="1784598"/>
            <a:ext cx="723012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実績入力</a:t>
            </a:r>
          </a:p>
        </p:txBody>
      </p:sp>
      <p:cxnSp>
        <p:nvCxnSpPr>
          <p:cNvPr id="1582" name="図形 40"/>
          <p:cNvCxnSpPr>
            <a:cxnSpLocks/>
            <a:stCxn id="1581" idx="3"/>
            <a:endCxn id="1579" idx="1"/>
          </p:cNvCxnSpPr>
          <p:nvPr/>
        </p:nvCxnSpPr>
        <p:spPr>
          <a:xfrm flipV="1">
            <a:off x="1056362" y="1891596"/>
            <a:ext cx="1086450" cy="8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3" name="図形 47"/>
          <p:cNvCxnSpPr>
            <a:stCxn id="1587" idx="2"/>
            <a:endCxn id="1581" idx="1"/>
          </p:cNvCxnSpPr>
          <p:nvPr/>
        </p:nvCxnSpPr>
        <p:spPr>
          <a:xfrm rot="5400000">
            <a:off x="1556915" y="325110"/>
            <a:ext cx="351339" cy="2798468"/>
          </a:xfrm>
          <a:prstGeom prst="bentConnector4">
            <a:avLst>
              <a:gd name="adj1" fmla="val 33575"/>
              <a:gd name="adj2" fmla="val 10816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4" name="テキスト 48"/>
          <p:cNvSpPr txBox="1"/>
          <p:nvPr/>
        </p:nvSpPr>
        <p:spPr>
          <a:xfrm>
            <a:off x="2854284" y="1793303"/>
            <a:ext cx="541953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実績確認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sp>
        <p:nvSpPr>
          <p:cNvPr id="1585" name="テキスト 57"/>
          <p:cNvSpPr txBox="1"/>
          <p:nvPr/>
        </p:nvSpPr>
        <p:spPr>
          <a:xfrm>
            <a:off x="328850" y="535974"/>
            <a:ext cx="3084455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警察本部内各所属</a:t>
            </a:r>
          </a:p>
        </p:txBody>
      </p:sp>
      <p:sp>
        <p:nvSpPr>
          <p:cNvPr id="1586" name="テキスト 199"/>
          <p:cNvSpPr txBox="1"/>
          <p:nvPr/>
        </p:nvSpPr>
        <p:spPr>
          <a:xfrm>
            <a:off x="336350" y="1323931"/>
            <a:ext cx="727572" cy="2299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旅費申請</a:t>
            </a: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587" name="テキスト 240"/>
          <p:cNvSpPr txBox="1"/>
          <p:nvPr/>
        </p:nvSpPr>
        <p:spPr>
          <a:xfrm>
            <a:off x="2865391" y="1318736"/>
            <a:ext cx="532853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承認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588" name="テキスト 244"/>
          <p:cNvSpPr txBox="1"/>
          <p:nvPr/>
        </p:nvSpPr>
        <p:spPr>
          <a:xfrm>
            <a:off x="1014011" y="2742512"/>
            <a:ext cx="1265382" cy="21544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明細確認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cxnSp>
        <p:nvCxnSpPr>
          <p:cNvPr id="1589" name="図形 245"/>
          <p:cNvCxnSpPr>
            <a:cxnSpLocks/>
            <a:stCxn id="1584" idx="2"/>
            <a:endCxn id="1594" idx="3"/>
          </p:cNvCxnSpPr>
          <p:nvPr/>
        </p:nvCxnSpPr>
        <p:spPr>
          <a:xfrm rot="5400000">
            <a:off x="2508215" y="1842823"/>
            <a:ext cx="467404" cy="76668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0" name="直線 348"/>
          <p:cNvSpPr/>
          <p:nvPr/>
        </p:nvSpPr>
        <p:spPr>
          <a:xfrm>
            <a:off x="330722" y="1210784"/>
            <a:ext cx="8093706" cy="31235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591" name="図形 65"/>
          <p:cNvSpPr>
            <a:spLocks noChangeArrowheads="1"/>
          </p:cNvSpPr>
          <p:nvPr/>
        </p:nvSpPr>
        <p:spPr>
          <a:xfrm>
            <a:off x="368268" y="4453637"/>
            <a:ext cx="2768313" cy="430675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【実績入力時の添付書類】</a:t>
            </a:r>
          </a:p>
          <a:p>
            <a:r>
              <a:rPr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[普通旅行]　　 領収証等　→　システムに添付</a:t>
            </a:r>
            <a:r>
              <a:rPr lang="en-US" altLang="ja-JP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OR</a:t>
            </a:r>
            <a:r>
              <a:rPr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紙提出</a:t>
            </a:r>
            <a:endParaRPr lang="en-US" altLang="ja-JP" sz="7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zh-TW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</a:t>
            </a:r>
            <a:r>
              <a:rPr lang="zh-TW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赴任</a:t>
            </a:r>
            <a:r>
              <a:rPr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・研修・外国</a:t>
            </a:r>
            <a:r>
              <a:rPr lang="zh-TW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旅行</a:t>
            </a:r>
            <a:r>
              <a:rPr lang="en-US" altLang="zh-TW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] </a:t>
            </a:r>
            <a:r>
              <a:rPr lang="zh-TW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必要書類</a:t>
            </a:r>
            <a:r>
              <a:rPr lang="zh-TW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→　紙提出</a:t>
            </a:r>
          </a:p>
        </p:txBody>
      </p:sp>
      <p:grpSp>
        <p:nvGrpSpPr>
          <p:cNvPr id="1592" name="グループ化 5"/>
          <p:cNvGrpSpPr/>
          <p:nvPr/>
        </p:nvGrpSpPr>
        <p:grpSpPr>
          <a:xfrm>
            <a:off x="198333" y="2291629"/>
            <a:ext cx="2160240" cy="336480"/>
            <a:chOff x="791580" y="2213099"/>
            <a:chExt cx="2160240" cy="336480"/>
          </a:xfrm>
        </p:grpSpPr>
        <p:sp>
          <p:nvSpPr>
            <p:cNvPr id="1593" name="テキスト 210"/>
            <p:cNvSpPr txBox="1"/>
            <p:nvPr/>
          </p:nvSpPr>
          <p:spPr>
            <a:xfrm>
              <a:off x="1606634" y="2277581"/>
              <a:ext cx="1265383" cy="19916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round/>
            </a:ln>
          </p:spPr>
          <p:txBody>
            <a:bodyPr vert="horz" wrap="square" lIns="91440" tIns="45720" rIns="91440" bIns="45720" numCol="1" spcCol="0" anchor="t" anchorCtr="0">
              <a:spAutoFit/>
            </a:bodyPr>
            <a:lstStyle/>
            <a:p>
              <a:pPr algn="ctr">
                <a:defRPr lang="ja-JP" altLang="en-US"/>
              </a:pPr>
              <a:r>
                <a:rPr lang="ja-JP" altLang="en-US" sz="700" dirty="0">
                  <a:solidFill>
                    <a:schemeClr val="tx1"/>
                  </a:solidFill>
                  <a:latin typeface="BIZ UDPゴシック"/>
                  <a:ea typeface="BIZ UDPゴシック"/>
                </a:rPr>
                <a:t>研修調書作成</a:t>
              </a:r>
            </a:p>
          </p:txBody>
        </p:sp>
        <p:sp>
          <p:nvSpPr>
            <p:cNvPr id="1594" name="四角形 214"/>
            <p:cNvSpPr/>
            <p:nvPr/>
          </p:nvSpPr>
          <p:spPr>
            <a:xfrm>
              <a:off x="791580" y="2213099"/>
              <a:ext cx="2160240" cy="336480"/>
            </a:xfrm>
            <a:prstGeom prst="rect">
              <a:avLst/>
            </a:prstGeom>
            <a:noFill/>
            <a:ln w="3175" cap="flat" cmpd="sng" algn="ctr">
              <a:solidFill>
                <a:schemeClr val="tx1"/>
              </a:solidFill>
              <a:prstDash val="sysDash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l">
                <a:defRPr lang="ja-JP" altLang="en-US"/>
              </a:pPr>
              <a:r>
                <a:rPr lang="ja-JP" altLang="en-US" sz="800" dirty="0">
                  <a:solidFill>
                    <a:schemeClr val="tx1"/>
                  </a:solidFill>
                </a:rPr>
                <a:t>研修旅行のみ　</a:t>
              </a:r>
            </a:p>
          </p:txBody>
        </p:sp>
      </p:grpSp>
      <p:cxnSp>
        <p:nvCxnSpPr>
          <p:cNvPr id="1595" name="直線矢印コネクタ 12"/>
          <p:cNvCxnSpPr>
            <a:cxnSpLocks/>
            <a:endCxn id="1588" idx="0"/>
          </p:cNvCxnSpPr>
          <p:nvPr/>
        </p:nvCxnSpPr>
        <p:spPr>
          <a:xfrm>
            <a:off x="1646702" y="2566882"/>
            <a:ext cx="0" cy="1756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6" name="コネクタ: カギ線 17"/>
          <p:cNvCxnSpPr>
            <a:cxnSpLocks/>
            <a:stCxn id="1598" idx="3"/>
            <a:endCxn id="1563" idx="1"/>
          </p:cNvCxnSpPr>
          <p:nvPr/>
        </p:nvCxnSpPr>
        <p:spPr>
          <a:xfrm flipV="1">
            <a:off x="2279391" y="1719467"/>
            <a:ext cx="2428351" cy="181549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7" name="テキスト 259"/>
          <p:cNvSpPr txBox="1"/>
          <p:nvPr/>
        </p:nvSpPr>
        <p:spPr>
          <a:xfrm>
            <a:off x="4715392" y="3018196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支出</a:t>
            </a:r>
            <a:r>
              <a:rPr lang="en-US" altLang="ja-JP" sz="700" dirty="0">
                <a:latin typeface="BIZ UDPゴシック"/>
                <a:ea typeface="BIZ UDPゴシック"/>
              </a:rPr>
              <a:t>CSV</a:t>
            </a:r>
            <a:r>
              <a:rPr lang="ja-JP" altLang="en-US" sz="700" dirty="0">
                <a:latin typeface="BIZ UDPゴシック"/>
                <a:ea typeface="BIZ UDPゴシック"/>
              </a:rPr>
              <a:t>作成</a:t>
            </a:r>
          </a:p>
        </p:txBody>
      </p:sp>
      <p:sp>
        <p:nvSpPr>
          <p:cNvPr id="1598" name="図形 330"/>
          <p:cNvSpPr>
            <a:spLocks noChangeArrowheads="1"/>
          </p:cNvSpPr>
          <p:nvPr/>
        </p:nvSpPr>
        <p:spPr>
          <a:xfrm>
            <a:off x="1014010" y="3197985"/>
            <a:ext cx="1265381" cy="673954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 dirty="0">
                <a:latin typeface="BIZ UDPゴシック"/>
                <a:ea typeface="BIZ UDPゴシック"/>
              </a:rPr>
              <a:t>帳票印刷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 支出内訳書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 旅費計算書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 旅行命令簿</a:t>
            </a:r>
            <a:endParaRPr lang="en-US" altLang="ja-JP" sz="800" dirty="0">
              <a:latin typeface="BIZ UDPゴシック"/>
              <a:ea typeface="BIZ UDPゴシック"/>
            </a:endParaRPr>
          </a:p>
          <a:p>
            <a:r>
              <a:rPr lang="ja-JP" altLang="en-US" sz="800" dirty="0">
                <a:latin typeface="BIZ UDPゴシック"/>
                <a:ea typeface="BIZ UDPゴシック"/>
              </a:rPr>
              <a:t>領収書印字</a:t>
            </a:r>
            <a:r>
              <a:rPr lang="en-US" altLang="ja-JP" sz="800" dirty="0">
                <a:latin typeface="BIZ UDPゴシック"/>
                <a:ea typeface="BIZ UDPゴシック"/>
              </a:rPr>
              <a:t>OR</a:t>
            </a:r>
            <a:r>
              <a:rPr lang="ja-JP" altLang="en-US" sz="800" dirty="0">
                <a:latin typeface="BIZ UDPゴシック"/>
                <a:ea typeface="BIZ UDPゴシック"/>
              </a:rPr>
              <a:t>添付</a:t>
            </a:r>
          </a:p>
          <a:p>
            <a:endParaRPr lang="ja-JP" altLang="en-US" sz="800" dirty="0">
              <a:latin typeface="BIZ UDPゴシック"/>
              <a:ea typeface="BIZ UDPゴシック"/>
            </a:endParaRPr>
          </a:p>
          <a:p>
            <a:endParaRPr lang="ja-JP" altLang="en-US" sz="800" dirty="0">
              <a:latin typeface="BIZ UDPゴシック"/>
              <a:ea typeface="BIZ UDPゴシック"/>
            </a:endParaRPr>
          </a:p>
        </p:txBody>
      </p:sp>
      <p:cxnSp>
        <p:nvCxnSpPr>
          <p:cNvPr id="1599" name="直線矢印コネクタ 92"/>
          <p:cNvCxnSpPr>
            <a:cxnSpLocks/>
            <a:stCxn id="1588" idx="2"/>
            <a:endCxn id="1598" idx="0"/>
          </p:cNvCxnSpPr>
          <p:nvPr/>
        </p:nvCxnSpPr>
        <p:spPr>
          <a:xfrm flipH="1">
            <a:off x="1646701" y="2957956"/>
            <a:ext cx="1" cy="240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0" name="テキスト 327"/>
          <p:cNvSpPr txBox="1"/>
          <p:nvPr/>
        </p:nvSpPr>
        <p:spPr>
          <a:xfrm>
            <a:off x="5918539" y="2440396"/>
            <a:ext cx="1154182" cy="63094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r>
              <a:rPr lang="ja-JP" altLang="en-US" sz="700" dirty="0">
                <a:latin typeface="BIZ UDPゴシック"/>
                <a:ea typeface="BIZ UDPゴシック"/>
              </a:rPr>
              <a:t>【支出票への添付書類】</a:t>
            </a: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・支出内訳書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・旅行命令</a:t>
            </a:r>
            <a:r>
              <a:rPr lang="en-US" altLang="ja-JP" sz="700" dirty="0">
                <a:latin typeface="BIZ UDPゴシック"/>
                <a:ea typeface="BIZ UDPゴシック"/>
              </a:rPr>
              <a:t>(</a:t>
            </a:r>
            <a:r>
              <a:rPr lang="ja-JP" altLang="en-US" sz="700" dirty="0">
                <a:latin typeface="BIZ UDPゴシック"/>
                <a:ea typeface="BIZ UDPゴシック"/>
              </a:rPr>
              <a:t>依頼</a:t>
            </a:r>
            <a:r>
              <a:rPr lang="en-US" altLang="ja-JP" sz="700" dirty="0">
                <a:latin typeface="BIZ UDPゴシック"/>
                <a:ea typeface="BIZ UDPゴシック"/>
              </a:rPr>
              <a:t>)</a:t>
            </a:r>
            <a:r>
              <a:rPr lang="ja-JP" altLang="en-US" sz="700" dirty="0">
                <a:latin typeface="BIZ UDPゴシック"/>
                <a:ea typeface="BIZ UDPゴシック"/>
              </a:rPr>
              <a:t>簿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・旅費計算書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・領収書等</a:t>
            </a:r>
          </a:p>
        </p:txBody>
      </p:sp>
      <p:cxnSp>
        <p:nvCxnSpPr>
          <p:cNvPr id="1601" name="図形 261"/>
          <p:cNvCxnSpPr>
            <a:cxnSpLocks/>
            <a:endCxn id="1597" idx="0"/>
          </p:cNvCxnSpPr>
          <p:nvPr/>
        </p:nvCxnSpPr>
        <p:spPr>
          <a:xfrm>
            <a:off x="5205692" y="2719134"/>
            <a:ext cx="3485" cy="2990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2" name="テキスト ボックス 1"/>
          <p:cNvSpPr txBox="1"/>
          <p:nvPr/>
        </p:nvSpPr>
        <p:spPr>
          <a:xfrm>
            <a:off x="366458" y="3925941"/>
            <a:ext cx="2763549" cy="415498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wrap="square" numCol="1" spcCol="0" rtlCol="0" anchor="ctr" anchorCtr="0">
            <a:spAutoFit/>
          </a:bodyPr>
          <a:lstStyle/>
          <a:p>
            <a:r>
              <a:rPr lang="en-US" altLang="ja-JP" sz="7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7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担当者の役割</a:t>
            </a:r>
            <a:endParaRPr lang="en-US" altLang="ja-JP" sz="7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予算担当者（所属旅費事務担当者）</a:t>
            </a:r>
            <a:endParaRPr lang="en-US" altLang="ja-JP" sz="7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所属内の予算管理、内容確認、代理入力等を行う</a:t>
            </a:r>
            <a:endParaRPr kumimoji="1" lang="en-US" altLang="ja-JP" sz="7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03" name="テキスト 259"/>
          <p:cNvSpPr txBox="1"/>
          <p:nvPr/>
        </p:nvSpPr>
        <p:spPr>
          <a:xfrm>
            <a:off x="4715392" y="3494401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en-US" altLang="ja-JP" sz="700" dirty="0">
                <a:latin typeface="BIZ UDPゴシック"/>
                <a:ea typeface="BIZ UDPゴシック"/>
              </a:rPr>
              <a:t>USB</a:t>
            </a:r>
            <a:r>
              <a:rPr lang="ja-JP" altLang="en-US" sz="700" dirty="0">
                <a:latin typeface="BIZ UDPゴシック"/>
                <a:ea typeface="BIZ UDPゴシック"/>
              </a:rPr>
              <a:t>メモリに保存</a:t>
            </a:r>
          </a:p>
        </p:txBody>
      </p:sp>
      <p:cxnSp>
        <p:nvCxnSpPr>
          <p:cNvPr id="1604" name="直線矢印コネクタ 110"/>
          <p:cNvCxnSpPr>
            <a:cxnSpLocks/>
            <a:stCxn id="1597" idx="2"/>
            <a:endCxn id="1603" idx="0"/>
          </p:cNvCxnSpPr>
          <p:nvPr/>
        </p:nvCxnSpPr>
        <p:spPr>
          <a:xfrm>
            <a:off x="5209177" y="3217358"/>
            <a:ext cx="0" cy="2770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5" name="テキスト 259"/>
          <p:cNvSpPr txBox="1"/>
          <p:nvPr/>
        </p:nvSpPr>
        <p:spPr>
          <a:xfrm>
            <a:off x="5918539" y="1566025"/>
            <a:ext cx="1083944" cy="20005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en-US" altLang="ja-JP" sz="700" dirty="0">
                <a:latin typeface="BIZ UDPゴシック"/>
                <a:ea typeface="BIZ UDPゴシック"/>
              </a:rPr>
              <a:t>USB</a:t>
            </a:r>
            <a:r>
              <a:rPr lang="ja-JP" altLang="en-US" sz="700" dirty="0">
                <a:latin typeface="BIZ UDPゴシック"/>
                <a:ea typeface="BIZ UDPゴシック"/>
              </a:rPr>
              <a:t>メモリから読込み</a:t>
            </a:r>
          </a:p>
        </p:txBody>
      </p:sp>
      <p:cxnSp>
        <p:nvCxnSpPr>
          <p:cNvPr id="1606" name="直線矢印コネクタ 120"/>
          <p:cNvCxnSpPr>
            <a:cxnSpLocks/>
            <a:stCxn id="1605" idx="2"/>
            <a:endCxn id="1568" idx="0"/>
          </p:cNvCxnSpPr>
          <p:nvPr/>
        </p:nvCxnSpPr>
        <p:spPr>
          <a:xfrm>
            <a:off x="6460511" y="1766080"/>
            <a:ext cx="0" cy="2829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7" name="直線矢印コネクタ 13"/>
          <p:cNvCxnSpPr>
            <a:cxnSpLocks/>
            <a:stCxn id="1586" idx="3"/>
            <a:endCxn id="1580" idx="1"/>
          </p:cNvCxnSpPr>
          <p:nvPr/>
        </p:nvCxnSpPr>
        <p:spPr>
          <a:xfrm>
            <a:off x="1063922" y="1438901"/>
            <a:ext cx="121108" cy="25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8" name="テキスト 36"/>
          <p:cNvSpPr txBox="1"/>
          <p:nvPr/>
        </p:nvSpPr>
        <p:spPr>
          <a:xfrm>
            <a:off x="2157738" y="1326439"/>
            <a:ext cx="55226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確認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cxnSp>
        <p:nvCxnSpPr>
          <p:cNvPr id="1609" name="直線矢印コネクタ 16"/>
          <p:cNvCxnSpPr>
            <a:cxnSpLocks/>
            <a:stCxn id="1580" idx="3"/>
            <a:endCxn id="1608" idx="1"/>
          </p:cNvCxnSpPr>
          <p:nvPr/>
        </p:nvCxnSpPr>
        <p:spPr>
          <a:xfrm flipV="1">
            <a:off x="1902213" y="1437557"/>
            <a:ext cx="255525" cy="38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0" name="直線矢印コネクタ 23"/>
          <p:cNvCxnSpPr>
            <a:cxnSpLocks/>
            <a:stCxn id="1608" idx="3"/>
            <a:endCxn id="1587" idx="1"/>
          </p:cNvCxnSpPr>
          <p:nvPr/>
        </p:nvCxnSpPr>
        <p:spPr>
          <a:xfrm flipV="1">
            <a:off x="2710002" y="1433706"/>
            <a:ext cx="155389" cy="77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1" name="直線矢印コネクタ 28"/>
          <p:cNvCxnSpPr>
            <a:cxnSpLocks/>
            <a:stCxn id="1579" idx="3"/>
            <a:endCxn id="1584" idx="1"/>
          </p:cNvCxnSpPr>
          <p:nvPr/>
        </p:nvCxnSpPr>
        <p:spPr>
          <a:xfrm>
            <a:off x="2695076" y="1891596"/>
            <a:ext cx="159208" cy="1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5401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3" name="テキスト 49"/>
          <p:cNvSpPr txBox="1"/>
          <p:nvPr/>
        </p:nvSpPr>
        <p:spPr>
          <a:xfrm>
            <a:off x="4743450" y="902229"/>
            <a:ext cx="980936" cy="21544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b="1" dirty="0">
                <a:latin typeface="BIZ UDPゴシック"/>
                <a:ea typeface="BIZ UDPゴシック"/>
              </a:rPr>
              <a:t>会計課(出納係)</a:t>
            </a:r>
            <a:endParaRPr lang="ja-JP" altLang="en-US" sz="900" b="1" dirty="0">
              <a:latin typeface="BIZ UDPゴシック"/>
              <a:ea typeface="BIZ UDPゴシック"/>
            </a:endParaRPr>
          </a:p>
        </p:txBody>
      </p:sp>
      <p:sp>
        <p:nvSpPr>
          <p:cNvPr id="1614" name="テキスト 309"/>
          <p:cNvSpPr txBox="1"/>
          <p:nvPr/>
        </p:nvSpPr>
        <p:spPr>
          <a:xfrm>
            <a:off x="4735638" y="528939"/>
            <a:ext cx="2280537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旅費事務担当者</a:t>
            </a:r>
          </a:p>
        </p:txBody>
      </p:sp>
      <p:sp>
        <p:nvSpPr>
          <p:cNvPr id="1615" name="テキスト 257"/>
          <p:cNvSpPr txBox="1"/>
          <p:nvPr/>
        </p:nvSpPr>
        <p:spPr>
          <a:xfrm>
            <a:off x="4705522" y="4366654"/>
            <a:ext cx="986348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明細確認</a:t>
            </a:r>
            <a:endParaRPr lang="ja-JP" altLang="en-US" dirty="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（提出書類確認）</a:t>
            </a:r>
          </a:p>
        </p:txBody>
      </p:sp>
      <p:sp>
        <p:nvSpPr>
          <p:cNvPr id="1616" name="テキスト 258"/>
          <p:cNvSpPr txBox="1"/>
          <p:nvPr/>
        </p:nvSpPr>
        <p:spPr>
          <a:xfrm>
            <a:off x="4705532" y="2043701"/>
            <a:ext cx="98855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支払予定日入力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sp>
        <p:nvSpPr>
          <p:cNvPr id="1617" name="テキスト 259"/>
          <p:cNvSpPr txBox="1"/>
          <p:nvPr/>
        </p:nvSpPr>
        <p:spPr>
          <a:xfrm>
            <a:off x="4707133" y="2495343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支払処理</a:t>
            </a:r>
          </a:p>
        </p:txBody>
      </p:sp>
      <p:cxnSp>
        <p:nvCxnSpPr>
          <p:cNvPr id="1618" name="図形 261"/>
          <p:cNvCxnSpPr>
            <a:cxnSpLocks/>
            <a:stCxn id="1616" idx="2"/>
            <a:endCxn id="1617" idx="0"/>
          </p:cNvCxnSpPr>
          <p:nvPr/>
        </p:nvCxnSpPr>
        <p:spPr>
          <a:xfrm>
            <a:off x="5199811" y="2242863"/>
            <a:ext cx="1107" cy="252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9" name="テキスト 327"/>
          <p:cNvSpPr txBox="1"/>
          <p:nvPr/>
        </p:nvSpPr>
        <p:spPr>
          <a:xfrm>
            <a:off x="5971211" y="2029425"/>
            <a:ext cx="1006650" cy="20005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支出票作成</a:t>
            </a:r>
            <a:endParaRPr lang="en-US" altLang="ja-JP" sz="700" dirty="0">
              <a:latin typeface="BIZ UDPゴシック"/>
              <a:ea typeface="BIZ UDPゴシック"/>
            </a:endParaRPr>
          </a:p>
        </p:txBody>
      </p:sp>
      <p:sp>
        <p:nvSpPr>
          <p:cNvPr id="1620" name="テキスト 328"/>
          <p:cNvSpPr txBox="1"/>
          <p:nvPr/>
        </p:nvSpPr>
        <p:spPr>
          <a:xfrm>
            <a:off x="7253065" y="2027479"/>
            <a:ext cx="1083444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出納確認</a:t>
            </a:r>
          </a:p>
        </p:txBody>
      </p:sp>
      <p:cxnSp>
        <p:nvCxnSpPr>
          <p:cNvPr id="1621" name="図形 329"/>
          <p:cNvCxnSpPr>
            <a:cxnSpLocks/>
            <a:stCxn id="1619" idx="3"/>
            <a:endCxn id="1620" idx="1"/>
          </p:cNvCxnSpPr>
          <p:nvPr/>
        </p:nvCxnSpPr>
        <p:spPr>
          <a:xfrm flipV="1">
            <a:off x="6977861" y="2127060"/>
            <a:ext cx="275204" cy="2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2" name="テキスト 333"/>
          <p:cNvSpPr txBox="1"/>
          <p:nvPr/>
        </p:nvSpPr>
        <p:spPr>
          <a:xfrm>
            <a:off x="329408" y="187274"/>
            <a:ext cx="154166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概算払【警察　本部所属】</a:t>
            </a:r>
          </a:p>
        </p:txBody>
      </p:sp>
      <p:sp>
        <p:nvSpPr>
          <p:cNvPr id="1623" name="テキスト 344"/>
          <p:cNvSpPr txBox="1"/>
          <p:nvPr/>
        </p:nvSpPr>
        <p:spPr>
          <a:xfrm>
            <a:off x="5808473" y="884180"/>
            <a:ext cx="1207703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財務会計システム</a:t>
            </a:r>
            <a:endParaRPr lang="ja-JP" altLang="en-US" sz="700" b="1" dirty="0">
              <a:latin typeface="BIZ UDPゴシック"/>
              <a:ea typeface="BIZ UDPゴシック"/>
            </a:endParaRPr>
          </a:p>
        </p:txBody>
      </p:sp>
      <p:sp>
        <p:nvSpPr>
          <p:cNvPr id="1624" name="テキスト 345"/>
          <p:cNvSpPr txBox="1"/>
          <p:nvPr/>
        </p:nvSpPr>
        <p:spPr>
          <a:xfrm>
            <a:off x="7092065" y="868792"/>
            <a:ext cx="115191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出納局出納審査課</a:t>
            </a:r>
          </a:p>
        </p:txBody>
      </p:sp>
      <p:sp>
        <p:nvSpPr>
          <p:cNvPr id="1625" name="テキスト 346"/>
          <p:cNvSpPr txBox="1"/>
          <p:nvPr/>
        </p:nvSpPr>
        <p:spPr>
          <a:xfrm>
            <a:off x="7092034" y="528939"/>
            <a:ext cx="115189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審査担当者</a:t>
            </a:r>
          </a:p>
        </p:txBody>
      </p:sp>
      <p:sp>
        <p:nvSpPr>
          <p:cNvPr id="1626" name="テキスト 29"/>
          <p:cNvSpPr txBox="1"/>
          <p:nvPr/>
        </p:nvSpPr>
        <p:spPr>
          <a:xfrm>
            <a:off x="2053430" y="883340"/>
            <a:ext cx="55115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確認者</a:t>
            </a:r>
          </a:p>
        </p:txBody>
      </p:sp>
      <p:sp>
        <p:nvSpPr>
          <p:cNvPr id="1627" name="テキスト 31"/>
          <p:cNvSpPr txBox="1"/>
          <p:nvPr/>
        </p:nvSpPr>
        <p:spPr>
          <a:xfrm>
            <a:off x="2872017" y="891215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承認者</a:t>
            </a:r>
          </a:p>
        </p:txBody>
      </p:sp>
      <p:sp>
        <p:nvSpPr>
          <p:cNvPr id="1628" name="テキスト 32"/>
          <p:cNvSpPr txBox="1"/>
          <p:nvPr/>
        </p:nvSpPr>
        <p:spPr>
          <a:xfrm>
            <a:off x="430173" y="883781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旅行者</a:t>
            </a:r>
          </a:p>
        </p:txBody>
      </p:sp>
      <p:sp>
        <p:nvSpPr>
          <p:cNvPr id="1629" name="テキスト 34"/>
          <p:cNvSpPr txBox="1"/>
          <p:nvPr/>
        </p:nvSpPr>
        <p:spPr>
          <a:xfrm>
            <a:off x="1006280" y="832025"/>
            <a:ext cx="1000171" cy="33766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b="1" dirty="0">
                <a:solidFill>
                  <a:schemeClr val="tx1"/>
                </a:solidFill>
                <a:latin typeface="BIZ UDPゴシック"/>
                <a:ea typeface="BIZ UDPゴシック"/>
              </a:rPr>
              <a:t>予算担当者</a:t>
            </a:r>
            <a:r>
              <a:rPr lang="en-US" altLang="ja-JP" sz="800" b="1" dirty="0">
                <a:solidFill>
                  <a:schemeClr val="tx1"/>
                </a:solidFill>
                <a:latin typeface="BIZ UDPゴシック"/>
                <a:ea typeface="BIZ UDPゴシック"/>
              </a:rPr>
              <a:t>※</a:t>
            </a:r>
            <a:endParaRPr dirty="0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800" b="1" dirty="0">
                <a:solidFill>
                  <a:schemeClr val="tx1"/>
                </a:solidFill>
                <a:latin typeface="BIZ UDPゴシック"/>
                <a:ea typeface="BIZ UDPゴシック"/>
              </a:rPr>
              <a:t>（旅費事務担当者）</a:t>
            </a:r>
            <a:endParaRPr lang="ja-JP" altLang="en-US" sz="900" b="1" dirty="0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630" name="テキスト 36"/>
          <p:cNvSpPr txBox="1"/>
          <p:nvPr/>
        </p:nvSpPr>
        <p:spPr>
          <a:xfrm>
            <a:off x="2089027" y="1306381"/>
            <a:ext cx="55226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631" name="テキスト 37"/>
          <p:cNvSpPr txBox="1"/>
          <p:nvPr/>
        </p:nvSpPr>
        <p:spPr>
          <a:xfrm>
            <a:off x="1217883" y="1319780"/>
            <a:ext cx="717183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内容審査</a:t>
            </a:r>
            <a:endParaRPr lang="ja-JP" altLang="en-US">
              <a:latin typeface="BIZ UDPゴシック"/>
              <a:ea typeface="BIZ UDPゴシック"/>
            </a:endParaRPr>
          </a:p>
        </p:txBody>
      </p:sp>
      <p:cxnSp>
        <p:nvCxnSpPr>
          <p:cNvPr id="1632" name="図形 40"/>
          <p:cNvCxnSpPr>
            <a:endCxn id="1630" idx="1"/>
          </p:cNvCxnSpPr>
          <p:nvPr/>
        </p:nvCxnSpPr>
        <p:spPr>
          <a:xfrm>
            <a:off x="1959179" y="1420276"/>
            <a:ext cx="1287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3" name="テキスト 57"/>
          <p:cNvSpPr txBox="1"/>
          <p:nvPr/>
        </p:nvSpPr>
        <p:spPr>
          <a:xfrm>
            <a:off x="328850" y="535974"/>
            <a:ext cx="3084455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警察本部内各所属</a:t>
            </a:r>
          </a:p>
        </p:txBody>
      </p:sp>
      <p:sp>
        <p:nvSpPr>
          <p:cNvPr id="1634" name="テキスト 199"/>
          <p:cNvSpPr txBox="1"/>
          <p:nvPr/>
        </p:nvSpPr>
        <p:spPr>
          <a:xfrm>
            <a:off x="336350" y="1323931"/>
            <a:ext cx="727572" cy="2299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旅費申請</a:t>
            </a: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635" name="テキスト 240"/>
          <p:cNvSpPr txBox="1"/>
          <p:nvPr/>
        </p:nvSpPr>
        <p:spPr>
          <a:xfrm>
            <a:off x="2872017" y="1306381"/>
            <a:ext cx="532853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承認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636" name="直線 348"/>
          <p:cNvSpPr/>
          <p:nvPr/>
        </p:nvSpPr>
        <p:spPr>
          <a:xfrm>
            <a:off x="330722" y="1210784"/>
            <a:ext cx="8093706" cy="31235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7" name="テキスト 259"/>
          <p:cNvSpPr txBox="1"/>
          <p:nvPr/>
        </p:nvSpPr>
        <p:spPr>
          <a:xfrm>
            <a:off x="4715392" y="3018196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支出</a:t>
            </a:r>
            <a:r>
              <a:rPr lang="en-US" altLang="ja-JP" sz="700" dirty="0">
                <a:latin typeface="BIZ UDPゴシック"/>
                <a:ea typeface="BIZ UDPゴシック"/>
              </a:rPr>
              <a:t>CSV</a:t>
            </a:r>
            <a:r>
              <a:rPr lang="ja-JP" altLang="en-US" sz="700" dirty="0">
                <a:latin typeface="BIZ UDPゴシック"/>
                <a:ea typeface="BIZ UDPゴシック"/>
              </a:rPr>
              <a:t>作成</a:t>
            </a:r>
          </a:p>
        </p:txBody>
      </p:sp>
      <p:sp>
        <p:nvSpPr>
          <p:cNvPr id="1638" name="図形 330"/>
          <p:cNvSpPr>
            <a:spLocks noChangeArrowheads="1"/>
          </p:cNvSpPr>
          <p:nvPr/>
        </p:nvSpPr>
        <p:spPr>
          <a:xfrm>
            <a:off x="1181428" y="1987266"/>
            <a:ext cx="1265381" cy="673954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 dirty="0">
                <a:latin typeface="BIZ UDPゴシック"/>
                <a:ea typeface="BIZ UDPゴシック"/>
              </a:rPr>
              <a:t>帳票印刷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 支出内訳書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 旅費計算書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 旅行命令簿</a:t>
            </a:r>
            <a:endParaRPr lang="en-US" altLang="ja-JP" sz="800" dirty="0">
              <a:latin typeface="BIZ UDPゴシック"/>
              <a:ea typeface="BIZ UDPゴシック"/>
            </a:endParaRPr>
          </a:p>
          <a:p>
            <a:r>
              <a:rPr lang="ja-JP" altLang="en-US" sz="800" dirty="0">
                <a:latin typeface="BIZ UDPゴシック"/>
                <a:ea typeface="BIZ UDPゴシック"/>
              </a:rPr>
              <a:t>見積書印字</a:t>
            </a:r>
            <a:r>
              <a:rPr lang="en-US" altLang="ja-JP" sz="800" dirty="0">
                <a:latin typeface="BIZ UDPゴシック"/>
                <a:ea typeface="BIZ UDPゴシック"/>
              </a:rPr>
              <a:t>OR</a:t>
            </a:r>
            <a:r>
              <a:rPr lang="ja-JP" altLang="en-US" sz="800" dirty="0">
                <a:latin typeface="BIZ UDPゴシック"/>
                <a:ea typeface="BIZ UDPゴシック"/>
              </a:rPr>
              <a:t>添付</a:t>
            </a:r>
          </a:p>
          <a:p>
            <a:endParaRPr lang="ja-JP" altLang="en-US" sz="800" dirty="0">
              <a:latin typeface="BIZ UDPゴシック"/>
              <a:ea typeface="BIZ UDPゴシック"/>
            </a:endParaRPr>
          </a:p>
          <a:p>
            <a:endParaRPr lang="ja-JP" altLang="en-US" sz="800" dirty="0">
              <a:latin typeface="BIZ UDPゴシック"/>
              <a:ea typeface="BIZ UDPゴシック"/>
            </a:endParaRPr>
          </a:p>
        </p:txBody>
      </p:sp>
      <p:sp>
        <p:nvSpPr>
          <p:cNvPr id="1639" name="テキスト 327"/>
          <p:cNvSpPr txBox="1"/>
          <p:nvPr/>
        </p:nvSpPr>
        <p:spPr>
          <a:xfrm>
            <a:off x="5941312" y="2403663"/>
            <a:ext cx="1154182" cy="63094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r>
              <a:rPr lang="ja-JP" altLang="en-US" sz="700" dirty="0">
                <a:latin typeface="BIZ UDPゴシック"/>
                <a:ea typeface="BIZ UDPゴシック"/>
              </a:rPr>
              <a:t>【支出票への添付書類】</a:t>
            </a: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・支出内訳書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・旅行命令</a:t>
            </a:r>
            <a:r>
              <a:rPr lang="en-US" altLang="ja-JP" sz="700" dirty="0">
                <a:latin typeface="BIZ UDPゴシック"/>
                <a:ea typeface="BIZ UDPゴシック"/>
              </a:rPr>
              <a:t>(</a:t>
            </a:r>
            <a:r>
              <a:rPr lang="ja-JP" altLang="en-US" sz="700" dirty="0">
                <a:latin typeface="BIZ UDPゴシック"/>
                <a:ea typeface="BIZ UDPゴシック"/>
              </a:rPr>
              <a:t>依頼</a:t>
            </a:r>
            <a:r>
              <a:rPr lang="en-US" altLang="ja-JP" sz="700" dirty="0">
                <a:latin typeface="BIZ UDPゴシック"/>
                <a:ea typeface="BIZ UDPゴシック"/>
              </a:rPr>
              <a:t>)</a:t>
            </a:r>
            <a:r>
              <a:rPr lang="ja-JP" altLang="en-US" sz="700" dirty="0">
                <a:latin typeface="BIZ UDPゴシック"/>
                <a:ea typeface="BIZ UDPゴシック"/>
              </a:rPr>
              <a:t>簿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・旅費計算書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・領収書等</a:t>
            </a:r>
          </a:p>
        </p:txBody>
      </p:sp>
      <p:cxnSp>
        <p:nvCxnSpPr>
          <p:cNvPr id="1640" name="図形 261"/>
          <p:cNvCxnSpPr>
            <a:cxnSpLocks/>
            <a:endCxn id="1637" idx="0"/>
          </p:cNvCxnSpPr>
          <p:nvPr/>
        </p:nvCxnSpPr>
        <p:spPr>
          <a:xfrm>
            <a:off x="5205692" y="2719134"/>
            <a:ext cx="3485" cy="2990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1" name="コネクタ: カギ線 4"/>
          <p:cNvCxnSpPr>
            <a:cxnSpLocks/>
          </p:cNvCxnSpPr>
          <p:nvPr/>
        </p:nvCxnSpPr>
        <p:spPr>
          <a:xfrm rot="10800000">
            <a:off x="1863788" y="1554109"/>
            <a:ext cx="1143539" cy="400368"/>
          </a:xfrm>
          <a:prstGeom prst="bentConnector3">
            <a:avLst>
              <a:gd name="adj1" fmla="val 9997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2" name="直線コネクタ 14"/>
          <p:cNvCxnSpPr>
            <a:cxnSpLocks/>
          </p:cNvCxnSpPr>
          <p:nvPr/>
        </p:nvCxnSpPr>
        <p:spPr>
          <a:xfrm flipV="1">
            <a:off x="3007327" y="1548675"/>
            <a:ext cx="0" cy="4058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3" name="図形 261"/>
          <p:cNvCxnSpPr>
            <a:cxnSpLocks/>
            <a:stCxn id="1631" idx="2"/>
          </p:cNvCxnSpPr>
          <p:nvPr/>
        </p:nvCxnSpPr>
        <p:spPr>
          <a:xfrm>
            <a:off x="1576475" y="1549719"/>
            <a:ext cx="0" cy="404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4" name="コネクタ: カギ線 73"/>
          <p:cNvCxnSpPr>
            <a:cxnSpLocks/>
            <a:stCxn id="1638" idx="3"/>
          </p:cNvCxnSpPr>
          <p:nvPr/>
        </p:nvCxnSpPr>
        <p:spPr>
          <a:xfrm flipV="1">
            <a:off x="2446809" y="1607161"/>
            <a:ext cx="2223324" cy="71708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5" name="図形 331"/>
          <p:cNvCxnSpPr>
            <a:cxnSpLocks/>
          </p:cNvCxnSpPr>
          <p:nvPr/>
        </p:nvCxnSpPr>
        <p:spPr>
          <a:xfrm>
            <a:off x="320826" y="2865297"/>
            <a:ext cx="8211614" cy="1326633"/>
          </a:xfrm>
          <a:prstGeom prst="bentConnector3">
            <a:avLst>
              <a:gd name="adj1" fmla="val 50000"/>
            </a:avLst>
          </a:prstGeom>
          <a:ln w="38100" cap="flat" cmpd="dbl" algn="ctr">
            <a:solidFill>
              <a:schemeClr val="tx1"/>
            </a:solidFill>
            <a:prstDash val="lg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6" name="テキスト 38"/>
          <p:cNvSpPr txBox="1"/>
          <p:nvPr/>
        </p:nvSpPr>
        <p:spPr>
          <a:xfrm>
            <a:off x="327712" y="3071294"/>
            <a:ext cx="723012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実績入力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cxnSp>
        <p:nvCxnSpPr>
          <p:cNvPr id="1647" name="図形 43"/>
          <p:cNvCxnSpPr>
            <a:stCxn id="1646" idx="3"/>
            <a:endCxn id="1651" idx="1"/>
          </p:cNvCxnSpPr>
          <p:nvPr/>
        </p:nvCxnSpPr>
        <p:spPr>
          <a:xfrm flipV="1">
            <a:off x="1050724" y="3166468"/>
            <a:ext cx="1019921" cy="44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8" name="テキスト 48"/>
          <p:cNvSpPr txBox="1"/>
          <p:nvPr/>
        </p:nvSpPr>
        <p:spPr>
          <a:xfrm>
            <a:off x="2850655" y="3070124"/>
            <a:ext cx="541953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649" name="テキスト 244"/>
          <p:cNvSpPr txBox="1"/>
          <p:nvPr/>
        </p:nvSpPr>
        <p:spPr>
          <a:xfrm>
            <a:off x="1100242" y="3479702"/>
            <a:ext cx="927293" cy="21544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明細確認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cxnSp>
        <p:nvCxnSpPr>
          <p:cNvPr id="1650" name="図形 245"/>
          <p:cNvCxnSpPr>
            <a:cxnSpLocks/>
            <a:stCxn id="1648" idx="2"/>
            <a:endCxn id="1649" idx="3"/>
          </p:cNvCxnSpPr>
          <p:nvPr/>
        </p:nvCxnSpPr>
        <p:spPr>
          <a:xfrm rot="5400000">
            <a:off x="2415515" y="2881307"/>
            <a:ext cx="318138" cy="109409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1" name="テキスト 253"/>
          <p:cNvSpPr txBox="1"/>
          <p:nvPr/>
        </p:nvSpPr>
        <p:spPr>
          <a:xfrm>
            <a:off x="2070645" y="3051498"/>
            <a:ext cx="55226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確認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cxnSp>
        <p:nvCxnSpPr>
          <p:cNvPr id="1652" name="図形 255"/>
          <p:cNvCxnSpPr>
            <a:stCxn id="1651" idx="3"/>
            <a:endCxn id="1648" idx="1"/>
          </p:cNvCxnSpPr>
          <p:nvPr/>
        </p:nvCxnSpPr>
        <p:spPr>
          <a:xfrm>
            <a:off x="2622909" y="3166468"/>
            <a:ext cx="227746" cy="3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3" name="図形 332"/>
          <p:cNvSpPr/>
          <p:nvPr/>
        </p:nvSpPr>
        <p:spPr>
          <a:xfrm>
            <a:off x="302804" y="1762201"/>
            <a:ext cx="840738" cy="315139"/>
          </a:xfrm>
          <a:prstGeom prst="flowChartPunchedTap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概算払い</a:t>
            </a:r>
          </a:p>
        </p:txBody>
      </p:sp>
      <p:sp>
        <p:nvSpPr>
          <p:cNvPr id="1654" name="図形 352"/>
          <p:cNvSpPr/>
          <p:nvPr/>
        </p:nvSpPr>
        <p:spPr>
          <a:xfrm>
            <a:off x="224876" y="3430098"/>
            <a:ext cx="840738" cy="315139"/>
          </a:xfrm>
          <a:prstGeom prst="flowChartPunchedTap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精算処理</a:t>
            </a:r>
          </a:p>
        </p:txBody>
      </p:sp>
      <p:sp>
        <p:nvSpPr>
          <p:cNvPr id="1655" name="テキスト 340"/>
          <p:cNvSpPr txBox="1"/>
          <p:nvPr/>
        </p:nvSpPr>
        <p:spPr>
          <a:xfrm>
            <a:off x="923618" y="4084124"/>
            <a:ext cx="723012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命令完了</a:t>
            </a:r>
          </a:p>
        </p:txBody>
      </p:sp>
      <p:sp>
        <p:nvSpPr>
          <p:cNvPr id="1656" name="テキスト ボックス 46"/>
          <p:cNvSpPr txBox="1"/>
          <p:nvPr/>
        </p:nvSpPr>
        <p:spPr>
          <a:xfrm>
            <a:off x="749569" y="3844916"/>
            <a:ext cx="621951" cy="20005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/>
            <a:tailEnd/>
          </a:ln>
        </p:spPr>
        <p:txBody>
          <a:bodyPr vertOverflow="overflow" horzOverflow="overflow" wrap="square" numCol="1" spcCol="0" rtlCol="0" anchor="t" anchorCtr="0">
            <a:spAutoFit/>
          </a:bodyPr>
          <a:lstStyle/>
          <a:p>
            <a:pPr algn="ctr"/>
            <a:r>
              <a:rPr kumimoji="1" lang="ja-JP" altLang="en-US" sz="700" dirty="0"/>
              <a:t>精算なし</a:t>
            </a:r>
          </a:p>
        </p:txBody>
      </p:sp>
      <p:sp>
        <p:nvSpPr>
          <p:cNvPr id="1657" name="図形 330"/>
          <p:cNvSpPr>
            <a:spLocks noChangeArrowheads="1"/>
          </p:cNvSpPr>
          <p:nvPr/>
        </p:nvSpPr>
        <p:spPr>
          <a:xfrm>
            <a:off x="1614198" y="4381112"/>
            <a:ext cx="826673" cy="252724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 anchor="ctr"/>
          <a:lstStyle/>
          <a:p>
            <a:pPr algn="ctr"/>
            <a:r>
              <a:rPr lang="ja-JP" altLang="en-US" sz="800" dirty="0">
                <a:latin typeface="BIZ UDPゴシック"/>
                <a:ea typeface="BIZ UDPゴシック"/>
              </a:rPr>
              <a:t>精算書類作成</a:t>
            </a:r>
          </a:p>
        </p:txBody>
      </p:sp>
      <p:cxnSp>
        <p:nvCxnSpPr>
          <p:cNvPr id="1658" name="直線矢印コネクタ 48"/>
          <p:cNvCxnSpPr>
            <a:cxnSpLocks/>
          </p:cNvCxnSpPr>
          <p:nvPr/>
        </p:nvCxnSpPr>
        <p:spPr>
          <a:xfrm>
            <a:off x="1935066" y="3695146"/>
            <a:ext cx="0" cy="6093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9" name="テキスト ボックス 122"/>
          <p:cNvSpPr txBox="1"/>
          <p:nvPr/>
        </p:nvSpPr>
        <p:spPr>
          <a:xfrm>
            <a:off x="1826713" y="3930132"/>
            <a:ext cx="621951" cy="20005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/>
            <a:tailEnd/>
          </a:ln>
        </p:spPr>
        <p:txBody>
          <a:bodyPr vertOverflow="overflow" horzOverflow="overflow" wrap="square" numCol="1" spcCol="0" rtlCol="0" anchor="t" anchorCtr="0">
            <a:spAutoFit/>
          </a:bodyPr>
          <a:lstStyle/>
          <a:p>
            <a:pPr algn="ctr"/>
            <a:r>
              <a:rPr kumimoji="1" lang="ja-JP" altLang="en-US" sz="700" dirty="0"/>
              <a:t>精算あり</a:t>
            </a:r>
          </a:p>
        </p:txBody>
      </p:sp>
      <p:sp>
        <p:nvSpPr>
          <p:cNvPr id="1660" name="テキスト 257"/>
          <p:cNvSpPr txBox="1"/>
          <p:nvPr/>
        </p:nvSpPr>
        <p:spPr>
          <a:xfrm>
            <a:off x="4726930" y="1465921"/>
            <a:ext cx="986348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明細確認</a:t>
            </a:r>
            <a:endParaRPr lang="ja-JP" altLang="en-US" dirty="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（提出書類確認）</a:t>
            </a:r>
          </a:p>
        </p:txBody>
      </p:sp>
      <p:cxnSp>
        <p:nvCxnSpPr>
          <p:cNvPr id="1661" name="直線矢印コネクタ 55"/>
          <p:cNvCxnSpPr>
            <a:cxnSpLocks/>
            <a:stCxn id="1657" idx="3"/>
            <a:endCxn id="1615" idx="1"/>
          </p:cNvCxnSpPr>
          <p:nvPr/>
        </p:nvCxnSpPr>
        <p:spPr>
          <a:xfrm>
            <a:off x="2440871" y="4507474"/>
            <a:ext cx="2264651" cy="126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2" name="直線矢印コネクタ 128"/>
          <p:cNvCxnSpPr>
            <a:cxnSpLocks/>
          </p:cNvCxnSpPr>
          <p:nvPr/>
        </p:nvCxnSpPr>
        <p:spPr>
          <a:xfrm>
            <a:off x="5691870" y="4520096"/>
            <a:ext cx="5586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3" name="テキスト 327"/>
          <p:cNvSpPr txBox="1"/>
          <p:nvPr/>
        </p:nvSpPr>
        <p:spPr>
          <a:xfrm>
            <a:off x="6250552" y="4414506"/>
            <a:ext cx="1154182" cy="415498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支出票作成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en-US" altLang="ja-JP" sz="700" dirty="0">
                <a:latin typeface="BIZ UDPゴシック"/>
                <a:ea typeface="BIZ UDPゴシック"/>
              </a:rPr>
              <a:t>OR</a:t>
            </a:r>
          </a:p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歳出戻入票作成</a:t>
            </a:r>
            <a:endParaRPr lang="en-US" altLang="ja-JP" sz="700" dirty="0">
              <a:latin typeface="BIZ UDPゴシック"/>
              <a:ea typeface="BIZ UDPゴシック"/>
            </a:endParaRPr>
          </a:p>
        </p:txBody>
      </p:sp>
      <p:sp>
        <p:nvSpPr>
          <p:cNvPr id="1664" name="テキスト 328"/>
          <p:cNvSpPr txBox="1"/>
          <p:nvPr/>
        </p:nvSpPr>
        <p:spPr>
          <a:xfrm>
            <a:off x="7636749" y="4522052"/>
            <a:ext cx="1083444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出納確認</a:t>
            </a:r>
          </a:p>
        </p:txBody>
      </p:sp>
      <p:cxnSp>
        <p:nvCxnSpPr>
          <p:cNvPr id="1665" name="図形 329"/>
          <p:cNvCxnSpPr>
            <a:cxnSpLocks/>
            <a:stCxn id="1663" idx="3"/>
            <a:endCxn id="1664" idx="1"/>
          </p:cNvCxnSpPr>
          <p:nvPr/>
        </p:nvCxnSpPr>
        <p:spPr>
          <a:xfrm flipV="1">
            <a:off x="7404734" y="4621633"/>
            <a:ext cx="232015" cy="6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6" name="図形 261"/>
          <p:cNvCxnSpPr>
            <a:cxnSpLocks/>
          </p:cNvCxnSpPr>
          <p:nvPr/>
        </p:nvCxnSpPr>
        <p:spPr>
          <a:xfrm>
            <a:off x="5198922" y="1785119"/>
            <a:ext cx="1107" cy="252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7" name="テキスト 259"/>
          <p:cNvSpPr txBox="1"/>
          <p:nvPr/>
        </p:nvSpPr>
        <p:spPr>
          <a:xfrm>
            <a:off x="4705522" y="3541049"/>
            <a:ext cx="1007756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en-US" altLang="ja-JP" sz="700" dirty="0">
                <a:latin typeface="BIZ UDPゴシック"/>
                <a:ea typeface="BIZ UDPゴシック"/>
              </a:rPr>
              <a:t>USB</a:t>
            </a:r>
            <a:r>
              <a:rPr lang="ja-JP" altLang="en-US" sz="700" dirty="0">
                <a:latin typeface="BIZ UDPゴシック"/>
                <a:ea typeface="BIZ UDPゴシック"/>
              </a:rPr>
              <a:t>メモリに保存</a:t>
            </a:r>
          </a:p>
        </p:txBody>
      </p:sp>
      <p:cxnSp>
        <p:nvCxnSpPr>
          <p:cNvPr id="1668" name="直線矢印コネクタ 64"/>
          <p:cNvCxnSpPr>
            <a:cxnSpLocks/>
            <a:stCxn id="1637" idx="2"/>
            <a:endCxn id="1667" idx="0"/>
          </p:cNvCxnSpPr>
          <p:nvPr/>
        </p:nvCxnSpPr>
        <p:spPr>
          <a:xfrm>
            <a:off x="5209177" y="3217358"/>
            <a:ext cx="223" cy="323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9" name="テキスト 259"/>
          <p:cNvSpPr txBox="1"/>
          <p:nvPr/>
        </p:nvSpPr>
        <p:spPr>
          <a:xfrm>
            <a:off x="5941312" y="1512337"/>
            <a:ext cx="1072649" cy="20005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en-US" altLang="ja-JP" sz="700" dirty="0">
                <a:latin typeface="BIZ UDPゴシック"/>
                <a:ea typeface="BIZ UDPゴシック"/>
              </a:rPr>
              <a:t>USB</a:t>
            </a:r>
            <a:r>
              <a:rPr lang="ja-JP" altLang="en-US" sz="700" dirty="0">
                <a:latin typeface="BIZ UDPゴシック"/>
                <a:ea typeface="BIZ UDPゴシック"/>
              </a:rPr>
              <a:t>メモリから読込み</a:t>
            </a:r>
          </a:p>
        </p:txBody>
      </p:sp>
      <p:cxnSp>
        <p:nvCxnSpPr>
          <p:cNvPr id="1670" name="直線矢印コネクタ 75"/>
          <p:cNvCxnSpPr>
            <a:cxnSpLocks/>
            <a:stCxn id="1669" idx="2"/>
            <a:endCxn id="1619" idx="0"/>
          </p:cNvCxnSpPr>
          <p:nvPr/>
        </p:nvCxnSpPr>
        <p:spPr>
          <a:xfrm flipH="1">
            <a:off x="6474536" y="1712392"/>
            <a:ext cx="3101" cy="3170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1" name="直線矢印コネクタ 3"/>
          <p:cNvCxnSpPr>
            <a:cxnSpLocks/>
            <a:stCxn id="1634" idx="3"/>
            <a:endCxn id="1631" idx="1"/>
          </p:cNvCxnSpPr>
          <p:nvPr/>
        </p:nvCxnSpPr>
        <p:spPr>
          <a:xfrm flipV="1">
            <a:off x="1063922" y="1434750"/>
            <a:ext cx="153961" cy="41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2" name="直線矢印コネクタ 11"/>
          <p:cNvCxnSpPr>
            <a:cxnSpLocks/>
            <a:stCxn id="1630" idx="3"/>
            <a:endCxn id="1635" idx="1"/>
          </p:cNvCxnSpPr>
          <p:nvPr/>
        </p:nvCxnSpPr>
        <p:spPr>
          <a:xfrm>
            <a:off x="2641291" y="1421351"/>
            <a:ext cx="2307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3" name="直線矢印コネクタ 31"/>
          <p:cNvCxnSpPr>
            <a:cxnSpLocks/>
            <a:endCxn id="1655" idx="0"/>
          </p:cNvCxnSpPr>
          <p:nvPr/>
        </p:nvCxnSpPr>
        <p:spPr>
          <a:xfrm>
            <a:off x="1283511" y="3693506"/>
            <a:ext cx="1613" cy="3906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607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5" name="テキスト 49"/>
          <p:cNvSpPr txBox="1"/>
          <p:nvPr/>
        </p:nvSpPr>
        <p:spPr>
          <a:xfrm>
            <a:off x="4743450" y="902229"/>
            <a:ext cx="980936" cy="21544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b="1" dirty="0">
                <a:latin typeface="BIZ UDPゴシック"/>
                <a:ea typeface="BIZ UDPゴシック"/>
              </a:rPr>
              <a:t>会計課(出納係)</a:t>
            </a:r>
            <a:endParaRPr lang="ja-JP" altLang="en-US" sz="900" b="1" dirty="0">
              <a:latin typeface="BIZ UDPゴシック"/>
              <a:ea typeface="BIZ UDPゴシック"/>
            </a:endParaRPr>
          </a:p>
        </p:txBody>
      </p:sp>
      <p:sp>
        <p:nvSpPr>
          <p:cNvPr id="1676" name="テキスト 309"/>
          <p:cNvSpPr txBox="1"/>
          <p:nvPr/>
        </p:nvSpPr>
        <p:spPr>
          <a:xfrm>
            <a:off x="4735638" y="528939"/>
            <a:ext cx="2280537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旅費事務担当者</a:t>
            </a:r>
          </a:p>
        </p:txBody>
      </p:sp>
      <p:sp>
        <p:nvSpPr>
          <p:cNvPr id="1677" name="テキスト 333"/>
          <p:cNvSpPr txBox="1"/>
          <p:nvPr/>
        </p:nvSpPr>
        <p:spPr>
          <a:xfrm>
            <a:off x="329408" y="187274"/>
            <a:ext cx="219036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その他（委員・講師等）【警察　本部所属】</a:t>
            </a:r>
          </a:p>
        </p:txBody>
      </p:sp>
      <p:sp>
        <p:nvSpPr>
          <p:cNvPr id="1678" name="テキスト 344"/>
          <p:cNvSpPr txBox="1"/>
          <p:nvPr/>
        </p:nvSpPr>
        <p:spPr>
          <a:xfrm>
            <a:off x="5808473" y="884180"/>
            <a:ext cx="1207703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財務会計システム</a:t>
            </a:r>
            <a:endParaRPr lang="ja-JP" altLang="en-US" sz="700" b="1" dirty="0">
              <a:latin typeface="BIZ UDPゴシック"/>
              <a:ea typeface="BIZ UDPゴシック"/>
            </a:endParaRPr>
          </a:p>
        </p:txBody>
      </p:sp>
      <p:sp>
        <p:nvSpPr>
          <p:cNvPr id="1679" name="テキスト 345"/>
          <p:cNvSpPr txBox="1"/>
          <p:nvPr/>
        </p:nvSpPr>
        <p:spPr>
          <a:xfrm>
            <a:off x="7092065" y="868792"/>
            <a:ext cx="115191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出納局出納審査課</a:t>
            </a:r>
          </a:p>
        </p:txBody>
      </p:sp>
      <p:sp>
        <p:nvSpPr>
          <p:cNvPr id="1680" name="テキスト 346"/>
          <p:cNvSpPr txBox="1"/>
          <p:nvPr/>
        </p:nvSpPr>
        <p:spPr>
          <a:xfrm>
            <a:off x="7092034" y="528939"/>
            <a:ext cx="115189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審査担当者</a:t>
            </a:r>
          </a:p>
        </p:txBody>
      </p:sp>
      <p:sp>
        <p:nvSpPr>
          <p:cNvPr id="1681" name="テキスト 31"/>
          <p:cNvSpPr txBox="1"/>
          <p:nvPr/>
        </p:nvSpPr>
        <p:spPr>
          <a:xfrm>
            <a:off x="2872017" y="891215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承認者</a:t>
            </a:r>
          </a:p>
        </p:txBody>
      </p:sp>
      <p:sp>
        <p:nvSpPr>
          <p:cNvPr id="1682" name="テキスト 32"/>
          <p:cNvSpPr txBox="1"/>
          <p:nvPr/>
        </p:nvSpPr>
        <p:spPr>
          <a:xfrm>
            <a:off x="429282" y="883781"/>
            <a:ext cx="530915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担当者</a:t>
            </a:r>
          </a:p>
        </p:txBody>
      </p:sp>
      <p:sp>
        <p:nvSpPr>
          <p:cNvPr id="1683" name="テキスト 34"/>
          <p:cNvSpPr txBox="1"/>
          <p:nvPr/>
        </p:nvSpPr>
        <p:spPr>
          <a:xfrm>
            <a:off x="1356396" y="826423"/>
            <a:ext cx="1000171" cy="33766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b="1" dirty="0">
                <a:solidFill>
                  <a:schemeClr val="tx1"/>
                </a:solidFill>
                <a:latin typeface="BIZ UDPゴシック"/>
                <a:ea typeface="BIZ UDPゴシック"/>
              </a:rPr>
              <a:t>予算担当者</a:t>
            </a:r>
            <a:r>
              <a:rPr lang="en-US" altLang="ja-JP" sz="800" b="1" dirty="0">
                <a:solidFill>
                  <a:schemeClr val="tx1"/>
                </a:solidFill>
                <a:latin typeface="BIZ UDPゴシック"/>
                <a:ea typeface="BIZ UDPゴシック"/>
              </a:rPr>
              <a:t>※</a:t>
            </a:r>
            <a:endParaRPr dirty="0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800" b="1" dirty="0">
                <a:solidFill>
                  <a:schemeClr val="tx1"/>
                </a:solidFill>
                <a:latin typeface="BIZ UDPゴシック"/>
                <a:ea typeface="BIZ UDPゴシック"/>
              </a:rPr>
              <a:t>（旅費事務担当者）</a:t>
            </a:r>
            <a:endParaRPr lang="ja-JP" altLang="en-US" sz="900" b="1" dirty="0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684" name="テキスト 36"/>
          <p:cNvSpPr txBox="1"/>
          <p:nvPr/>
        </p:nvSpPr>
        <p:spPr>
          <a:xfrm>
            <a:off x="1356396" y="1321890"/>
            <a:ext cx="1250428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旅行命令</a:t>
            </a:r>
            <a:r>
              <a:rPr lang="en-US" altLang="ja-JP" sz="900" dirty="0">
                <a:latin typeface="BIZ UDPゴシック"/>
                <a:ea typeface="BIZ UDPゴシック"/>
              </a:rPr>
              <a:t>(</a:t>
            </a:r>
            <a:r>
              <a:rPr lang="ja-JP" altLang="en-US" sz="900" dirty="0">
                <a:latin typeface="BIZ UDPゴシック"/>
                <a:ea typeface="BIZ UDPゴシック"/>
              </a:rPr>
              <a:t>依頼</a:t>
            </a:r>
            <a:r>
              <a:rPr lang="en-US" altLang="ja-JP" sz="900" dirty="0">
                <a:latin typeface="BIZ UDPゴシック"/>
                <a:ea typeface="BIZ UDPゴシック"/>
              </a:rPr>
              <a:t>)</a:t>
            </a:r>
            <a:r>
              <a:rPr lang="ja-JP" altLang="en-US" sz="900" dirty="0">
                <a:latin typeface="BIZ UDPゴシック"/>
                <a:ea typeface="BIZ UDPゴシック"/>
              </a:rPr>
              <a:t>登録</a:t>
            </a:r>
          </a:p>
        </p:txBody>
      </p:sp>
      <p:sp>
        <p:nvSpPr>
          <p:cNvPr id="1685" name="テキスト 57"/>
          <p:cNvSpPr txBox="1"/>
          <p:nvPr/>
        </p:nvSpPr>
        <p:spPr>
          <a:xfrm>
            <a:off x="328850" y="535974"/>
            <a:ext cx="3084455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警察本部内各所属</a:t>
            </a:r>
          </a:p>
        </p:txBody>
      </p:sp>
      <p:sp>
        <p:nvSpPr>
          <p:cNvPr id="1686" name="テキスト 199"/>
          <p:cNvSpPr txBox="1"/>
          <p:nvPr/>
        </p:nvSpPr>
        <p:spPr>
          <a:xfrm>
            <a:off x="336349" y="1323931"/>
            <a:ext cx="753621" cy="3077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その他旅費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確認書作成</a:t>
            </a:r>
          </a:p>
        </p:txBody>
      </p:sp>
      <p:sp>
        <p:nvSpPr>
          <p:cNvPr id="1687" name="直線 348"/>
          <p:cNvSpPr/>
          <p:nvPr/>
        </p:nvSpPr>
        <p:spPr>
          <a:xfrm>
            <a:off x="330722" y="1210784"/>
            <a:ext cx="8093706" cy="31235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cxnSp>
        <p:nvCxnSpPr>
          <p:cNvPr id="1688" name="コネクタ: カギ線 17"/>
          <p:cNvCxnSpPr>
            <a:cxnSpLocks/>
          </p:cNvCxnSpPr>
          <p:nvPr/>
        </p:nvCxnSpPr>
        <p:spPr>
          <a:xfrm flipV="1">
            <a:off x="2465587" y="1804561"/>
            <a:ext cx="2240768" cy="662224"/>
          </a:xfrm>
          <a:prstGeom prst="bentConnector3">
            <a:avLst>
              <a:gd name="adj1" fmla="val 8287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9" name="テキスト 327"/>
          <p:cNvSpPr txBox="1"/>
          <p:nvPr/>
        </p:nvSpPr>
        <p:spPr>
          <a:xfrm>
            <a:off x="5934284" y="2630020"/>
            <a:ext cx="1154182" cy="52322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r>
              <a:rPr lang="ja-JP" altLang="en-US" sz="700" dirty="0">
                <a:latin typeface="BIZ UDPゴシック"/>
                <a:ea typeface="BIZ UDPゴシック"/>
              </a:rPr>
              <a:t>【支出票への添付書類】</a:t>
            </a: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・支出内訳書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・旅行命令</a:t>
            </a:r>
            <a:r>
              <a:rPr lang="en-US" altLang="ja-JP" sz="700" dirty="0">
                <a:latin typeface="BIZ UDPゴシック"/>
                <a:ea typeface="BIZ UDPゴシック"/>
              </a:rPr>
              <a:t>(</a:t>
            </a:r>
            <a:r>
              <a:rPr lang="ja-JP" altLang="en-US" sz="700" dirty="0">
                <a:latin typeface="BIZ UDPゴシック"/>
                <a:ea typeface="BIZ UDPゴシック"/>
              </a:rPr>
              <a:t>依頼</a:t>
            </a:r>
            <a:r>
              <a:rPr lang="en-US" altLang="ja-JP" sz="700" dirty="0">
                <a:latin typeface="BIZ UDPゴシック"/>
                <a:ea typeface="BIZ UDPゴシック"/>
              </a:rPr>
              <a:t>)</a:t>
            </a:r>
            <a:r>
              <a:rPr lang="ja-JP" altLang="en-US" sz="700" dirty="0">
                <a:latin typeface="BIZ UDPゴシック"/>
                <a:ea typeface="BIZ UDPゴシック"/>
              </a:rPr>
              <a:t>簿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・旅費計算書</a:t>
            </a:r>
            <a:endParaRPr lang="en-US" altLang="ja-JP" sz="700" dirty="0">
              <a:latin typeface="BIZ UDPゴシック"/>
              <a:ea typeface="BIZ UDPゴシック"/>
            </a:endParaRPr>
          </a:p>
        </p:txBody>
      </p:sp>
      <p:sp>
        <p:nvSpPr>
          <p:cNvPr id="1690" name="テキスト 433"/>
          <p:cNvSpPr txBox="1"/>
          <p:nvPr/>
        </p:nvSpPr>
        <p:spPr>
          <a:xfrm>
            <a:off x="1346774" y="1882902"/>
            <a:ext cx="1019413" cy="58388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(紙)</a:t>
            </a:r>
          </a:p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旅行命令簿</a:t>
            </a:r>
          </a:p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支出内訳書</a:t>
            </a:r>
          </a:p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旅費計算書</a:t>
            </a:r>
          </a:p>
        </p:txBody>
      </p:sp>
      <p:cxnSp>
        <p:nvCxnSpPr>
          <p:cNvPr id="1691" name="直線矢印コネクタ 15"/>
          <p:cNvCxnSpPr>
            <a:cxnSpLocks/>
            <a:endCxn id="1690" idx="0"/>
          </p:cNvCxnSpPr>
          <p:nvPr/>
        </p:nvCxnSpPr>
        <p:spPr>
          <a:xfrm>
            <a:off x="1856481" y="1575125"/>
            <a:ext cx="0" cy="3077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2" name="テキスト 240"/>
          <p:cNvSpPr txBox="1"/>
          <p:nvPr/>
        </p:nvSpPr>
        <p:spPr>
          <a:xfrm>
            <a:off x="2663788" y="1899275"/>
            <a:ext cx="1111795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旅行命令簿紙決裁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cxnSp>
        <p:nvCxnSpPr>
          <p:cNvPr id="1693" name="直線矢印コネクタ 30"/>
          <p:cNvCxnSpPr>
            <a:cxnSpLocks/>
            <a:stCxn id="1686" idx="3"/>
          </p:cNvCxnSpPr>
          <p:nvPr/>
        </p:nvCxnSpPr>
        <p:spPr>
          <a:xfrm>
            <a:off x="1089970" y="1477820"/>
            <a:ext cx="2568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4" name="直線矢印コネクタ 38"/>
          <p:cNvCxnSpPr>
            <a:cxnSpLocks/>
            <a:endCxn id="1692" idx="1"/>
          </p:cNvCxnSpPr>
          <p:nvPr/>
        </p:nvCxnSpPr>
        <p:spPr>
          <a:xfrm>
            <a:off x="2366187" y="2014691"/>
            <a:ext cx="2976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5" name="コネクタ: カギ線 43"/>
          <p:cNvCxnSpPr>
            <a:cxnSpLocks/>
          </p:cNvCxnSpPr>
          <p:nvPr/>
        </p:nvCxnSpPr>
        <p:spPr>
          <a:xfrm rot="10800000" flipV="1">
            <a:off x="2429509" y="2133399"/>
            <a:ext cx="545783" cy="217811"/>
          </a:xfrm>
          <a:prstGeom prst="bentConnector3">
            <a:avLst>
              <a:gd name="adj1" fmla="val 229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6" name="テキスト 258"/>
          <p:cNvSpPr txBox="1"/>
          <p:nvPr/>
        </p:nvSpPr>
        <p:spPr>
          <a:xfrm>
            <a:off x="4706567" y="2240826"/>
            <a:ext cx="988558" cy="20005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支払予定日入力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sp>
        <p:nvSpPr>
          <p:cNvPr id="1697" name="テキスト 259"/>
          <p:cNvSpPr txBox="1"/>
          <p:nvPr/>
        </p:nvSpPr>
        <p:spPr>
          <a:xfrm>
            <a:off x="4708168" y="2692468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支払処理</a:t>
            </a:r>
          </a:p>
        </p:txBody>
      </p:sp>
      <p:cxnSp>
        <p:nvCxnSpPr>
          <p:cNvPr id="1698" name="図形 261"/>
          <p:cNvCxnSpPr>
            <a:cxnSpLocks/>
            <a:stCxn id="1696" idx="2"/>
            <a:endCxn id="1697" idx="0"/>
          </p:cNvCxnSpPr>
          <p:nvPr/>
        </p:nvCxnSpPr>
        <p:spPr>
          <a:xfrm>
            <a:off x="5200846" y="2440881"/>
            <a:ext cx="1107" cy="251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9" name="テキスト 259"/>
          <p:cNvSpPr txBox="1"/>
          <p:nvPr/>
        </p:nvSpPr>
        <p:spPr>
          <a:xfrm>
            <a:off x="4716427" y="3215321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支出</a:t>
            </a:r>
            <a:r>
              <a:rPr lang="en-US" altLang="ja-JP" sz="700" dirty="0">
                <a:latin typeface="BIZ UDPゴシック"/>
                <a:ea typeface="BIZ UDPゴシック"/>
              </a:rPr>
              <a:t>CSV</a:t>
            </a:r>
            <a:r>
              <a:rPr lang="ja-JP" altLang="en-US" sz="700" dirty="0">
                <a:latin typeface="BIZ UDPゴシック"/>
                <a:ea typeface="BIZ UDPゴシック"/>
              </a:rPr>
              <a:t>作成</a:t>
            </a:r>
          </a:p>
        </p:txBody>
      </p:sp>
      <p:cxnSp>
        <p:nvCxnSpPr>
          <p:cNvPr id="1700" name="図形 261"/>
          <p:cNvCxnSpPr>
            <a:cxnSpLocks/>
            <a:endCxn id="1699" idx="0"/>
          </p:cNvCxnSpPr>
          <p:nvPr/>
        </p:nvCxnSpPr>
        <p:spPr>
          <a:xfrm>
            <a:off x="5206727" y="2916259"/>
            <a:ext cx="3485" cy="2990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1" name="テキスト 257"/>
          <p:cNvSpPr txBox="1"/>
          <p:nvPr/>
        </p:nvSpPr>
        <p:spPr>
          <a:xfrm>
            <a:off x="4727965" y="1663046"/>
            <a:ext cx="986348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明細確認</a:t>
            </a:r>
            <a:endParaRPr lang="ja-JP" altLang="en-US" dirty="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（提出書類確認）</a:t>
            </a:r>
          </a:p>
        </p:txBody>
      </p:sp>
      <p:cxnSp>
        <p:nvCxnSpPr>
          <p:cNvPr id="1702" name="図形 261"/>
          <p:cNvCxnSpPr>
            <a:cxnSpLocks/>
          </p:cNvCxnSpPr>
          <p:nvPr/>
        </p:nvCxnSpPr>
        <p:spPr>
          <a:xfrm>
            <a:off x="5199957" y="1982244"/>
            <a:ext cx="1107" cy="252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3" name="テキスト 259"/>
          <p:cNvSpPr txBox="1"/>
          <p:nvPr/>
        </p:nvSpPr>
        <p:spPr>
          <a:xfrm>
            <a:off x="4706557" y="3738174"/>
            <a:ext cx="1007756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en-US" altLang="ja-JP" sz="700" dirty="0">
                <a:latin typeface="BIZ UDPゴシック"/>
                <a:ea typeface="BIZ UDPゴシック"/>
              </a:rPr>
              <a:t>USB</a:t>
            </a:r>
            <a:r>
              <a:rPr lang="ja-JP" altLang="en-US" sz="700" dirty="0">
                <a:latin typeface="BIZ UDPゴシック"/>
                <a:ea typeface="BIZ UDPゴシック"/>
              </a:rPr>
              <a:t>メモリに保存</a:t>
            </a:r>
          </a:p>
        </p:txBody>
      </p:sp>
      <p:cxnSp>
        <p:nvCxnSpPr>
          <p:cNvPr id="1704" name="直線矢印コネクタ 42"/>
          <p:cNvCxnSpPr>
            <a:cxnSpLocks/>
            <a:stCxn id="1699" idx="2"/>
            <a:endCxn id="1703" idx="0"/>
          </p:cNvCxnSpPr>
          <p:nvPr/>
        </p:nvCxnSpPr>
        <p:spPr>
          <a:xfrm>
            <a:off x="5210212" y="3414483"/>
            <a:ext cx="223" cy="323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5" name="テキスト 259"/>
          <p:cNvSpPr txBox="1"/>
          <p:nvPr/>
        </p:nvSpPr>
        <p:spPr>
          <a:xfrm>
            <a:off x="5934283" y="1682847"/>
            <a:ext cx="1154181" cy="20005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en-US" altLang="ja-JP" sz="700" dirty="0">
                <a:latin typeface="BIZ UDPゴシック"/>
                <a:ea typeface="BIZ UDPゴシック"/>
              </a:rPr>
              <a:t>USB</a:t>
            </a:r>
            <a:r>
              <a:rPr lang="ja-JP" altLang="en-US" sz="700" dirty="0">
                <a:latin typeface="BIZ UDPゴシック"/>
                <a:ea typeface="BIZ UDPゴシック"/>
              </a:rPr>
              <a:t>メモリから読込み</a:t>
            </a:r>
          </a:p>
        </p:txBody>
      </p:sp>
      <p:sp>
        <p:nvSpPr>
          <p:cNvPr id="1706" name="テキスト 327"/>
          <p:cNvSpPr txBox="1"/>
          <p:nvPr/>
        </p:nvSpPr>
        <p:spPr>
          <a:xfrm>
            <a:off x="5934284" y="2257038"/>
            <a:ext cx="1154182" cy="20005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支出票作成</a:t>
            </a:r>
            <a:endParaRPr lang="en-US" altLang="ja-JP" sz="700" dirty="0">
              <a:latin typeface="BIZ UDPゴシック"/>
              <a:ea typeface="BIZ UDPゴシック"/>
            </a:endParaRPr>
          </a:p>
        </p:txBody>
      </p:sp>
      <p:sp>
        <p:nvSpPr>
          <p:cNvPr id="1707" name="テキスト 328"/>
          <p:cNvSpPr txBox="1"/>
          <p:nvPr/>
        </p:nvSpPr>
        <p:spPr>
          <a:xfrm>
            <a:off x="7329586" y="2262169"/>
            <a:ext cx="1083444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出納確認</a:t>
            </a:r>
          </a:p>
        </p:txBody>
      </p:sp>
      <p:cxnSp>
        <p:nvCxnSpPr>
          <p:cNvPr id="1708" name="図形 329"/>
          <p:cNvCxnSpPr>
            <a:cxnSpLocks/>
            <a:stCxn id="1706" idx="3"/>
            <a:endCxn id="1707" idx="1"/>
          </p:cNvCxnSpPr>
          <p:nvPr/>
        </p:nvCxnSpPr>
        <p:spPr>
          <a:xfrm>
            <a:off x="7088466" y="2357066"/>
            <a:ext cx="241120" cy="46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9" name="直線矢印コネクタ 3"/>
          <p:cNvCxnSpPr>
            <a:cxnSpLocks/>
            <a:stCxn id="1705" idx="2"/>
          </p:cNvCxnSpPr>
          <p:nvPr/>
        </p:nvCxnSpPr>
        <p:spPr>
          <a:xfrm>
            <a:off x="6511374" y="1882902"/>
            <a:ext cx="1" cy="366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4064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1" name="テキスト 49"/>
          <p:cNvSpPr txBox="1"/>
          <p:nvPr/>
        </p:nvSpPr>
        <p:spPr>
          <a:xfrm>
            <a:off x="4743450" y="902229"/>
            <a:ext cx="980936" cy="21544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b="1" dirty="0">
                <a:latin typeface="BIZ UDPゴシック"/>
                <a:ea typeface="BIZ UDPゴシック"/>
              </a:rPr>
              <a:t>警察署会計課</a:t>
            </a:r>
            <a:endParaRPr lang="ja-JP" altLang="en-US" sz="900" b="1" dirty="0">
              <a:latin typeface="BIZ UDPゴシック"/>
              <a:ea typeface="BIZ UDPゴシック"/>
            </a:endParaRPr>
          </a:p>
        </p:txBody>
      </p:sp>
      <p:sp>
        <p:nvSpPr>
          <p:cNvPr id="1712" name="テキスト 309"/>
          <p:cNvSpPr txBox="1"/>
          <p:nvPr/>
        </p:nvSpPr>
        <p:spPr>
          <a:xfrm>
            <a:off x="4735638" y="528939"/>
            <a:ext cx="2280537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旅費事務担当者</a:t>
            </a:r>
          </a:p>
        </p:txBody>
      </p:sp>
      <p:sp>
        <p:nvSpPr>
          <p:cNvPr id="1713" name="テキスト 258"/>
          <p:cNvSpPr txBox="1"/>
          <p:nvPr/>
        </p:nvSpPr>
        <p:spPr>
          <a:xfrm>
            <a:off x="4702978" y="3754824"/>
            <a:ext cx="1265381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支払予定日入力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sp>
        <p:nvSpPr>
          <p:cNvPr id="1714" name="テキスト 259"/>
          <p:cNvSpPr txBox="1"/>
          <p:nvPr/>
        </p:nvSpPr>
        <p:spPr>
          <a:xfrm>
            <a:off x="4702978" y="4141690"/>
            <a:ext cx="1265381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支払処理</a:t>
            </a:r>
          </a:p>
        </p:txBody>
      </p:sp>
      <p:sp>
        <p:nvSpPr>
          <p:cNvPr id="1715" name="テキスト 327"/>
          <p:cNvSpPr txBox="1"/>
          <p:nvPr/>
        </p:nvSpPr>
        <p:spPr>
          <a:xfrm>
            <a:off x="6120172" y="2705880"/>
            <a:ext cx="1154182" cy="20005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支出票作成</a:t>
            </a:r>
            <a:endParaRPr lang="en-US" altLang="ja-JP" sz="700" dirty="0">
              <a:latin typeface="BIZ UDPゴシック"/>
              <a:ea typeface="BIZ UDPゴシック"/>
            </a:endParaRPr>
          </a:p>
        </p:txBody>
      </p:sp>
      <p:sp>
        <p:nvSpPr>
          <p:cNvPr id="1716" name="テキスト 328"/>
          <p:cNvSpPr txBox="1"/>
          <p:nvPr/>
        </p:nvSpPr>
        <p:spPr>
          <a:xfrm>
            <a:off x="7602473" y="2705880"/>
            <a:ext cx="1083444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出納確認</a:t>
            </a:r>
          </a:p>
        </p:txBody>
      </p:sp>
      <p:cxnSp>
        <p:nvCxnSpPr>
          <p:cNvPr id="1717" name="図形 329"/>
          <p:cNvCxnSpPr>
            <a:cxnSpLocks/>
            <a:stCxn id="1715" idx="3"/>
            <a:endCxn id="1716" idx="1"/>
          </p:cNvCxnSpPr>
          <p:nvPr/>
        </p:nvCxnSpPr>
        <p:spPr>
          <a:xfrm flipV="1">
            <a:off x="7274354" y="2805461"/>
            <a:ext cx="328119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8" name="テキスト 333"/>
          <p:cNvSpPr txBox="1"/>
          <p:nvPr/>
        </p:nvSpPr>
        <p:spPr>
          <a:xfrm>
            <a:off x="329408" y="187274"/>
            <a:ext cx="154166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精算払【警察　警察署】</a:t>
            </a:r>
          </a:p>
        </p:txBody>
      </p:sp>
      <p:sp>
        <p:nvSpPr>
          <p:cNvPr id="1719" name="テキスト 344"/>
          <p:cNvSpPr txBox="1"/>
          <p:nvPr/>
        </p:nvSpPr>
        <p:spPr>
          <a:xfrm>
            <a:off x="5808473" y="884180"/>
            <a:ext cx="1207703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財務会計システム</a:t>
            </a:r>
            <a:endParaRPr lang="ja-JP" altLang="en-US" sz="700" b="1" dirty="0">
              <a:latin typeface="BIZ UDPゴシック"/>
              <a:ea typeface="BIZ UDPゴシック"/>
            </a:endParaRPr>
          </a:p>
        </p:txBody>
      </p:sp>
      <p:sp>
        <p:nvSpPr>
          <p:cNvPr id="1720" name="テキスト 345"/>
          <p:cNvSpPr txBox="1"/>
          <p:nvPr/>
        </p:nvSpPr>
        <p:spPr>
          <a:xfrm>
            <a:off x="7092028" y="888460"/>
            <a:ext cx="1151910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警察署会計課</a:t>
            </a:r>
            <a:endParaRPr lang="en-US" altLang="ja-JP" sz="900" b="1" dirty="0">
              <a:latin typeface="BIZ UDPゴシック"/>
              <a:ea typeface="BIZ UDPゴシック"/>
            </a:endParaRPr>
          </a:p>
        </p:txBody>
      </p:sp>
      <p:sp>
        <p:nvSpPr>
          <p:cNvPr id="1721" name="テキスト 346"/>
          <p:cNvSpPr txBox="1"/>
          <p:nvPr/>
        </p:nvSpPr>
        <p:spPr>
          <a:xfrm>
            <a:off x="7092034" y="528939"/>
            <a:ext cx="115189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審査担当者</a:t>
            </a:r>
          </a:p>
        </p:txBody>
      </p:sp>
      <p:sp>
        <p:nvSpPr>
          <p:cNvPr id="1722" name="テキスト 29"/>
          <p:cNvSpPr txBox="1"/>
          <p:nvPr/>
        </p:nvSpPr>
        <p:spPr>
          <a:xfrm>
            <a:off x="1568248" y="877811"/>
            <a:ext cx="55115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確認者</a:t>
            </a:r>
          </a:p>
        </p:txBody>
      </p:sp>
      <p:sp>
        <p:nvSpPr>
          <p:cNvPr id="1723" name="テキスト 31"/>
          <p:cNvSpPr txBox="1"/>
          <p:nvPr/>
        </p:nvSpPr>
        <p:spPr>
          <a:xfrm>
            <a:off x="2872017" y="891215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承認者</a:t>
            </a:r>
          </a:p>
        </p:txBody>
      </p:sp>
      <p:sp>
        <p:nvSpPr>
          <p:cNvPr id="1724" name="テキスト 32"/>
          <p:cNvSpPr txBox="1"/>
          <p:nvPr/>
        </p:nvSpPr>
        <p:spPr>
          <a:xfrm>
            <a:off x="430173" y="883781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旅行者</a:t>
            </a:r>
          </a:p>
        </p:txBody>
      </p:sp>
      <p:sp>
        <p:nvSpPr>
          <p:cNvPr id="1725" name="テキスト 36"/>
          <p:cNvSpPr txBox="1"/>
          <p:nvPr/>
        </p:nvSpPr>
        <p:spPr>
          <a:xfrm>
            <a:off x="1568248" y="1642908"/>
            <a:ext cx="55226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726" name="テキスト 37"/>
          <p:cNvSpPr txBox="1"/>
          <p:nvPr/>
        </p:nvSpPr>
        <p:spPr>
          <a:xfrm>
            <a:off x="4768375" y="1335300"/>
            <a:ext cx="717183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内容審査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727" name="テキスト 38"/>
          <p:cNvSpPr txBox="1"/>
          <p:nvPr/>
        </p:nvSpPr>
        <p:spPr>
          <a:xfrm>
            <a:off x="313931" y="2168646"/>
            <a:ext cx="723012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実績入力</a:t>
            </a:r>
            <a:endParaRPr lang="ja-JP" altLang="en-US" sz="2400" dirty="0">
              <a:latin typeface="BIZ UDPゴシック"/>
              <a:ea typeface="BIZ UDPゴシック"/>
            </a:endParaRPr>
          </a:p>
        </p:txBody>
      </p:sp>
      <p:cxnSp>
        <p:nvCxnSpPr>
          <p:cNvPr id="1728" name="図形 40"/>
          <p:cNvCxnSpPr>
            <a:cxnSpLocks/>
            <a:stCxn id="1731" idx="3"/>
            <a:endCxn id="1726" idx="1"/>
          </p:cNvCxnSpPr>
          <p:nvPr/>
        </p:nvCxnSpPr>
        <p:spPr>
          <a:xfrm>
            <a:off x="1063922" y="1438901"/>
            <a:ext cx="3704453" cy="113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9" name="テキスト 48"/>
          <p:cNvSpPr txBox="1"/>
          <p:nvPr/>
        </p:nvSpPr>
        <p:spPr>
          <a:xfrm>
            <a:off x="2766426" y="2506611"/>
            <a:ext cx="646331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実績確認</a:t>
            </a:r>
            <a:endParaRPr lang="ja-JP" altLang="en-US" sz="2400" dirty="0">
              <a:latin typeface="BIZ UDPゴシック"/>
              <a:ea typeface="BIZ UDPゴシック"/>
            </a:endParaRPr>
          </a:p>
        </p:txBody>
      </p:sp>
      <p:sp>
        <p:nvSpPr>
          <p:cNvPr id="1730" name="テキスト 57"/>
          <p:cNvSpPr txBox="1"/>
          <p:nvPr/>
        </p:nvSpPr>
        <p:spPr>
          <a:xfrm>
            <a:off x="328850" y="535974"/>
            <a:ext cx="3084455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警察署各課</a:t>
            </a:r>
          </a:p>
        </p:txBody>
      </p:sp>
      <p:sp>
        <p:nvSpPr>
          <p:cNvPr id="1731" name="テキスト 199"/>
          <p:cNvSpPr txBox="1"/>
          <p:nvPr/>
        </p:nvSpPr>
        <p:spPr>
          <a:xfrm>
            <a:off x="336350" y="1323931"/>
            <a:ext cx="727572" cy="2299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旅費申請</a:t>
            </a: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732" name="テキスト 240"/>
          <p:cNvSpPr txBox="1"/>
          <p:nvPr/>
        </p:nvSpPr>
        <p:spPr>
          <a:xfrm>
            <a:off x="2766426" y="2144397"/>
            <a:ext cx="62757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承認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733" name="テキスト 244"/>
          <p:cNvSpPr txBox="1"/>
          <p:nvPr/>
        </p:nvSpPr>
        <p:spPr>
          <a:xfrm>
            <a:off x="4702979" y="2421960"/>
            <a:ext cx="1265382" cy="21544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明細確認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sp>
        <p:nvSpPr>
          <p:cNvPr id="1734" name="テキスト 253"/>
          <p:cNvSpPr txBox="1"/>
          <p:nvPr/>
        </p:nvSpPr>
        <p:spPr>
          <a:xfrm>
            <a:off x="1548132" y="2508169"/>
            <a:ext cx="55226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確認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sp>
        <p:nvSpPr>
          <p:cNvPr id="1735" name="直線 348"/>
          <p:cNvSpPr/>
          <p:nvPr/>
        </p:nvSpPr>
        <p:spPr>
          <a:xfrm>
            <a:off x="330722" y="1210784"/>
            <a:ext cx="8093706" cy="31235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36" name="図形 65"/>
          <p:cNvSpPr>
            <a:spLocks noChangeArrowheads="1"/>
          </p:cNvSpPr>
          <p:nvPr/>
        </p:nvSpPr>
        <p:spPr>
          <a:xfrm>
            <a:off x="313747" y="3520492"/>
            <a:ext cx="2768313" cy="428519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【実績入力時の添付書類】</a:t>
            </a:r>
          </a:p>
          <a:p>
            <a:r>
              <a:rPr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[普通旅行]　　 領収証等　→　システムに添付</a:t>
            </a:r>
            <a:r>
              <a:rPr lang="en-US" altLang="ja-JP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OR</a:t>
            </a:r>
            <a:r>
              <a:rPr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紙提出</a:t>
            </a:r>
            <a:endParaRPr lang="en-US" altLang="ja-JP" sz="7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zh-TW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</a:t>
            </a:r>
            <a:r>
              <a:rPr lang="zh-TW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赴任</a:t>
            </a:r>
            <a:r>
              <a:rPr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・研修・外国</a:t>
            </a:r>
            <a:r>
              <a:rPr lang="zh-TW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旅行</a:t>
            </a:r>
            <a:r>
              <a:rPr lang="en-US" altLang="zh-TW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] </a:t>
            </a:r>
            <a:r>
              <a:rPr lang="zh-TW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必要書類</a:t>
            </a:r>
            <a:r>
              <a:rPr lang="zh-TW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→　紙提出</a:t>
            </a:r>
          </a:p>
        </p:txBody>
      </p:sp>
      <p:sp>
        <p:nvSpPr>
          <p:cNvPr id="1737" name="テキスト 210"/>
          <p:cNvSpPr txBox="1"/>
          <p:nvPr/>
        </p:nvSpPr>
        <p:spPr>
          <a:xfrm>
            <a:off x="4702978" y="1952161"/>
            <a:ext cx="1265383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solidFill>
                  <a:schemeClr val="tx1"/>
                </a:solidFill>
                <a:latin typeface="BIZ UDPゴシック"/>
                <a:ea typeface="BIZ UDPゴシック"/>
              </a:rPr>
              <a:t>研修調書作成</a:t>
            </a:r>
          </a:p>
        </p:txBody>
      </p:sp>
      <p:sp>
        <p:nvSpPr>
          <p:cNvPr id="1738" name="四角形 214"/>
          <p:cNvSpPr/>
          <p:nvPr/>
        </p:nvSpPr>
        <p:spPr>
          <a:xfrm>
            <a:off x="3887924" y="1887679"/>
            <a:ext cx="2160240" cy="33648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 dirty="0">
                <a:solidFill>
                  <a:schemeClr val="tx1"/>
                </a:solidFill>
              </a:rPr>
              <a:t>研修旅行のみ　</a:t>
            </a:r>
          </a:p>
        </p:txBody>
      </p:sp>
      <p:cxnSp>
        <p:nvCxnSpPr>
          <p:cNvPr id="1739" name="直線矢印コネクタ 12"/>
          <p:cNvCxnSpPr>
            <a:cxnSpLocks/>
            <a:stCxn id="1737" idx="2"/>
            <a:endCxn id="1733" idx="0"/>
          </p:cNvCxnSpPr>
          <p:nvPr/>
        </p:nvCxnSpPr>
        <p:spPr>
          <a:xfrm>
            <a:off x="5335670" y="2151323"/>
            <a:ext cx="0" cy="270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0" name="テキスト 259"/>
          <p:cNvSpPr txBox="1"/>
          <p:nvPr/>
        </p:nvSpPr>
        <p:spPr>
          <a:xfrm>
            <a:off x="4702978" y="4505025"/>
            <a:ext cx="1265381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支出</a:t>
            </a:r>
            <a:r>
              <a:rPr lang="en-US" altLang="ja-JP" sz="700" dirty="0">
                <a:latin typeface="BIZ UDPゴシック"/>
                <a:ea typeface="BIZ UDPゴシック"/>
              </a:rPr>
              <a:t>CSV</a:t>
            </a:r>
            <a:r>
              <a:rPr lang="ja-JP" altLang="en-US" sz="700" dirty="0">
                <a:latin typeface="BIZ UDPゴシック"/>
                <a:ea typeface="BIZ UDPゴシック"/>
              </a:rPr>
              <a:t>作成</a:t>
            </a:r>
          </a:p>
        </p:txBody>
      </p:sp>
      <p:sp>
        <p:nvSpPr>
          <p:cNvPr id="1741" name="図形 330"/>
          <p:cNvSpPr>
            <a:spLocks noChangeArrowheads="1"/>
          </p:cNvSpPr>
          <p:nvPr/>
        </p:nvSpPr>
        <p:spPr>
          <a:xfrm>
            <a:off x="4702978" y="2877433"/>
            <a:ext cx="1265381" cy="673954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 dirty="0">
                <a:latin typeface="BIZ UDPゴシック"/>
                <a:ea typeface="BIZ UDPゴシック"/>
              </a:rPr>
              <a:t>帳票印刷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 支出内訳書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 旅費計算書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 旅行命令簿</a:t>
            </a:r>
            <a:endParaRPr lang="en-US" altLang="ja-JP" sz="800" dirty="0">
              <a:latin typeface="BIZ UDPゴシック"/>
              <a:ea typeface="BIZ UDPゴシック"/>
            </a:endParaRP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 領収書印字</a:t>
            </a:r>
            <a:r>
              <a:rPr lang="en-US" altLang="ja-JP" sz="800" dirty="0">
                <a:latin typeface="BIZ UDPゴシック"/>
                <a:ea typeface="BIZ UDPゴシック"/>
              </a:rPr>
              <a:t>OR</a:t>
            </a:r>
            <a:r>
              <a:rPr lang="ja-JP" altLang="en-US" sz="800" dirty="0">
                <a:latin typeface="BIZ UDPゴシック"/>
                <a:ea typeface="BIZ UDPゴシック"/>
              </a:rPr>
              <a:t>添付</a:t>
            </a:r>
          </a:p>
          <a:p>
            <a:endParaRPr lang="ja-JP" altLang="en-US" sz="800" dirty="0">
              <a:latin typeface="BIZ UDPゴシック"/>
              <a:ea typeface="BIZ UDPゴシック"/>
            </a:endParaRPr>
          </a:p>
          <a:p>
            <a:endParaRPr lang="ja-JP" altLang="en-US" sz="800" dirty="0">
              <a:latin typeface="BIZ UDPゴシック"/>
              <a:ea typeface="BIZ UDPゴシック"/>
            </a:endParaRPr>
          </a:p>
        </p:txBody>
      </p:sp>
      <p:cxnSp>
        <p:nvCxnSpPr>
          <p:cNvPr id="1742" name="直線矢印コネクタ 92"/>
          <p:cNvCxnSpPr>
            <a:cxnSpLocks/>
            <a:stCxn id="1733" idx="2"/>
            <a:endCxn id="1741" idx="0"/>
          </p:cNvCxnSpPr>
          <p:nvPr/>
        </p:nvCxnSpPr>
        <p:spPr>
          <a:xfrm flipH="1">
            <a:off x="5335669" y="2637404"/>
            <a:ext cx="1" cy="240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3" name="テキスト 327"/>
          <p:cNvSpPr txBox="1"/>
          <p:nvPr/>
        </p:nvSpPr>
        <p:spPr>
          <a:xfrm>
            <a:off x="6123508" y="3036157"/>
            <a:ext cx="1154182" cy="63094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r>
              <a:rPr lang="ja-JP" altLang="en-US" sz="700" dirty="0">
                <a:latin typeface="BIZ UDPゴシック"/>
                <a:ea typeface="BIZ UDPゴシック"/>
              </a:rPr>
              <a:t>【支出票への添付書類】</a:t>
            </a: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・支出内訳書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・旅行命令</a:t>
            </a:r>
            <a:r>
              <a:rPr lang="en-US" altLang="ja-JP" sz="700" dirty="0">
                <a:latin typeface="BIZ UDPゴシック"/>
                <a:ea typeface="BIZ UDPゴシック"/>
              </a:rPr>
              <a:t>(</a:t>
            </a:r>
            <a:r>
              <a:rPr lang="ja-JP" altLang="en-US" sz="700" dirty="0">
                <a:latin typeface="BIZ UDPゴシック"/>
                <a:ea typeface="BIZ UDPゴシック"/>
              </a:rPr>
              <a:t>依頼</a:t>
            </a:r>
            <a:r>
              <a:rPr lang="en-US" altLang="ja-JP" sz="700" dirty="0">
                <a:latin typeface="BIZ UDPゴシック"/>
                <a:ea typeface="BIZ UDPゴシック"/>
              </a:rPr>
              <a:t>)</a:t>
            </a:r>
            <a:r>
              <a:rPr lang="ja-JP" altLang="en-US" sz="700" dirty="0">
                <a:latin typeface="BIZ UDPゴシック"/>
                <a:ea typeface="BIZ UDPゴシック"/>
              </a:rPr>
              <a:t>簿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・旅費計算書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・領収書等</a:t>
            </a:r>
          </a:p>
        </p:txBody>
      </p:sp>
      <p:sp>
        <p:nvSpPr>
          <p:cNvPr id="1744" name="テキスト ボックス 1"/>
          <p:cNvSpPr txBox="1"/>
          <p:nvPr/>
        </p:nvSpPr>
        <p:spPr>
          <a:xfrm>
            <a:off x="309667" y="2952200"/>
            <a:ext cx="2749677" cy="415498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wrap="square" numCol="1" spcCol="0" rtlCol="0" anchor="ctr" anchorCtr="0">
            <a:spAutoFit/>
          </a:bodyPr>
          <a:lstStyle/>
          <a:p>
            <a:r>
              <a:rPr lang="en-US" altLang="ja-JP" sz="7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7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担当者の役割</a:t>
            </a:r>
            <a:endParaRPr dirty="0">
              <a:solidFill>
                <a:schemeClr val="tx1"/>
              </a:solidFill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予算担当者と旅費事務担当者は同じ</a:t>
            </a:r>
            <a:endParaRPr lang="en-US" altLang="ja-JP" sz="7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警察署内で旅行内容の確認から支出処理まで行う</a:t>
            </a:r>
            <a:endParaRPr kumimoji="1" lang="en-US" altLang="ja-JP" sz="7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1745" name="直線矢印コネクタ 41"/>
          <p:cNvCxnSpPr>
            <a:cxnSpLocks/>
            <a:stCxn id="1732" idx="1"/>
          </p:cNvCxnSpPr>
          <p:nvPr/>
        </p:nvCxnSpPr>
        <p:spPr>
          <a:xfrm flipH="1" flipV="1">
            <a:off x="1025846" y="2258073"/>
            <a:ext cx="1740580" cy="12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6" name="コネクタ: カギ線 44"/>
          <p:cNvCxnSpPr>
            <a:cxnSpLocks/>
            <a:endCxn id="1734" idx="1"/>
          </p:cNvCxnSpPr>
          <p:nvPr/>
        </p:nvCxnSpPr>
        <p:spPr>
          <a:xfrm>
            <a:off x="603778" y="2421329"/>
            <a:ext cx="944354" cy="201810"/>
          </a:xfrm>
          <a:prstGeom prst="bentConnector3">
            <a:avLst>
              <a:gd name="adj1" fmla="val -43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7" name="テキスト 259"/>
          <p:cNvSpPr txBox="1"/>
          <p:nvPr/>
        </p:nvSpPr>
        <p:spPr>
          <a:xfrm>
            <a:off x="4707232" y="4874206"/>
            <a:ext cx="1265381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en-US" altLang="ja-JP" sz="700" dirty="0">
                <a:latin typeface="BIZ UDPゴシック"/>
                <a:ea typeface="BIZ UDPゴシック"/>
              </a:rPr>
              <a:t>USB</a:t>
            </a:r>
            <a:r>
              <a:rPr lang="ja-JP" altLang="en-US" sz="700" dirty="0">
                <a:latin typeface="BIZ UDPゴシック"/>
                <a:ea typeface="BIZ UDPゴシック"/>
              </a:rPr>
              <a:t>メモリに保存</a:t>
            </a:r>
          </a:p>
        </p:txBody>
      </p:sp>
      <p:sp>
        <p:nvSpPr>
          <p:cNvPr id="1748" name="テキスト 259"/>
          <p:cNvSpPr txBox="1"/>
          <p:nvPr/>
        </p:nvSpPr>
        <p:spPr>
          <a:xfrm>
            <a:off x="5968359" y="1382408"/>
            <a:ext cx="1265381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en-US" altLang="ja-JP" sz="700" dirty="0">
                <a:latin typeface="BIZ UDPゴシック"/>
                <a:ea typeface="BIZ UDPゴシック"/>
              </a:rPr>
              <a:t>USB</a:t>
            </a:r>
            <a:r>
              <a:rPr lang="ja-JP" altLang="en-US" sz="700" dirty="0">
                <a:latin typeface="BIZ UDPゴシック"/>
                <a:ea typeface="BIZ UDPゴシック"/>
              </a:rPr>
              <a:t>メモリから読込み</a:t>
            </a:r>
          </a:p>
        </p:txBody>
      </p:sp>
      <p:cxnSp>
        <p:nvCxnSpPr>
          <p:cNvPr id="1749" name="直線矢印コネクタ 116"/>
          <p:cNvCxnSpPr>
            <a:cxnSpLocks/>
          </p:cNvCxnSpPr>
          <p:nvPr/>
        </p:nvCxnSpPr>
        <p:spPr>
          <a:xfrm flipH="1">
            <a:off x="6570825" y="1630197"/>
            <a:ext cx="1" cy="10558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0" name="直線矢印コネクタ 118"/>
          <p:cNvCxnSpPr>
            <a:stCxn id="1741" idx="2"/>
          </p:cNvCxnSpPr>
          <p:nvPr/>
        </p:nvCxnSpPr>
        <p:spPr>
          <a:xfrm>
            <a:off x="5335669" y="3551387"/>
            <a:ext cx="0" cy="2034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1" name="直線矢印コネクタ 120"/>
          <p:cNvCxnSpPr>
            <a:stCxn id="1713" idx="2"/>
            <a:endCxn id="1714" idx="0"/>
          </p:cNvCxnSpPr>
          <p:nvPr/>
        </p:nvCxnSpPr>
        <p:spPr>
          <a:xfrm>
            <a:off x="5335669" y="3953986"/>
            <a:ext cx="0" cy="187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2" name="直線矢印コネクタ 122"/>
          <p:cNvCxnSpPr>
            <a:stCxn id="1714" idx="2"/>
            <a:endCxn id="1740" idx="0"/>
          </p:cNvCxnSpPr>
          <p:nvPr/>
        </p:nvCxnSpPr>
        <p:spPr>
          <a:xfrm>
            <a:off x="5335669" y="4340852"/>
            <a:ext cx="0" cy="1641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3" name="直線矢印コネクタ 124"/>
          <p:cNvCxnSpPr>
            <a:stCxn id="1740" idx="2"/>
            <a:endCxn id="1747" idx="0"/>
          </p:cNvCxnSpPr>
          <p:nvPr/>
        </p:nvCxnSpPr>
        <p:spPr>
          <a:xfrm>
            <a:off x="5335669" y="4704187"/>
            <a:ext cx="4254" cy="170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4" name="直線矢印コネクタ 126"/>
          <p:cNvCxnSpPr>
            <a:cxnSpLocks/>
            <a:stCxn id="1734" idx="3"/>
            <a:endCxn id="1729" idx="1"/>
          </p:cNvCxnSpPr>
          <p:nvPr/>
        </p:nvCxnSpPr>
        <p:spPr>
          <a:xfrm flipV="1">
            <a:off x="2100396" y="2622473"/>
            <a:ext cx="666030" cy="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5" name="コネクタ: カギ線 8"/>
          <p:cNvCxnSpPr>
            <a:cxnSpLocks/>
          </p:cNvCxnSpPr>
          <p:nvPr/>
        </p:nvCxnSpPr>
        <p:spPr>
          <a:xfrm rot="5400000">
            <a:off x="3533925" y="153737"/>
            <a:ext cx="192639" cy="300645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6" name="コネクタ: カギ線 11"/>
          <p:cNvCxnSpPr>
            <a:stCxn id="1725" idx="2"/>
            <a:endCxn id="1732" idx="0"/>
          </p:cNvCxnSpPr>
          <p:nvPr/>
        </p:nvCxnSpPr>
        <p:spPr>
          <a:xfrm rot="16200000" flipH="1">
            <a:off x="2326523" y="1390704"/>
            <a:ext cx="271550" cy="123583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7" name="コネクタ: カギ線 14"/>
          <p:cNvCxnSpPr>
            <a:cxnSpLocks/>
            <a:stCxn id="1729" idx="3"/>
            <a:endCxn id="1733" idx="1"/>
          </p:cNvCxnSpPr>
          <p:nvPr/>
        </p:nvCxnSpPr>
        <p:spPr>
          <a:xfrm flipV="1">
            <a:off x="3412757" y="2529682"/>
            <a:ext cx="1290222" cy="9234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80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9" name="テキスト 49"/>
          <p:cNvSpPr txBox="1"/>
          <p:nvPr/>
        </p:nvSpPr>
        <p:spPr>
          <a:xfrm>
            <a:off x="4739258" y="882534"/>
            <a:ext cx="980936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警察署会計課</a:t>
            </a:r>
            <a:endParaRPr lang="ja-JP" altLang="en-US" sz="1000" b="1" dirty="0">
              <a:latin typeface="BIZ UDPゴシック"/>
              <a:ea typeface="BIZ UDPゴシック"/>
            </a:endParaRPr>
          </a:p>
        </p:txBody>
      </p:sp>
      <p:sp>
        <p:nvSpPr>
          <p:cNvPr id="1760" name="テキスト 309"/>
          <p:cNvSpPr txBox="1"/>
          <p:nvPr/>
        </p:nvSpPr>
        <p:spPr>
          <a:xfrm>
            <a:off x="4735638" y="528939"/>
            <a:ext cx="2280537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旅費事務担当者</a:t>
            </a:r>
          </a:p>
        </p:txBody>
      </p:sp>
      <p:sp>
        <p:nvSpPr>
          <p:cNvPr id="1761" name="テキスト 258"/>
          <p:cNvSpPr txBox="1"/>
          <p:nvPr/>
        </p:nvSpPr>
        <p:spPr>
          <a:xfrm>
            <a:off x="4700067" y="2680469"/>
            <a:ext cx="98855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支払い予定日入力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sp>
        <p:nvSpPr>
          <p:cNvPr id="1762" name="テキスト 259"/>
          <p:cNvSpPr txBox="1"/>
          <p:nvPr/>
        </p:nvSpPr>
        <p:spPr>
          <a:xfrm>
            <a:off x="4701669" y="3091794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支払処理</a:t>
            </a:r>
          </a:p>
        </p:txBody>
      </p:sp>
      <p:cxnSp>
        <p:nvCxnSpPr>
          <p:cNvPr id="1763" name="図形 261"/>
          <p:cNvCxnSpPr>
            <a:cxnSpLocks/>
            <a:stCxn id="1761" idx="2"/>
            <a:endCxn id="1762" idx="0"/>
          </p:cNvCxnSpPr>
          <p:nvPr/>
        </p:nvCxnSpPr>
        <p:spPr>
          <a:xfrm>
            <a:off x="5194346" y="2879631"/>
            <a:ext cx="1108" cy="2121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4" name="テキスト 327"/>
          <p:cNvSpPr txBox="1"/>
          <p:nvPr/>
        </p:nvSpPr>
        <p:spPr>
          <a:xfrm>
            <a:off x="5920042" y="1995652"/>
            <a:ext cx="1154182" cy="20005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支出票作成</a:t>
            </a:r>
            <a:endParaRPr lang="en-US" altLang="ja-JP" sz="700" dirty="0">
              <a:latin typeface="BIZ UDPゴシック"/>
              <a:ea typeface="BIZ UDPゴシック"/>
            </a:endParaRPr>
          </a:p>
        </p:txBody>
      </p:sp>
      <p:sp>
        <p:nvSpPr>
          <p:cNvPr id="1765" name="テキスト 328"/>
          <p:cNvSpPr txBox="1"/>
          <p:nvPr/>
        </p:nvSpPr>
        <p:spPr>
          <a:xfrm>
            <a:off x="7289836" y="1995652"/>
            <a:ext cx="1083444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出納確認</a:t>
            </a:r>
          </a:p>
        </p:txBody>
      </p:sp>
      <p:cxnSp>
        <p:nvCxnSpPr>
          <p:cNvPr id="1766" name="図形 329"/>
          <p:cNvCxnSpPr>
            <a:cxnSpLocks/>
            <a:stCxn id="1764" idx="3"/>
            <a:endCxn id="1765" idx="1"/>
          </p:cNvCxnSpPr>
          <p:nvPr/>
        </p:nvCxnSpPr>
        <p:spPr>
          <a:xfrm flipV="1">
            <a:off x="7074224" y="2095233"/>
            <a:ext cx="215612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7" name="テキスト 333"/>
          <p:cNvSpPr txBox="1"/>
          <p:nvPr/>
        </p:nvSpPr>
        <p:spPr>
          <a:xfrm>
            <a:off x="329408" y="187274"/>
            <a:ext cx="154166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概算払【警察　警察署】</a:t>
            </a:r>
          </a:p>
        </p:txBody>
      </p:sp>
      <p:sp>
        <p:nvSpPr>
          <p:cNvPr id="1768" name="テキスト 344"/>
          <p:cNvSpPr txBox="1"/>
          <p:nvPr/>
        </p:nvSpPr>
        <p:spPr>
          <a:xfrm>
            <a:off x="5808473" y="884180"/>
            <a:ext cx="1207703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財務会計システム</a:t>
            </a:r>
            <a:endParaRPr lang="ja-JP" altLang="en-US" sz="700" b="1" dirty="0">
              <a:latin typeface="BIZ UDPゴシック"/>
              <a:ea typeface="BIZ UDPゴシック"/>
            </a:endParaRPr>
          </a:p>
        </p:txBody>
      </p:sp>
      <p:sp>
        <p:nvSpPr>
          <p:cNvPr id="1769" name="テキスト 345"/>
          <p:cNvSpPr txBox="1"/>
          <p:nvPr/>
        </p:nvSpPr>
        <p:spPr>
          <a:xfrm>
            <a:off x="7092065" y="868792"/>
            <a:ext cx="1151910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警察署会計課</a:t>
            </a:r>
          </a:p>
        </p:txBody>
      </p:sp>
      <p:sp>
        <p:nvSpPr>
          <p:cNvPr id="1770" name="テキスト 346"/>
          <p:cNvSpPr txBox="1"/>
          <p:nvPr/>
        </p:nvSpPr>
        <p:spPr>
          <a:xfrm>
            <a:off x="7092034" y="528939"/>
            <a:ext cx="115189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審査担当者</a:t>
            </a:r>
          </a:p>
        </p:txBody>
      </p:sp>
      <p:sp>
        <p:nvSpPr>
          <p:cNvPr id="1771" name="テキスト 29"/>
          <p:cNvSpPr txBox="1"/>
          <p:nvPr/>
        </p:nvSpPr>
        <p:spPr>
          <a:xfrm>
            <a:off x="1615345" y="884836"/>
            <a:ext cx="55115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確認者</a:t>
            </a:r>
          </a:p>
        </p:txBody>
      </p:sp>
      <p:sp>
        <p:nvSpPr>
          <p:cNvPr id="1772" name="テキスト 31"/>
          <p:cNvSpPr txBox="1"/>
          <p:nvPr/>
        </p:nvSpPr>
        <p:spPr>
          <a:xfrm>
            <a:off x="2872017" y="891215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承認者</a:t>
            </a:r>
          </a:p>
        </p:txBody>
      </p:sp>
      <p:sp>
        <p:nvSpPr>
          <p:cNvPr id="1773" name="テキスト 32"/>
          <p:cNvSpPr txBox="1"/>
          <p:nvPr/>
        </p:nvSpPr>
        <p:spPr>
          <a:xfrm>
            <a:off x="430173" y="883781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旅行者</a:t>
            </a:r>
          </a:p>
        </p:txBody>
      </p:sp>
      <p:sp>
        <p:nvSpPr>
          <p:cNvPr id="1774" name="テキスト 36"/>
          <p:cNvSpPr txBox="1"/>
          <p:nvPr/>
        </p:nvSpPr>
        <p:spPr>
          <a:xfrm>
            <a:off x="1614231" y="2029976"/>
            <a:ext cx="55226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775" name="テキスト 37"/>
          <p:cNvSpPr txBox="1"/>
          <p:nvPr/>
        </p:nvSpPr>
        <p:spPr>
          <a:xfrm>
            <a:off x="4829015" y="1328810"/>
            <a:ext cx="717183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内容審査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sp>
        <p:nvSpPr>
          <p:cNvPr id="1776" name="テキスト 57"/>
          <p:cNvSpPr txBox="1"/>
          <p:nvPr/>
        </p:nvSpPr>
        <p:spPr>
          <a:xfrm>
            <a:off x="328850" y="535974"/>
            <a:ext cx="3084455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警察署各課</a:t>
            </a:r>
          </a:p>
        </p:txBody>
      </p:sp>
      <p:sp>
        <p:nvSpPr>
          <p:cNvPr id="1777" name="テキスト 199"/>
          <p:cNvSpPr txBox="1"/>
          <p:nvPr/>
        </p:nvSpPr>
        <p:spPr>
          <a:xfrm>
            <a:off x="336350" y="1323931"/>
            <a:ext cx="727572" cy="2299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旅費申請</a:t>
            </a: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778" name="テキスト 240"/>
          <p:cNvSpPr txBox="1"/>
          <p:nvPr/>
        </p:nvSpPr>
        <p:spPr>
          <a:xfrm>
            <a:off x="2844401" y="2029337"/>
            <a:ext cx="532853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承認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779" name="直線 348"/>
          <p:cNvSpPr/>
          <p:nvPr/>
        </p:nvSpPr>
        <p:spPr>
          <a:xfrm>
            <a:off x="330722" y="1210784"/>
            <a:ext cx="8093706" cy="31235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0" name="テキスト 259"/>
          <p:cNvSpPr txBox="1"/>
          <p:nvPr/>
        </p:nvSpPr>
        <p:spPr>
          <a:xfrm>
            <a:off x="4695140" y="3545874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支出</a:t>
            </a:r>
            <a:r>
              <a:rPr lang="en-US" altLang="ja-JP" sz="700" dirty="0">
                <a:latin typeface="BIZ UDPゴシック"/>
                <a:ea typeface="BIZ UDPゴシック"/>
              </a:rPr>
              <a:t>CSV</a:t>
            </a:r>
            <a:endParaRPr lang="ja-JP" altLang="en-US" sz="700" dirty="0">
              <a:latin typeface="BIZ UDPゴシック"/>
              <a:ea typeface="BIZ UDPゴシック"/>
            </a:endParaRPr>
          </a:p>
        </p:txBody>
      </p:sp>
      <p:sp>
        <p:nvSpPr>
          <p:cNvPr id="1781" name="図形 330"/>
          <p:cNvSpPr>
            <a:spLocks noChangeArrowheads="1"/>
          </p:cNvSpPr>
          <p:nvPr/>
        </p:nvSpPr>
        <p:spPr>
          <a:xfrm>
            <a:off x="4626468" y="1807353"/>
            <a:ext cx="1127242" cy="673954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 dirty="0">
                <a:latin typeface="BIZ UDPゴシック"/>
                <a:ea typeface="BIZ UDPゴシック"/>
              </a:rPr>
              <a:t>帳票印刷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 支出内訳書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 旅費計算書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 旅行命令簿</a:t>
            </a:r>
            <a:endParaRPr lang="en-US" altLang="ja-JP" sz="800" dirty="0">
              <a:latin typeface="BIZ UDPゴシック"/>
              <a:ea typeface="BIZ UDPゴシック"/>
            </a:endParaRPr>
          </a:p>
          <a:p>
            <a:r>
              <a:rPr lang="ja-JP" altLang="en-US" sz="800" dirty="0">
                <a:latin typeface="BIZ UDPゴシック"/>
                <a:ea typeface="BIZ UDPゴシック"/>
              </a:rPr>
              <a:t>見積書印字</a:t>
            </a:r>
            <a:r>
              <a:rPr lang="en-US" altLang="ja-JP" sz="800" dirty="0">
                <a:latin typeface="BIZ UDPゴシック"/>
                <a:ea typeface="BIZ UDPゴシック"/>
              </a:rPr>
              <a:t>OR</a:t>
            </a:r>
            <a:r>
              <a:rPr lang="ja-JP" altLang="en-US" sz="800" dirty="0">
                <a:latin typeface="BIZ UDPゴシック"/>
                <a:ea typeface="BIZ UDPゴシック"/>
              </a:rPr>
              <a:t>添付</a:t>
            </a:r>
          </a:p>
          <a:p>
            <a:endParaRPr lang="ja-JP" altLang="en-US" sz="800" dirty="0">
              <a:latin typeface="BIZ UDPゴシック"/>
              <a:ea typeface="BIZ UDPゴシック"/>
            </a:endParaRPr>
          </a:p>
          <a:p>
            <a:endParaRPr lang="ja-JP" altLang="en-US" sz="800" dirty="0">
              <a:latin typeface="BIZ UDPゴシック"/>
              <a:ea typeface="BIZ UDPゴシック"/>
            </a:endParaRPr>
          </a:p>
        </p:txBody>
      </p:sp>
      <p:sp>
        <p:nvSpPr>
          <p:cNvPr id="1782" name="テキスト 327"/>
          <p:cNvSpPr txBox="1"/>
          <p:nvPr/>
        </p:nvSpPr>
        <p:spPr>
          <a:xfrm>
            <a:off x="5920042" y="2326072"/>
            <a:ext cx="1154182" cy="63094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r>
              <a:rPr lang="ja-JP" altLang="en-US" sz="700" dirty="0">
                <a:latin typeface="BIZ UDPゴシック"/>
                <a:ea typeface="BIZ UDPゴシック"/>
              </a:rPr>
              <a:t>【支出票への添付書類】</a:t>
            </a: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・支出内訳書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・旅行命令</a:t>
            </a:r>
            <a:r>
              <a:rPr lang="en-US" altLang="ja-JP" sz="700" dirty="0">
                <a:latin typeface="BIZ UDPゴシック"/>
                <a:ea typeface="BIZ UDPゴシック"/>
              </a:rPr>
              <a:t>(</a:t>
            </a:r>
            <a:r>
              <a:rPr lang="ja-JP" altLang="en-US" sz="700" dirty="0">
                <a:latin typeface="BIZ UDPゴシック"/>
                <a:ea typeface="BIZ UDPゴシック"/>
              </a:rPr>
              <a:t>依頼</a:t>
            </a:r>
            <a:r>
              <a:rPr lang="en-US" altLang="ja-JP" sz="700" dirty="0">
                <a:latin typeface="BIZ UDPゴシック"/>
                <a:ea typeface="BIZ UDPゴシック"/>
              </a:rPr>
              <a:t>)</a:t>
            </a:r>
            <a:r>
              <a:rPr lang="ja-JP" altLang="en-US" sz="700" dirty="0">
                <a:latin typeface="BIZ UDPゴシック"/>
                <a:ea typeface="BIZ UDPゴシック"/>
              </a:rPr>
              <a:t>簿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・旅費計算書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・領収書等</a:t>
            </a:r>
          </a:p>
        </p:txBody>
      </p:sp>
      <p:cxnSp>
        <p:nvCxnSpPr>
          <p:cNvPr id="1783" name="図形 261"/>
          <p:cNvCxnSpPr>
            <a:cxnSpLocks/>
          </p:cNvCxnSpPr>
          <p:nvPr/>
        </p:nvCxnSpPr>
        <p:spPr>
          <a:xfrm>
            <a:off x="5200228" y="3315585"/>
            <a:ext cx="3484" cy="201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4" name="図形 331"/>
          <p:cNvCxnSpPr>
            <a:cxnSpLocks/>
          </p:cNvCxnSpPr>
          <p:nvPr/>
        </p:nvCxnSpPr>
        <p:spPr>
          <a:xfrm>
            <a:off x="320826" y="2865297"/>
            <a:ext cx="8211614" cy="1326633"/>
          </a:xfrm>
          <a:prstGeom prst="bentConnector3">
            <a:avLst>
              <a:gd name="adj1" fmla="val 50000"/>
            </a:avLst>
          </a:prstGeom>
          <a:ln w="38100" cap="flat" cmpd="dbl" algn="ctr">
            <a:solidFill>
              <a:schemeClr val="tx1"/>
            </a:solidFill>
            <a:prstDash val="lg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5" name="テキスト 38"/>
          <p:cNvSpPr txBox="1"/>
          <p:nvPr/>
        </p:nvSpPr>
        <p:spPr>
          <a:xfrm>
            <a:off x="327712" y="3071294"/>
            <a:ext cx="723012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実績入力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cxnSp>
        <p:nvCxnSpPr>
          <p:cNvPr id="1786" name="図形 43"/>
          <p:cNvCxnSpPr>
            <a:stCxn id="1785" idx="3"/>
            <a:endCxn id="1789" idx="1"/>
          </p:cNvCxnSpPr>
          <p:nvPr/>
        </p:nvCxnSpPr>
        <p:spPr>
          <a:xfrm>
            <a:off x="1050724" y="3170875"/>
            <a:ext cx="589958" cy="5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7" name="テキスト 48"/>
          <p:cNvSpPr txBox="1"/>
          <p:nvPr/>
        </p:nvSpPr>
        <p:spPr>
          <a:xfrm>
            <a:off x="2871149" y="3061668"/>
            <a:ext cx="646331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実績確認</a:t>
            </a:r>
            <a:endParaRPr lang="ja-JP" altLang="en-US" sz="2400" dirty="0">
              <a:latin typeface="BIZ UDPゴシック"/>
              <a:ea typeface="BIZ UDPゴシック"/>
            </a:endParaRPr>
          </a:p>
        </p:txBody>
      </p:sp>
      <p:sp>
        <p:nvSpPr>
          <p:cNvPr id="1788" name="テキスト 244"/>
          <p:cNvSpPr txBox="1"/>
          <p:nvPr/>
        </p:nvSpPr>
        <p:spPr>
          <a:xfrm>
            <a:off x="4500171" y="4260104"/>
            <a:ext cx="1265382" cy="21544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明細確認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sp>
        <p:nvSpPr>
          <p:cNvPr id="1789" name="テキスト 253"/>
          <p:cNvSpPr txBox="1"/>
          <p:nvPr/>
        </p:nvSpPr>
        <p:spPr>
          <a:xfrm>
            <a:off x="1640682" y="3061017"/>
            <a:ext cx="55226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cxnSp>
        <p:nvCxnSpPr>
          <p:cNvPr id="1790" name="図形 255"/>
          <p:cNvCxnSpPr>
            <a:stCxn id="1789" idx="3"/>
            <a:endCxn id="1787" idx="1"/>
          </p:cNvCxnSpPr>
          <p:nvPr/>
        </p:nvCxnSpPr>
        <p:spPr>
          <a:xfrm>
            <a:off x="2192946" y="3175987"/>
            <a:ext cx="678203" cy="10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1" name="図形 332"/>
          <p:cNvSpPr/>
          <p:nvPr/>
        </p:nvSpPr>
        <p:spPr>
          <a:xfrm>
            <a:off x="302804" y="1762201"/>
            <a:ext cx="840738" cy="315139"/>
          </a:xfrm>
          <a:prstGeom prst="flowChartPunchedTap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概算払い</a:t>
            </a:r>
          </a:p>
        </p:txBody>
      </p:sp>
      <p:sp>
        <p:nvSpPr>
          <p:cNvPr id="1792" name="図形 352"/>
          <p:cNvSpPr/>
          <p:nvPr/>
        </p:nvSpPr>
        <p:spPr>
          <a:xfrm>
            <a:off x="325822" y="3430039"/>
            <a:ext cx="840738" cy="315139"/>
          </a:xfrm>
          <a:prstGeom prst="flowChartPunchedTap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精算処理</a:t>
            </a:r>
          </a:p>
        </p:txBody>
      </p:sp>
      <p:sp>
        <p:nvSpPr>
          <p:cNvPr id="1793" name="テキスト 340"/>
          <p:cNvSpPr txBox="1"/>
          <p:nvPr/>
        </p:nvSpPr>
        <p:spPr>
          <a:xfrm>
            <a:off x="3377254" y="4715297"/>
            <a:ext cx="723012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命令完了</a:t>
            </a:r>
          </a:p>
        </p:txBody>
      </p:sp>
      <p:cxnSp>
        <p:nvCxnSpPr>
          <p:cNvPr id="1794" name="コネクタ: カギ線 41"/>
          <p:cNvCxnSpPr>
            <a:cxnSpLocks/>
          </p:cNvCxnSpPr>
          <p:nvPr/>
        </p:nvCxnSpPr>
        <p:spPr>
          <a:xfrm rot="10800000" flipV="1">
            <a:off x="4114870" y="4528747"/>
            <a:ext cx="519858" cy="293825"/>
          </a:xfrm>
          <a:prstGeom prst="bentConnector3">
            <a:avLst>
              <a:gd name="adj1" fmla="val -8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5" name="テキスト ボックス 46"/>
          <p:cNvSpPr txBox="1"/>
          <p:nvPr/>
        </p:nvSpPr>
        <p:spPr>
          <a:xfrm>
            <a:off x="4023597" y="4575632"/>
            <a:ext cx="621951" cy="20005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/>
            <a:tailEnd/>
          </a:ln>
        </p:spPr>
        <p:txBody>
          <a:bodyPr vertOverflow="overflow" horzOverflow="overflow" wrap="square" numCol="1" spcCol="0" rtlCol="0" anchor="t" anchorCtr="0">
            <a:spAutoFit/>
          </a:bodyPr>
          <a:lstStyle/>
          <a:p>
            <a:pPr algn="ctr"/>
            <a:r>
              <a:rPr kumimoji="1" lang="ja-JP" altLang="en-US" sz="700" dirty="0"/>
              <a:t>精算なし</a:t>
            </a:r>
          </a:p>
        </p:txBody>
      </p:sp>
      <p:sp>
        <p:nvSpPr>
          <p:cNvPr id="1796" name="図形 330"/>
          <p:cNvSpPr>
            <a:spLocks noChangeArrowheads="1"/>
          </p:cNvSpPr>
          <p:nvPr/>
        </p:nvSpPr>
        <p:spPr>
          <a:xfrm>
            <a:off x="4719525" y="4701722"/>
            <a:ext cx="826673" cy="252724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 anchor="ctr"/>
          <a:lstStyle/>
          <a:p>
            <a:pPr algn="ctr"/>
            <a:r>
              <a:rPr lang="ja-JP" altLang="en-US" sz="800" dirty="0">
                <a:latin typeface="BIZ UDPゴシック"/>
                <a:ea typeface="BIZ UDPゴシック"/>
              </a:rPr>
              <a:t>精算書類作成</a:t>
            </a:r>
          </a:p>
        </p:txBody>
      </p:sp>
      <p:cxnSp>
        <p:nvCxnSpPr>
          <p:cNvPr id="1797" name="直線矢印コネクタ 48"/>
          <p:cNvCxnSpPr>
            <a:cxnSpLocks/>
            <a:stCxn id="1788" idx="2"/>
            <a:endCxn id="1796" idx="0"/>
          </p:cNvCxnSpPr>
          <p:nvPr/>
        </p:nvCxnSpPr>
        <p:spPr>
          <a:xfrm>
            <a:off x="5132862" y="4475548"/>
            <a:ext cx="0" cy="2261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8" name="テキスト ボックス 122"/>
          <p:cNvSpPr txBox="1"/>
          <p:nvPr/>
        </p:nvSpPr>
        <p:spPr>
          <a:xfrm>
            <a:off x="5121074" y="4486322"/>
            <a:ext cx="621951" cy="20005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/>
            <a:tailEnd/>
          </a:ln>
        </p:spPr>
        <p:txBody>
          <a:bodyPr vertOverflow="overflow" horzOverflow="overflow" wrap="square" numCol="1" spcCol="0" rtlCol="0" anchor="t" anchorCtr="0">
            <a:spAutoFit/>
          </a:bodyPr>
          <a:lstStyle/>
          <a:p>
            <a:pPr algn="ctr"/>
            <a:r>
              <a:rPr kumimoji="1" lang="ja-JP" altLang="en-US" sz="700" dirty="0"/>
              <a:t>精算あり</a:t>
            </a:r>
          </a:p>
        </p:txBody>
      </p:sp>
      <p:sp>
        <p:nvSpPr>
          <p:cNvPr id="1799" name="テキスト 327"/>
          <p:cNvSpPr txBox="1"/>
          <p:nvPr/>
        </p:nvSpPr>
        <p:spPr>
          <a:xfrm>
            <a:off x="5971754" y="4614823"/>
            <a:ext cx="1154182" cy="415498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支出票作成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en-US" altLang="ja-JP" sz="700" dirty="0">
                <a:latin typeface="BIZ UDPゴシック"/>
                <a:ea typeface="BIZ UDPゴシック"/>
              </a:rPr>
              <a:t>OR</a:t>
            </a:r>
          </a:p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歳出戻入票作成</a:t>
            </a:r>
            <a:endParaRPr lang="en-US" altLang="ja-JP" sz="700" dirty="0">
              <a:latin typeface="BIZ UDPゴシック"/>
              <a:ea typeface="BIZ UDPゴシック"/>
            </a:endParaRPr>
          </a:p>
        </p:txBody>
      </p:sp>
      <p:sp>
        <p:nvSpPr>
          <p:cNvPr id="1800" name="テキスト 259"/>
          <p:cNvSpPr txBox="1"/>
          <p:nvPr/>
        </p:nvSpPr>
        <p:spPr>
          <a:xfrm>
            <a:off x="4685046" y="3905502"/>
            <a:ext cx="1007756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en-US" altLang="ja-JP" sz="700" dirty="0">
                <a:latin typeface="BIZ UDPゴシック"/>
                <a:ea typeface="BIZ UDPゴシック"/>
              </a:rPr>
              <a:t>USB</a:t>
            </a:r>
            <a:r>
              <a:rPr lang="ja-JP" altLang="en-US" sz="700" dirty="0">
                <a:latin typeface="BIZ UDPゴシック"/>
                <a:ea typeface="BIZ UDPゴシック"/>
              </a:rPr>
              <a:t>メモリに保存</a:t>
            </a:r>
          </a:p>
        </p:txBody>
      </p:sp>
      <p:cxnSp>
        <p:nvCxnSpPr>
          <p:cNvPr id="1801" name="直線矢印コネクタ 35"/>
          <p:cNvCxnSpPr>
            <a:cxnSpLocks/>
            <a:stCxn id="1780" idx="2"/>
            <a:endCxn id="1800" idx="0"/>
          </p:cNvCxnSpPr>
          <p:nvPr/>
        </p:nvCxnSpPr>
        <p:spPr>
          <a:xfrm flipH="1">
            <a:off x="5188924" y="3745036"/>
            <a:ext cx="1" cy="1604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2" name="テキスト 259"/>
          <p:cNvSpPr txBox="1"/>
          <p:nvPr/>
        </p:nvSpPr>
        <p:spPr>
          <a:xfrm>
            <a:off x="5920042" y="1367498"/>
            <a:ext cx="1154181" cy="20005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en-US" altLang="ja-JP" sz="700" dirty="0">
                <a:latin typeface="BIZ UDPゴシック"/>
                <a:ea typeface="BIZ UDPゴシック"/>
              </a:rPr>
              <a:t>USB</a:t>
            </a:r>
            <a:r>
              <a:rPr lang="ja-JP" altLang="en-US" sz="700" dirty="0">
                <a:latin typeface="BIZ UDPゴシック"/>
                <a:ea typeface="BIZ UDPゴシック"/>
              </a:rPr>
              <a:t>メモリから読込み</a:t>
            </a:r>
          </a:p>
        </p:txBody>
      </p:sp>
      <p:cxnSp>
        <p:nvCxnSpPr>
          <p:cNvPr id="1803" name="直線矢印コネクタ 42"/>
          <p:cNvCxnSpPr>
            <a:cxnSpLocks/>
            <a:stCxn id="1781" idx="2"/>
            <a:endCxn id="1761" idx="0"/>
          </p:cNvCxnSpPr>
          <p:nvPr/>
        </p:nvCxnSpPr>
        <p:spPr>
          <a:xfrm>
            <a:off x="5190089" y="2481307"/>
            <a:ext cx="4257" cy="199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4" name="直線矢印コネクタ 52"/>
          <p:cNvCxnSpPr>
            <a:cxnSpLocks/>
            <a:stCxn id="1802" idx="2"/>
            <a:endCxn id="1764" idx="0"/>
          </p:cNvCxnSpPr>
          <p:nvPr/>
        </p:nvCxnSpPr>
        <p:spPr>
          <a:xfrm>
            <a:off x="6497133" y="1567553"/>
            <a:ext cx="0" cy="4280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5" name="コネクタ: カギ線 66"/>
          <p:cNvCxnSpPr>
            <a:stCxn id="1787" idx="2"/>
            <a:endCxn id="1788" idx="1"/>
          </p:cNvCxnSpPr>
          <p:nvPr/>
        </p:nvCxnSpPr>
        <p:spPr>
          <a:xfrm rot="16200000" flipH="1">
            <a:off x="3309580" y="3177235"/>
            <a:ext cx="1075326" cy="130585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6" name="直線矢印コネクタ 79"/>
          <p:cNvCxnSpPr>
            <a:cxnSpLocks/>
            <a:stCxn id="1796" idx="3"/>
            <a:endCxn id="1799" idx="1"/>
          </p:cNvCxnSpPr>
          <p:nvPr/>
        </p:nvCxnSpPr>
        <p:spPr>
          <a:xfrm flipV="1">
            <a:off x="5546198" y="4822572"/>
            <a:ext cx="425556" cy="55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7" name="テキスト 328"/>
          <p:cNvSpPr txBox="1"/>
          <p:nvPr/>
        </p:nvSpPr>
        <p:spPr>
          <a:xfrm>
            <a:off x="7367782" y="4701722"/>
            <a:ext cx="1083444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出納確認</a:t>
            </a:r>
          </a:p>
        </p:txBody>
      </p:sp>
      <p:cxnSp>
        <p:nvCxnSpPr>
          <p:cNvPr id="1808" name="図形 329"/>
          <p:cNvCxnSpPr>
            <a:cxnSpLocks/>
          </p:cNvCxnSpPr>
          <p:nvPr/>
        </p:nvCxnSpPr>
        <p:spPr>
          <a:xfrm flipV="1">
            <a:off x="7139053" y="4818829"/>
            <a:ext cx="215612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9" name="直線矢印コネクタ 2"/>
          <p:cNvCxnSpPr>
            <a:cxnSpLocks/>
            <a:stCxn id="1777" idx="3"/>
            <a:endCxn id="1775" idx="1"/>
          </p:cNvCxnSpPr>
          <p:nvPr/>
        </p:nvCxnSpPr>
        <p:spPr>
          <a:xfrm>
            <a:off x="1063922" y="1438901"/>
            <a:ext cx="3765093" cy="1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0" name="コネクタ: カギ線 47"/>
          <p:cNvCxnSpPr>
            <a:cxnSpLocks/>
          </p:cNvCxnSpPr>
          <p:nvPr/>
        </p:nvCxnSpPr>
        <p:spPr>
          <a:xfrm rot="10800000" flipV="1">
            <a:off x="1869918" y="1715454"/>
            <a:ext cx="3317688" cy="313882"/>
          </a:xfrm>
          <a:prstGeom prst="bentConnector3">
            <a:avLst>
              <a:gd name="adj1" fmla="val 10014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1" name="直線コネクタ 64"/>
          <p:cNvCxnSpPr>
            <a:cxnSpLocks/>
            <a:endCxn id="1775" idx="2"/>
          </p:cNvCxnSpPr>
          <p:nvPr/>
        </p:nvCxnSpPr>
        <p:spPr>
          <a:xfrm flipV="1">
            <a:off x="5187606" y="1558749"/>
            <a:ext cx="1" cy="1570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2" name="直線矢印コネクタ 71"/>
          <p:cNvCxnSpPr>
            <a:cxnSpLocks/>
            <a:stCxn id="1774" idx="3"/>
            <a:endCxn id="1778" idx="1"/>
          </p:cNvCxnSpPr>
          <p:nvPr/>
        </p:nvCxnSpPr>
        <p:spPr>
          <a:xfrm flipV="1">
            <a:off x="2166495" y="2144307"/>
            <a:ext cx="677906" cy="6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3" name="直線矢印コネクタ 74"/>
          <p:cNvCxnSpPr>
            <a:cxnSpLocks/>
            <a:stCxn id="1778" idx="3"/>
            <a:endCxn id="1781" idx="1"/>
          </p:cNvCxnSpPr>
          <p:nvPr/>
        </p:nvCxnSpPr>
        <p:spPr>
          <a:xfrm>
            <a:off x="3377254" y="2144307"/>
            <a:ext cx="1249214" cy="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207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5" name="テキスト 49"/>
          <p:cNvSpPr txBox="1"/>
          <p:nvPr/>
        </p:nvSpPr>
        <p:spPr>
          <a:xfrm>
            <a:off x="4743450" y="902229"/>
            <a:ext cx="980936" cy="21544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b="1" dirty="0">
                <a:latin typeface="BIZ UDPゴシック"/>
                <a:ea typeface="BIZ UDPゴシック"/>
              </a:rPr>
              <a:t>警察署会計課</a:t>
            </a:r>
            <a:endParaRPr lang="ja-JP" altLang="en-US" sz="900" b="1" dirty="0">
              <a:latin typeface="BIZ UDPゴシック"/>
              <a:ea typeface="BIZ UDPゴシック"/>
            </a:endParaRPr>
          </a:p>
        </p:txBody>
      </p:sp>
      <p:sp>
        <p:nvSpPr>
          <p:cNvPr id="1816" name="テキスト 309"/>
          <p:cNvSpPr txBox="1"/>
          <p:nvPr/>
        </p:nvSpPr>
        <p:spPr>
          <a:xfrm>
            <a:off x="4735638" y="528939"/>
            <a:ext cx="2280537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旅費事務担当者</a:t>
            </a:r>
          </a:p>
        </p:txBody>
      </p:sp>
      <p:sp>
        <p:nvSpPr>
          <p:cNvPr id="1817" name="テキスト 258"/>
          <p:cNvSpPr txBox="1"/>
          <p:nvPr/>
        </p:nvSpPr>
        <p:spPr>
          <a:xfrm>
            <a:off x="4626098" y="2731351"/>
            <a:ext cx="1237834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支払い予定日入力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sp>
        <p:nvSpPr>
          <p:cNvPr id="1818" name="テキスト 259"/>
          <p:cNvSpPr txBox="1"/>
          <p:nvPr/>
        </p:nvSpPr>
        <p:spPr>
          <a:xfrm>
            <a:off x="4630848" y="3175023"/>
            <a:ext cx="123434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支払処理</a:t>
            </a:r>
          </a:p>
        </p:txBody>
      </p:sp>
      <p:cxnSp>
        <p:nvCxnSpPr>
          <p:cNvPr id="1819" name="図形 261"/>
          <p:cNvCxnSpPr>
            <a:cxnSpLocks/>
            <a:stCxn id="1817" idx="2"/>
            <a:endCxn id="1818" idx="0"/>
          </p:cNvCxnSpPr>
          <p:nvPr/>
        </p:nvCxnSpPr>
        <p:spPr>
          <a:xfrm>
            <a:off x="5245015" y="2930513"/>
            <a:ext cx="3008" cy="244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0" name="テキスト 327"/>
          <p:cNvSpPr txBox="1"/>
          <p:nvPr/>
        </p:nvSpPr>
        <p:spPr>
          <a:xfrm>
            <a:off x="6050315" y="1952864"/>
            <a:ext cx="1125101" cy="20005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支出票作成</a:t>
            </a:r>
            <a:endParaRPr lang="en-US" altLang="ja-JP" sz="700" dirty="0">
              <a:latin typeface="BIZ UDPゴシック"/>
              <a:ea typeface="BIZ UDPゴシック"/>
            </a:endParaRPr>
          </a:p>
        </p:txBody>
      </p:sp>
      <p:sp>
        <p:nvSpPr>
          <p:cNvPr id="1821" name="テキスト 328"/>
          <p:cNvSpPr txBox="1"/>
          <p:nvPr/>
        </p:nvSpPr>
        <p:spPr>
          <a:xfrm>
            <a:off x="7414090" y="1953757"/>
            <a:ext cx="1083444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出納確認</a:t>
            </a:r>
          </a:p>
        </p:txBody>
      </p:sp>
      <p:cxnSp>
        <p:nvCxnSpPr>
          <p:cNvPr id="1822" name="図形 329"/>
          <p:cNvCxnSpPr>
            <a:cxnSpLocks/>
            <a:stCxn id="1820" idx="3"/>
            <a:endCxn id="1821" idx="1"/>
          </p:cNvCxnSpPr>
          <p:nvPr/>
        </p:nvCxnSpPr>
        <p:spPr>
          <a:xfrm>
            <a:off x="7175416" y="2052892"/>
            <a:ext cx="238674" cy="4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3" name="テキスト 333"/>
          <p:cNvSpPr txBox="1"/>
          <p:nvPr/>
        </p:nvSpPr>
        <p:spPr>
          <a:xfrm>
            <a:off x="329408" y="187274"/>
            <a:ext cx="219036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その他（委員・講師等）【警察　警察署】</a:t>
            </a:r>
          </a:p>
        </p:txBody>
      </p:sp>
      <p:sp>
        <p:nvSpPr>
          <p:cNvPr id="1824" name="テキスト 344"/>
          <p:cNvSpPr txBox="1"/>
          <p:nvPr/>
        </p:nvSpPr>
        <p:spPr>
          <a:xfrm>
            <a:off x="5808473" y="884180"/>
            <a:ext cx="1207703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財務会計システム</a:t>
            </a:r>
            <a:endParaRPr lang="ja-JP" altLang="en-US" sz="700" b="1" dirty="0">
              <a:latin typeface="BIZ UDPゴシック"/>
              <a:ea typeface="BIZ UDPゴシック"/>
            </a:endParaRPr>
          </a:p>
        </p:txBody>
      </p:sp>
      <p:sp>
        <p:nvSpPr>
          <p:cNvPr id="1825" name="テキスト 345"/>
          <p:cNvSpPr txBox="1"/>
          <p:nvPr/>
        </p:nvSpPr>
        <p:spPr>
          <a:xfrm>
            <a:off x="7092065" y="868792"/>
            <a:ext cx="1151910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警察署会計課</a:t>
            </a:r>
          </a:p>
        </p:txBody>
      </p:sp>
      <p:sp>
        <p:nvSpPr>
          <p:cNvPr id="1826" name="テキスト 346"/>
          <p:cNvSpPr txBox="1"/>
          <p:nvPr/>
        </p:nvSpPr>
        <p:spPr>
          <a:xfrm>
            <a:off x="7092034" y="528939"/>
            <a:ext cx="115189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審査担当者</a:t>
            </a:r>
          </a:p>
        </p:txBody>
      </p:sp>
      <p:sp>
        <p:nvSpPr>
          <p:cNvPr id="1827" name="テキスト 31"/>
          <p:cNvSpPr txBox="1"/>
          <p:nvPr/>
        </p:nvSpPr>
        <p:spPr>
          <a:xfrm>
            <a:off x="2426450" y="908841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承認者</a:t>
            </a:r>
          </a:p>
        </p:txBody>
      </p:sp>
      <p:sp>
        <p:nvSpPr>
          <p:cNvPr id="1828" name="テキスト 32"/>
          <p:cNvSpPr txBox="1"/>
          <p:nvPr/>
        </p:nvSpPr>
        <p:spPr>
          <a:xfrm>
            <a:off x="998798" y="890322"/>
            <a:ext cx="530915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担当者</a:t>
            </a:r>
          </a:p>
        </p:txBody>
      </p:sp>
      <p:sp>
        <p:nvSpPr>
          <p:cNvPr id="1829" name="テキスト 36"/>
          <p:cNvSpPr txBox="1"/>
          <p:nvPr/>
        </p:nvSpPr>
        <p:spPr>
          <a:xfrm>
            <a:off x="4626098" y="1398436"/>
            <a:ext cx="1250428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旅行命令</a:t>
            </a:r>
            <a:r>
              <a:rPr lang="en-US" altLang="ja-JP" sz="900" dirty="0">
                <a:latin typeface="BIZ UDPゴシック"/>
                <a:ea typeface="BIZ UDPゴシック"/>
              </a:rPr>
              <a:t>(</a:t>
            </a:r>
            <a:r>
              <a:rPr lang="ja-JP" altLang="en-US" sz="900" dirty="0">
                <a:latin typeface="BIZ UDPゴシック"/>
                <a:ea typeface="BIZ UDPゴシック"/>
              </a:rPr>
              <a:t>依頼</a:t>
            </a:r>
            <a:r>
              <a:rPr lang="en-US" altLang="ja-JP" sz="900" dirty="0">
                <a:latin typeface="BIZ UDPゴシック"/>
                <a:ea typeface="BIZ UDPゴシック"/>
              </a:rPr>
              <a:t>)</a:t>
            </a:r>
            <a:r>
              <a:rPr lang="ja-JP" altLang="en-US" sz="900" dirty="0">
                <a:latin typeface="BIZ UDPゴシック"/>
                <a:ea typeface="BIZ UDPゴシック"/>
              </a:rPr>
              <a:t>登録</a:t>
            </a:r>
          </a:p>
        </p:txBody>
      </p:sp>
      <p:sp>
        <p:nvSpPr>
          <p:cNvPr id="1830" name="テキスト 57"/>
          <p:cNvSpPr txBox="1"/>
          <p:nvPr/>
        </p:nvSpPr>
        <p:spPr>
          <a:xfrm>
            <a:off x="328850" y="535974"/>
            <a:ext cx="3084455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 dirty="0">
                <a:latin typeface="BIZ UDPゴシック"/>
                <a:ea typeface="BIZ UDPゴシック"/>
              </a:rPr>
              <a:t>警察署各課</a:t>
            </a:r>
          </a:p>
        </p:txBody>
      </p:sp>
      <p:sp>
        <p:nvSpPr>
          <p:cNvPr id="1831" name="テキスト 199"/>
          <p:cNvSpPr txBox="1"/>
          <p:nvPr/>
        </p:nvSpPr>
        <p:spPr>
          <a:xfrm>
            <a:off x="394362" y="1397936"/>
            <a:ext cx="2032088" cy="2308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その他旅費確認書作成</a:t>
            </a:r>
          </a:p>
        </p:txBody>
      </p:sp>
      <p:sp>
        <p:nvSpPr>
          <p:cNvPr id="1832" name="直線 348"/>
          <p:cNvSpPr/>
          <p:nvPr/>
        </p:nvSpPr>
        <p:spPr>
          <a:xfrm>
            <a:off x="330722" y="1210784"/>
            <a:ext cx="8093706" cy="31235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33" name="テキスト 259"/>
          <p:cNvSpPr txBox="1"/>
          <p:nvPr/>
        </p:nvSpPr>
        <p:spPr>
          <a:xfrm>
            <a:off x="4637772" y="3600945"/>
            <a:ext cx="1221800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 dirty="0">
                <a:latin typeface="BIZ UDPゴシック"/>
                <a:ea typeface="BIZ UDPゴシック"/>
              </a:rPr>
              <a:t>支出</a:t>
            </a:r>
            <a:r>
              <a:rPr lang="en-US" altLang="ja-JP" sz="700" dirty="0">
                <a:latin typeface="BIZ UDPゴシック"/>
                <a:ea typeface="BIZ UDPゴシック"/>
              </a:rPr>
              <a:t>CSV</a:t>
            </a:r>
            <a:r>
              <a:rPr lang="ja-JP" altLang="en-US" sz="700" dirty="0">
                <a:latin typeface="BIZ UDPゴシック"/>
                <a:ea typeface="BIZ UDPゴシック"/>
              </a:rPr>
              <a:t>作成</a:t>
            </a:r>
          </a:p>
        </p:txBody>
      </p:sp>
      <p:sp>
        <p:nvSpPr>
          <p:cNvPr id="1834" name="テキスト 327"/>
          <p:cNvSpPr txBox="1"/>
          <p:nvPr/>
        </p:nvSpPr>
        <p:spPr>
          <a:xfrm>
            <a:off x="6068264" y="2289887"/>
            <a:ext cx="1154182" cy="52322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r>
              <a:rPr lang="ja-JP" altLang="en-US" sz="700" dirty="0">
                <a:latin typeface="BIZ UDPゴシック"/>
                <a:ea typeface="BIZ UDPゴシック"/>
              </a:rPr>
              <a:t>【支出票への添付書類】</a:t>
            </a: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・支出内訳書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・旅行命令</a:t>
            </a:r>
            <a:r>
              <a:rPr lang="en-US" altLang="ja-JP" sz="700" dirty="0">
                <a:latin typeface="BIZ UDPゴシック"/>
                <a:ea typeface="BIZ UDPゴシック"/>
              </a:rPr>
              <a:t>(</a:t>
            </a:r>
            <a:r>
              <a:rPr lang="ja-JP" altLang="en-US" sz="700" dirty="0">
                <a:latin typeface="BIZ UDPゴシック"/>
                <a:ea typeface="BIZ UDPゴシック"/>
              </a:rPr>
              <a:t>依頼</a:t>
            </a:r>
            <a:r>
              <a:rPr lang="en-US" altLang="ja-JP" sz="700" dirty="0">
                <a:latin typeface="BIZ UDPゴシック"/>
                <a:ea typeface="BIZ UDPゴシック"/>
              </a:rPr>
              <a:t>)</a:t>
            </a:r>
            <a:r>
              <a:rPr lang="ja-JP" altLang="en-US" sz="700" dirty="0">
                <a:latin typeface="BIZ UDPゴシック"/>
                <a:ea typeface="BIZ UDPゴシック"/>
              </a:rPr>
              <a:t>簿</a:t>
            </a:r>
            <a:endParaRPr lang="en-US" altLang="ja-JP" sz="700" dirty="0">
              <a:latin typeface="BIZ UDPゴシック"/>
              <a:ea typeface="BIZ UDPゴシック"/>
            </a:endParaRPr>
          </a:p>
          <a:p>
            <a:r>
              <a:rPr lang="ja-JP" altLang="en-US" sz="700" dirty="0">
                <a:latin typeface="BIZ UDPゴシック"/>
                <a:ea typeface="BIZ UDPゴシック"/>
              </a:rPr>
              <a:t>・旅費計算書</a:t>
            </a:r>
            <a:endParaRPr lang="en-US" altLang="ja-JP" sz="700" dirty="0">
              <a:latin typeface="BIZ UDPゴシック"/>
              <a:ea typeface="BIZ UDPゴシック"/>
            </a:endParaRPr>
          </a:p>
        </p:txBody>
      </p:sp>
      <p:sp>
        <p:nvSpPr>
          <p:cNvPr id="1835" name="テキスト 433"/>
          <p:cNvSpPr txBox="1"/>
          <p:nvPr/>
        </p:nvSpPr>
        <p:spPr>
          <a:xfrm>
            <a:off x="4626098" y="1937095"/>
            <a:ext cx="1237834" cy="58388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(紙)</a:t>
            </a:r>
          </a:p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旅行命令簿</a:t>
            </a:r>
          </a:p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支出内訳書</a:t>
            </a:r>
          </a:p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旅費計算書</a:t>
            </a:r>
          </a:p>
        </p:txBody>
      </p:sp>
      <p:cxnSp>
        <p:nvCxnSpPr>
          <p:cNvPr id="1836" name="直線矢印コネクタ 15"/>
          <p:cNvCxnSpPr>
            <a:cxnSpLocks/>
          </p:cNvCxnSpPr>
          <p:nvPr/>
        </p:nvCxnSpPr>
        <p:spPr>
          <a:xfrm>
            <a:off x="5238117" y="1629268"/>
            <a:ext cx="0" cy="3077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7" name="テキスト 240"/>
          <p:cNvSpPr txBox="1"/>
          <p:nvPr/>
        </p:nvSpPr>
        <p:spPr>
          <a:xfrm>
            <a:off x="2202819" y="2113620"/>
            <a:ext cx="1111795" cy="23083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dirty="0">
                <a:latin typeface="BIZ UDPゴシック"/>
                <a:ea typeface="BIZ UDPゴシック"/>
              </a:rPr>
              <a:t>旅行命令簿紙決裁</a:t>
            </a:r>
            <a:endParaRPr lang="ja-JP" altLang="en-US" dirty="0">
              <a:latin typeface="BIZ UDPゴシック"/>
              <a:ea typeface="BIZ UDPゴシック"/>
            </a:endParaRPr>
          </a:p>
        </p:txBody>
      </p:sp>
      <p:cxnSp>
        <p:nvCxnSpPr>
          <p:cNvPr id="1838" name="直線矢印コネクタ 30"/>
          <p:cNvCxnSpPr>
            <a:cxnSpLocks/>
            <a:stCxn id="1831" idx="3"/>
            <a:endCxn id="1829" idx="1"/>
          </p:cNvCxnSpPr>
          <p:nvPr/>
        </p:nvCxnSpPr>
        <p:spPr>
          <a:xfrm>
            <a:off x="2426450" y="1513352"/>
            <a:ext cx="2199648" cy="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9" name="コネクタ: カギ線 53"/>
          <p:cNvCxnSpPr>
            <a:cxnSpLocks/>
            <a:endCxn id="1817" idx="1"/>
          </p:cNvCxnSpPr>
          <p:nvPr/>
        </p:nvCxnSpPr>
        <p:spPr>
          <a:xfrm>
            <a:off x="2691014" y="2372008"/>
            <a:ext cx="1935084" cy="458924"/>
          </a:xfrm>
          <a:prstGeom prst="bentConnector3">
            <a:avLst>
              <a:gd name="adj1" fmla="val 12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0" name="直線矢印コネクタ 75"/>
          <p:cNvCxnSpPr>
            <a:cxnSpLocks/>
            <a:stCxn id="1835" idx="1"/>
            <a:endCxn id="1837" idx="3"/>
          </p:cNvCxnSpPr>
          <p:nvPr/>
        </p:nvCxnSpPr>
        <p:spPr>
          <a:xfrm flipH="1" flipV="1">
            <a:off x="3314614" y="2229036"/>
            <a:ext cx="131148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1" name="直線矢印コネクタ 84"/>
          <p:cNvCxnSpPr>
            <a:cxnSpLocks/>
            <a:stCxn id="1835" idx="2"/>
            <a:endCxn id="1817" idx="0"/>
          </p:cNvCxnSpPr>
          <p:nvPr/>
        </p:nvCxnSpPr>
        <p:spPr>
          <a:xfrm>
            <a:off x="5245015" y="2520978"/>
            <a:ext cx="0" cy="210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2" name="直線矢印コネクタ 93"/>
          <p:cNvCxnSpPr>
            <a:cxnSpLocks/>
            <a:stCxn id="1818" idx="2"/>
            <a:endCxn id="1833" idx="0"/>
          </p:cNvCxnSpPr>
          <p:nvPr/>
        </p:nvCxnSpPr>
        <p:spPr>
          <a:xfrm>
            <a:off x="5248023" y="3374185"/>
            <a:ext cx="649" cy="226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" name="テキスト 259"/>
          <p:cNvSpPr txBox="1"/>
          <p:nvPr/>
        </p:nvSpPr>
        <p:spPr>
          <a:xfrm>
            <a:off x="4634115" y="4038089"/>
            <a:ext cx="122179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en-US" altLang="ja-JP" sz="700" dirty="0">
                <a:latin typeface="BIZ UDPゴシック"/>
                <a:ea typeface="BIZ UDPゴシック"/>
              </a:rPr>
              <a:t>USB</a:t>
            </a:r>
            <a:r>
              <a:rPr lang="ja-JP" altLang="en-US" sz="700" dirty="0">
                <a:latin typeface="BIZ UDPゴシック"/>
                <a:ea typeface="BIZ UDPゴシック"/>
              </a:rPr>
              <a:t>メモリに保存</a:t>
            </a:r>
          </a:p>
        </p:txBody>
      </p:sp>
      <p:sp>
        <p:nvSpPr>
          <p:cNvPr id="1844" name="テキスト 259"/>
          <p:cNvSpPr txBox="1"/>
          <p:nvPr/>
        </p:nvSpPr>
        <p:spPr>
          <a:xfrm>
            <a:off x="6068263" y="1397936"/>
            <a:ext cx="1096021" cy="20005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en-US" altLang="ja-JP" sz="700" dirty="0">
                <a:latin typeface="BIZ UDPゴシック"/>
                <a:ea typeface="BIZ UDPゴシック"/>
              </a:rPr>
              <a:t>USB</a:t>
            </a:r>
            <a:r>
              <a:rPr lang="ja-JP" altLang="en-US" sz="700" dirty="0">
                <a:latin typeface="BIZ UDPゴシック"/>
                <a:ea typeface="BIZ UDPゴシック"/>
              </a:rPr>
              <a:t>メモリから読込み</a:t>
            </a:r>
          </a:p>
        </p:txBody>
      </p:sp>
      <p:cxnSp>
        <p:nvCxnSpPr>
          <p:cNvPr id="1845" name="直線矢印コネクタ 97"/>
          <p:cNvCxnSpPr>
            <a:cxnSpLocks/>
            <a:stCxn id="1833" idx="2"/>
            <a:endCxn id="1843" idx="0"/>
          </p:cNvCxnSpPr>
          <p:nvPr/>
        </p:nvCxnSpPr>
        <p:spPr>
          <a:xfrm flipH="1">
            <a:off x="5245015" y="3800107"/>
            <a:ext cx="3657" cy="237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6" name="直線矢印コネクタ 120"/>
          <p:cNvCxnSpPr>
            <a:cxnSpLocks/>
            <a:stCxn id="1844" idx="2"/>
            <a:endCxn id="1820" idx="0"/>
          </p:cNvCxnSpPr>
          <p:nvPr/>
        </p:nvCxnSpPr>
        <p:spPr>
          <a:xfrm flipH="1">
            <a:off x="6612866" y="1597991"/>
            <a:ext cx="3408" cy="3548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8921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テキスト 29"/>
          <p:cNvSpPr txBox="1"/>
          <p:nvPr/>
        </p:nvSpPr>
        <p:spPr>
          <a:xfrm>
            <a:off x="2327650" y="868224"/>
            <a:ext cx="55115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確認者</a:t>
            </a:r>
          </a:p>
        </p:txBody>
      </p:sp>
      <p:sp>
        <p:nvSpPr>
          <p:cNvPr id="1163" name="テキスト 31"/>
          <p:cNvSpPr txBox="1"/>
          <p:nvPr/>
        </p:nvSpPr>
        <p:spPr>
          <a:xfrm>
            <a:off x="3007179" y="868224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承認者</a:t>
            </a:r>
          </a:p>
        </p:txBody>
      </p:sp>
      <p:sp>
        <p:nvSpPr>
          <p:cNvPr id="1164" name="テキスト 32"/>
          <p:cNvSpPr txBox="1"/>
          <p:nvPr/>
        </p:nvSpPr>
        <p:spPr>
          <a:xfrm>
            <a:off x="1568210" y="861358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旅行者</a:t>
            </a:r>
          </a:p>
        </p:txBody>
      </p:sp>
      <p:sp>
        <p:nvSpPr>
          <p:cNvPr id="1165" name="テキスト 34"/>
          <p:cNvSpPr txBox="1"/>
          <p:nvPr/>
        </p:nvSpPr>
        <p:spPr>
          <a:xfrm>
            <a:off x="3759198" y="868792"/>
            <a:ext cx="722440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b="1">
                <a:latin typeface="BIZ UDPゴシック"/>
                <a:ea typeface="BIZ UDPゴシック"/>
              </a:rPr>
              <a:t>予算担当者</a:t>
            </a:r>
            <a:endParaRPr lang="ja-JP" altLang="en-US" sz="900" b="1">
              <a:latin typeface="BIZ UDPゴシック"/>
              <a:ea typeface="BIZ UDPゴシック"/>
            </a:endParaRPr>
          </a:p>
        </p:txBody>
      </p:sp>
      <p:sp>
        <p:nvSpPr>
          <p:cNvPr id="1166" name="テキスト 35"/>
          <p:cNvSpPr txBox="1"/>
          <p:nvPr/>
        </p:nvSpPr>
        <p:spPr>
          <a:xfrm>
            <a:off x="1492651" y="1518539"/>
            <a:ext cx="727572" cy="2299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旅費申請</a:t>
            </a: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167" name="テキスト 36"/>
          <p:cNvSpPr txBox="1"/>
          <p:nvPr/>
        </p:nvSpPr>
        <p:spPr>
          <a:xfrm>
            <a:off x="2347809" y="1516498"/>
            <a:ext cx="55226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168" name="テキスト 37"/>
          <p:cNvSpPr txBox="1"/>
          <p:nvPr/>
        </p:nvSpPr>
        <p:spPr>
          <a:xfrm>
            <a:off x="3026079" y="1518146"/>
            <a:ext cx="531285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承認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169" name="テキスト 38"/>
          <p:cNvSpPr txBox="1"/>
          <p:nvPr/>
        </p:nvSpPr>
        <p:spPr>
          <a:xfrm>
            <a:off x="1418875" y="2861240"/>
            <a:ext cx="723012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実績入力</a:t>
            </a:r>
            <a:endParaRPr lang="ja-JP" altLang="en-US">
              <a:latin typeface="BIZ UDPゴシック"/>
              <a:ea typeface="BIZ UDPゴシック"/>
            </a:endParaRPr>
          </a:p>
        </p:txBody>
      </p:sp>
      <p:cxnSp>
        <p:nvCxnSpPr>
          <p:cNvPr id="1170" name="図形 40"/>
          <p:cNvCxnSpPr>
            <a:stCxn id="1166" idx="3"/>
            <a:endCxn id="1167" idx="1"/>
          </p:cNvCxnSpPr>
          <p:nvPr/>
        </p:nvCxnSpPr>
        <p:spPr>
          <a:xfrm>
            <a:off x="2222500" y="1633589"/>
            <a:ext cx="122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1" name="図形 41"/>
          <p:cNvCxnSpPr>
            <a:stCxn id="1167" idx="3"/>
            <a:endCxn id="1168" idx="1"/>
          </p:cNvCxnSpPr>
          <p:nvPr/>
        </p:nvCxnSpPr>
        <p:spPr>
          <a:xfrm>
            <a:off x="2898468" y="1633589"/>
            <a:ext cx="122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2" name="図形 43"/>
          <p:cNvCxnSpPr>
            <a:stCxn id="1169" idx="3"/>
            <a:endCxn id="1173" idx="1"/>
          </p:cNvCxnSpPr>
          <p:nvPr/>
        </p:nvCxnSpPr>
        <p:spPr>
          <a:xfrm>
            <a:off x="2145632" y="2957763"/>
            <a:ext cx="8121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3" name="テキスト 48"/>
          <p:cNvSpPr txBox="1"/>
          <p:nvPr/>
        </p:nvSpPr>
        <p:spPr>
          <a:xfrm>
            <a:off x="2960789" y="2857500"/>
            <a:ext cx="541953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174" name="テキスト 57"/>
          <p:cNvSpPr txBox="1"/>
          <p:nvPr/>
        </p:nvSpPr>
        <p:spPr>
          <a:xfrm>
            <a:off x="1485186" y="528939"/>
            <a:ext cx="301349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所　属</a:t>
            </a:r>
          </a:p>
        </p:txBody>
      </p:sp>
      <p:sp>
        <p:nvSpPr>
          <p:cNvPr id="1175" name="テキスト 62"/>
          <p:cNvSpPr txBox="1"/>
          <p:nvPr/>
        </p:nvSpPr>
        <p:spPr>
          <a:xfrm>
            <a:off x="4608871" y="4155750"/>
            <a:ext cx="98634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実績入力催促</a:t>
            </a:r>
          </a:p>
        </p:txBody>
      </p:sp>
      <p:cxnSp>
        <p:nvCxnSpPr>
          <p:cNvPr id="1176" name="図形 63"/>
          <p:cNvCxnSpPr>
            <a:stCxn id="1175" idx="2"/>
            <a:endCxn id="1169" idx="0"/>
          </p:cNvCxnSpPr>
          <p:nvPr/>
        </p:nvCxnSpPr>
        <p:spPr>
          <a:xfrm rot="-5400000" flipV="1">
            <a:off x="2697079" y="1945105"/>
            <a:ext cx="1493921" cy="3318711"/>
          </a:xfrm>
          <a:prstGeom prst="bentConnector5">
            <a:avLst>
              <a:gd name="adj1" fmla="val -4653"/>
              <a:gd name="adj2" fmla="val 17523"/>
              <a:gd name="adj3" fmla="val 11543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7" name="テキスト 66"/>
          <p:cNvSpPr txBox="1"/>
          <p:nvPr/>
        </p:nvSpPr>
        <p:spPr>
          <a:xfrm>
            <a:off x="108705" y="182878"/>
            <a:ext cx="154166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概算払【知事】</a:t>
            </a:r>
          </a:p>
        </p:txBody>
      </p:sp>
      <p:sp>
        <p:nvSpPr>
          <p:cNvPr id="1178" name="図形 67"/>
          <p:cNvSpPr>
            <a:spLocks noChangeArrowheads="1"/>
          </p:cNvSpPr>
          <p:nvPr/>
        </p:nvSpPr>
        <p:spPr>
          <a:xfrm>
            <a:off x="4771878" y="2568783"/>
            <a:ext cx="918292" cy="252466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支出CSV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179" name="テキスト 191"/>
          <p:cNvSpPr txBox="1"/>
          <p:nvPr/>
        </p:nvSpPr>
        <p:spPr>
          <a:xfrm>
            <a:off x="6033782" y="2225060"/>
            <a:ext cx="948557" cy="159954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支出票作成</a:t>
            </a: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180" name="テキスト 194"/>
          <p:cNvSpPr txBox="1"/>
          <p:nvPr/>
        </p:nvSpPr>
        <p:spPr>
          <a:xfrm>
            <a:off x="4735639" y="528939"/>
            <a:ext cx="99771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旅費事務担当者</a:t>
            </a:r>
          </a:p>
        </p:txBody>
      </p:sp>
      <p:sp>
        <p:nvSpPr>
          <p:cNvPr id="1181" name="テキスト 297"/>
          <p:cNvSpPr txBox="1"/>
          <p:nvPr/>
        </p:nvSpPr>
        <p:spPr>
          <a:xfrm>
            <a:off x="7232556" y="3275156"/>
            <a:ext cx="1083444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審査・出納確認</a:t>
            </a:r>
          </a:p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(電子又は紙決裁)</a:t>
            </a:r>
          </a:p>
        </p:txBody>
      </p:sp>
      <p:cxnSp>
        <p:nvCxnSpPr>
          <p:cNvPr id="1182" name="図形 298"/>
          <p:cNvCxnSpPr>
            <a:endCxn id="1181" idx="1"/>
          </p:cNvCxnSpPr>
          <p:nvPr/>
        </p:nvCxnSpPr>
        <p:spPr>
          <a:xfrm>
            <a:off x="6981825" y="3419475"/>
            <a:ext cx="247650" cy="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3" name="テキスト 312"/>
          <p:cNvSpPr txBox="1"/>
          <p:nvPr/>
        </p:nvSpPr>
        <p:spPr>
          <a:xfrm>
            <a:off x="4724514" y="868224"/>
            <a:ext cx="985785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集中化推進課</a:t>
            </a:r>
          </a:p>
        </p:txBody>
      </p:sp>
      <p:sp>
        <p:nvSpPr>
          <p:cNvPr id="1184" name="テキスト 341"/>
          <p:cNvSpPr txBox="1"/>
          <p:nvPr/>
        </p:nvSpPr>
        <p:spPr>
          <a:xfrm>
            <a:off x="5790209" y="868792"/>
            <a:ext cx="1207703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集中化推進課</a:t>
            </a:r>
          </a:p>
        </p:txBody>
      </p:sp>
      <p:sp>
        <p:nvSpPr>
          <p:cNvPr id="1185" name="テキスト 342"/>
          <p:cNvSpPr txBox="1"/>
          <p:nvPr/>
        </p:nvSpPr>
        <p:spPr>
          <a:xfrm>
            <a:off x="7108059" y="861098"/>
            <a:ext cx="115191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集中化推進課</a:t>
            </a:r>
          </a:p>
        </p:txBody>
      </p:sp>
      <p:sp>
        <p:nvSpPr>
          <p:cNvPr id="1186" name="テキスト 343"/>
          <p:cNvSpPr txBox="1"/>
          <p:nvPr/>
        </p:nvSpPr>
        <p:spPr>
          <a:xfrm>
            <a:off x="7092034" y="528939"/>
            <a:ext cx="115189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審査担当者</a:t>
            </a:r>
          </a:p>
        </p:txBody>
      </p:sp>
      <p:sp>
        <p:nvSpPr>
          <p:cNvPr id="1187" name="直線 352"/>
          <p:cNvSpPr/>
          <p:nvPr/>
        </p:nvSpPr>
        <p:spPr>
          <a:xfrm>
            <a:off x="423262" y="1383379"/>
            <a:ext cx="7808205" cy="26752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cxnSp>
        <p:nvCxnSpPr>
          <p:cNvPr id="1188" name="図形 213"/>
          <p:cNvCxnSpPr/>
          <p:nvPr/>
        </p:nvCxnSpPr>
        <p:spPr>
          <a:xfrm>
            <a:off x="5202904" y="2386371"/>
            <a:ext cx="0" cy="183800"/>
          </a:xfrm>
          <a:prstGeom prst="straightConnector1">
            <a:avLst/>
          </a:prstGeom>
          <a:ln w="3175" cmpd="sng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9" name="テキスト 208"/>
          <p:cNvSpPr txBox="1"/>
          <p:nvPr/>
        </p:nvSpPr>
        <p:spPr>
          <a:xfrm>
            <a:off x="5800946" y="528923"/>
            <a:ext cx="1214166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所属</a:t>
            </a:r>
          </a:p>
        </p:txBody>
      </p:sp>
      <p:sp>
        <p:nvSpPr>
          <p:cNvPr id="1190" name="テキスト 210"/>
          <p:cNvSpPr txBox="1"/>
          <p:nvPr/>
        </p:nvSpPr>
        <p:spPr>
          <a:xfrm>
            <a:off x="5778603" y="1154486"/>
            <a:ext cx="122051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財務会計システム</a:t>
            </a:r>
          </a:p>
        </p:txBody>
      </p:sp>
      <p:sp>
        <p:nvSpPr>
          <p:cNvPr id="1191" name="四角形 311"/>
          <p:cNvSpPr/>
          <p:nvPr/>
        </p:nvSpPr>
        <p:spPr>
          <a:xfrm>
            <a:off x="4699505" y="2518589"/>
            <a:ext cx="1087138" cy="1045102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　　　</a:t>
            </a: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</a:t>
            </a:r>
          </a:p>
        </p:txBody>
      </p:sp>
      <p:sp>
        <p:nvSpPr>
          <p:cNvPr id="1192" name="図形 312"/>
          <p:cNvSpPr/>
          <p:nvPr/>
        </p:nvSpPr>
        <p:spPr>
          <a:xfrm>
            <a:off x="5782632" y="2814619"/>
            <a:ext cx="654178" cy="156287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自動連携</a:t>
            </a:r>
          </a:p>
        </p:txBody>
      </p:sp>
      <p:sp>
        <p:nvSpPr>
          <p:cNvPr id="1193" name="図形 314"/>
          <p:cNvSpPr>
            <a:spLocks noChangeArrowheads="1"/>
          </p:cNvSpPr>
          <p:nvPr/>
        </p:nvSpPr>
        <p:spPr>
          <a:xfrm>
            <a:off x="4780804" y="2892869"/>
            <a:ext cx="918292" cy="596702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帳票ZIP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支出内訳書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旅費計算書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旅行命令簿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194" name="図形 315"/>
          <p:cNvSpPr>
            <a:spLocks noChangeArrowheads="1"/>
          </p:cNvSpPr>
          <p:nvPr/>
        </p:nvSpPr>
        <p:spPr>
          <a:xfrm>
            <a:off x="4770563" y="3590293"/>
            <a:ext cx="918292" cy="234884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見積書等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195" name="図形 316"/>
          <p:cNvSpPr/>
          <p:nvPr/>
        </p:nvSpPr>
        <p:spPr>
          <a:xfrm>
            <a:off x="5683602" y="3634794"/>
            <a:ext cx="1050130" cy="150714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手動連携又は添付</a:t>
            </a:r>
          </a:p>
        </p:txBody>
      </p:sp>
      <p:sp>
        <p:nvSpPr>
          <p:cNvPr id="1196" name="テキスト 317"/>
          <p:cNvSpPr txBox="1"/>
          <p:nvPr/>
        </p:nvSpPr>
        <p:spPr>
          <a:xfrm>
            <a:off x="3759198" y="1552209"/>
            <a:ext cx="72148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予算科目確認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cxnSp>
        <p:nvCxnSpPr>
          <p:cNvPr id="1197" name="図形 318"/>
          <p:cNvCxnSpPr>
            <a:endCxn id="1196" idx="1"/>
          </p:cNvCxnSpPr>
          <p:nvPr/>
        </p:nvCxnSpPr>
        <p:spPr>
          <a:xfrm flipV="1">
            <a:off x="3502742" y="1643831"/>
            <a:ext cx="256048" cy="10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8" name="テキスト 319"/>
          <p:cNvSpPr txBox="1"/>
          <p:nvPr/>
        </p:nvSpPr>
        <p:spPr>
          <a:xfrm>
            <a:off x="4737850" y="1518539"/>
            <a:ext cx="986348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明細確認</a:t>
            </a:r>
            <a:endParaRPr lang="ja-JP" altLang="en-US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（提出書類確認）</a:t>
            </a:r>
          </a:p>
        </p:txBody>
      </p:sp>
      <p:sp>
        <p:nvSpPr>
          <p:cNvPr id="1199" name="テキスト 320"/>
          <p:cNvSpPr txBox="1"/>
          <p:nvPr/>
        </p:nvSpPr>
        <p:spPr>
          <a:xfrm>
            <a:off x="4735639" y="1894444"/>
            <a:ext cx="98855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支払い予定日入力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200" name="テキスト 321"/>
          <p:cNvSpPr txBox="1"/>
          <p:nvPr/>
        </p:nvSpPr>
        <p:spPr>
          <a:xfrm>
            <a:off x="4724514" y="2225060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支払処理</a:t>
            </a:r>
          </a:p>
        </p:txBody>
      </p:sp>
      <p:cxnSp>
        <p:nvCxnSpPr>
          <p:cNvPr id="1201" name="図形 322"/>
          <p:cNvCxnSpPr>
            <a:stCxn id="1196" idx="3"/>
            <a:endCxn id="1198" idx="1"/>
          </p:cNvCxnSpPr>
          <p:nvPr/>
        </p:nvCxnSpPr>
        <p:spPr>
          <a:xfrm>
            <a:off x="4475726" y="1654073"/>
            <a:ext cx="266290" cy="153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2" name="図形 323"/>
          <p:cNvCxnSpPr/>
          <p:nvPr/>
        </p:nvCxnSpPr>
        <p:spPr>
          <a:xfrm>
            <a:off x="5222158" y="1770626"/>
            <a:ext cx="0" cy="163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3" name="図形 324"/>
          <p:cNvCxnSpPr/>
          <p:nvPr/>
        </p:nvCxnSpPr>
        <p:spPr>
          <a:xfrm>
            <a:off x="5222158" y="2118851"/>
            <a:ext cx="0" cy="163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4" name="図形 331"/>
          <p:cNvCxnSpPr/>
          <p:nvPr/>
        </p:nvCxnSpPr>
        <p:spPr>
          <a:xfrm>
            <a:off x="423262" y="2478271"/>
            <a:ext cx="8036738" cy="1533479"/>
          </a:xfrm>
          <a:prstGeom prst="bentConnector3">
            <a:avLst>
              <a:gd name="adj1" fmla="val 51750"/>
            </a:avLst>
          </a:prstGeom>
          <a:ln w="38100" cap="flat" cmpd="dbl" algn="ctr">
            <a:solidFill>
              <a:schemeClr val="tx1"/>
            </a:solidFill>
            <a:prstDash val="lg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5" name="図形 332"/>
          <p:cNvSpPr/>
          <p:nvPr/>
        </p:nvSpPr>
        <p:spPr>
          <a:xfrm>
            <a:off x="422241" y="1456629"/>
            <a:ext cx="840738" cy="315139"/>
          </a:xfrm>
          <a:prstGeom prst="flowChartPunchedTap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概算払い</a:t>
            </a:r>
          </a:p>
        </p:txBody>
      </p:sp>
      <p:sp>
        <p:nvSpPr>
          <p:cNvPr id="1206" name="図形 333"/>
          <p:cNvSpPr/>
          <p:nvPr/>
        </p:nvSpPr>
        <p:spPr>
          <a:xfrm>
            <a:off x="727472" y="3275156"/>
            <a:ext cx="840738" cy="268836"/>
          </a:xfrm>
          <a:prstGeom prst="flowChartPunchedTap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精算なし</a:t>
            </a:r>
          </a:p>
        </p:txBody>
      </p:sp>
      <p:sp>
        <p:nvSpPr>
          <p:cNvPr id="1207" name="テキスト 340"/>
          <p:cNvSpPr txBox="1"/>
          <p:nvPr/>
        </p:nvSpPr>
        <p:spPr>
          <a:xfrm>
            <a:off x="349270" y="3941199"/>
            <a:ext cx="723012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latin typeface="BIZ UDPゴシック"/>
                <a:ea typeface="BIZ UDPゴシック"/>
              </a:rPr>
              <a:t>命令完了</a:t>
            </a:r>
          </a:p>
        </p:txBody>
      </p:sp>
      <p:cxnSp>
        <p:nvCxnSpPr>
          <p:cNvPr id="1208" name="図形 341"/>
          <p:cNvCxnSpPr/>
          <p:nvPr/>
        </p:nvCxnSpPr>
        <p:spPr>
          <a:xfrm flipV="1">
            <a:off x="3444040" y="2956399"/>
            <a:ext cx="360947" cy="6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9" name="図形 342"/>
          <p:cNvSpPr/>
          <p:nvPr/>
        </p:nvSpPr>
        <p:spPr>
          <a:xfrm>
            <a:off x="3231765" y="3289322"/>
            <a:ext cx="840738" cy="315139"/>
          </a:xfrm>
          <a:prstGeom prst="flowChartPunchedTap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精算あり</a:t>
            </a:r>
          </a:p>
        </p:txBody>
      </p:sp>
      <p:sp>
        <p:nvSpPr>
          <p:cNvPr id="1210" name="テキスト 344"/>
          <p:cNvSpPr txBox="1"/>
          <p:nvPr/>
        </p:nvSpPr>
        <p:spPr>
          <a:xfrm>
            <a:off x="3777187" y="2821591"/>
            <a:ext cx="721489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予算科目確認</a:t>
            </a:r>
            <a:endParaRPr lang="ja-JP" altLang="en-US">
              <a:latin typeface="BIZ UDPゴシック"/>
              <a:ea typeface="BIZ UDPゴシック"/>
            </a:endParaRPr>
          </a:p>
          <a:p>
            <a:pPr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</p:txBody>
      </p:sp>
      <p:cxnSp>
        <p:nvCxnSpPr>
          <p:cNvPr id="1211" name="図形 349"/>
          <p:cNvCxnSpPr/>
          <p:nvPr/>
        </p:nvCxnSpPr>
        <p:spPr>
          <a:xfrm rot="5400000">
            <a:off x="1843549" y="1863806"/>
            <a:ext cx="880806" cy="3390081"/>
          </a:xfrm>
          <a:prstGeom prst="bentConnector3">
            <a:avLst>
              <a:gd name="adj1" fmla="val 1197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2" name="テキスト 350"/>
          <p:cNvSpPr txBox="1"/>
          <p:nvPr/>
        </p:nvSpPr>
        <p:spPr>
          <a:xfrm>
            <a:off x="4548164" y="4455120"/>
            <a:ext cx="1201851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明細確認（提出書類確認）</a:t>
            </a:r>
          </a:p>
        </p:txBody>
      </p:sp>
      <p:sp>
        <p:nvSpPr>
          <p:cNvPr id="1213" name="図形 352"/>
          <p:cNvSpPr/>
          <p:nvPr/>
        </p:nvSpPr>
        <p:spPr>
          <a:xfrm>
            <a:off x="459171" y="2518589"/>
            <a:ext cx="840738" cy="315139"/>
          </a:xfrm>
          <a:prstGeom prst="flowChartPunchedTap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精算処理</a:t>
            </a:r>
          </a:p>
        </p:txBody>
      </p:sp>
      <p:cxnSp>
        <p:nvCxnSpPr>
          <p:cNvPr id="1214" name="図形 355"/>
          <p:cNvCxnSpPr/>
          <p:nvPr/>
        </p:nvCxnSpPr>
        <p:spPr>
          <a:xfrm rot="-5400000" flipH="1">
            <a:off x="3572261" y="3526786"/>
            <a:ext cx="1541867" cy="409938"/>
          </a:xfrm>
          <a:prstGeom prst="bentConnector3">
            <a:avLst>
              <a:gd name="adj1" fmla="val 999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5" name="テキスト 356"/>
          <p:cNvSpPr txBox="1"/>
          <p:nvPr/>
        </p:nvSpPr>
        <p:spPr>
          <a:xfrm>
            <a:off x="5907218" y="4669671"/>
            <a:ext cx="1095414" cy="33766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latin typeface="BIZ UDPゴシック"/>
                <a:ea typeface="BIZ UDPゴシック"/>
              </a:rPr>
              <a:t>支出票OR歳出戻入票作成</a:t>
            </a:r>
          </a:p>
        </p:txBody>
      </p:sp>
      <p:sp>
        <p:nvSpPr>
          <p:cNvPr id="1216" name="テキスト 357"/>
          <p:cNvSpPr txBox="1"/>
          <p:nvPr/>
        </p:nvSpPr>
        <p:spPr>
          <a:xfrm>
            <a:off x="4548164" y="4792762"/>
            <a:ext cx="1201851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latin typeface="BIZ UDPゴシック"/>
                <a:ea typeface="BIZ UDPゴシック"/>
              </a:rPr>
              <a:t>旅費精算書作成</a:t>
            </a:r>
          </a:p>
        </p:txBody>
      </p:sp>
      <p:cxnSp>
        <p:nvCxnSpPr>
          <p:cNvPr id="1217" name="図形 358"/>
          <p:cNvCxnSpPr/>
          <p:nvPr/>
        </p:nvCxnSpPr>
        <p:spPr>
          <a:xfrm>
            <a:off x="5104254" y="4651810"/>
            <a:ext cx="0" cy="163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8" name="図形 360"/>
          <p:cNvCxnSpPr/>
          <p:nvPr/>
        </p:nvCxnSpPr>
        <p:spPr>
          <a:xfrm flipV="1">
            <a:off x="5688855" y="4838501"/>
            <a:ext cx="256048" cy="10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9" name="図形 362"/>
          <p:cNvCxnSpPr>
            <a:stCxn id="1212" idx="1"/>
            <a:endCxn id="1207" idx="3"/>
          </p:cNvCxnSpPr>
          <p:nvPr/>
        </p:nvCxnSpPr>
        <p:spPr>
          <a:xfrm rot="10800000">
            <a:off x="1072816" y="4045618"/>
            <a:ext cx="3479132" cy="50632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0" name="四角形 363"/>
          <p:cNvSpPr/>
          <p:nvPr/>
        </p:nvSpPr>
        <p:spPr>
          <a:xfrm>
            <a:off x="5969315" y="2049462"/>
            <a:ext cx="1087138" cy="1900131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　　　</a:t>
            </a: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</a:t>
            </a:r>
          </a:p>
        </p:txBody>
      </p:sp>
      <p:sp>
        <p:nvSpPr>
          <p:cNvPr id="1221" name="図形 368"/>
          <p:cNvSpPr/>
          <p:nvPr/>
        </p:nvSpPr>
        <p:spPr>
          <a:xfrm>
            <a:off x="6266245" y="3825755"/>
            <a:ext cx="323268" cy="846009"/>
          </a:xfrm>
          <a:prstGeom prst="downArrow">
            <a:avLst/>
          </a:prstGeom>
          <a:noFill/>
          <a:ln w="3175" cap="flat" cmpd="sng">
            <a:solidFill>
              <a:schemeClr val="tx1"/>
            </a:solidFill>
            <a:prstDash val="sysDash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添付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" name="テキスト 32"/>
          <p:cNvSpPr txBox="1"/>
          <p:nvPr/>
        </p:nvSpPr>
        <p:spPr>
          <a:xfrm>
            <a:off x="1568210" y="861358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担当者</a:t>
            </a:r>
          </a:p>
        </p:txBody>
      </p:sp>
      <p:sp>
        <p:nvSpPr>
          <p:cNvPr id="1224" name="テキスト 35"/>
          <p:cNvSpPr txBox="1"/>
          <p:nvPr/>
        </p:nvSpPr>
        <p:spPr>
          <a:xfrm>
            <a:off x="1404000" y="1491750"/>
            <a:ext cx="1099042" cy="41460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（紙)</a:t>
            </a: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報酬報償支払名簿作成</a:t>
            </a: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必要書類添付</a:t>
            </a:r>
          </a:p>
        </p:txBody>
      </p:sp>
      <p:sp>
        <p:nvSpPr>
          <p:cNvPr id="1225" name="テキスト 37"/>
          <p:cNvSpPr txBox="1"/>
          <p:nvPr/>
        </p:nvSpPr>
        <p:spPr>
          <a:xfrm>
            <a:off x="2810368" y="1527829"/>
            <a:ext cx="745095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latin typeface="BIZ UDPゴシック"/>
                <a:ea typeface="BIZ UDPゴシック"/>
              </a:rPr>
              <a:t>命令登録</a:t>
            </a:r>
          </a:p>
        </p:txBody>
      </p:sp>
      <p:cxnSp>
        <p:nvCxnSpPr>
          <p:cNvPr id="1226" name="図形 41"/>
          <p:cNvCxnSpPr/>
          <p:nvPr/>
        </p:nvCxnSpPr>
        <p:spPr>
          <a:xfrm flipV="1">
            <a:off x="2420118" y="1631639"/>
            <a:ext cx="423882" cy="41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7" name="テキスト 52"/>
          <p:cNvSpPr txBox="1"/>
          <p:nvPr/>
        </p:nvSpPr>
        <p:spPr>
          <a:xfrm>
            <a:off x="2742362" y="2724510"/>
            <a:ext cx="98855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支払い予定日入力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228" name="テキスト 53"/>
          <p:cNvSpPr txBox="1"/>
          <p:nvPr/>
        </p:nvSpPr>
        <p:spPr>
          <a:xfrm>
            <a:off x="2764618" y="3074751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支払処理</a:t>
            </a:r>
          </a:p>
        </p:txBody>
      </p:sp>
      <p:sp>
        <p:nvSpPr>
          <p:cNvPr id="1229" name="テキスト 57"/>
          <p:cNvSpPr txBox="1"/>
          <p:nvPr/>
        </p:nvSpPr>
        <p:spPr>
          <a:xfrm>
            <a:off x="1486789" y="528826"/>
            <a:ext cx="894637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所　属</a:t>
            </a:r>
          </a:p>
        </p:txBody>
      </p:sp>
      <p:sp>
        <p:nvSpPr>
          <p:cNvPr id="1230" name="テキスト 66"/>
          <p:cNvSpPr txBox="1"/>
          <p:nvPr/>
        </p:nvSpPr>
        <p:spPr>
          <a:xfrm>
            <a:off x="108527" y="182878"/>
            <a:ext cx="198347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その他旅費（委員・講師等)【知事】</a:t>
            </a:r>
          </a:p>
        </p:txBody>
      </p:sp>
      <p:sp>
        <p:nvSpPr>
          <p:cNvPr id="1231" name="テキスト 191"/>
          <p:cNvSpPr txBox="1"/>
          <p:nvPr/>
        </p:nvSpPr>
        <p:spPr>
          <a:xfrm>
            <a:off x="4170248" y="3074751"/>
            <a:ext cx="1173277" cy="1707267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支出票作成</a:t>
            </a: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その他旅費(旅費のみ支払)</a:t>
            </a: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報酬・報償(旅費と報酬の支払)</a:t>
            </a: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232" name="テキスト 194"/>
          <p:cNvSpPr txBox="1"/>
          <p:nvPr/>
        </p:nvSpPr>
        <p:spPr>
          <a:xfrm>
            <a:off x="2643294" y="521813"/>
            <a:ext cx="99771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旅費事務担当者</a:t>
            </a:r>
          </a:p>
        </p:txBody>
      </p:sp>
      <p:sp>
        <p:nvSpPr>
          <p:cNvPr id="1233" name="テキスト 297"/>
          <p:cNvSpPr txBox="1"/>
          <p:nvPr/>
        </p:nvSpPr>
        <p:spPr>
          <a:xfrm>
            <a:off x="5487624" y="3482024"/>
            <a:ext cx="1083444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審査・出納確認</a:t>
            </a:r>
          </a:p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(紙決裁)</a:t>
            </a:r>
          </a:p>
        </p:txBody>
      </p:sp>
      <p:cxnSp>
        <p:nvCxnSpPr>
          <p:cNvPr id="1234" name="図形 298"/>
          <p:cNvCxnSpPr>
            <a:endCxn id="1233" idx="1"/>
          </p:cNvCxnSpPr>
          <p:nvPr/>
        </p:nvCxnSpPr>
        <p:spPr>
          <a:xfrm>
            <a:off x="5343525" y="3629025"/>
            <a:ext cx="142875" cy="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5" name="テキスト 312"/>
          <p:cNvSpPr txBox="1"/>
          <p:nvPr/>
        </p:nvSpPr>
        <p:spPr>
          <a:xfrm>
            <a:off x="2632169" y="861098"/>
            <a:ext cx="985785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集中化推進課</a:t>
            </a:r>
          </a:p>
        </p:txBody>
      </p:sp>
      <p:sp>
        <p:nvSpPr>
          <p:cNvPr id="1236" name="テキスト 341"/>
          <p:cNvSpPr txBox="1"/>
          <p:nvPr/>
        </p:nvSpPr>
        <p:spPr>
          <a:xfrm>
            <a:off x="4006874" y="861098"/>
            <a:ext cx="1207703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集中化推進課</a:t>
            </a:r>
          </a:p>
        </p:txBody>
      </p:sp>
      <p:sp>
        <p:nvSpPr>
          <p:cNvPr id="1237" name="テキスト 342"/>
          <p:cNvSpPr txBox="1"/>
          <p:nvPr/>
        </p:nvSpPr>
        <p:spPr>
          <a:xfrm>
            <a:off x="5452025" y="853972"/>
            <a:ext cx="115191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集中化推進課</a:t>
            </a:r>
          </a:p>
        </p:txBody>
      </p:sp>
      <p:sp>
        <p:nvSpPr>
          <p:cNvPr id="1238" name="テキスト 343"/>
          <p:cNvSpPr txBox="1"/>
          <p:nvPr/>
        </p:nvSpPr>
        <p:spPr>
          <a:xfrm>
            <a:off x="5436000" y="521813"/>
            <a:ext cx="115189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審査担当者</a:t>
            </a:r>
          </a:p>
        </p:txBody>
      </p:sp>
      <p:sp>
        <p:nvSpPr>
          <p:cNvPr id="1239" name="直線 352"/>
          <p:cNvSpPr/>
          <p:nvPr/>
        </p:nvSpPr>
        <p:spPr>
          <a:xfrm>
            <a:off x="1476000" y="1405393"/>
            <a:ext cx="6755485" cy="6436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cxnSp>
        <p:nvCxnSpPr>
          <p:cNvPr id="1240" name="図形 209"/>
          <p:cNvCxnSpPr/>
          <p:nvPr/>
        </p:nvCxnSpPr>
        <p:spPr>
          <a:xfrm>
            <a:off x="1918816" y="2283750"/>
            <a:ext cx="856729" cy="399777"/>
          </a:xfrm>
          <a:prstGeom prst="bentConnector3">
            <a:avLst>
              <a:gd name="adj1" fmla="val -1742"/>
            </a:avLst>
          </a:prstGeom>
          <a:ln w="3175" cmpd="sng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1" name="テキスト 210"/>
          <p:cNvSpPr txBox="1"/>
          <p:nvPr/>
        </p:nvSpPr>
        <p:spPr>
          <a:xfrm>
            <a:off x="3995268" y="1146792"/>
            <a:ext cx="122051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財務会計システム</a:t>
            </a:r>
          </a:p>
        </p:txBody>
      </p:sp>
      <p:sp>
        <p:nvSpPr>
          <p:cNvPr id="1242" name="図形 326"/>
          <p:cNvSpPr/>
          <p:nvPr/>
        </p:nvSpPr>
        <p:spPr>
          <a:xfrm>
            <a:off x="3619320" y="3422287"/>
            <a:ext cx="640812" cy="159318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自動連携</a:t>
            </a:r>
          </a:p>
        </p:txBody>
      </p:sp>
      <p:sp>
        <p:nvSpPr>
          <p:cNvPr id="1243" name="図形 328"/>
          <p:cNvSpPr/>
          <p:nvPr/>
        </p:nvSpPr>
        <p:spPr>
          <a:xfrm>
            <a:off x="3730920" y="4033317"/>
            <a:ext cx="527357" cy="148769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添付</a:t>
            </a:r>
          </a:p>
        </p:txBody>
      </p:sp>
      <p:sp>
        <p:nvSpPr>
          <p:cNvPr id="1244" name="図形 329"/>
          <p:cNvSpPr>
            <a:spLocks noChangeArrowheads="1"/>
          </p:cNvSpPr>
          <p:nvPr/>
        </p:nvSpPr>
        <p:spPr>
          <a:xfrm>
            <a:off x="2812397" y="3410121"/>
            <a:ext cx="805530" cy="178375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支出CSV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245" name="テキスト 433"/>
          <p:cNvSpPr txBox="1"/>
          <p:nvPr/>
        </p:nvSpPr>
        <p:spPr>
          <a:xfrm>
            <a:off x="2684608" y="1885162"/>
            <a:ext cx="951109" cy="58388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(紙)</a:t>
            </a:r>
          </a:p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旅行命令簿</a:t>
            </a:r>
          </a:p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支出内訳書</a:t>
            </a:r>
          </a:p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旅費計算書</a:t>
            </a:r>
          </a:p>
        </p:txBody>
      </p:sp>
      <p:cxnSp>
        <p:nvCxnSpPr>
          <p:cNvPr id="1246" name="図形 434"/>
          <p:cNvCxnSpPr/>
          <p:nvPr/>
        </p:nvCxnSpPr>
        <p:spPr>
          <a:xfrm>
            <a:off x="3121298" y="1710437"/>
            <a:ext cx="0" cy="163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7" name="図形 435"/>
          <p:cNvCxnSpPr>
            <a:stCxn id="1245" idx="1"/>
          </p:cNvCxnSpPr>
          <p:nvPr/>
        </p:nvCxnSpPr>
        <p:spPr>
          <a:xfrm flipH="1">
            <a:off x="2356184" y="2175711"/>
            <a:ext cx="330868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8" name="テキスト 436"/>
          <p:cNvSpPr txBox="1"/>
          <p:nvPr/>
        </p:nvSpPr>
        <p:spPr>
          <a:xfrm>
            <a:off x="1480263" y="2056552"/>
            <a:ext cx="916726" cy="1991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旅行命令簿紙決裁</a:t>
            </a:r>
          </a:p>
        </p:txBody>
      </p:sp>
      <p:cxnSp>
        <p:nvCxnSpPr>
          <p:cNvPr id="1249" name="図形 439"/>
          <p:cNvCxnSpPr/>
          <p:nvPr/>
        </p:nvCxnSpPr>
        <p:spPr>
          <a:xfrm>
            <a:off x="3165929" y="2876157"/>
            <a:ext cx="0" cy="1966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0" name="図形 441"/>
          <p:cNvCxnSpPr>
            <a:stCxn id="1228" idx="3"/>
          </p:cNvCxnSpPr>
          <p:nvPr/>
        </p:nvCxnSpPr>
        <p:spPr>
          <a:xfrm>
            <a:off x="3752850" y="3176588"/>
            <a:ext cx="390525" cy="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1" name="図形 442"/>
          <p:cNvSpPr>
            <a:spLocks noChangeArrowheads="1"/>
          </p:cNvSpPr>
          <p:nvPr/>
        </p:nvSpPr>
        <p:spPr>
          <a:xfrm>
            <a:off x="2776759" y="3822642"/>
            <a:ext cx="1196752" cy="197219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(紙)報酬報償支払名簿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252" name="四角形 443"/>
          <p:cNvSpPr/>
          <p:nvPr/>
        </p:nvSpPr>
        <p:spPr>
          <a:xfrm>
            <a:off x="2701366" y="3709179"/>
            <a:ext cx="1306420" cy="1045102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　　　</a:t>
            </a: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</a:t>
            </a:r>
          </a:p>
        </p:txBody>
      </p:sp>
      <p:sp>
        <p:nvSpPr>
          <p:cNvPr id="1253" name="図形 444"/>
          <p:cNvSpPr>
            <a:spLocks noChangeArrowheads="1"/>
          </p:cNvSpPr>
          <p:nvPr/>
        </p:nvSpPr>
        <p:spPr>
          <a:xfrm>
            <a:off x="2862951" y="4065506"/>
            <a:ext cx="928652" cy="575732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    （紙)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  支出内訳書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旅費計算書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旅行命令簿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254" name="テキスト 150"/>
          <p:cNvSpPr txBox="1"/>
          <p:nvPr/>
        </p:nvSpPr>
        <p:spPr>
          <a:xfrm>
            <a:off x="1252557" y="2724510"/>
            <a:ext cx="1382396" cy="214551"/>
          </a:xfrm>
          <a:prstGeom prst="rect">
            <a:avLst/>
          </a:prstGeom>
          <a:noFill/>
          <a:ln w="9525" cap="flat" cmpd="sng">
            <a:noFill/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latin typeface="BIZ UDPゴシック"/>
                <a:ea typeface="BIZ UDPゴシック"/>
              </a:rPr>
              <a:t>（回付・決裁は本庁のみ)</a:t>
            </a:r>
          </a:p>
        </p:txBody>
      </p:sp>
      <p:cxnSp>
        <p:nvCxnSpPr>
          <p:cNvPr id="1255" name="図形 151"/>
          <p:cNvCxnSpPr/>
          <p:nvPr/>
        </p:nvCxnSpPr>
        <p:spPr>
          <a:xfrm flipH="1">
            <a:off x="3142151" y="2447925"/>
            <a:ext cx="1099" cy="25026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6" name="テキスト 152"/>
          <p:cNvSpPr txBox="1"/>
          <p:nvPr/>
        </p:nvSpPr>
        <p:spPr>
          <a:xfrm>
            <a:off x="3125061" y="2469045"/>
            <a:ext cx="816833" cy="214551"/>
          </a:xfrm>
          <a:prstGeom prst="rect">
            <a:avLst/>
          </a:prstGeom>
          <a:noFill/>
          <a:ln w="9525" cap="flat" cmpd="sng">
            <a:noFill/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latin typeface="BIZ UDPゴシック"/>
                <a:ea typeface="BIZ UDPゴシック"/>
              </a:rPr>
              <a:t>（出先)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8" name="テキスト 29"/>
          <p:cNvSpPr txBox="1"/>
          <p:nvPr/>
        </p:nvSpPr>
        <p:spPr>
          <a:xfrm>
            <a:off x="2327650" y="868224"/>
            <a:ext cx="55115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確認者</a:t>
            </a:r>
          </a:p>
        </p:txBody>
      </p:sp>
      <p:sp>
        <p:nvSpPr>
          <p:cNvPr id="1259" name="テキスト 31"/>
          <p:cNvSpPr txBox="1"/>
          <p:nvPr/>
        </p:nvSpPr>
        <p:spPr>
          <a:xfrm>
            <a:off x="3007179" y="868224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承認者</a:t>
            </a:r>
          </a:p>
        </p:txBody>
      </p:sp>
      <p:sp>
        <p:nvSpPr>
          <p:cNvPr id="1260" name="テキスト 32"/>
          <p:cNvSpPr txBox="1"/>
          <p:nvPr/>
        </p:nvSpPr>
        <p:spPr>
          <a:xfrm>
            <a:off x="1568210" y="861358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旅行者</a:t>
            </a:r>
          </a:p>
        </p:txBody>
      </p:sp>
      <p:sp>
        <p:nvSpPr>
          <p:cNvPr id="1261" name="テキスト 34"/>
          <p:cNvSpPr txBox="1"/>
          <p:nvPr/>
        </p:nvSpPr>
        <p:spPr>
          <a:xfrm>
            <a:off x="3759198" y="868792"/>
            <a:ext cx="722440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b="1">
                <a:latin typeface="BIZ UDPゴシック"/>
                <a:ea typeface="BIZ UDPゴシック"/>
              </a:rPr>
              <a:t>予算担当者</a:t>
            </a:r>
            <a:endParaRPr lang="ja-JP" altLang="en-US" sz="900" b="1">
              <a:latin typeface="BIZ UDPゴシック"/>
              <a:ea typeface="BIZ UDPゴシック"/>
            </a:endParaRPr>
          </a:p>
        </p:txBody>
      </p:sp>
      <p:sp>
        <p:nvSpPr>
          <p:cNvPr id="1262" name="テキスト 35"/>
          <p:cNvSpPr txBox="1"/>
          <p:nvPr/>
        </p:nvSpPr>
        <p:spPr>
          <a:xfrm>
            <a:off x="1492651" y="1518539"/>
            <a:ext cx="727572" cy="2299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旅費申請</a:t>
            </a: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263" name="テキスト 36"/>
          <p:cNvSpPr txBox="1"/>
          <p:nvPr/>
        </p:nvSpPr>
        <p:spPr>
          <a:xfrm>
            <a:off x="2347809" y="1516498"/>
            <a:ext cx="55226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264" name="テキスト 37"/>
          <p:cNvSpPr txBox="1"/>
          <p:nvPr/>
        </p:nvSpPr>
        <p:spPr>
          <a:xfrm>
            <a:off x="3026079" y="1518146"/>
            <a:ext cx="531285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承認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265" name="テキスト 38"/>
          <p:cNvSpPr txBox="1"/>
          <p:nvPr/>
        </p:nvSpPr>
        <p:spPr>
          <a:xfrm>
            <a:off x="1477987" y="2601094"/>
            <a:ext cx="723012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実績入力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266" name="テキスト 39"/>
          <p:cNvSpPr txBox="1"/>
          <p:nvPr/>
        </p:nvSpPr>
        <p:spPr>
          <a:xfrm>
            <a:off x="3766934" y="2601094"/>
            <a:ext cx="72148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予算科目確認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cxnSp>
        <p:nvCxnSpPr>
          <p:cNvPr id="1267" name="図形 40"/>
          <p:cNvCxnSpPr>
            <a:stCxn id="1262" idx="3"/>
            <a:endCxn id="1263" idx="1"/>
          </p:cNvCxnSpPr>
          <p:nvPr/>
        </p:nvCxnSpPr>
        <p:spPr>
          <a:xfrm>
            <a:off x="2222500" y="1633589"/>
            <a:ext cx="122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8" name="図形 41"/>
          <p:cNvCxnSpPr>
            <a:stCxn id="1263" idx="3"/>
            <a:endCxn id="1264" idx="1"/>
          </p:cNvCxnSpPr>
          <p:nvPr/>
        </p:nvCxnSpPr>
        <p:spPr>
          <a:xfrm>
            <a:off x="2898468" y="1633589"/>
            <a:ext cx="122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9" name="図形 43"/>
          <p:cNvCxnSpPr>
            <a:stCxn id="1265" idx="3"/>
            <a:endCxn id="1273" idx="1"/>
          </p:cNvCxnSpPr>
          <p:nvPr/>
        </p:nvCxnSpPr>
        <p:spPr>
          <a:xfrm>
            <a:off x="2202016" y="2698750"/>
            <a:ext cx="778387" cy="5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0" name="図形 44"/>
          <p:cNvCxnSpPr>
            <a:stCxn id="1273" idx="3"/>
            <a:endCxn id="1266" idx="1"/>
          </p:cNvCxnSpPr>
          <p:nvPr/>
        </p:nvCxnSpPr>
        <p:spPr>
          <a:xfrm flipV="1">
            <a:off x="3512984" y="2698750"/>
            <a:ext cx="256048" cy="5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1" name="図形 45"/>
          <p:cNvCxnSpPr>
            <a:stCxn id="1266" idx="3"/>
            <a:endCxn id="1274" idx="1"/>
          </p:cNvCxnSpPr>
          <p:nvPr/>
        </p:nvCxnSpPr>
        <p:spPr>
          <a:xfrm>
            <a:off x="4485968" y="2698750"/>
            <a:ext cx="235565" cy="5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2" name="図形 47"/>
          <p:cNvCxnSpPr>
            <a:stCxn id="1264" idx="2"/>
            <a:endCxn id="1265" idx="1"/>
          </p:cNvCxnSpPr>
          <p:nvPr/>
        </p:nvCxnSpPr>
        <p:spPr>
          <a:xfrm rot="5400000">
            <a:off x="1907560" y="1318649"/>
            <a:ext cx="947379" cy="1812823"/>
          </a:xfrm>
          <a:prstGeom prst="bentConnector4">
            <a:avLst>
              <a:gd name="adj1" fmla="val 31081"/>
              <a:gd name="adj2" fmla="val 11299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3" name="テキスト 48"/>
          <p:cNvSpPr txBox="1"/>
          <p:nvPr/>
        </p:nvSpPr>
        <p:spPr>
          <a:xfrm>
            <a:off x="2975308" y="2604138"/>
            <a:ext cx="541953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274" name="テキスト 50"/>
          <p:cNvSpPr txBox="1"/>
          <p:nvPr/>
        </p:nvSpPr>
        <p:spPr>
          <a:xfrm>
            <a:off x="4718742" y="2552541"/>
            <a:ext cx="986348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明細確認</a:t>
            </a:r>
            <a:endParaRPr lang="ja-JP" altLang="en-US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（提出書類確認）</a:t>
            </a:r>
          </a:p>
        </p:txBody>
      </p:sp>
      <p:sp>
        <p:nvSpPr>
          <p:cNvPr id="1275" name="テキスト 52"/>
          <p:cNvSpPr txBox="1"/>
          <p:nvPr/>
        </p:nvSpPr>
        <p:spPr>
          <a:xfrm>
            <a:off x="4716531" y="2928446"/>
            <a:ext cx="98855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支払い予定日入力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276" name="テキスト 53"/>
          <p:cNvSpPr txBox="1"/>
          <p:nvPr/>
        </p:nvSpPr>
        <p:spPr>
          <a:xfrm>
            <a:off x="4718133" y="3288446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支払処理</a:t>
            </a:r>
          </a:p>
        </p:txBody>
      </p:sp>
      <p:sp>
        <p:nvSpPr>
          <p:cNvPr id="1277" name="テキスト 57"/>
          <p:cNvSpPr txBox="1"/>
          <p:nvPr/>
        </p:nvSpPr>
        <p:spPr>
          <a:xfrm>
            <a:off x="1485186" y="528939"/>
            <a:ext cx="301349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所　属</a:t>
            </a:r>
          </a:p>
        </p:txBody>
      </p:sp>
      <p:cxnSp>
        <p:nvCxnSpPr>
          <p:cNvPr id="1278" name="図形 60"/>
          <p:cNvCxnSpPr>
            <a:stCxn id="1274" idx="2"/>
            <a:endCxn id="1275" idx="0"/>
          </p:cNvCxnSpPr>
          <p:nvPr/>
        </p:nvCxnSpPr>
        <p:spPr>
          <a:xfrm>
            <a:off x="5213145" y="2857500"/>
            <a:ext cx="0" cy="716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9" name="図形 61"/>
          <p:cNvCxnSpPr>
            <a:stCxn id="1275" idx="2"/>
            <a:endCxn id="1276" idx="0"/>
          </p:cNvCxnSpPr>
          <p:nvPr/>
        </p:nvCxnSpPr>
        <p:spPr>
          <a:xfrm>
            <a:off x="5213145" y="3123790"/>
            <a:ext cx="0" cy="163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0" name="テキスト 62"/>
          <p:cNvSpPr txBox="1"/>
          <p:nvPr/>
        </p:nvSpPr>
        <p:spPr>
          <a:xfrm>
            <a:off x="4734769" y="1516498"/>
            <a:ext cx="98634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実績入力催促</a:t>
            </a:r>
          </a:p>
        </p:txBody>
      </p:sp>
      <p:cxnSp>
        <p:nvCxnSpPr>
          <p:cNvPr id="1281" name="図形 63"/>
          <p:cNvCxnSpPr>
            <a:stCxn id="1280" idx="2"/>
            <a:endCxn id="1265" idx="0"/>
          </p:cNvCxnSpPr>
          <p:nvPr/>
        </p:nvCxnSpPr>
        <p:spPr>
          <a:xfrm rot="5400000">
            <a:off x="3093064" y="466008"/>
            <a:ext cx="880806" cy="3390081"/>
          </a:xfrm>
          <a:prstGeom prst="bentConnector3">
            <a:avLst>
              <a:gd name="adj1" fmla="val 1162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2" name="図形 65"/>
          <p:cNvSpPr>
            <a:spLocks noChangeArrowheads="1"/>
          </p:cNvSpPr>
          <p:nvPr/>
        </p:nvSpPr>
        <p:spPr>
          <a:xfrm>
            <a:off x="689060" y="3186525"/>
            <a:ext cx="3806144" cy="1189944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【証拠書類等】</a:t>
            </a:r>
          </a:p>
          <a:p>
            <a:endParaRPr lang="ja-JP" altLang="en-US" sz="8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[普通・公用車旅行]　領収証等の証拠書類全て　→　システムに添付</a:t>
            </a: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[赴任・研修・外国・その他旅行]領収書等原本提出が必要な書類　→　紙で提出</a:t>
            </a: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[赴任・研修・外国・その他旅行]上記以外の書類　→　メールで提出</a:t>
            </a:r>
          </a:p>
          <a:p>
            <a:endParaRPr lang="ja-JP" altLang="en-US" sz="8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【支出票の決裁区分】</a:t>
            </a: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[普通・公用車旅行]　電子決裁</a:t>
            </a: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[赴任・研修・外国・その他旅行]</a:t>
            </a:r>
          </a:p>
          <a:p>
            <a:endParaRPr lang="ja-JP" altLang="en-US" sz="8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endParaRPr lang="ja-JP" altLang="en-US" sz="800">
              <a:solidFill>
                <a:srgbClr val="FF0000"/>
              </a:solidFill>
              <a:latin typeface="BIZ UDPゴシック"/>
              <a:ea typeface="BIZ UDPゴシック"/>
            </a:endParaRPr>
          </a:p>
          <a:p>
            <a:endParaRPr lang="ja-JP" altLang="en-US" sz="800">
              <a:solidFill>
                <a:srgbClr val="FF0000"/>
              </a:solidFill>
              <a:latin typeface="BIZ UDPゴシック"/>
              <a:ea typeface="BIZ UDPゴシック"/>
            </a:endParaRPr>
          </a:p>
          <a:p>
            <a:endParaRPr lang="ja-JP" altLang="en-US" sz="800">
              <a:solidFill>
                <a:srgbClr val="FF0000"/>
              </a:solidFill>
              <a:latin typeface="BIZ UDPゴシック"/>
              <a:ea typeface="BIZ UDPゴシック"/>
            </a:endParaRPr>
          </a:p>
          <a:p>
            <a:endParaRPr lang="ja-JP" altLang="en-US" sz="800">
              <a:solidFill>
                <a:srgbClr val="FF0000"/>
              </a:solidFill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283" name="テキスト 66"/>
          <p:cNvSpPr txBox="1"/>
          <p:nvPr/>
        </p:nvSpPr>
        <p:spPr>
          <a:xfrm>
            <a:off x="108705" y="182878"/>
            <a:ext cx="154166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精算払</a:t>
            </a: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（</a:t>
            </a: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教委【県立】</a:t>
            </a: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）</a:t>
            </a:r>
            <a:endParaRPr>
              <a:solidFill>
                <a:schemeClr val="tx1"/>
              </a:solidFill>
            </a:endParaRPr>
          </a:p>
        </p:txBody>
      </p:sp>
      <p:cxnSp>
        <p:nvCxnSpPr>
          <p:cNvPr id="1284" name="図形 189"/>
          <p:cNvCxnSpPr>
            <a:stCxn id="1276" idx="3"/>
          </p:cNvCxnSpPr>
          <p:nvPr/>
        </p:nvCxnSpPr>
        <p:spPr>
          <a:xfrm>
            <a:off x="5704974" y="3388895"/>
            <a:ext cx="1657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5" name="テキスト 191"/>
          <p:cNvSpPr txBox="1"/>
          <p:nvPr/>
        </p:nvSpPr>
        <p:spPr>
          <a:xfrm>
            <a:off x="5851354" y="3284466"/>
            <a:ext cx="1173277" cy="159954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支出票作成</a:t>
            </a: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286" name="テキスト 194"/>
          <p:cNvSpPr txBox="1"/>
          <p:nvPr/>
        </p:nvSpPr>
        <p:spPr>
          <a:xfrm>
            <a:off x="4735639" y="528939"/>
            <a:ext cx="99771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旅費事務担当者</a:t>
            </a:r>
          </a:p>
        </p:txBody>
      </p:sp>
      <p:sp>
        <p:nvSpPr>
          <p:cNvPr id="1287" name="テキスト 297"/>
          <p:cNvSpPr txBox="1"/>
          <p:nvPr/>
        </p:nvSpPr>
        <p:spPr>
          <a:xfrm>
            <a:off x="7142292" y="3289988"/>
            <a:ext cx="1083444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審査・出納確認</a:t>
            </a:r>
          </a:p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(電子又は紙決裁)</a:t>
            </a:r>
          </a:p>
        </p:txBody>
      </p:sp>
      <p:cxnSp>
        <p:nvCxnSpPr>
          <p:cNvPr id="1288" name="図形 298"/>
          <p:cNvCxnSpPr>
            <a:endCxn id="1287" idx="1"/>
          </p:cNvCxnSpPr>
          <p:nvPr/>
        </p:nvCxnSpPr>
        <p:spPr>
          <a:xfrm>
            <a:off x="7000875" y="3390900"/>
            <a:ext cx="142875" cy="52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9" name="テキスト 312"/>
          <p:cNvSpPr txBox="1"/>
          <p:nvPr/>
        </p:nvSpPr>
        <p:spPr>
          <a:xfrm>
            <a:off x="4724514" y="868224"/>
            <a:ext cx="985785" cy="1683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500">
                <a:solidFill>
                  <a:schemeClr val="tx1"/>
                </a:solidFill>
              </a:rPr>
              <a:t>総務事務センター（仮）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290" name="テキスト 341"/>
          <p:cNvSpPr txBox="1"/>
          <p:nvPr/>
        </p:nvSpPr>
        <p:spPr>
          <a:xfrm>
            <a:off x="5790209" y="868792"/>
            <a:ext cx="1207703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</a:rPr>
              <a:t>総務事務センター（仮）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291" name="テキスト 342"/>
          <p:cNvSpPr txBox="1"/>
          <p:nvPr/>
        </p:nvSpPr>
        <p:spPr>
          <a:xfrm>
            <a:off x="7108059" y="861098"/>
            <a:ext cx="1151910" cy="18377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600">
                <a:solidFill>
                  <a:schemeClr val="tx1"/>
                </a:solidFill>
              </a:rPr>
              <a:t>総務事務センター（仮）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292" name="テキスト 343"/>
          <p:cNvSpPr txBox="1"/>
          <p:nvPr/>
        </p:nvSpPr>
        <p:spPr>
          <a:xfrm>
            <a:off x="7092034" y="528939"/>
            <a:ext cx="115189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審査担当者</a:t>
            </a:r>
          </a:p>
        </p:txBody>
      </p:sp>
      <p:sp>
        <p:nvSpPr>
          <p:cNvPr id="1293" name="直線 352"/>
          <p:cNvSpPr/>
          <p:nvPr/>
        </p:nvSpPr>
        <p:spPr>
          <a:xfrm>
            <a:off x="1476000" y="1405393"/>
            <a:ext cx="6755485" cy="6436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cxnSp>
        <p:nvCxnSpPr>
          <p:cNvPr id="1294" name="図形 209"/>
          <p:cNvCxnSpPr>
            <a:endCxn id="1295" idx="1"/>
          </p:cNvCxnSpPr>
          <p:nvPr/>
        </p:nvCxnSpPr>
        <p:spPr>
          <a:xfrm flipV="1">
            <a:off x="3976326" y="2005013"/>
            <a:ext cx="748074" cy="591318"/>
          </a:xfrm>
          <a:prstGeom prst="bentConnector3">
            <a:avLst>
              <a:gd name="adj1" fmla="val 50000"/>
            </a:avLst>
          </a:prstGeom>
          <a:ln w="3175" cmpd="sng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5" name="テキスト 210"/>
          <p:cNvSpPr txBox="1"/>
          <p:nvPr/>
        </p:nvSpPr>
        <p:spPr>
          <a:xfrm>
            <a:off x="4729108" y="1909748"/>
            <a:ext cx="98855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研修調書作成</a:t>
            </a:r>
          </a:p>
        </p:txBody>
      </p:sp>
      <p:cxnSp>
        <p:nvCxnSpPr>
          <p:cNvPr id="1296" name="図形 211"/>
          <p:cNvCxnSpPr>
            <a:endCxn id="1297" idx="0"/>
          </p:cNvCxnSpPr>
          <p:nvPr/>
        </p:nvCxnSpPr>
        <p:spPr>
          <a:xfrm>
            <a:off x="5210175" y="2095500"/>
            <a:ext cx="9525" cy="133350"/>
          </a:xfrm>
          <a:prstGeom prst="straightConnector1">
            <a:avLst/>
          </a:prstGeom>
          <a:ln w="3175" cmpd="sng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7" name="テキスト 212"/>
          <p:cNvSpPr txBox="1"/>
          <p:nvPr/>
        </p:nvSpPr>
        <p:spPr>
          <a:xfrm>
            <a:off x="4722959" y="2224426"/>
            <a:ext cx="98855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明細登録</a:t>
            </a:r>
          </a:p>
        </p:txBody>
      </p:sp>
      <p:cxnSp>
        <p:nvCxnSpPr>
          <p:cNvPr id="1298" name="図形 213"/>
          <p:cNvCxnSpPr/>
          <p:nvPr/>
        </p:nvCxnSpPr>
        <p:spPr>
          <a:xfrm>
            <a:off x="5202904" y="2386371"/>
            <a:ext cx="0" cy="183800"/>
          </a:xfrm>
          <a:prstGeom prst="straightConnector1">
            <a:avLst/>
          </a:prstGeom>
          <a:ln w="3175" cmpd="sng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9" name="四角形 214"/>
          <p:cNvSpPr/>
          <p:nvPr/>
        </p:nvSpPr>
        <p:spPr>
          <a:xfrm>
            <a:off x="4131824" y="1883872"/>
            <a:ext cx="1715424" cy="611687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研修旅行のみ</a:t>
            </a:r>
          </a:p>
        </p:txBody>
      </p:sp>
      <p:cxnSp>
        <p:nvCxnSpPr>
          <p:cNvPr id="1300" name="図形 269"/>
          <p:cNvCxnSpPr>
            <a:endCxn id="1302" idx="1"/>
          </p:cNvCxnSpPr>
          <p:nvPr/>
        </p:nvCxnSpPr>
        <p:spPr>
          <a:xfrm>
            <a:off x="5734050" y="2686050"/>
            <a:ext cx="142875" cy="4763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1" name="図形 270"/>
          <p:cNvCxnSpPr/>
          <p:nvPr/>
        </p:nvCxnSpPr>
        <p:spPr>
          <a:xfrm rot="-10800000" flipV="1">
            <a:off x="5735483" y="2788134"/>
            <a:ext cx="498540" cy="210064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2" name="テキスト 271"/>
          <p:cNvSpPr txBox="1"/>
          <p:nvPr/>
        </p:nvSpPr>
        <p:spPr>
          <a:xfrm>
            <a:off x="5875275" y="2586975"/>
            <a:ext cx="1151485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再配当処理</a:t>
            </a:r>
          </a:p>
        </p:txBody>
      </p:sp>
      <p:sp>
        <p:nvSpPr>
          <p:cNvPr id="1303" name="四角形 272"/>
          <p:cNvSpPr/>
          <p:nvPr/>
        </p:nvSpPr>
        <p:spPr>
          <a:xfrm>
            <a:off x="5735484" y="2551717"/>
            <a:ext cx="1410938" cy="63796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　　　</a:t>
            </a: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赴任旅行のみ</a:t>
            </a:r>
          </a:p>
        </p:txBody>
      </p:sp>
      <p:sp>
        <p:nvSpPr>
          <p:cNvPr id="1304" name="テキスト 208"/>
          <p:cNvSpPr txBox="1"/>
          <p:nvPr/>
        </p:nvSpPr>
        <p:spPr>
          <a:xfrm>
            <a:off x="5800946" y="528923"/>
            <a:ext cx="1214166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所属</a:t>
            </a:r>
          </a:p>
        </p:txBody>
      </p:sp>
      <p:sp>
        <p:nvSpPr>
          <p:cNvPr id="1305" name="テキスト 210"/>
          <p:cNvSpPr txBox="1"/>
          <p:nvPr/>
        </p:nvSpPr>
        <p:spPr>
          <a:xfrm>
            <a:off x="5778603" y="1154486"/>
            <a:ext cx="122051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財務会計システム</a:t>
            </a:r>
          </a:p>
        </p:txBody>
      </p:sp>
      <p:sp>
        <p:nvSpPr>
          <p:cNvPr id="1306" name="四角形 325"/>
          <p:cNvSpPr/>
          <p:nvPr/>
        </p:nvSpPr>
        <p:spPr>
          <a:xfrm>
            <a:off x="4659335" y="3511806"/>
            <a:ext cx="1087138" cy="1045102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　　　</a:t>
            </a: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</a:t>
            </a:r>
          </a:p>
        </p:txBody>
      </p:sp>
      <p:sp>
        <p:nvSpPr>
          <p:cNvPr id="1307" name="図形 326"/>
          <p:cNvSpPr/>
          <p:nvPr/>
        </p:nvSpPr>
        <p:spPr>
          <a:xfrm>
            <a:off x="5746445" y="3685289"/>
            <a:ext cx="640812" cy="159318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自動連携</a:t>
            </a:r>
          </a:p>
        </p:txBody>
      </p:sp>
      <p:sp>
        <p:nvSpPr>
          <p:cNvPr id="1308" name="図形 327"/>
          <p:cNvSpPr>
            <a:spLocks noChangeArrowheads="1"/>
          </p:cNvSpPr>
          <p:nvPr/>
        </p:nvSpPr>
        <p:spPr>
          <a:xfrm>
            <a:off x="4759120" y="4582519"/>
            <a:ext cx="918292" cy="234884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領収書等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309" name="図形 328"/>
          <p:cNvSpPr/>
          <p:nvPr/>
        </p:nvSpPr>
        <p:spPr>
          <a:xfrm>
            <a:off x="5671105" y="4624302"/>
            <a:ext cx="1206382" cy="153343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手動連携又は紙添付</a:t>
            </a:r>
          </a:p>
        </p:txBody>
      </p:sp>
      <p:sp>
        <p:nvSpPr>
          <p:cNvPr id="1310" name="図形 329"/>
          <p:cNvSpPr>
            <a:spLocks noChangeArrowheads="1"/>
          </p:cNvSpPr>
          <p:nvPr/>
        </p:nvSpPr>
        <p:spPr>
          <a:xfrm>
            <a:off x="4731708" y="3562000"/>
            <a:ext cx="918292" cy="252466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支出CSV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311" name="図形 330"/>
          <p:cNvSpPr>
            <a:spLocks noChangeArrowheads="1"/>
          </p:cNvSpPr>
          <p:nvPr/>
        </p:nvSpPr>
        <p:spPr>
          <a:xfrm>
            <a:off x="4740634" y="3886086"/>
            <a:ext cx="918292" cy="596702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 dirty="0">
                <a:latin typeface="BIZ UDPゴシック"/>
                <a:ea typeface="BIZ UDPゴシック"/>
              </a:rPr>
              <a:t>帳票ZIP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支出内訳書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旅費計算書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旅行命令簿</a:t>
            </a:r>
          </a:p>
          <a:p>
            <a:endParaRPr lang="ja-JP" altLang="en-US" sz="800" dirty="0">
              <a:latin typeface="BIZ UDPゴシック"/>
              <a:ea typeface="BIZ UDPゴシック"/>
            </a:endParaRPr>
          </a:p>
          <a:p>
            <a:endParaRPr lang="ja-JP" altLang="en-US" sz="800" dirty="0">
              <a:latin typeface="BIZ UDPゴシック"/>
              <a:ea typeface="BIZ UDPゴシック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3" name="テキスト 29"/>
          <p:cNvSpPr txBox="1"/>
          <p:nvPr/>
        </p:nvSpPr>
        <p:spPr>
          <a:xfrm>
            <a:off x="1199263" y="868792"/>
            <a:ext cx="55115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確認者</a:t>
            </a:r>
          </a:p>
        </p:txBody>
      </p:sp>
      <p:sp>
        <p:nvSpPr>
          <p:cNvPr id="1314" name="テキスト 31"/>
          <p:cNvSpPr txBox="1"/>
          <p:nvPr/>
        </p:nvSpPr>
        <p:spPr>
          <a:xfrm>
            <a:off x="1856437" y="853404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承認者</a:t>
            </a:r>
          </a:p>
        </p:txBody>
      </p:sp>
      <p:sp>
        <p:nvSpPr>
          <p:cNvPr id="1315" name="テキスト 32"/>
          <p:cNvSpPr txBox="1"/>
          <p:nvPr/>
        </p:nvSpPr>
        <p:spPr>
          <a:xfrm>
            <a:off x="499495" y="868792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旅行者</a:t>
            </a:r>
          </a:p>
        </p:txBody>
      </p:sp>
      <p:sp>
        <p:nvSpPr>
          <p:cNvPr id="1316" name="テキスト 34"/>
          <p:cNvSpPr txBox="1"/>
          <p:nvPr/>
        </p:nvSpPr>
        <p:spPr>
          <a:xfrm>
            <a:off x="2592132" y="868792"/>
            <a:ext cx="722440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b="1">
                <a:latin typeface="BIZ UDPゴシック"/>
                <a:ea typeface="BIZ UDPゴシック"/>
              </a:rPr>
              <a:t>予算担当者</a:t>
            </a:r>
            <a:endParaRPr lang="ja-JP" altLang="en-US" sz="900" b="1">
              <a:latin typeface="BIZ UDPゴシック"/>
              <a:ea typeface="BIZ UDPゴシック"/>
            </a:endParaRPr>
          </a:p>
        </p:txBody>
      </p:sp>
      <p:sp>
        <p:nvSpPr>
          <p:cNvPr id="1317" name="テキスト 35"/>
          <p:cNvSpPr txBox="1"/>
          <p:nvPr/>
        </p:nvSpPr>
        <p:spPr>
          <a:xfrm>
            <a:off x="471691" y="1501110"/>
            <a:ext cx="727572" cy="2299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旅費申請</a:t>
            </a: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318" name="テキスト 36"/>
          <p:cNvSpPr txBox="1"/>
          <p:nvPr/>
        </p:nvSpPr>
        <p:spPr>
          <a:xfrm>
            <a:off x="1304173" y="1501774"/>
            <a:ext cx="55226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319" name="テキスト 37"/>
          <p:cNvSpPr txBox="1"/>
          <p:nvPr/>
        </p:nvSpPr>
        <p:spPr>
          <a:xfrm>
            <a:off x="1936374" y="1509607"/>
            <a:ext cx="531285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承認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320" name="テキスト 38"/>
          <p:cNvSpPr txBox="1"/>
          <p:nvPr/>
        </p:nvSpPr>
        <p:spPr>
          <a:xfrm>
            <a:off x="402554" y="2586469"/>
            <a:ext cx="723012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実績入力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321" name="テキスト 39"/>
          <p:cNvSpPr txBox="1"/>
          <p:nvPr/>
        </p:nvSpPr>
        <p:spPr>
          <a:xfrm>
            <a:off x="2636184" y="2601094"/>
            <a:ext cx="72148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予算科目確認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cxnSp>
        <p:nvCxnSpPr>
          <p:cNvPr id="1322" name="図形 40"/>
          <p:cNvCxnSpPr>
            <a:stCxn id="1317" idx="3"/>
            <a:endCxn id="1318" idx="1"/>
          </p:cNvCxnSpPr>
          <p:nvPr/>
        </p:nvCxnSpPr>
        <p:spPr>
          <a:xfrm>
            <a:off x="1196891" y="1616743"/>
            <a:ext cx="1065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3" name="図形 41"/>
          <p:cNvCxnSpPr>
            <a:stCxn id="1318" idx="3"/>
            <a:endCxn id="1319" idx="1"/>
          </p:cNvCxnSpPr>
          <p:nvPr/>
        </p:nvCxnSpPr>
        <p:spPr>
          <a:xfrm>
            <a:off x="1854868" y="1616743"/>
            <a:ext cx="81464" cy="9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4" name="図形 43"/>
          <p:cNvCxnSpPr>
            <a:stCxn id="1320" idx="3"/>
            <a:endCxn id="1328" idx="1"/>
          </p:cNvCxnSpPr>
          <p:nvPr/>
        </p:nvCxnSpPr>
        <p:spPr>
          <a:xfrm>
            <a:off x="1127961" y="2688306"/>
            <a:ext cx="808372" cy="125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5" name="図形 44"/>
          <p:cNvCxnSpPr>
            <a:stCxn id="1328" idx="3"/>
            <a:endCxn id="1321" idx="1"/>
          </p:cNvCxnSpPr>
          <p:nvPr/>
        </p:nvCxnSpPr>
        <p:spPr>
          <a:xfrm>
            <a:off x="2475247" y="2700839"/>
            <a:ext cx="1629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6" name="図形 45"/>
          <p:cNvCxnSpPr>
            <a:stCxn id="1321" idx="3"/>
            <a:endCxn id="1329" idx="1"/>
          </p:cNvCxnSpPr>
          <p:nvPr/>
        </p:nvCxnSpPr>
        <p:spPr>
          <a:xfrm flipV="1">
            <a:off x="3358816" y="2647574"/>
            <a:ext cx="187993" cy="532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7" name="図形 47"/>
          <p:cNvCxnSpPr>
            <a:stCxn id="1319" idx="2"/>
            <a:endCxn id="1320" idx="1"/>
          </p:cNvCxnSpPr>
          <p:nvPr/>
        </p:nvCxnSpPr>
        <p:spPr>
          <a:xfrm rot="5400000">
            <a:off x="828738" y="1314387"/>
            <a:ext cx="946234" cy="1801604"/>
          </a:xfrm>
          <a:prstGeom prst="bentConnector4">
            <a:avLst>
              <a:gd name="adj1" fmla="val 44702"/>
              <a:gd name="adj2" fmla="val 108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8" name="テキスト 48"/>
          <p:cNvSpPr txBox="1"/>
          <p:nvPr/>
        </p:nvSpPr>
        <p:spPr>
          <a:xfrm>
            <a:off x="1936374" y="2599169"/>
            <a:ext cx="541953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329" name="テキスト 50"/>
          <p:cNvSpPr txBox="1"/>
          <p:nvPr/>
        </p:nvSpPr>
        <p:spPr>
          <a:xfrm>
            <a:off x="3546656" y="2493372"/>
            <a:ext cx="986348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明細確認</a:t>
            </a:r>
            <a:endParaRPr lang="ja-JP" altLang="en-US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（提出書類確認）</a:t>
            </a:r>
          </a:p>
        </p:txBody>
      </p:sp>
      <p:sp>
        <p:nvSpPr>
          <p:cNvPr id="1330" name="テキスト 52"/>
          <p:cNvSpPr txBox="1"/>
          <p:nvPr/>
        </p:nvSpPr>
        <p:spPr>
          <a:xfrm>
            <a:off x="3544446" y="2893166"/>
            <a:ext cx="98855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支払い予定日入力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331" name="テキスト 53"/>
          <p:cNvSpPr txBox="1"/>
          <p:nvPr/>
        </p:nvSpPr>
        <p:spPr>
          <a:xfrm>
            <a:off x="4718133" y="3288446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支払処理</a:t>
            </a:r>
          </a:p>
        </p:txBody>
      </p:sp>
      <p:sp>
        <p:nvSpPr>
          <p:cNvPr id="1332" name="テキスト 57"/>
          <p:cNvSpPr txBox="1"/>
          <p:nvPr/>
        </p:nvSpPr>
        <p:spPr>
          <a:xfrm>
            <a:off x="498948" y="528939"/>
            <a:ext cx="3919688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所　属</a:t>
            </a:r>
          </a:p>
        </p:txBody>
      </p:sp>
      <p:cxnSp>
        <p:nvCxnSpPr>
          <p:cNvPr id="1333" name="図形 60"/>
          <p:cNvCxnSpPr>
            <a:stCxn id="1329" idx="2"/>
            <a:endCxn id="1330" idx="0"/>
          </p:cNvCxnSpPr>
          <p:nvPr/>
        </p:nvCxnSpPr>
        <p:spPr>
          <a:xfrm>
            <a:off x="4038725" y="2801102"/>
            <a:ext cx="0" cy="939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4" name="図形 61"/>
          <p:cNvCxnSpPr>
            <a:stCxn id="1330" idx="2"/>
            <a:endCxn id="1331" idx="0"/>
          </p:cNvCxnSpPr>
          <p:nvPr/>
        </p:nvCxnSpPr>
        <p:spPr>
          <a:xfrm>
            <a:off x="4038725" y="3089359"/>
            <a:ext cx="1174959" cy="2005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5" name="テキスト 62"/>
          <p:cNvSpPr txBox="1"/>
          <p:nvPr/>
        </p:nvSpPr>
        <p:spPr>
          <a:xfrm>
            <a:off x="3432288" y="1526562"/>
            <a:ext cx="98634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実績入力催促</a:t>
            </a:r>
          </a:p>
        </p:txBody>
      </p:sp>
      <p:cxnSp>
        <p:nvCxnSpPr>
          <p:cNvPr id="1336" name="図形 63"/>
          <p:cNvCxnSpPr>
            <a:stCxn id="1335" idx="2"/>
            <a:endCxn id="1320" idx="0"/>
          </p:cNvCxnSpPr>
          <p:nvPr/>
        </p:nvCxnSpPr>
        <p:spPr>
          <a:xfrm rot="5400000">
            <a:off x="1912833" y="574947"/>
            <a:ext cx="864770" cy="3161423"/>
          </a:xfrm>
          <a:prstGeom prst="bentConnector3">
            <a:avLst>
              <a:gd name="adj1" fmla="val 1141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7" name="図形 65"/>
          <p:cNvSpPr>
            <a:spLocks noChangeArrowheads="1"/>
          </p:cNvSpPr>
          <p:nvPr/>
        </p:nvSpPr>
        <p:spPr>
          <a:xfrm>
            <a:off x="401053" y="3186525"/>
            <a:ext cx="3806144" cy="1189944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【証拠書類等】</a:t>
            </a:r>
            <a:endParaRPr>
              <a:solidFill>
                <a:schemeClr val="tx1"/>
              </a:solidFill>
            </a:endParaRPr>
          </a:p>
          <a:p>
            <a:endParaRPr lang="ja-JP" altLang="en-US" sz="8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[普通・公用車旅行]　領収証等の証拠書類全て　→　</a:t>
            </a:r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学校現場保管</a:t>
            </a:r>
            <a:endParaRPr>
              <a:solidFill>
                <a:schemeClr val="tx1"/>
              </a:solidFill>
            </a:endParaRP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[赴任・研修・外国・その他旅行]領収書等原本提出が必要な書類　→　</a:t>
            </a: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学校現場保管</a:t>
            </a:r>
            <a:endParaRPr>
              <a:solidFill>
                <a:schemeClr val="tx1"/>
              </a:solidFill>
            </a:endParaRP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[赴任・研修・外国・その他旅行]上記以外の書類　→　</a:t>
            </a:r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学校現場保管</a:t>
            </a:r>
            <a:endParaRPr>
              <a:solidFill>
                <a:schemeClr val="tx1"/>
              </a:solidFill>
            </a:endParaRPr>
          </a:p>
          <a:p>
            <a:endParaRPr lang="ja-JP" altLang="en-US" sz="8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【支出票の決裁区分】</a:t>
            </a:r>
            <a:endParaRPr>
              <a:solidFill>
                <a:schemeClr val="tx1"/>
              </a:solidFill>
            </a:endParaRP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[普通・公用車旅行]　電子決裁</a:t>
            </a:r>
            <a:endParaRPr>
              <a:solidFill>
                <a:schemeClr val="tx1"/>
              </a:solidFill>
            </a:endParaRP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[赴任・研修・外国・その他旅行]</a:t>
            </a:r>
            <a:endParaRPr>
              <a:solidFill>
                <a:schemeClr val="tx1"/>
              </a:solidFill>
            </a:endParaRPr>
          </a:p>
          <a:p>
            <a:endParaRPr lang="ja-JP" altLang="en-US" sz="8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endParaRPr lang="ja-JP" altLang="en-US" sz="8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endParaRPr lang="ja-JP" altLang="en-US" sz="8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endParaRPr lang="ja-JP" altLang="en-US" sz="8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endParaRPr lang="ja-JP" altLang="en-US" sz="8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　</a:t>
            </a:r>
            <a:endParaRPr>
              <a:solidFill>
                <a:schemeClr val="tx1"/>
              </a:solidFill>
            </a:endParaRPr>
          </a:p>
          <a:p>
            <a:endParaRPr lang="ja-JP" altLang="en-US" sz="8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endParaRPr lang="ja-JP" altLang="en-US" sz="8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endParaRPr lang="ja-JP" altLang="en-US" sz="800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338" name="テキスト 66"/>
          <p:cNvSpPr txBox="1"/>
          <p:nvPr/>
        </p:nvSpPr>
        <p:spPr>
          <a:xfrm>
            <a:off x="108705" y="182878"/>
            <a:ext cx="154166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精算払</a:t>
            </a: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（</a:t>
            </a: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教委【小中】）</a:t>
            </a:r>
            <a:endParaRPr>
              <a:solidFill>
                <a:schemeClr val="tx1"/>
              </a:solidFill>
            </a:endParaRPr>
          </a:p>
        </p:txBody>
      </p:sp>
      <p:cxnSp>
        <p:nvCxnSpPr>
          <p:cNvPr id="1339" name="図形 189"/>
          <p:cNvCxnSpPr>
            <a:stCxn id="1331" idx="3"/>
          </p:cNvCxnSpPr>
          <p:nvPr/>
        </p:nvCxnSpPr>
        <p:spPr>
          <a:xfrm>
            <a:off x="5704974" y="3388895"/>
            <a:ext cx="1657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0" name="テキスト 191"/>
          <p:cNvSpPr txBox="1"/>
          <p:nvPr/>
        </p:nvSpPr>
        <p:spPr>
          <a:xfrm>
            <a:off x="5851354" y="3284466"/>
            <a:ext cx="1173277" cy="159954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支出票作成</a:t>
            </a: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341" name="テキスト 194"/>
          <p:cNvSpPr txBox="1"/>
          <p:nvPr/>
        </p:nvSpPr>
        <p:spPr>
          <a:xfrm>
            <a:off x="4735639" y="528939"/>
            <a:ext cx="99771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旅費事務担当者</a:t>
            </a:r>
          </a:p>
        </p:txBody>
      </p:sp>
      <p:sp>
        <p:nvSpPr>
          <p:cNvPr id="1342" name="テキスト 297"/>
          <p:cNvSpPr txBox="1"/>
          <p:nvPr/>
        </p:nvSpPr>
        <p:spPr>
          <a:xfrm>
            <a:off x="7142292" y="3289988"/>
            <a:ext cx="1083444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審査・出納確認</a:t>
            </a:r>
          </a:p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(電子又は紙決裁)</a:t>
            </a:r>
          </a:p>
        </p:txBody>
      </p:sp>
      <p:cxnSp>
        <p:nvCxnSpPr>
          <p:cNvPr id="1343" name="図形 298"/>
          <p:cNvCxnSpPr>
            <a:endCxn id="1342" idx="1"/>
          </p:cNvCxnSpPr>
          <p:nvPr/>
        </p:nvCxnSpPr>
        <p:spPr>
          <a:xfrm>
            <a:off x="7000875" y="3390900"/>
            <a:ext cx="142875" cy="52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4" name="テキスト 312"/>
          <p:cNvSpPr txBox="1"/>
          <p:nvPr/>
        </p:nvSpPr>
        <p:spPr>
          <a:xfrm>
            <a:off x="4724514" y="868224"/>
            <a:ext cx="985785" cy="260717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1100">
                <a:solidFill>
                  <a:schemeClr val="tx1"/>
                </a:solidFill>
              </a:rPr>
              <a:t>教育事務所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345" name="テキスト 341"/>
          <p:cNvSpPr txBox="1"/>
          <p:nvPr/>
        </p:nvSpPr>
        <p:spPr>
          <a:xfrm>
            <a:off x="5790209" y="868792"/>
            <a:ext cx="1207703" cy="260717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1100">
                <a:solidFill>
                  <a:schemeClr val="tx1"/>
                </a:solidFill>
              </a:rPr>
              <a:t>教育事務所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346" name="テキスト 342"/>
          <p:cNvSpPr txBox="1"/>
          <p:nvPr/>
        </p:nvSpPr>
        <p:spPr>
          <a:xfrm>
            <a:off x="7108059" y="861098"/>
            <a:ext cx="1151910" cy="260717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1100">
                <a:solidFill>
                  <a:schemeClr val="tx1"/>
                </a:solidFill>
              </a:rPr>
              <a:t>教育事務所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347" name="テキスト 343"/>
          <p:cNvSpPr txBox="1"/>
          <p:nvPr/>
        </p:nvSpPr>
        <p:spPr>
          <a:xfrm>
            <a:off x="7092034" y="528939"/>
            <a:ext cx="115189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審査担当者</a:t>
            </a:r>
          </a:p>
        </p:txBody>
      </p:sp>
      <p:sp>
        <p:nvSpPr>
          <p:cNvPr id="1348" name="直線 352"/>
          <p:cNvSpPr/>
          <p:nvPr/>
        </p:nvSpPr>
        <p:spPr>
          <a:xfrm>
            <a:off x="499234" y="1403684"/>
            <a:ext cx="7724712" cy="0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cxnSp>
        <p:nvCxnSpPr>
          <p:cNvPr id="1349" name="図形 209"/>
          <p:cNvCxnSpPr>
            <a:endCxn id="1350" idx="1"/>
          </p:cNvCxnSpPr>
          <p:nvPr/>
        </p:nvCxnSpPr>
        <p:spPr>
          <a:xfrm flipV="1">
            <a:off x="2761137" y="2011530"/>
            <a:ext cx="748074" cy="591318"/>
          </a:xfrm>
          <a:prstGeom prst="bentConnector3">
            <a:avLst>
              <a:gd name="adj1" fmla="val 50000"/>
            </a:avLst>
          </a:prstGeom>
          <a:ln w="3175" cmpd="sng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0" name="テキスト 210"/>
          <p:cNvSpPr txBox="1"/>
          <p:nvPr/>
        </p:nvSpPr>
        <p:spPr>
          <a:xfrm>
            <a:off x="3506646" y="1909748"/>
            <a:ext cx="98855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研修調書作成</a:t>
            </a:r>
          </a:p>
        </p:txBody>
      </p:sp>
      <p:cxnSp>
        <p:nvCxnSpPr>
          <p:cNvPr id="1351" name="図形 211"/>
          <p:cNvCxnSpPr>
            <a:endCxn id="1352" idx="0"/>
          </p:cNvCxnSpPr>
          <p:nvPr/>
        </p:nvCxnSpPr>
        <p:spPr>
          <a:xfrm>
            <a:off x="4026192" y="2049128"/>
            <a:ext cx="12533" cy="137862"/>
          </a:xfrm>
          <a:prstGeom prst="straightConnector1">
            <a:avLst/>
          </a:prstGeom>
          <a:ln w="3175" cmpd="sng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2" name="テキスト 212"/>
          <p:cNvSpPr txBox="1"/>
          <p:nvPr/>
        </p:nvSpPr>
        <p:spPr>
          <a:xfrm>
            <a:off x="3544446" y="2187209"/>
            <a:ext cx="98855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明細登録</a:t>
            </a:r>
          </a:p>
        </p:txBody>
      </p:sp>
      <p:cxnSp>
        <p:nvCxnSpPr>
          <p:cNvPr id="1353" name="図形 213"/>
          <p:cNvCxnSpPr/>
          <p:nvPr/>
        </p:nvCxnSpPr>
        <p:spPr>
          <a:xfrm>
            <a:off x="4031078" y="2386371"/>
            <a:ext cx="0" cy="183800"/>
          </a:xfrm>
          <a:prstGeom prst="straightConnector1">
            <a:avLst/>
          </a:prstGeom>
          <a:ln w="3175" cmpd="sng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4" name="四角形 214"/>
          <p:cNvSpPr/>
          <p:nvPr/>
        </p:nvSpPr>
        <p:spPr>
          <a:xfrm>
            <a:off x="2817580" y="1849815"/>
            <a:ext cx="1715424" cy="611687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研修旅行のみ</a:t>
            </a:r>
          </a:p>
        </p:txBody>
      </p:sp>
      <p:cxnSp>
        <p:nvCxnSpPr>
          <p:cNvPr id="1355" name="図形 269"/>
          <p:cNvCxnSpPr>
            <a:endCxn id="1357" idx="1"/>
          </p:cNvCxnSpPr>
          <p:nvPr/>
        </p:nvCxnSpPr>
        <p:spPr>
          <a:xfrm>
            <a:off x="5734050" y="2686050"/>
            <a:ext cx="142875" cy="4763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6" name="図形 270"/>
          <p:cNvCxnSpPr/>
          <p:nvPr/>
        </p:nvCxnSpPr>
        <p:spPr>
          <a:xfrm rot="-10800000" flipV="1">
            <a:off x="5735483" y="2788134"/>
            <a:ext cx="498540" cy="210064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7" name="テキスト 271"/>
          <p:cNvSpPr txBox="1"/>
          <p:nvPr/>
        </p:nvSpPr>
        <p:spPr>
          <a:xfrm>
            <a:off x="5875275" y="2586975"/>
            <a:ext cx="1151485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再配当処理</a:t>
            </a:r>
          </a:p>
        </p:txBody>
      </p:sp>
      <p:sp>
        <p:nvSpPr>
          <p:cNvPr id="1358" name="四角形 272"/>
          <p:cNvSpPr/>
          <p:nvPr/>
        </p:nvSpPr>
        <p:spPr>
          <a:xfrm>
            <a:off x="5735484" y="2551717"/>
            <a:ext cx="1410938" cy="63796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　　　</a:t>
            </a: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赴任旅行のみ</a:t>
            </a:r>
          </a:p>
        </p:txBody>
      </p:sp>
      <p:sp>
        <p:nvSpPr>
          <p:cNvPr id="1359" name="テキスト 208"/>
          <p:cNvSpPr txBox="1"/>
          <p:nvPr/>
        </p:nvSpPr>
        <p:spPr>
          <a:xfrm>
            <a:off x="5800946" y="528923"/>
            <a:ext cx="1214166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所属</a:t>
            </a:r>
          </a:p>
        </p:txBody>
      </p:sp>
      <p:sp>
        <p:nvSpPr>
          <p:cNvPr id="1360" name="テキスト 210"/>
          <p:cNvSpPr txBox="1"/>
          <p:nvPr/>
        </p:nvSpPr>
        <p:spPr>
          <a:xfrm>
            <a:off x="5778603" y="1154486"/>
            <a:ext cx="122051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財務会計システム</a:t>
            </a:r>
          </a:p>
        </p:txBody>
      </p:sp>
      <p:sp>
        <p:nvSpPr>
          <p:cNvPr id="1361" name="四角形 325"/>
          <p:cNvSpPr/>
          <p:nvPr/>
        </p:nvSpPr>
        <p:spPr>
          <a:xfrm>
            <a:off x="4659335" y="3511806"/>
            <a:ext cx="1087138" cy="1045102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　　　</a:t>
            </a: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</a:t>
            </a:r>
          </a:p>
        </p:txBody>
      </p:sp>
      <p:sp>
        <p:nvSpPr>
          <p:cNvPr id="1362" name="図形 326"/>
          <p:cNvSpPr/>
          <p:nvPr/>
        </p:nvSpPr>
        <p:spPr>
          <a:xfrm>
            <a:off x="5746445" y="3685289"/>
            <a:ext cx="640812" cy="159318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自動連携</a:t>
            </a:r>
          </a:p>
        </p:txBody>
      </p:sp>
      <p:sp>
        <p:nvSpPr>
          <p:cNvPr id="1363" name="図形 327"/>
          <p:cNvSpPr>
            <a:spLocks noChangeArrowheads="1"/>
          </p:cNvSpPr>
          <p:nvPr/>
        </p:nvSpPr>
        <p:spPr>
          <a:xfrm>
            <a:off x="4759120" y="4582519"/>
            <a:ext cx="918292" cy="234884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領収書等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364" name="図形 328"/>
          <p:cNvSpPr/>
          <p:nvPr/>
        </p:nvSpPr>
        <p:spPr>
          <a:xfrm>
            <a:off x="5671105" y="4624302"/>
            <a:ext cx="1206382" cy="153343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</a:rPr>
              <a:t>手動連携又は紙添付</a:t>
            </a:r>
          </a:p>
        </p:txBody>
      </p:sp>
      <p:sp>
        <p:nvSpPr>
          <p:cNvPr id="1365" name="図形 329"/>
          <p:cNvSpPr>
            <a:spLocks noChangeArrowheads="1"/>
          </p:cNvSpPr>
          <p:nvPr/>
        </p:nvSpPr>
        <p:spPr>
          <a:xfrm>
            <a:off x="4731708" y="3562000"/>
            <a:ext cx="918292" cy="252466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支出CSV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366" name="図形 330"/>
          <p:cNvSpPr>
            <a:spLocks noChangeArrowheads="1"/>
          </p:cNvSpPr>
          <p:nvPr/>
        </p:nvSpPr>
        <p:spPr>
          <a:xfrm>
            <a:off x="4740634" y="3886086"/>
            <a:ext cx="918292" cy="596702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 dirty="0">
                <a:latin typeface="BIZ UDPゴシック"/>
                <a:ea typeface="BIZ UDPゴシック"/>
              </a:rPr>
              <a:t>帳票ZIP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支出内訳書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旅費計算書</a:t>
            </a:r>
          </a:p>
          <a:p>
            <a:r>
              <a:rPr lang="ja-JP" altLang="en-US" sz="800" dirty="0">
                <a:latin typeface="BIZ UDPゴシック"/>
                <a:ea typeface="BIZ UDPゴシック"/>
              </a:rPr>
              <a:t>　旅行命令簿</a:t>
            </a:r>
          </a:p>
          <a:p>
            <a:endParaRPr lang="ja-JP" altLang="en-US" sz="800" dirty="0">
              <a:latin typeface="BIZ UDPゴシック"/>
              <a:ea typeface="BIZ UDPゴシック"/>
            </a:endParaRPr>
          </a:p>
          <a:p>
            <a:endParaRPr lang="ja-JP" altLang="en-US" sz="800" dirty="0">
              <a:latin typeface="BIZ UDPゴシック"/>
              <a:ea typeface="BIZ UDPゴシック"/>
            </a:endParaRPr>
          </a:p>
        </p:txBody>
      </p:sp>
      <p:sp>
        <p:nvSpPr>
          <p:cNvPr id="1367" name="テキスト 993"/>
          <p:cNvSpPr txBox="1"/>
          <p:nvPr/>
        </p:nvSpPr>
        <p:spPr>
          <a:xfrm>
            <a:off x="3420000" y="861098"/>
            <a:ext cx="99771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旅費事務担当者</a:t>
            </a:r>
            <a:endParaRPr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9" name="テキスト 29"/>
          <p:cNvSpPr txBox="1"/>
          <p:nvPr/>
        </p:nvSpPr>
        <p:spPr>
          <a:xfrm>
            <a:off x="2327650" y="868224"/>
            <a:ext cx="55115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確認者</a:t>
            </a:r>
          </a:p>
        </p:txBody>
      </p:sp>
      <p:sp>
        <p:nvSpPr>
          <p:cNvPr id="1370" name="テキスト 31"/>
          <p:cNvSpPr txBox="1"/>
          <p:nvPr/>
        </p:nvSpPr>
        <p:spPr>
          <a:xfrm>
            <a:off x="3007179" y="868224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承認者</a:t>
            </a:r>
          </a:p>
        </p:txBody>
      </p:sp>
      <p:sp>
        <p:nvSpPr>
          <p:cNvPr id="1371" name="テキスト 32"/>
          <p:cNvSpPr txBox="1"/>
          <p:nvPr/>
        </p:nvSpPr>
        <p:spPr>
          <a:xfrm>
            <a:off x="1568210" y="861358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旅行者</a:t>
            </a:r>
          </a:p>
        </p:txBody>
      </p:sp>
      <p:sp>
        <p:nvSpPr>
          <p:cNvPr id="1372" name="テキスト 34"/>
          <p:cNvSpPr txBox="1"/>
          <p:nvPr/>
        </p:nvSpPr>
        <p:spPr>
          <a:xfrm>
            <a:off x="3759198" y="868792"/>
            <a:ext cx="722440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b="1">
                <a:latin typeface="BIZ UDPゴシック"/>
                <a:ea typeface="BIZ UDPゴシック"/>
              </a:rPr>
              <a:t>予算担当者</a:t>
            </a:r>
            <a:endParaRPr lang="ja-JP" altLang="en-US" sz="900" b="1">
              <a:latin typeface="BIZ UDPゴシック"/>
              <a:ea typeface="BIZ UDPゴシック"/>
            </a:endParaRPr>
          </a:p>
        </p:txBody>
      </p:sp>
      <p:sp>
        <p:nvSpPr>
          <p:cNvPr id="1373" name="テキスト 35"/>
          <p:cNvSpPr txBox="1"/>
          <p:nvPr/>
        </p:nvSpPr>
        <p:spPr>
          <a:xfrm>
            <a:off x="1492651" y="1518539"/>
            <a:ext cx="727572" cy="2299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旅費申請</a:t>
            </a: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374" name="テキスト 36"/>
          <p:cNvSpPr txBox="1"/>
          <p:nvPr/>
        </p:nvSpPr>
        <p:spPr>
          <a:xfrm>
            <a:off x="2347809" y="1516498"/>
            <a:ext cx="55226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375" name="テキスト 37"/>
          <p:cNvSpPr txBox="1"/>
          <p:nvPr/>
        </p:nvSpPr>
        <p:spPr>
          <a:xfrm>
            <a:off x="3026079" y="1518146"/>
            <a:ext cx="531285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承認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376" name="テキスト 38"/>
          <p:cNvSpPr txBox="1"/>
          <p:nvPr/>
        </p:nvSpPr>
        <p:spPr>
          <a:xfrm>
            <a:off x="1418875" y="2861240"/>
            <a:ext cx="723012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実績入力</a:t>
            </a:r>
            <a:endParaRPr lang="ja-JP" altLang="en-US">
              <a:latin typeface="BIZ UDPゴシック"/>
              <a:ea typeface="BIZ UDPゴシック"/>
            </a:endParaRPr>
          </a:p>
        </p:txBody>
      </p:sp>
      <p:cxnSp>
        <p:nvCxnSpPr>
          <p:cNvPr id="1377" name="図形 40"/>
          <p:cNvCxnSpPr>
            <a:stCxn id="1373" idx="3"/>
            <a:endCxn id="1374" idx="1"/>
          </p:cNvCxnSpPr>
          <p:nvPr/>
        </p:nvCxnSpPr>
        <p:spPr>
          <a:xfrm>
            <a:off x="2222500" y="1633589"/>
            <a:ext cx="122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8" name="図形 41"/>
          <p:cNvCxnSpPr>
            <a:stCxn id="1374" idx="3"/>
            <a:endCxn id="1375" idx="1"/>
          </p:cNvCxnSpPr>
          <p:nvPr/>
        </p:nvCxnSpPr>
        <p:spPr>
          <a:xfrm>
            <a:off x="2898468" y="1633589"/>
            <a:ext cx="122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9" name="図形 43"/>
          <p:cNvCxnSpPr>
            <a:stCxn id="1376" idx="3"/>
            <a:endCxn id="1380" idx="1"/>
          </p:cNvCxnSpPr>
          <p:nvPr/>
        </p:nvCxnSpPr>
        <p:spPr>
          <a:xfrm>
            <a:off x="2145632" y="2957763"/>
            <a:ext cx="8121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0" name="テキスト 48"/>
          <p:cNvSpPr txBox="1"/>
          <p:nvPr/>
        </p:nvSpPr>
        <p:spPr>
          <a:xfrm>
            <a:off x="2960789" y="2857500"/>
            <a:ext cx="541953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381" name="テキスト 57"/>
          <p:cNvSpPr txBox="1"/>
          <p:nvPr/>
        </p:nvSpPr>
        <p:spPr>
          <a:xfrm>
            <a:off x="1485186" y="528939"/>
            <a:ext cx="301349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所　属</a:t>
            </a:r>
          </a:p>
        </p:txBody>
      </p:sp>
      <p:sp>
        <p:nvSpPr>
          <p:cNvPr id="1382" name="テキスト 62"/>
          <p:cNvSpPr txBox="1"/>
          <p:nvPr/>
        </p:nvSpPr>
        <p:spPr>
          <a:xfrm>
            <a:off x="4608871" y="4155750"/>
            <a:ext cx="98634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実績入力催促</a:t>
            </a:r>
          </a:p>
        </p:txBody>
      </p:sp>
      <p:cxnSp>
        <p:nvCxnSpPr>
          <p:cNvPr id="1383" name="図形 63"/>
          <p:cNvCxnSpPr>
            <a:stCxn id="1382" idx="2"/>
            <a:endCxn id="1376" idx="0"/>
          </p:cNvCxnSpPr>
          <p:nvPr/>
        </p:nvCxnSpPr>
        <p:spPr>
          <a:xfrm rot="-5400000" flipV="1">
            <a:off x="2697079" y="1945105"/>
            <a:ext cx="1493921" cy="3318711"/>
          </a:xfrm>
          <a:prstGeom prst="bentConnector5">
            <a:avLst>
              <a:gd name="adj1" fmla="val -4653"/>
              <a:gd name="adj2" fmla="val 17523"/>
              <a:gd name="adj3" fmla="val 11543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4" name="テキスト 66"/>
          <p:cNvSpPr txBox="1"/>
          <p:nvPr/>
        </p:nvSpPr>
        <p:spPr>
          <a:xfrm>
            <a:off x="108705" y="182878"/>
            <a:ext cx="154166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概算払</a:t>
            </a: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（</a:t>
            </a: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教委【県立】</a:t>
            </a: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）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385" name="図形 67"/>
          <p:cNvSpPr>
            <a:spLocks noChangeArrowheads="1"/>
          </p:cNvSpPr>
          <p:nvPr/>
        </p:nvSpPr>
        <p:spPr>
          <a:xfrm>
            <a:off x="4771878" y="2568783"/>
            <a:ext cx="918292" cy="252466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支出CSV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386" name="テキスト 191"/>
          <p:cNvSpPr txBox="1"/>
          <p:nvPr/>
        </p:nvSpPr>
        <p:spPr>
          <a:xfrm>
            <a:off x="6033782" y="2225060"/>
            <a:ext cx="948557" cy="159954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支出票作成</a:t>
            </a: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387" name="テキスト 194"/>
          <p:cNvSpPr txBox="1"/>
          <p:nvPr/>
        </p:nvSpPr>
        <p:spPr>
          <a:xfrm>
            <a:off x="4735639" y="528939"/>
            <a:ext cx="99771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旅費事務担当者</a:t>
            </a:r>
          </a:p>
        </p:txBody>
      </p:sp>
      <p:sp>
        <p:nvSpPr>
          <p:cNvPr id="1388" name="テキスト 297"/>
          <p:cNvSpPr txBox="1"/>
          <p:nvPr/>
        </p:nvSpPr>
        <p:spPr>
          <a:xfrm>
            <a:off x="7232556" y="3275156"/>
            <a:ext cx="1083444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審査・出納確認</a:t>
            </a:r>
          </a:p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(電子又は紙決裁)</a:t>
            </a:r>
          </a:p>
        </p:txBody>
      </p:sp>
      <p:cxnSp>
        <p:nvCxnSpPr>
          <p:cNvPr id="1389" name="図形 298"/>
          <p:cNvCxnSpPr>
            <a:endCxn id="1388" idx="1"/>
          </p:cNvCxnSpPr>
          <p:nvPr/>
        </p:nvCxnSpPr>
        <p:spPr>
          <a:xfrm>
            <a:off x="6981825" y="3419475"/>
            <a:ext cx="247650" cy="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0" name="テキスト 312"/>
          <p:cNvSpPr txBox="1"/>
          <p:nvPr/>
        </p:nvSpPr>
        <p:spPr>
          <a:xfrm>
            <a:off x="4724514" y="868224"/>
            <a:ext cx="985785" cy="1683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500">
                <a:solidFill>
                  <a:schemeClr val="tx1"/>
                </a:solidFill>
              </a:rPr>
              <a:t>総務事務センター（仮）</a:t>
            </a:r>
            <a:endParaRPr sz="800">
              <a:solidFill>
                <a:schemeClr val="tx1"/>
              </a:solidFill>
            </a:endParaRPr>
          </a:p>
        </p:txBody>
      </p:sp>
      <p:sp>
        <p:nvSpPr>
          <p:cNvPr id="1391" name="テキスト 341"/>
          <p:cNvSpPr txBox="1"/>
          <p:nvPr/>
        </p:nvSpPr>
        <p:spPr>
          <a:xfrm>
            <a:off x="5790209" y="868792"/>
            <a:ext cx="1207703" cy="1683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500">
                <a:solidFill>
                  <a:schemeClr val="tx1"/>
                </a:solidFill>
              </a:rPr>
              <a:t>総務事務センター（仮）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392" name="テキスト 342"/>
          <p:cNvSpPr txBox="1"/>
          <p:nvPr/>
        </p:nvSpPr>
        <p:spPr>
          <a:xfrm>
            <a:off x="7108059" y="861098"/>
            <a:ext cx="1151910" cy="1683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500">
                <a:solidFill>
                  <a:schemeClr val="tx1"/>
                </a:solidFill>
              </a:rPr>
              <a:t>総務事務センター（仮）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393" name="テキスト 343"/>
          <p:cNvSpPr txBox="1"/>
          <p:nvPr/>
        </p:nvSpPr>
        <p:spPr>
          <a:xfrm>
            <a:off x="7092034" y="528939"/>
            <a:ext cx="115189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審査担当者</a:t>
            </a:r>
          </a:p>
        </p:txBody>
      </p:sp>
      <p:sp>
        <p:nvSpPr>
          <p:cNvPr id="1394" name="直線 352"/>
          <p:cNvSpPr/>
          <p:nvPr/>
        </p:nvSpPr>
        <p:spPr>
          <a:xfrm>
            <a:off x="423262" y="1383379"/>
            <a:ext cx="7808205" cy="26752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cxnSp>
        <p:nvCxnSpPr>
          <p:cNvPr id="1395" name="図形 213"/>
          <p:cNvCxnSpPr/>
          <p:nvPr/>
        </p:nvCxnSpPr>
        <p:spPr>
          <a:xfrm>
            <a:off x="5202904" y="2386371"/>
            <a:ext cx="0" cy="183800"/>
          </a:xfrm>
          <a:prstGeom prst="straightConnector1">
            <a:avLst/>
          </a:prstGeom>
          <a:ln w="3175" cmpd="sng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6" name="テキスト 208"/>
          <p:cNvSpPr txBox="1"/>
          <p:nvPr/>
        </p:nvSpPr>
        <p:spPr>
          <a:xfrm>
            <a:off x="5800946" y="528923"/>
            <a:ext cx="1214166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所属</a:t>
            </a:r>
          </a:p>
        </p:txBody>
      </p:sp>
      <p:sp>
        <p:nvSpPr>
          <p:cNvPr id="1397" name="テキスト 210"/>
          <p:cNvSpPr txBox="1"/>
          <p:nvPr/>
        </p:nvSpPr>
        <p:spPr>
          <a:xfrm>
            <a:off x="5778603" y="1154486"/>
            <a:ext cx="122051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財務会計システム</a:t>
            </a:r>
          </a:p>
        </p:txBody>
      </p:sp>
      <p:sp>
        <p:nvSpPr>
          <p:cNvPr id="1398" name="四角形 311"/>
          <p:cNvSpPr/>
          <p:nvPr/>
        </p:nvSpPr>
        <p:spPr>
          <a:xfrm>
            <a:off x="4699505" y="2518589"/>
            <a:ext cx="1087138" cy="1045102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　　　</a:t>
            </a: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</a:t>
            </a:r>
          </a:p>
        </p:txBody>
      </p:sp>
      <p:sp>
        <p:nvSpPr>
          <p:cNvPr id="1399" name="図形 312"/>
          <p:cNvSpPr/>
          <p:nvPr/>
        </p:nvSpPr>
        <p:spPr>
          <a:xfrm>
            <a:off x="5782632" y="2814619"/>
            <a:ext cx="654178" cy="156287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自動連携</a:t>
            </a:r>
          </a:p>
        </p:txBody>
      </p:sp>
      <p:sp>
        <p:nvSpPr>
          <p:cNvPr id="1400" name="図形 314"/>
          <p:cNvSpPr>
            <a:spLocks noChangeArrowheads="1"/>
          </p:cNvSpPr>
          <p:nvPr/>
        </p:nvSpPr>
        <p:spPr>
          <a:xfrm>
            <a:off x="4780804" y="2892869"/>
            <a:ext cx="918292" cy="596702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帳票ZIP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支出内訳書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旅費計算書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旅行命令簿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401" name="図形 315"/>
          <p:cNvSpPr>
            <a:spLocks noChangeArrowheads="1"/>
          </p:cNvSpPr>
          <p:nvPr/>
        </p:nvSpPr>
        <p:spPr>
          <a:xfrm>
            <a:off x="4770563" y="3590293"/>
            <a:ext cx="918292" cy="234884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見積書等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402" name="図形 316"/>
          <p:cNvSpPr/>
          <p:nvPr/>
        </p:nvSpPr>
        <p:spPr>
          <a:xfrm>
            <a:off x="5683602" y="3634794"/>
            <a:ext cx="1050130" cy="150714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手動連携又は添付</a:t>
            </a:r>
          </a:p>
        </p:txBody>
      </p:sp>
      <p:sp>
        <p:nvSpPr>
          <p:cNvPr id="1403" name="テキスト 317"/>
          <p:cNvSpPr txBox="1"/>
          <p:nvPr/>
        </p:nvSpPr>
        <p:spPr>
          <a:xfrm>
            <a:off x="3759198" y="1552209"/>
            <a:ext cx="72148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予算科目確認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cxnSp>
        <p:nvCxnSpPr>
          <p:cNvPr id="1404" name="図形 318"/>
          <p:cNvCxnSpPr>
            <a:endCxn id="1403" idx="1"/>
          </p:cNvCxnSpPr>
          <p:nvPr/>
        </p:nvCxnSpPr>
        <p:spPr>
          <a:xfrm flipV="1">
            <a:off x="3502742" y="1643831"/>
            <a:ext cx="256048" cy="10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5" name="テキスト 319"/>
          <p:cNvSpPr txBox="1"/>
          <p:nvPr/>
        </p:nvSpPr>
        <p:spPr>
          <a:xfrm>
            <a:off x="4737850" y="1518539"/>
            <a:ext cx="986348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明細確認</a:t>
            </a:r>
            <a:endParaRPr lang="ja-JP" altLang="en-US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（提出書類確認）</a:t>
            </a:r>
          </a:p>
        </p:txBody>
      </p:sp>
      <p:sp>
        <p:nvSpPr>
          <p:cNvPr id="1406" name="テキスト 320"/>
          <p:cNvSpPr txBox="1"/>
          <p:nvPr/>
        </p:nvSpPr>
        <p:spPr>
          <a:xfrm>
            <a:off x="4735639" y="1894444"/>
            <a:ext cx="98855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支払い予定日入力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407" name="テキスト 321"/>
          <p:cNvSpPr txBox="1"/>
          <p:nvPr/>
        </p:nvSpPr>
        <p:spPr>
          <a:xfrm>
            <a:off x="4724514" y="2225060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支払処理</a:t>
            </a:r>
          </a:p>
        </p:txBody>
      </p:sp>
      <p:cxnSp>
        <p:nvCxnSpPr>
          <p:cNvPr id="1408" name="図形 322"/>
          <p:cNvCxnSpPr>
            <a:stCxn id="1403" idx="3"/>
            <a:endCxn id="1405" idx="1"/>
          </p:cNvCxnSpPr>
          <p:nvPr/>
        </p:nvCxnSpPr>
        <p:spPr>
          <a:xfrm>
            <a:off x="4475726" y="1654073"/>
            <a:ext cx="266290" cy="153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9" name="図形 323"/>
          <p:cNvCxnSpPr/>
          <p:nvPr/>
        </p:nvCxnSpPr>
        <p:spPr>
          <a:xfrm>
            <a:off x="5222158" y="1770626"/>
            <a:ext cx="0" cy="163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0" name="図形 324"/>
          <p:cNvCxnSpPr/>
          <p:nvPr/>
        </p:nvCxnSpPr>
        <p:spPr>
          <a:xfrm>
            <a:off x="5222158" y="2118851"/>
            <a:ext cx="0" cy="163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1" name="図形 331"/>
          <p:cNvCxnSpPr/>
          <p:nvPr/>
        </p:nvCxnSpPr>
        <p:spPr>
          <a:xfrm>
            <a:off x="423262" y="2478271"/>
            <a:ext cx="8036738" cy="1533479"/>
          </a:xfrm>
          <a:prstGeom prst="bentConnector3">
            <a:avLst>
              <a:gd name="adj1" fmla="val 51750"/>
            </a:avLst>
          </a:prstGeom>
          <a:ln w="38100" cap="flat" cmpd="dbl" algn="ctr">
            <a:solidFill>
              <a:schemeClr val="tx1"/>
            </a:solidFill>
            <a:prstDash val="lg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2" name="図形 332"/>
          <p:cNvSpPr/>
          <p:nvPr/>
        </p:nvSpPr>
        <p:spPr>
          <a:xfrm>
            <a:off x="422241" y="1456629"/>
            <a:ext cx="840738" cy="315139"/>
          </a:xfrm>
          <a:prstGeom prst="flowChartPunchedTap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概算払い</a:t>
            </a:r>
          </a:p>
        </p:txBody>
      </p:sp>
      <p:sp>
        <p:nvSpPr>
          <p:cNvPr id="1413" name="図形 333"/>
          <p:cNvSpPr/>
          <p:nvPr/>
        </p:nvSpPr>
        <p:spPr>
          <a:xfrm>
            <a:off x="727472" y="3275156"/>
            <a:ext cx="840738" cy="268836"/>
          </a:xfrm>
          <a:prstGeom prst="flowChartPunchedTap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精算なし</a:t>
            </a:r>
          </a:p>
        </p:txBody>
      </p:sp>
      <p:sp>
        <p:nvSpPr>
          <p:cNvPr id="1414" name="テキスト 340"/>
          <p:cNvSpPr txBox="1"/>
          <p:nvPr/>
        </p:nvSpPr>
        <p:spPr>
          <a:xfrm>
            <a:off x="349270" y="3941199"/>
            <a:ext cx="723012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latin typeface="BIZ UDPゴシック"/>
                <a:ea typeface="BIZ UDPゴシック"/>
              </a:rPr>
              <a:t>命令完了</a:t>
            </a:r>
          </a:p>
        </p:txBody>
      </p:sp>
      <p:cxnSp>
        <p:nvCxnSpPr>
          <p:cNvPr id="1415" name="図形 341"/>
          <p:cNvCxnSpPr/>
          <p:nvPr/>
        </p:nvCxnSpPr>
        <p:spPr>
          <a:xfrm flipV="1">
            <a:off x="3444040" y="2956399"/>
            <a:ext cx="360947" cy="6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6" name="図形 342"/>
          <p:cNvSpPr/>
          <p:nvPr/>
        </p:nvSpPr>
        <p:spPr>
          <a:xfrm>
            <a:off x="3231765" y="3289322"/>
            <a:ext cx="840738" cy="315139"/>
          </a:xfrm>
          <a:prstGeom prst="flowChartPunchedTap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精算あり</a:t>
            </a:r>
          </a:p>
        </p:txBody>
      </p:sp>
      <p:sp>
        <p:nvSpPr>
          <p:cNvPr id="1417" name="テキスト 344"/>
          <p:cNvSpPr txBox="1"/>
          <p:nvPr/>
        </p:nvSpPr>
        <p:spPr>
          <a:xfrm>
            <a:off x="3777187" y="2821591"/>
            <a:ext cx="721489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予算科目確認</a:t>
            </a:r>
            <a:endParaRPr lang="ja-JP" altLang="en-US">
              <a:latin typeface="BIZ UDPゴシック"/>
              <a:ea typeface="BIZ UDPゴシック"/>
            </a:endParaRPr>
          </a:p>
          <a:p>
            <a:pPr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</p:txBody>
      </p:sp>
      <p:cxnSp>
        <p:nvCxnSpPr>
          <p:cNvPr id="1418" name="図形 349"/>
          <p:cNvCxnSpPr/>
          <p:nvPr/>
        </p:nvCxnSpPr>
        <p:spPr>
          <a:xfrm rot="5400000">
            <a:off x="1843549" y="1863806"/>
            <a:ext cx="880806" cy="3390081"/>
          </a:xfrm>
          <a:prstGeom prst="bentConnector3">
            <a:avLst>
              <a:gd name="adj1" fmla="val 1197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9" name="テキスト 350"/>
          <p:cNvSpPr txBox="1"/>
          <p:nvPr/>
        </p:nvSpPr>
        <p:spPr>
          <a:xfrm>
            <a:off x="4548164" y="4455120"/>
            <a:ext cx="1201851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明細確認（提出書類確認）</a:t>
            </a:r>
          </a:p>
        </p:txBody>
      </p:sp>
      <p:sp>
        <p:nvSpPr>
          <p:cNvPr id="1420" name="図形 352"/>
          <p:cNvSpPr/>
          <p:nvPr/>
        </p:nvSpPr>
        <p:spPr>
          <a:xfrm>
            <a:off x="459171" y="2518589"/>
            <a:ext cx="840738" cy="315139"/>
          </a:xfrm>
          <a:prstGeom prst="flowChartPunchedTap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精算処理</a:t>
            </a:r>
          </a:p>
        </p:txBody>
      </p:sp>
      <p:cxnSp>
        <p:nvCxnSpPr>
          <p:cNvPr id="1421" name="図形 355"/>
          <p:cNvCxnSpPr/>
          <p:nvPr/>
        </p:nvCxnSpPr>
        <p:spPr>
          <a:xfrm rot="-5400000" flipH="1">
            <a:off x="3572261" y="3526786"/>
            <a:ext cx="1541867" cy="409938"/>
          </a:xfrm>
          <a:prstGeom prst="bentConnector3">
            <a:avLst>
              <a:gd name="adj1" fmla="val 999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2" name="テキスト 356"/>
          <p:cNvSpPr txBox="1"/>
          <p:nvPr/>
        </p:nvSpPr>
        <p:spPr>
          <a:xfrm>
            <a:off x="5907218" y="4669671"/>
            <a:ext cx="1095414" cy="33766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latin typeface="BIZ UDPゴシック"/>
                <a:ea typeface="BIZ UDPゴシック"/>
              </a:rPr>
              <a:t>支出票OR歳出戻入票作成</a:t>
            </a:r>
          </a:p>
        </p:txBody>
      </p:sp>
      <p:sp>
        <p:nvSpPr>
          <p:cNvPr id="1423" name="テキスト 357"/>
          <p:cNvSpPr txBox="1"/>
          <p:nvPr/>
        </p:nvSpPr>
        <p:spPr>
          <a:xfrm>
            <a:off x="4548164" y="4792762"/>
            <a:ext cx="1201851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latin typeface="BIZ UDPゴシック"/>
                <a:ea typeface="BIZ UDPゴシック"/>
              </a:rPr>
              <a:t>旅費精算書作成</a:t>
            </a:r>
          </a:p>
        </p:txBody>
      </p:sp>
      <p:cxnSp>
        <p:nvCxnSpPr>
          <p:cNvPr id="1424" name="図形 358"/>
          <p:cNvCxnSpPr/>
          <p:nvPr/>
        </p:nvCxnSpPr>
        <p:spPr>
          <a:xfrm>
            <a:off x="5104254" y="4651810"/>
            <a:ext cx="0" cy="163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5" name="図形 360"/>
          <p:cNvCxnSpPr/>
          <p:nvPr/>
        </p:nvCxnSpPr>
        <p:spPr>
          <a:xfrm flipV="1">
            <a:off x="5688855" y="4838501"/>
            <a:ext cx="256048" cy="10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6" name="図形 362"/>
          <p:cNvCxnSpPr>
            <a:stCxn id="1419" idx="1"/>
            <a:endCxn id="1414" idx="3"/>
          </p:cNvCxnSpPr>
          <p:nvPr/>
        </p:nvCxnSpPr>
        <p:spPr>
          <a:xfrm rot="10800000">
            <a:off x="1072816" y="4045618"/>
            <a:ext cx="3479132" cy="50632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7" name="四角形 363"/>
          <p:cNvSpPr/>
          <p:nvPr/>
        </p:nvSpPr>
        <p:spPr>
          <a:xfrm>
            <a:off x="5969315" y="2049462"/>
            <a:ext cx="1087138" cy="1900131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　　　</a:t>
            </a: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</a:t>
            </a:r>
          </a:p>
        </p:txBody>
      </p:sp>
      <p:sp>
        <p:nvSpPr>
          <p:cNvPr id="1428" name="図形 368"/>
          <p:cNvSpPr/>
          <p:nvPr/>
        </p:nvSpPr>
        <p:spPr>
          <a:xfrm>
            <a:off x="6266245" y="3825755"/>
            <a:ext cx="323268" cy="846009"/>
          </a:xfrm>
          <a:prstGeom prst="downArrow">
            <a:avLst/>
          </a:prstGeom>
          <a:noFill/>
          <a:ln w="3175" cap="flat" cmpd="sng">
            <a:solidFill>
              <a:schemeClr val="tx1"/>
            </a:solidFill>
            <a:prstDash val="sysDash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添付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0" name="テキスト 29"/>
          <p:cNvSpPr txBox="1"/>
          <p:nvPr/>
        </p:nvSpPr>
        <p:spPr>
          <a:xfrm>
            <a:off x="1568210" y="853404"/>
            <a:ext cx="551150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確認者</a:t>
            </a:r>
          </a:p>
        </p:txBody>
      </p:sp>
      <p:sp>
        <p:nvSpPr>
          <p:cNvPr id="1431" name="テキスト 31"/>
          <p:cNvSpPr txBox="1"/>
          <p:nvPr/>
        </p:nvSpPr>
        <p:spPr>
          <a:xfrm>
            <a:off x="2318586" y="853404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承認者</a:t>
            </a:r>
          </a:p>
        </p:txBody>
      </p:sp>
      <p:sp>
        <p:nvSpPr>
          <p:cNvPr id="1432" name="テキスト 32"/>
          <p:cNvSpPr txBox="1"/>
          <p:nvPr/>
        </p:nvSpPr>
        <p:spPr>
          <a:xfrm>
            <a:off x="753832" y="853404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旅行者</a:t>
            </a:r>
          </a:p>
        </p:txBody>
      </p:sp>
      <p:sp>
        <p:nvSpPr>
          <p:cNvPr id="1433" name="テキスト 34"/>
          <p:cNvSpPr txBox="1"/>
          <p:nvPr/>
        </p:nvSpPr>
        <p:spPr>
          <a:xfrm>
            <a:off x="3036758" y="868792"/>
            <a:ext cx="722440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b="1">
                <a:latin typeface="BIZ UDPゴシック"/>
                <a:ea typeface="BIZ UDPゴシック"/>
              </a:rPr>
              <a:t>予算担当者</a:t>
            </a:r>
            <a:endParaRPr lang="ja-JP" altLang="en-US" sz="900" b="1">
              <a:latin typeface="BIZ UDPゴシック"/>
              <a:ea typeface="BIZ UDPゴシック"/>
            </a:endParaRPr>
          </a:p>
        </p:txBody>
      </p:sp>
      <p:sp>
        <p:nvSpPr>
          <p:cNvPr id="1434" name="テキスト 35"/>
          <p:cNvSpPr txBox="1"/>
          <p:nvPr/>
        </p:nvSpPr>
        <p:spPr>
          <a:xfrm>
            <a:off x="784055" y="1518539"/>
            <a:ext cx="727572" cy="2299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旅費申請</a:t>
            </a: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435" name="テキスト 36"/>
          <p:cNvSpPr txBox="1"/>
          <p:nvPr/>
        </p:nvSpPr>
        <p:spPr>
          <a:xfrm>
            <a:off x="1593368" y="1516498"/>
            <a:ext cx="55226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436" name="テキスト 37"/>
          <p:cNvSpPr txBox="1"/>
          <p:nvPr/>
        </p:nvSpPr>
        <p:spPr>
          <a:xfrm>
            <a:off x="2319267" y="1521432"/>
            <a:ext cx="531285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latin typeface="BIZ UDPゴシック"/>
                <a:ea typeface="BIZ UDPゴシック"/>
              </a:rPr>
              <a:t>承認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437" name="テキスト 38"/>
          <p:cNvSpPr txBox="1"/>
          <p:nvPr/>
        </p:nvSpPr>
        <p:spPr>
          <a:xfrm>
            <a:off x="827934" y="2833728"/>
            <a:ext cx="723012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実績入力</a:t>
            </a:r>
            <a:endParaRPr lang="ja-JP" altLang="en-US">
              <a:latin typeface="BIZ UDPゴシック"/>
              <a:ea typeface="BIZ UDPゴシック"/>
            </a:endParaRPr>
          </a:p>
        </p:txBody>
      </p:sp>
      <p:cxnSp>
        <p:nvCxnSpPr>
          <p:cNvPr id="1438" name="図形 40"/>
          <p:cNvCxnSpPr>
            <a:stCxn id="1434" idx="3"/>
            <a:endCxn id="1435" idx="1"/>
          </p:cNvCxnSpPr>
          <p:nvPr/>
        </p:nvCxnSpPr>
        <p:spPr>
          <a:xfrm>
            <a:off x="1510214" y="1632410"/>
            <a:ext cx="814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9" name="図形 41"/>
          <p:cNvCxnSpPr>
            <a:stCxn id="1435" idx="3"/>
            <a:endCxn id="1436" idx="1"/>
          </p:cNvCxnSpPr>
          <p:nvPr/>
        </p:nvCxnSpPr>
        <p:spPr>
          <a:xfrm>
            <a:off x="2143125" y="1632410"/>
            <a:ext cx="175461" cy="3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0" name="図形 43"/>
          <p:cNvCxnSpPr>
            <a:stCxn id="1437" idx="3"/>
            <a:endCxn id="1441" idx="1"/>
          </p:cNvCxnSpPr>
          <p:nvPr/>
        </p:nvCxnSpPr>
        <p:spPr>
          <a:xfrm flipV="1">
            <a:off x="1554079" y="2920165"/>
            <a:ext cx="751974" cy="125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1" name="テキスト 48"/>
          <p:cNvSpPr txBox="1"/>
          <p:nvPr/>
        </p:nvSpPr>
        <p:spPr>
          <a:xfrm>
            <a:off x="2305762" y="2821249"/>
            <a:ext cx="541953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442" name="テキスト 57"/>
          <p:cNvSpPr txBox="1"/>
          <p:nvPr/>
        </p:nvSpPr>
        <p:spPr>
          <a:xfrm>
            <a:off x="753972" y="528939"/>
            <a:ext cx="4025491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所　属</a:t>
            </a:r>
          </a:p>
        </p:txBody>
      </p:sp>
      <p:sp>
        <p:nvSpPr>
          <p:cNvPr id="1443" name="テキスト 62"/>
          <p:cNvSpPr txBox="1"/>
          <p:nvPr/>
        </p:nvSpPr>
        <p:spPr>
          <a:xfrm>
            <a:off x="3700065" y="4099621"/>
            <a:ext cx="98634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実績入力催促</a:t>
            </a:r>
          </a:p>
        </p:txBody>
      </p:sp>
      <p:cxnSp>
        <p:nvCxnSpPr>
          <p:cNvPr id="1444" name="図形 63"/>
          <p:cNvCxnSpPr>
            <a:endCxn id="1437" idx="0"/>
          </p:cNvCxnSpPr>
          <p:nvPr/>
        </p:nvCxnSpPr>
        <p:spPr>
          <a:xfrm rot="10800000">
            <a:off x="1190625" y="2832434"/>
            <a:ext cx="3266145" cy="1267188"/>
          </a:xfrm>
          <a:prstGeom prst="bentConnector4">
            <a:avLst>
              <a:gd name="adj1" fmla="val 2878"/>
              <a:gd name="adj2" fmla="val 11137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5" name="テキスト 66"/>
          <p:cNvSpPr txBox="1"/>
          <p:nvPr/>
        </p:nvSpPr>
        <p:spPr>
          <a:xfrm>
            <a:off x="108705" y="182878"/>
            <a:ext cx="154166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概算払</a:t>
            </a: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（</a:t>
            </a: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教委【小中】</a:t>
            </a:r>
            <a:r>
              <a:rPr lang="ja-JP" altLang="en-US" sz="900">
                <a:solidFill>
                  <a:schemeClr val="tx1"/>
                </a:solidFill>
                <a:latin typeface="BIZ UDPゴシック"/>
                <a:ea typeface="BIZ UDPゴシック"/>
              </a:rPr>
              <a:t>）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446" name="図形 67"/>
          <p:cNvSpPr>
            <a:spLocks noChangeArrowheads="1"/>
          </p:cNvSpPr>
          <p:nvPr/>
        </p:nvSpPr>
        <p:spPr>
          <a:xfrm>
            <a:off x="4771878" y="2568783"/>
            <a:ext cx="918292" cy="252466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支出CSV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447" name="テキスト 191"/>
          <p:cNvSpPr txBox="1"/>
          <p:nvPr/>
        </p:nvSpPr>
        <p:spPr>
          <a:xfrm>
            <a:off x="6033782" y="2225060"/>
            <a:ext cx="948557" cy="159954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支出票作成</a:t>
            </a: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448" name="テキスト 194"/>
          <p:cNvSpPr txBox="1"/>
          <p:nvPr/>
        </p:nvSpPr>
        <p:spPr>
          <a:xfrm>
            <a:off x="4909504" y="528939"/>
            <a:ext cx="99771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旅費事務担当者</a:t>
            </a:r>
          </a:p>
        </p:txBody>
      </p:sp>
      <p:sp>
        <p:nvSpPr>
          <p:cNvPr id="1449" name="テキスト 297"/>
          <p:cNvSpPr txBox="1"/>
          <p:nvPr/>
        </p:nvSpPr>
        <p:spPr>
          <a:xfrm>
            <a:off x="7232556" y="3275156"/>
            <a:ext cx="1083444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審査・出納確認</a:t>
            </a:r>
          </a:p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(電子又は紙決裁)</a:t>
            </a:r>
          </a:p>
        </p:txBody>
      </p:sp>
      <p:cxnSp>
        <p:nvCxnSpPr>
          <p:cNvPr id="1450" name="図形 298"/>
          <p:cNvCxnSpPr>
            <a:endCxn id="1449" idx="1"/>
          </p:cNvCxnSpPr>
          <p:nvPr/>
        </p:nvCxnSpPr>
        <p:spPr>
          <a:xfrm>
            <a:off x="6981825" y="3419475"/>
            <a:ext cx="247650" cy="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1" name="テキスト 312"/>
          <p:cNvSpPr txBox="1"/>
          <p:nvPr/>
        </p:nvSpPr>
        <p:spPr>
          <a:xfrm>
            <a:off x="4909504" y="868792"/>
            <a:ext cx="985785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教育事務所</a:t>
            </a:r>
            <a:endParaRPr sz="800">
              <a:solidFill>
                <a:schemeClr val="tx1"/>
              </a:solidFill>
            </a:endParaRPr>
          </a:p>
        </p:txBody>
      </p:sp>
      <p:sp>
        <p:nvSpPr>
          <p:cNvPr id="1452" name="テキスト 341"/>
          <p:cNvSpPr txBox="1"/>
          <p:nvPr/>
        </p:nvSpPr>
        <p:spPr>
          <a:xfrm>
            <a:off x="6021773" y="868792"/>
            <a:ext cx="1207703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教育事務所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453" name="テキスト 342"/>
          <p:cNvSpPr txBox="1"/>
          <p:nvPr/>
        </p:nvSpPr>
        <p:spPr>
          <a:xfrm>
            <a:off x="7382665" y="868792"/>
            <a:ext cx="1151910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教育事務所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454" name="テキスト 343"/>
          <p:cNvSpPr txBox="1"/>
          <p:nvPr/>
        </p:nvSpPr>
        <p:spPr>
          <a:xfrm>
            <a:off x="7382676" y="528939"/>
            <a:ext cx="115189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審査担当者</a:t>
            </a:r>
          </a:p>
        </p:txBody>
      </p:sp>
      <p:sp>
        <p:nvSpPr>
          <p:cNvPr id="1455" name="直線 352"/>
          <p:cNvSpPr/>
          <p:nvPr/>
        </p:nvSpPr>
        <p:spPr>
          <a:xfrm>
            <a:off x="108877" y="1383368"/>
            <a:ext cx="8425698" cy="26944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cxnSp>
        <p:nvCxnSpPr>
          <p:cNvPr id="1456" name="図形 213"/>
          <p:cNvCxnSpPr/>
          <p:nvPr/>
        </p:nvCxnSpPr>
        <p:spPr>
          <a:xfrm>
            <a:off x="5202904" y="2386371"/>
            <a:ext cx="0" cy="183800"/>
          </a:xfrm>
          <a:prstGeom prst="straightConnector1">
            <a:avLst/>
          </a:prstGeom>
          <a:ln w="3175" cmpd="sng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7" name="テキスト 208"/>
          <p:cNvSpPr txBox="1"/>
          <p:nvPr/>
        </p:nvSpPr>
        <p:spPr>
          <a:xfrm>
            <a:off x="6033782" y="528923"/>
            <a:ext cx="1214166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所属</a:t>
            </a:r>
          </a:p>
        </p:txBody>
      </p:sp>
      <p:sp>
        <p:nvSpPr>
          <p:cNvPr id="1458" name="テキスト 210"/>
          <p:cNvSpPr txBox="1"/>
          <p:nvPr/>
        </p:nvSpPr>
        <p:spPr>
          <a:xfrm>
            <a:off x="6033782" y="1153429"/>
            <a:ext cx="122051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財務会計システム</a:t>
            </a:r>
          </a:p>
        </p:txBody>
      </p:sp>
      <p:sp>
        <p:nvSpPr>
          <p:cNvPr id="1459" name="四角形 311"/>
          <p:cNvSpPr/>
          <p:nvPr/>
        </p:nvSpPr>
        <p:spPr>
          <a:xfrm>
            <a:off x="4699505" y="2518589"/>
            <a:ext cx="1087138" cy="1045102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　　　</a:t>
            </a: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</a:t>
            </a:r>
          </a:p>
        </p:txBody>
      </p:sp>
      <p:sp>
        <p:nvSpPr>
          <p:cNvPr id="1460" name="図形 312"/>
          <p:cNvSpPr/>
          <p:nvPr/>
        </p:nvSpPr>
        <p:spPr>
          <a:xfrm>
            <a:off x="5782632" y="2814619"/>
            <a:ext cx="654178" cy="156287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自動連携</a:t>
            </a:r>
          </a:p>
        </p:txBody>
      </p:sp>
      <p:sp>
        <p:nvSpPr>
          <p:cNvPr id="1461" name="図形 314"/>
          <p:cNvSpPr>
            <a:spLocks noChangeArrowheads="1"/>
          </p:cNvSpPr>
          <p:nvPr/>
        </p:nvSpPr>
        <p:spPr>
          <a:xfrm>
            <a:off x="4780804" y="2892869"/>
            <a:ext cx="918292" cy="596702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帳票ZIP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支出内訳書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旅費計算書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旅行命令簿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462" name="図形 315"/>
          <p:cNvSpPr>
            <a:spLocks noChangeArrowheads="1"/>
          </p:cNvSpPr>
          <p:nvPr/>
        </p:nvSpPr>
        <p:spPr>
          <a:xfrm>
            <a:off x="4770563" y="3590293"/>
            <a:ext cx="918292" cy="234884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見積書等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463" name="図形 316"/>
          <p:cNvSpPr/>
          <p:nvPr/>
        </p:nvSpPr>
        <p:spPr>
          <a:xfrm>
            <a:off x="5683602" y="3634794"/>
            <a:ext cx="1050130" cy="150714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手動連携又は添付</a:t>
            </a:r>
          </a:p>
        </p:txBody>
      </p:sp>
      <p:sp>
        <p:nvSpPr>
          <p:cNvPr id="1464" name="テキスト 317"/>
          <p:cNvSpPr txBox="1"/>
          <p:nvPr/>
        </p:nvSpPr>
        <p:spPr>
          <a:xfrm>
            <a:off x="2978576" y="1533928"/>
            <a:ext cx="72148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non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予算科目確認</a:t>
            </a:r>
            <a:endParaRPr lang="ja-JP" altLang="en-US">
              <a:latin typeface="BIZ UDPゴシック"/>
              <a:ea typeface="BIZ UDPゴシック"/>
            </a:endParaRPr>
          </a:p>
        </p:txBody>
      </p:sp>
      <p:cxnSp>
        <p:nvCxnSpPr>
          <p:cNvPr id="1465" name="図形 318"/>
          <p:cNvCxnSpPr/>
          <p:nvPr/>
        </p:nvCxnSpPr>
        <p:spPr>
          <a:xfrm flipV="1">
            <a:off x="2851234" y="1631281"/>
            <a:ext cx="127342" cy="105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6" name="テキスト 319"/>
          <p:cNvSpPr txBox="1"/>
          <p:nvPr/>
        </p:nvSpPr>
        <p:spPr>
          <a:xfrm>
            <a:off x="3826061" y="1533928"/>
            <a:ext cx="883058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明細確認</a:t>
            </a:r>
            <a:endParaRPr lang="ja-JP" altLang="en-US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（提出書類確認）</a:t>
            </a:r>
          </a:p>
        </p:txBody>
      </p:sp>
      <p:sp>
        <p:nvSpPr>
          <p:cNvPr id="1467" name="テキスト 320"/>
          <p:cNvSpPr txBox="1"/>
          <p:nvPr/>
        </p:nvSpPr>
        <p:spPr>
          <a:xfrm>
            <a:off x="3826061" y="1893831"/>
            <a:ext cx="91614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支払い予定日入力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468" name="テキスト 321"/>
          <p:cNvSpPr txBox="1"/>
          <p:nvPr/>
        </p:nvSpPr>
        <p:spPr>
          <a:xfrm>
            <a:off x="4771878" y="2224588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支払処理</a:t>
            </a:r>
          </a:p>
        </p:txBody>
      </p:sp>
      <p:cxnSp>
        <p:nvCxnSpPr>
          <p:cNvPr id="1469" name="図形 322"/>
          <p:cNvCxnSpPr>
            <a:stCxn id="1464" idx="3"/>
          </p:cNvCxnSpPr>
          <p:nvPr/>
        </p:nvCxnSpPr>
        <p:spPr>
          <a:xfrm flipV="1">
            <a:off x="3697204" y="1629276"/>
            <a:ext cx="112796" cy="62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0" name="図形 323"/>
          <p:cNvCxnSpPr/>
          <p:nvPr/>
        </p:nvCxnSpPr>
        <p:spPr>
          <a:xfrm>
            <a:off x="4275925" y="1764360"/>
            <a:ext cx="0" cy="163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1" name="図形 324"/>
          <p:cNvCxnSpPr>
            <a:endCxn id="1468" idx="0"/>
          </p:cNvCxnSpPr>
          <p:nvPr/>
        </p:nvCxnSpPr>
        <p:spPr>
          <a:xfrm>
            <a:off x="4593306" y="2092993"/>
            <a:ext cx="670510" cy="131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2" name="図形 331"/>
          <p:cNvCxnSpPr/>
          <p:nvPr/>
        </p:nvCxnSpPr>
        <p:spPr>
          <a:xfrm>
            <a:off x="423262" y="2478271"/>
            <a:ext cx="8036738" cy="1533479"/>
          </a:xfrm>
          <a:prstGeom prst="bentConnector3">
            <a:avLst>
              <a:gd name="adj1" fmla="val 51750"/>
            </a:avLst>
          </a:prstGeom>
          <a:ln w="38100" cap="flat" cmpd="dbl" algn="ctr">
            <a:solidFill>
              <a:schemeClr val="tx1"/>
            </a:solidFill>
            <a:prstDash val="lg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3" name="図形 332"/>
          <p:cNvSpPr/>
          <p:nvPr/>
        </p:nvSpPr>
        <p:spPr>
          <a:xfrm>
            <a:off x="108332" y="1486262"/>
            <a:ext cx="645453" cy="315139"/>
          </a:xfrm>
          <a:prstGeom prst="flowChartPunchedTap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概算払い</a:t>
            </a:r>
          </a:p>
        </p:txBody>
      </p:sp>
      <p:sp>
        <p:nvSpPr>
          <p:cNvPr id="1474" name="図形 333"/>
          <p:cNvSpPr/>
          <p:nvPr/>
        </p:nvSpPr>
        <p:spPr>
          <a:xfrm>
            <a:off x="879539" y="3275156"/>
            <a:ext cx="840738" cy="268836"/>
          </a:xfrm>
          <a:prstGeom prst="flowChartPunchedTap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精算なし</a:t>
            </a:r>
          </a:p>
        </p:txBody>
      </p:sp>
      <p:sp>
        <p:nvSpPr>
          <p:cNvPr id="1475" name="テキスト 340"/>
          <p:cNvSpPr txBox="1"/>
          <p:nvPr/>
        </p:nvSpPr>
        <p:spPr>
          <a:xfrm>
            <a:off x="349270" y="3941199"/>
            <a:ext cx="723012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latin typeface="BIZ UDPゴシック"/>
                <a:ea typeface="BIZ UDPゴシック"/>
              </a:rPr>
              <a:t>命令完了</a:t>
            </a:r>
          </a:p>
        </p:txBody>
      </p:sp>
      <p:cxnSp>
        <p:nvCxnSpPr>
          <p:cNvPr id="1476" name="図形 341"/>
          <p:cNvCxnSpPr/>
          <p:nvPr/>
        </p:nvCxnSpPr>
        <p:spPr>
          <a:xfrm flipV="1">
            <a:off x="2766717" y="2892869"/>
            <a:ext cx="360947" cy="6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7" name="図形 342"/>
          <p:cNvSpPr/>
          <p:nvPr/>
        </p:nvSpPr>
        <p:spPr>
          <a:xfrm>
            <a:off x="3333233" y="3245010"/>
            <a:ext cx="840738" cy="315139"/>
          </a:xfrm>
          <a:prstGeom prst="flowChartPunchedTap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精算あり</a:t>
            </a:r>
          </a:p>
        </p:txBody>
      </p:sp>
      <p:sp>
        <p:nvSpPr>
          <p:cNvPr id="1478" name="テキスト 344"/>
          <p:cNvSpPr txBox="1"/>
          <p:nvPr/>
        </p:nvSpPr>
        <p:spPr>
          <a:xfrm>
            <a:off x="3037709" y="2766723"/>
            <a:ext cx="721489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予算科目確認</a:t>
            </a:r>
            <a:endParaRPr lang="ja-JP" altLang="en-US">
              <a:latin typeface="BIZ UDPゴシック"/>
              <a:ea typeface="BIZ UDPゴシック"/>
            </a:endParaRPr>
          </a:p>
          <a:p>
            <a:pPr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479" name="テキスト 350"/>
          <p:cNvSpPr txBox="1"/>
          <p:nvPr/>
        </p:nvSpPr>
        <p:spPr>
          <a:xfrm>
            <a:off x="3674999" y="4452366"/>
            <a:ext cx="1201851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明細確認（提出書類確認）</a:t>
            </a:r>
          </a:p>
        </p:txBody>
      </p:sp>
      <p:sp>
        <p:nvSpPr>
          <p:cNvPr id="1480" name="図形 352"/>
          <p:cNvSpPr/>
          <p:nvPr/>
        </p:nvSpPr>
        <p:spPr>
          <a:xfrm>
            <a:off x="108326" y="2518589"/>
            <a:ext cx="643252" cy="315139"/>
          </a:xfrm>
          <a:prstGeom prst="flowChartPunchedTap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精算処理</a:t>
            </a:r>
          </a:p>
        </p:txBody>
      </p:sp>
      <p:cxnSp>
        <p:nvCxnSpPr>
          <p:cNvPr id="1481" name="図形 355"/>
          <p:cNvCxnSpPr/>
          <p:nvPr/>
        </p:nvCxnSpPr>
        <p:spPr>
          <a:xfrm rot="-5400000" flipH="1">
            <a:off x="2786558" y="3557029"/>
            <a:ext cx="1357310" cy="42079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2" name="テキスト 356"/>
          <p:cNvSpPr txBox="1"/>
          <p:nvPr/>
        </p:nvSpPr>
        <p:spPr>
          <a:xfrm>
            <a:off x="5907218" y="4669671"/>
            <a:ext cx="1095414" cy="33766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latin typeface="BIZ UDPゴシック"/>
                <a:ea typeface="BIZ UDPゴシック"/>
              </a:rPr>
              <a:t>支出票OR歳出戻入票作成</a:t>
            </a:r>
          </a:p>
        </p:txBody>
      </p:sp>
      <p:sp>
        <p:nvSpPr>
          <p:cNvPr id="1483" name="テキスト 357"/>
          <p:cNvSpPr txBox="1"/>
          <p:nvPr/>
        </p:nvSpPr>
        <p:spPr>
          <a:xfrm>
            <a:off x="3697204" y="4792762"/>
            <a:ext cx="1201851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latin typeface="BIZ UDPゴシック"/>
                <a:ea typeface="BIZ UDPゴシック"/>
              </a:rPr>
              <a:t>旅費精算書作成</a:t>
            </a:r>
          </a:p>
        </p:txBody>
      </p:sp>
      <p:cxnSp>
        <p:nvCxnSpPr>
          <p:cNvPr id="1484" name="図形 358"/>
          <p:cNvCxnSpPr/>
          <p:nvPr/>
        </p:nvCxnSpPr>
        <p:spPr>
          <a:xfrm>
            <a:off x="4258284" y="4645544"/>
            <a:ext cx="0" cy="163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5" name="図形 360"/>
          <p:cNvCxnSpPr>
            <a:stCxn id="1483" idx="3"/>
          </p:cNvCxnSpPr>
          <p:nvPr/>
        </p:nvCxnSpPr>
        <p:spPr>
          <a:xfrm flipV="1">
            <a:off x="4900362" y="4837697"/>
            <a:ext cx="1046497" cy="626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6" name="図形 362"/>
          <p:cNvCxnSpPr>
            <a:stCxn id="1479" idx="1"/>
            <a:endCxn id="1475" idx="3"/>
          </p:cNvCxnSpPr>
          <p:nvPr/>
        </p:nvCxnSpPr>
        <p:spPr>
          <a:xfrm rot="10800000">
            <a:off x="1071563" y="4048125"/>
            <a:ext cx="2600576" cy="50444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7" name="四角形 363"/>
          <p:cNvSpPr/>
          <p:nvPr/>
        </p:nvSpPr>
        <p:spPr>
          <a:xfrm>
            <a:off x="5969315" y="2049462"/>
            <a:ext cx="1087138" cy="1900131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　　　</a:t>
            </a: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</a:t>
            </a:r>
          </a:p>
        </p:txBody>
      </p:sp>
      <p:sp>
        <p:nvSpPr>
          <p:cNvPr id="1488" name="図形 368"/>
          <p:cNvSpPr/>
          <p:nvPr/>
        </p:nvSpPr>
        <p:spPr>
          <a:xfrm>
            <a:off x="6266245" y="3825755"/>
            <a:ext cx="323268" cy="846009"/>
          </a:xfrm>
          <a:prstGeom prst="downArrow">
            <a:avLst/>
          </a:prstGeom>
          <a:noFill/>
          <a:ln w="3175" cap="flat" cmpd="sng">
            <a:solidFill>
              <a:schemeClr val="tx1"/>
            </a:solidFill>
            <a:prstDash val="sysDash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添付</a:t>
            </a:r>
          </a:p>
        </p:txBody>
      </p:sp>
      <p:sp>
        <p:nvSpPr>
          <p:cNvPr id="1489" name="テキスト 997"/>
          <p:cNvSpPr txBox="1"/>
          <p:nvPr/>
        </p:nvSpPr>
        <p:spPr>
          <a:xfrm>
            <a:off x="3844149" y="868792"/>
            <a:ext cx="934864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b="1">
                <a:solidFill>
                  <a:schemeClr val="tx1"/>
                </a:solidFill>
                <a:latin typeface="BIZ UDPゴシック"/>
                <a:ea typeface="BIZ UDPゴシック"/>
              </a:rPr>
              <a:t>旅費事務担当者</a:t>
            </a:r>
            <a:endParaRPr>
              <a:solidFill>
                <a:schemeClr val="tx1"/>
              </a:solidFill>
            </a:endParaRPr>
          </a:p>
        </p:txBody>
      </p:sp>
      <p:cxnSp>
        <p:nvCxnSpPr>
          <p:cNvPr id="1490" name="図形 998"/>
          <p:cNvCxnSpPr/>
          <p:nvPr/>
        </p:nvCxnSpPr>
        <p:spPr>
          <a:xfrm rot="-10800000" flipV="1">
            <a:off x="535815" y="3127489"/>
            <a:ext cx="2568679" cy="79445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2" name="テキスト 32"/>
          <p:cNvSpPr txBox="1"/>
          <p:nvPr/>
        </p:nvSpPr>
        <p:spPr>
          <a:xfrm>
            <a:off x="1568210" y="861358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担当者</a:t>
            </a:r>
          </a:p>
        </p:txBody>
      </p:sp>
      <p:sp>
        <p:nvSpPr>
          <p:cNvPr id="1493" name="テキスト 35"/>
          <p:cNvSpPr txBox="1"/>
          <p:nvPr/>
        </p:nvSpPr>
        <p:spPr>
          <a:xfrm>
            <a:off x="1404000" y="1491750"/>
            <a:ext cx="1099042" cy="41460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（紙)</a:t>
            </a: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報酬報償支払名簿作成</a:t>
            </a: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必要書類添付</a:t>
            </a:r>
          </a:p>
        </p:txBody>
      </p:sp>
      <p:sp>
        <p:nvSpPr>
          <p:cNvPr id="1494" name="テキスト 37"/>
          <p:cNvSpPr txBox="1"/>
          <p:nvPr/>
        </p:nvSpPr>
        <p:spPr>
          <a:xfrm>
            <a:off x="2810368" y="1527829"/>
            <a:ext cx="745095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latin typeface="BIZ UDPゴシック"/>
                <a:ea typeface="BIZ UDPゴシック"/>
              </a:rPr>
              <a:t>命令登録</a:t>
            </a:r>
          </a:p>
        </p:txBody>
      </p:sp>
      <p:cxnSp>
        <p:nvCxnSpPr>
          <p:cNvPr id="1495" name="図形 41"/>
          <p:cNvCxnSpPr/>
          <p:nvPr/>
        </p:nvCxnSpPr>
        <p:spPr>
          <a:xfrm flipV="1">
            <a:off x="2420118" y="1631639"/>
            <a:ext cx="423882" cy="41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6" name="テキスト 52"/>
          <p:cNvSpPr txBox="1"/>
          <p:nvPr/>
        </p:nvSpPr>
        <p:spPr>
          <a:xfrm>
            <a:off x="2742362" y="2724510"/>
            <a:ext cx="988558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支払い予定日入力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497" name="テキスト 53"/>
          <p:cNvSpPr txBox="1"/>
          <p:nvPr/>
        </p:nvSpPr>
        <p:spPr>
          <a:xfrm>
            <a:off x="2764618" y="3074751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支払処理</a:t>
            </a:r>
          </a:p>
        </p:txBody>
      </p:sp>
      <p:sp>
        <p:nvSpPr>
          <p:cNvPr id="1498" name="テキスト 57"/>
          <p:cNvSpPr txBox="1"/>
          <p:nvPr/>
        </p:nvSpPr>
        <p:spPr>
          <a:xfrm>
            <a:off x="1486789" y="528826"/>
            <a:ext cx="894637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所　属</a:t>
            </a:r>
          </a:p>
        </p:txBody>
      </p:sp>
      <p:sp>
        <p:nvSpPr>
          <p:cNvPr id="1499" name="テキスト 66"/>
          <p:cNvSpPr txBox="1"/>
          <p:nvPr/>
        </p:nvSpPr>
        <p:spPr>
          <a:xfrm>
            <a:off x="108527" y="182878"/>
            <a:ext cx="1983479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その他旅費（委員・講師等)</a:t>
            </a:r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（</a:t>
            </a:r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教委【県立】</a:t>
            </a:r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）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500" name="テキスト 191"/>
          <p:cNvSpPr txBox="1"/>
          <p:nvPr/>
        </p:nvSpPr>
        <p:spPr>
          <a:xfrm>
            <a:off x="4170248" y="3074751"/>
            <a:ext cx="1173277" cy="1707267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支出票作成</a:t>
            </a: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その他旅費(旅費のみ支払)</a:t>
            </a: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報酬・報償(旅費と報酬の支払)</a:t>
            </a: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501" name="テキスト 194"/>
          <p:cNvSpPr txBox="1"/>
          <p:nvPr/>
        </p:nvSpPr>
        <p:spPr>
          <a:xfrm>
            <a:off x="2643294" y="521813"/>
            <a:ext cx="99771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旅費事務担当者</a:t>
            </a:r>
          </a:p>
        </p:txBody>
      </p:sp>
      <p:sp>
        <p:nvSpPr>
          <p:cNvPr id="1502" name="テキスト 297"/>
          <p:cNvSpPr txBox="1"/>
          <p:nvPr/>
        </p:nvSpPr>
        <p:spPr>
          <a:xfrm>
            <a:off x="5487624" y="3482024"/>
            <a:ext cx="1083444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審査・出納確認</a:t>
            </a:r>
          </a:p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(紙決裁)</a:t>
            </a:r>
          </a:p>
        </p:txBody>
      </p:sp>
      <p:cxnSp>
        <p:nvCxnSpPr>
          <p:cNvPr id="1503" name="図形 298"/>
          <p:cNvCxnSpPr>
            <a:endCxn id="1502" idx="1"/>
          </p:cNvCxnSpPr>
          <p:nvPr/>
        </p:nvCxnSpPr>
        <p:spPr>
          <a:xfrm>
            <a:off x="5343525" y="3629025"/>
            <a:ext cx="142875" cy="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4" name="テキスト 312"/>
          <p:cNvSpPr txBox="1"/>
          <p:nvPr/>
        </p:nvSpPr>
        <p:spPr>
          <a:xfrm>
            <a:off x="2632176" y="861098"/>
            <a:ext cx="1011103" cy="1683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500">
                <a:solidFill>
                  <a:schemeClr val="tx1"/>
                </a:solidFill>
              </a:rPr>
              <a:t>総務事務センター（仮）</a:t>
            </a:r>
            <a:endParaRPr sz="800">
              <a:solidFill>
                <a:schemeClr val="tx1"/>
              </a:solidFill>
            </a:endParaRPr>
          </a:p>
        </p:txBody>
      </p:sp>
      <p:sp>
        <p:nvSpPr>
          <p:cNvPr id="1505" name="テキスト 341"/>
          <p:cNvSpPr txBox="1"/>
          <p:nvPr/>
        </p:nvSpPr>
        <p:spPr>
          <a:xfrm>
            <a:off x="4006874" y="861098"/>
            <a:ext cx="1207703" cy="1683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500">
                <a:solidFill>
                  <a:schemeClr val="tx1"/>
                </a:solidFill>
              </a:rPr>
              <a:t>総務事務センター（仮）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506" name="テキスト 342"/>
          <p:cNvSpPr txBox="1"/>
          <p:nvPr/>
        </p:nvSpPr>
        <p:spPr>
          <a:xfrm>
            <a:off x="5452025" y="853972"/>
            <a:ext cx="1151910" cy="1683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500">
                <a:solidFill>
                  <a:schemeClr val="tx1"/>
                </a:solidFill>
              </a:rPr>
              <a:t>総務事務センター（仮）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507" name="テキスト 343"/>
          <p:cNvSpPr txBox="1"/>
          <p:nvPr/>
        </p:nvSpPr>
        <p:spPr>
          <a:xfrm>
            <a:off x="5436000" y="521813"/>
            <a:ext cx="115189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審査担当者</a:t>
            </a:r>
          </a:p>
        </p:txBody>
      </p:sp>
      <p:sp>
        <p:nvSpPr>
          <p:cNvPr id="1508" name="直線 352"/>
          <p:cNvSpPr/>
          <p:nvPr/>
        </p:nvSpPr>
        <p:spPr>
          <a:xfrm>
            <a:off x="1476000" y="1405393"/>
            <a:ext cx="6755485" cy="6436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cxnSp>
        <p:nvCxnSpPr>
          <p:cNvPr id="1509" name="図形 209"/>
          <p:cNvCxnSpPr/>
          <p:nvPr/>
        </p:nvCxnSpPr>
        <p:spPr>
          <a:xfrm>
            <a:off x="1918816" y="2283750"/>
            <a:ext cx="856729" cy="399777"/>
          </a:xfrm>
          <a:prstGeom prst="bentConnector3">
            <a:avLst>
              <a:gd name="adj1" fmla="val -1742"/>
            </a:avLst>
          </a:prstGeom>
          <a:ln w="3175" cmpd="sng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0" name="テキスト 210"/>
          <p:cNvSpPr txBox="1"/>
          <p:nvPr/>
        </p:nvSpPr>
        <p:spPr>
          <a:xfrm>
            <a:off x="3995268" y="1146792"/>
            <a:ext cx="122051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財務会計システム</a:t>
            </a:r>
          </a:p>
        </p:txBody>
      </p:sp>
      <p:sp>
        <p:nvSpPr>
          <p:cNvPr id="1511" name="図形 326"/>
          <p:cNvSpPr/>
          <p:nvPr/>
        </p:nvSpPr>
        <p:spPr>
          <a:xfrm>
            <a:off x="3619320" y="3422287"/>
            <a:ext cx="640812" cy="159318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自動連携</a:t>
            </a:r>
          </a:p>
        </p:txBody>
      </p:sp>
      <p:sp>
        <p:nvSpPr>
          <p:cNvPr id="1512" name="図形 328"/>
          <p:cNvSpPr/>
          <p:nvPr/>
        </p:nvSpPr>
        <p:spPr>
          <a:xfrm>
            <a:off x="3730920" y="4033317"/>
            <a:ext cx="527357" cy="148769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添付</a:t>
            </a:r>
          </a:p>
        </p:txBody>
      </p:sp>
      <p:sp>
        <p:nvSpPr>
          <p:cNvPr id="1513" name="図形 329"/>
          <p:cNvSpPr>
            <a:spLocks noChangeArrowheads="1"/>
          </p:cNvSpPr>
          <p:nvPr/>
        </p:nvSpPr>
        <p:spPr>
          <a:xfrm>
            <a:off x="2812397" y="3410121"/>
            <a:ext cx="805530" cy="178375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支出CSV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514" name="テキスト 433"/>
          <p:cNvSpPr txBox="1"/>
          <p:nvPr/>
        </p:nvSpPr>
        <p:spPr>
          <a:xfrm>
            <a:off x="2684608" y="1885162"/>
            <a:ext cx="951109" cy="58388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(紙)</a:t>
            </a:r>
          </a:p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旅行命令簿</a:t>
            </a:r>
          </a:p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支出内訳書</a:t>
            </a:r>
          </a:p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旅費計算書</a:t>
            </a:r>
          </a:p>
        </p:txBody>
      </p:sp>
      <p:cxnSp>
        <p:nvCxnSpPr>
          <p:cNvPr id="1515" name="図形 434"/>
          <p:cNvCxnSpPr/>
          <p:nvPr/>
        </p:nvCxnSpPr>
        <p:spPr>
          <a:xfrm>
            <a:off x="3121298" y="1710437"/>
            <a:ext cx="0" cy="163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6" name="図形 435"/>
          <p:cNvCxnSpPr>
            <a:stCxn id="1514" idx="1"/>
          </p:cNvCxnSpPr>
          <p:nvPr/>
        </p:nvCxnSpPr>
        <p:spPr>
          <a:xfrm flipH="1">
            <a:off x="2356184" y="2175711"/>
            <a:ext cx="330868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7" name="テキスト 436"/>
          <p:cNvSpPr txBox="1"/>
          <p:nvPr/>
        </p:nvSpPr>
        <p:spPr>
          <a:xfrm>
            <a:off x="1480263" y="2056552"/>
            <a:ext cx="916726" cy="1991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旅行命令簿紙決裁</a:t>
            </a:r>
          </a:p>
        </p:txBody>
      </p:sp>
      <p:cxnSp>
        <p:nvCxnSpPr>
          <p:cNvPr id="1518" name="図形 439"/>
          <p:cNvCxnSpPr/>
          <p:nvPr/>
        </p:nvCxnSpPr>
        <p:spPr>
          <a:xfrm>
            <a:off x="3165929" y="2876157"/>
            <a:ext cx="0" cy="1966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9" name="図形 441"/>
          <p:cNvCxnSpPr>
            <a:stCxn id="1497" idx="3"/>
          </p:cNvCxnSpPr>
          <p:nvPr/>
        </p:nvCxnSpPr>
        <p:spPr>
          <a:xfrm>
            <a:off x="3752850" y="3176588"/>
            <a:ext cx="390525" cy="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0" name="図形 442"/>
          <p:cNvSpPr>
            <a:spLocks noChangeArrowheads="1"/>
          </p:cNvSpPr>
          <p:nvPr/>
        </p:nvSpPr>
        <p:spPr>
          <a:xfrm>
            <a:off x="2776759" y="3822642"/>
            <a:ext cx="1196752" cy="197219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(紙)報酬報償支払名簿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521" name="四角形 443"/>
          <p:cNvSpPr/>
          <p:nvPr/>
        </p:nvSpPr>
        <p:spPr>
          <a:xfrm>
            <a:off x="2701366" y="3709179"/>
            <a:ext cx="1306420" cy="1045102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　　　</a:t>
            </a: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</a:t>
            </a:r>
          </a:p>
        </p:txBody>
      </p:sp>
      <p:sp>
        <p:nvSpPr>
          <p:cNvPr id="1522" name="図形 444"/>
          <p:cNvSpPr>
            <a:spLocks noChangeArrowheads="1"/>
          </p:cNvSpPr>
          <p:nvPr/>
        </p:nvSpPr>
        <p:spPr>
          <a:xfrm>
            <a:off x="2862951" y="4065506"/>
            <a:ext cx="928652" cy="575732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    （紙)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  支出内訳書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旅費計算書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旅行命令簿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523" name="テキスト 150"/>
          <p:cNvSpPr txBox="1"/>
          <p:nvPr/>
        </p:nvSpPr>
        <p:spPr>
          <a:xfrm>
            <a:off x="1252557" y="2724510"/>
            <a:ext cx="1382396" cy="214551"/>
          </a:xfrm>
          <a:prstGeom prst="rect">
            <a:avLst/>
          </a:prstGeom>
          <a:noFill/>
          <a:ln w="9525" cap="flat" cmpd="sng">
            <a:noFill/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latin typeface="BIZ UDPゴシック"/>
                <a:ea typeface="BIZ UDPゴシック"/>
              </a:rPr>
              <a:t>（回付・決裁は本庁のみ)</a:t>
            </a:r>
          </a:p>
        </p:txBody>
      </p:sp>
      <p:cxnSp>
        <p:nvCxnSpPr>
          <p:cNvPr id="1524" name="図形 151"/>
          <p:cNvCxnSpPr/>
          <p:nvPr/>
        </p:nvCxnSpPr>
        <p:spPr>
          <a:xfrm flipH="1">
            <a:off x="3142151" y="2447925"/>
            <a:ext cx="1099" cy="25026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5" name="テキスト 152"/>
          <p:cNvSpPr txBox="1"/>
          <p:nvPr/>
        </p:nvSpPr>
        <p:spPr>
          <a:xfrm>
            <a:off x="3125061" y="2469045"/>
            <a:ext cx="816833" cy="214551"/>
          </a:xfrm>
          <a:prstGeom prst="rect">
            <a:avLst/>
          </a:prstGeom>
          <a:noFill/>
          <a:ln w="9525" cap="flat" cmpd="sng">
            <a:noFill/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latin typeface="BIZ UDPゴシック"/>
                <a:ea typeface="BIZ UDPゴシック"/>
              </a:rPr>
              <a:t>（出先)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7" name="テキスト 32"/>
          <p:cNvSpPr txBox="1"/>
          <p:nvPr/>
        </p:nvSpPr>
        <p:spPr>
          <a:xfrm>
            <a:off x="571138" y="916853"/>
            <a:ext cx="52912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担当者</a:t>
            </a:r>
          </a:p>
        </p:txBody>
      </p:sp>
      <p:sp>
        <p:nvSpPr>
          <p:cNvPr id="1528" name="テキスト 35"/>
          <p:cNvSpPr txBox="1"/>
          <p:nvPr/>
        </p:nvSpPr>
        <p:spPr>
          <a:xfrm>
            <a:off x="381221" y="1503135"/>
            <a:ext cx="1099042" cy="41460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（紙)</a:t>
            </a: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報酬報償支払名簿作成</a:t>
            </a: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必要書類添付</a:t>
            </a:r>
          </a:p>
        </p:txBody>
      </p:sp>
      <p:sp>
        <p:nvSpPr>
          <p:cNvPr id="1529" name="テキスト 37"/>
          <p:cNvSpPr txBox="1"/>
          <p:nvPr/>
        </p:nvSpPr>
        <p:spPr>
          <a:xfrm>
            <a:off x="1723486" y="1577822"/>
            <a:ext cx="1968527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latin typeface="BIZ UDPゴシック"/>
                <a:ea typeface="BIZ UDPゴシック"/>
              </a:rPr>
              <a:t>命令登録</a:t>
            </a:r>
          </a:p>
        </p:txBody>
      </p:sp>
      <p:cxnSp>
        <p:nvCxnSpPr>
          <p:cNvPr id="1530" name="図形 41"/>
          <p:cNvCxnSpPr>
            <a:endCxn id="1529" idx="1"/>
          </p:cNvCxnSpPr>
          <p:nvPr/>
        </p:nvCxnSpPr>
        <p:spPr>
          <a:xfrm flipV="1">
            <a:off x="1403684" y="1685674"/>
            <a:ext cx="319589" cy="25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1" name="テキスト 52"/>
          <p:cNvSpPr txBox="1"/>
          <p:nvPr/>
        </p:nvSpPr>
        <p:spPr>
          <a:xfrm>
            <a:off x="1790277" y="2683596"/>
            <a:ext cx="1895381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支払い予定日入力</a:t>
            </a:r>
            <a:endParaRPr lang="ja-JP" altLang="en-US">
              <a:latin typeface="BIZ UDPゴシック"/>
              <a:ea typeface="BIZ UDPゴシック"/>
            </a:endParaRPr>
          </a:p>
        </p:txBody>
      </p:sp>
      <p:sp>
        <p:nvSpPr>
          <p:cNvPr id="1532" name="テキスト 53"/>
          <p:cNvSpPr txBox="1"/>
          <p:nvPr/>
        </p:nvSpPr>
        <p:spPr>
          <a:xfrm>
            <a:off x="2764618" y="3074751"/>
            <a:ext cx="987569" cy="1991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支払処理</a:t>
            </a:r>
          </a:p>
        </p:txBody>
      </p:sp>
      <p:sp>
        <p:nvSpPr>
          <p:cNvPr id="1533" name="テキスト 57"/>
          <p:cNvSpPr txBox="1"/>
          <p:nvPr/>
        </p:nvSpPr>
        <p:spPr>
          <a:xfrm>
            <a:off x="322073" y="528826"/>
            <a:ext cx="2144595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所　属</a:t>
            </a:r>
          </a:p>
        </p:txBody>
      </p:sp>
      <p:sp>
        <p:nvSpPr>
          <p:cNvPr id="1534" name="テキスト 66"/>
          <p:cNvSpPr txBox="1"/>
          <p:nvPr/>
        </p:nvSpPr>
        <p:spPr>
          <a:xfrm>
            <a:off x="108527" y="182878"/>
            <a:ext cx="1983479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その他旅費（委員・講師等)</a:t>
            </a:r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（</a:t>
            </a:r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教委【小中】</a:t>
            </a:r>
            <a:r>
              <a:rPr lang="ja-JP" altLang="en-US" sz="800">
                <a:solidFill>
                  <a:schemeClr val="tx1"/>
                </a:solidFill>
                <a:latin typeface="BIZ UDPゴシック"/>
                <a:ea typeface="BIZ UDPゴシック"/>
              </a:rPr>
              <a:t>）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535" name="テキスト 191"/>
          <p:cNvSpPr txBox="1"/>
          <p:nvPr/>
        </p:nvSpPr>
        <p:spPr>
          <a:xfrm>
            <a:off x="4170248" y="3074751"/>
            <a:ext cx="1173277" cy="1707267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支出票作成</a:t>
            </a: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その他旅費(旅費のみ支払)</a:t>
            </a:r>
          </a:p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報酬・報償(旅費と報酬の支払)</a:t>
            </a: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endParaRPr lang="ja-JP" altLang="en-US" sz="700">
              <a:latin typeface="BIZ UDPゴシック"/>
              <a:ea typeface="BIZ UDPゴシック"/>
            </a:endParaRPr>
          </a:p>
        </p:txBody>
      </p:sp>
      <p:sp>
        <p:nvSpPr>
          <p:cNvPr id="1536" name="テキスト 194"/>
          <p:cNvSpPr txBox="1"/>
          <p:nvPr/>
        </p:nvSpPr>
        <p:spPr>
          <a:xfrm>
            <a:off x="2689437" y="528826"/>
            <a:ext cx="997714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旅費事務担当者</a:t>
            </a:r>
          </a:p>
        </p:txBody>
      </p:sp>
      <p:sp>
        <p:nvSpPr>
          <p:cNvPr id="1537" name="テキスト 297"/>
          <p:cNvSpPr txBox="1"/>
          <p:nvPr/>
        </p:nvSpPr>
        <p:spPr>
          <a:xfrm>
            <a:off x="5487624" y="3482024"/>
            <a:ext cx="1083444" cy="306884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審査・出納確認</a:t>
            </a:r>
          </a:p>
          <a:p>
            <a:pPr algn="ctr">
              <a:defRPr lang="ja-JP" altLang="en-US"/>
            </a:pPr>
            <a:r>
              <a:rPr lang="ja-JP" altLang="en-US" sz="700">
                <a:solidFill>
                  <a:schemeClr val="tx1"/>
                </a:solidFill>
                <a:latin typeface="BIZ UDPゴシック"/>
                <a:ea typeface="BIZ UDPゴシック"/>
              </a:rPr>
              <a:t>(紙決裁)</a:t>
            </a:r>
          </a:p>
        </p:txBody>
      </p:sp>
      <p:cxnSp>
        <p:nvCxnSpPr>
          <p:cNvPr id="1538" name="図形 298"/>
          <p:cNvCxnSpPr>
            <a:endCxn id="1537" idx="1"/>
          </p:cNvCxnSpPr>
          <p:nvPr/>
        </p:nvCxnSpPr>
        <p:spPr>
          <a:xfrm>
            <a:off x="5343525" y="3629025"/>
            <a:ext cx="142875" cy="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9" name="テキスト 312"/>
          <p:cNvSpPr txBox="1"/>
          <p:nvPr/>
        </p:nvSpPr>
        <p:spPr>
          <a:xfrm>
            <a:off x="2701366" y="861098"/>
            <a:ext cx="985785" cy="245328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500">
                <a:solidFill>
                  <a:schemeClr val="tx1"/>
                </a:solidFill>
              </a:rPr>
              <a:t>教育事務所　</a:t>
            </a:r>
            <a:endParaRPr lang="ja-JP" altLang="en-US" sz="500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500">
                <a:solidFill>
                  <a:schemeClr val="tx1"/>
                </a:solidFill>
              </a:rPr>
              <a:t>or総務事務センター（仮）</a:t>
            </a:r>
            <a:endParaRPr lang="ja-JP" altLang="en-US" sz="500">
              <a:solidFill>
                <a:schemeClr val="tx1"/>
              </a:solidFill>
            </a:endParaRPr>
          </a:p>
        </p:txBody>
      </p:sp>
      <p:sp>
        <p:nvSpPr>
          <p:cNvPr id="1540" name="テキスト 341"/>
          <p:cNvSpPr txBox="1"/>
          <p:nvPr/>
        </p:nvSpPr>
        <p:spPr>
          <a:xfrm>
            <a:off x="4006874" y="838137"/>
            <a:ext cx="1207703" cy="522327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500">
                <a:solidFill>
                  <a:schemeClr val="tx1"/>
                </a:solidFill>
              </a:rPr>
              <a:t>教育事務所　</a:t>
            </a:r>
            <a:endParaRPr lang="ja-JP" altLang="en-US" sz="500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500">
                <a:solidFill>
                  <a:schemeClr val="tx1"/>
                </a:solidFill>
              </a:rPr>
              <a:t>or総務事務センター（仮）</a:t>
            </a:r>
            <a:endParaRPr lang="ja-JP" altLang="en-US" sz="500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1541" name="テキスト 342"/>
          <p:cNvSpPr txBox="1"/>
          <p:nvPr/>
        </p:nvSpPr>
        <p:spPr>
          <a:xfrm>
            <a:off x="5452025" y="853972"/>
            <a:ext cx="1151910" cy="245328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500">
                <a:solidFill>
                  <a:schemeClr val="tx1"/>
                </a:solidFill>
              </a:rPr>
              <a:t>教育事務所　</a:t>
            </a:r>
            <a:endParaRPr lang="ja-JP" altLang="en-US" sz="500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r>
              <a:rPr lang="ja-JP" altLang="en-US" sz="500">
                <a:solidFill>
                  <a:schemeClr val="tx1"/>
                </a:solidFill>
              </a:rPr>
              <a:t>or総務事務センター（仮）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542" name="テキスト 343"/>
          <p:cNvSpPr txBox="1"/>
          <p:nvPr/>
        </p:nvSpPr>
        <p:spPr>
          <a:xfrm>
            <a:off x="5436000" y="521813"/>
            <a:ext cx="115189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latin typeface="BIZ UDPゴシック"/>
                <a:ea typeface="BIZ UDPゴシック"/>
              </a:rPr>
              <a:t>審査担当者</a:t>
            </a:r>
          </a:p>
        </p:txBody>
      </p:sp>
      <p:sp>
        <p:nvSpPr>
          <p:cNvPr id="1543" name="直線 352"/>
          <p:cNvSpPr/>
          <p:nvPr/>
        </p:nvSpPr>
        <p:spPr>
          <a:xfrm>
            <a:off x="320625" y="1409951"/>
            <a:ext cx="7910410" cy="0"/>
          </a:xfrm>
          <a:prstGeom prst="line">
            <a:avLst/>
          </a:prstGeom>
          <a:ln w="3175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cxnSp>
        <p:nvCxnSpPr>
          <p:cNvPr id="1544" name="図形 209"/>
          <p:cNvCxnSpPr/>
          <p:nvPr/>
        </p:nvCxnSpPr>
        <p:spPr>
          <a:xfrm>
            <a:off x="850888" y="2283750"/>
            <a:ext cx="962329" cy="414440"/>
          </a:xfrm>
          <a:prstGeom prst="bentConnector3">
            <a:avLst>
              <a:gd name="adj1" fmla="val 50000"/>
            </a:avLst>
          </a:prstGeom>
          <a:ln w="3175" cmpd="sng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5" name="テキスト 210"/>
          <p:cNvSpPr txBox="1"/>
          <p:nvPr/>
        </p:nvSpPr>
        <p:spPr>
          <a:xfrm>
            <a:off x="3995268" y="1146792"/>
            <a:ext cx="1220519" cy="229939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900" b="1">
                <a:solidFill>
                  <a:schemeClr val="tx1"/>
                </a:solidFill>
                <a:latin typeface="BIZ UDPゴシック"/>
                <a:ea typeface="BIZ UDPゴシック"/>
              </a:rPr>
              <a:t>財務会計システム</a:t>
            </a:r>
          </a:p>
        </p:txBody>
      </p:sp>
      <p:sp>
        <p:nvSpPr>
          <p:cNvPr id="1546" name="図形 326"/>
          <p:cNvSpPr/>
          <p:nvPr/>
        </p:nvSpPr>
        <p:spPr>
          <a:xfrm>
            <a:off x="3619320" y="3422287"/>
            <a:ext cx="640812" cy="159318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自動連携</a:t>
            </a:r>
          </a:p>
        </p:txBody>
      </p:sp>
      <p:sp>
        <p:nvSpPr>
          <p:cNvPr id="1547" name="図形 328"/>
          <p:cNvSpPr/>
          <p:nvPr/>
        </p:nvSpPr>
        <p:spPr>
          <a:xfrm>
            <a:off x="3730920" y="4033317"/>
            <a:ext cx="527357" cy="148769"/>
          </a:xfrm>
          <a:prstGeom prst="homePlate">
            <a:avLst/>
          </a:prstGeom>
          <a:noFill/>
          <a:ln w="3175" cap="flat" cmpd="sng">
            <a:solidFill>
              <a:schemeClr val="tx1"/>
            </a:solidFill>
            <a:prstDash val="solid"/>
            <a:miter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</a:rPr>
              <a:t>添付</a:t>
            </a:r>
          </a:p>
        </p:txBody>
      </p:sp>
      <p:sp>
        <p:nvSpPr>
          <p:cNvPr id="1548" name="図形 329"/>
          <p:cNvSpPr>
            <a:spLocks noChangeArrowheads="1"/>
          </p:cNvSpPr>
          <p:nvPr/>
        </p:nvSpPr>
        <p:spPr>
          <a:xfrm>
            <a:off x="2812397" y="3410121"/>
            <a:ext cx="805530" cy="178375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支出CSV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549" name="テキスト 433"/>
          <p:cNvSpPr txBox="1"/>
          <p:nvPr/>
        </p:nvSpPr>
        <p:spPr>
          <a:xfrm>
            <a:off x="1717005" y="1885162"/>
            <a:ext cx="1967267" cy="58388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(紙)</a:t>
            </a:r>
          </a:p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旅行命令簿</a:t>
            </a:r>
          </a:p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支出内訳書</a:t>
            </a:r>
          </a:p>
          <a:p>
            <a:pPr algn="ctr">
              <a:defRPr lang="ja-JP" altLang="en-US"/>
            </a:pPr>
            <a:r>
              <a:rPr lang="ja-JP" altLang="en-US" sz="800" dirty="0">
                <a:latin typeface="BIZ UDPゴシック"/>
                <a:ea typeface="BIZ UDPゴシック"/>
              </a:rPr>
              <a:t>旅費計算書</a:t>
            </a:r>
          </a:p>
        </p:txBody>
      </p:sp>
      <p:cxnSp>
        <p:nvCxnSpPr>
          <p:cNvPr id="1550" name="図形 434"/>
          <p:cNvCxnSpPr/>
          <p:nvPr/>
        </p:nvCxnSpPr>
        <p:spPr>
          <a:xfrm>
            <a:off x="2720245" y="1741769"/>
            <a:ext cx="0" cy="163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1" name="図形 435"/>
          <p:cNvCxnSpPr>
            <a:stCxn id="1549" idx="1"/>
          </p:cNvCxnSpPr>
          <p:nvPr/>
        </p:nvCxnSpPr>
        <p:spPr>
          <a:xfrm flipH="1" flipV="1">
            <a:off x="1303421" y="2168191"/>
            <a:ext cx="413586" cy="940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2" name="テキスト 436"/>
          <p:cNvSpPr txBox="1"/>
          <p:nvPr/>
        </p:nvSpPr>
        <p:spPr>
          <a:xfrm>
            <a:off x="392525" y="2056552"/>
            <a:ext cx="916726" cy="1991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 lang="ja-JP" altLang="en-US"/>
            </a:pPr>
            <a:r>
              <a:rPr lang="ja-JP" altLang="en-US" sz="700">
                <a:latin typeface="BIZ UDPゴシック"/>
                <a:ea typeface="BIZ UDPゴシック"/>
              </a:rPr>
              <a:t>旅行命令簿紙決裁</a:t>
            </a:r>
          </a:p>
        </p:txBody>
      </p:sp>
      <p:cxnSp>
        <p:nvCxnSpPr>
          <p:cNvPr id="1553" name="図形 439"/>
          <p:cNvCxnSpPr>
            <a:stCxn id="1531" idx="2"/>
          </p:cNvCxnSpPr>
          <p:nvPr/>
        </p:nvCxnSpPr>
        <p:spPr>
          <a:xfrm>
            <a:off x="2738438" y="2882566"/>
            <a:ext cx="426118" cy="1879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4" name="図形 441"/>
          <p:cNvCxnSpPr>
            <a:stCxn id="1532" idx="3"/>
          </p:cNvCxnSpPr>
          <p:nvPr/>
        </p:nvCxnSpPr>
        <p:spPr>
          <a:xfrm>
            <a:off x="3752850" y="3176588"/>
            <a:ext cx="390525" cy="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5" name="図形 442"/>
          <p:cNvSpPr>
            <a:spLocks noChangeArrowheads="1"/>
          </p:cNvSpPr>
          <p:nvPr/>
        </p:nvSpPr>
        <p:spPr>
          <a:xfrm>
            <a:off x="2776759" y="3822642"/>
            <a:ext cx="1196752" cy="197219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(紙)報酬報償支払名簿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sp>
        <p:nvSpPr>
          <p:cNvPr id="1556" name="四角形 443"/>
          <p:cNvSpPr/>
          <p:nvPr/>
        </p:nvSpPr>
        <p:spPr>
          <a:xfrm>
            <a:off x="2701366" y="3709179"/>
            <a:ext cx="1306420" cy="1045102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　　　</a:t>
            </a: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</a:rPr>
              <a:t>　　　　　</a:t>
            </a:r>
          </a:p>
        </p:txBody>
      </p:sp>
      <p:sp>
        <p:nvSpPr>
          <p:cNvPr id="1557" name="図形 444"/>
          <p:cNvSpPr>
            <a:spLocks noChangeArrowheads="1"/>
          </p:cNvSpPr>
          <p:nvPr/>
        </p:nvSpPr>
        <p:spPr>
          <a:xfrm>
            <a:off x="2862951" y="4065506"/>
            <a:ext cx="928652" cy="575732"/>
          </a:xfrm>
          <a:prstGeom prst="flowChartProcess">
            <a:avLst/>
          </a:prstGeom>
          <a:solidFill>
            <a:srgbClr val="FFFFFF"/>
          </a:solidFill>
          <a:ln w="9525">
            <a:solidFill>
              <a:sysClr val="windowText" lastClr="000000"/>
            </a:solidFill>
            <a:miter/>
          </a:ln>
        </p:spPr>
        <p:txBody>
          <a:bodyPr/>
          <a:lstStyle/>
          <a:p>
            <a:r>
              <a:rPr lang="ja-JP" altLang="en-US" sz="800">
                <a:latin typeface="BIZ UDPゴシック"/>
                <a:ea typeface="BIZ UDPゴシック"/>
              </a:rPr>
              <a:t>　    （紙)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  支出内訳書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旅費計算書</a:t>
            </a:r>
          </a:p>
          <a:p>
            <a:r>
              <a:rPr lang="ja-JP" altLang="en-US" sz="800">
                <a:latin typeface="BIZ UDPゴシック"/>
                <a:ea typeface="BIZ UDPゴシック"/>
              </a:rPr>
              <a:t>　旅行命令簿</a:t>
            </a:r>
          </a:p>
          <a:p>
            <a:endParaRPr lang="ja-JP" altLang="en-US" sz="800">
              <a:latin typeface="BIZ UDPゴシック"/>
              <a:ea typeface="BIZ UDPゴシック"/>
            </a:endParaRPr>
          </a:p>
          <a:p>
            <a:endParaRPr lang="ja-JP" altLang="en-US" sz="800">
              <a:latin typeface="BIZ UDPゴシック"/>
              <a:ea typeface="BIZ UDPゴシック"/>
            </a:endParaRPr>
          </a:p>
        </p:txBody>
      </p:sp>
      <p:cxnSp>
        <p:nvCxnSpPr>
          <p:cNvPr id="1558" name="図形 151"/>
          <p:cNvCxnSpPr/>
          <p:nvPr/>
        </p:nvCxnSpPr>
        <p:spPr>
          <a:xfrm flipH="1">
            <a:off x="2689437" y="2447925"/>
            <a:ext cx="1099" cy="25026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9" name="テキスト 908"/>
          <p:cNvSpPr txBox="1"/>
          <p:nvPr/>
        </p:nvSpPr>
        <p:spPr>
          <a:xfrm>
            <a:off x="1560790" y="916853"/>
            <a:ext cx="903590" cy="214551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round/>
          </a:ln>
        </p:spPr>
        <p:txBody>
          <a:bodyPr vert="horz" wrap="square" lIns="91440" tIns="45720" rIns="91440" bIns="45720" numCol="1" spcCol="0" anchor="t" anchorCtr="0">
            <a:spAutoFit/>
          </a:bodyPr>
          <a:lstStyle/>
          <a:p>
            <a:pPr algn="ctr">
              <a:defRPr lang="ja-JP" altLang="en-US"/>
            </a:pPr>
            <a:r>
              <a:rPr lang="ja-JP" altLang="en-US" sz="800" b="1">
                <a:solidFill>
                  <a:schemeClr val="tx1"/>
                </a:solidFill>
                <a:latin typeface="BIZ UDPゴシック"/>
                <a:ea typeface="BIZ UDPゴシック"/>
              </a:rPr>
              <a:t>旅費事務担当者</a:t>
            </a:r>
            <a:endParaRPr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3175" cap="flat" cmpd="sng">
          <a:solidFill>
            <a:schemeClr val="accent1">
              <a:shade val="50000"/>
            </a:schemeClr>
          </a:solidFill>
          <a:prstDash val="sysDash"/>
          <a:miter/>
          <a:headEnd/>
          <a:tailEnd/>
        </a:ln>
      </a:spPr>
      <a:bodyPr vertOverflow="overflow" horzOverflow="overflow" anchor="ctr"/>
      <a:lstStyle>
        <a:defPPr algn="ctr">
          <a:defRPr lang="ja-JP" altLang="en-US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custGeom>
          <a:avLst/>
          <a:gdLst/>
          <a:ahLst/>
          <a:cxnLst/>
          <a:rect l="l" t="t" r="r" b="b"/>
          <a:pathLst/>
        </a:custGeom>
        <a:noFill/>
        <a:ln w="9525" cap="flat" cmpd="sng">
          <a:solidFill>
            <a:schemeClr val="tx1"/>
          </a:solidFill>
          <a:prstDash val="solid"/>
          <a:round/>
          <a:headEnd/>
          <a:tailEnd/>
        </a:ln>
      </a:spPr>
      <a:bodyPr vertOverflow="overflow" horzOverflow="overflow" wrap="none" numCol="1" spcCol="0" anchor="t" anchorCtr="0">
        <a:spAutoFit/>
      </a:bodyPr>
      <a:lstStyle>
        <a:defPPr>
          <a:defRPr lang="ja-JP" altLang="en-US" sz="700"/>
        </a:defPPr>
      </a:lstStyle>
    </a:txDef>
  </a:objectDefaults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329</TotalTime>
  <Words>2237</Words>
  <Application>JUST Focus</Application>
  <Paragraphs>747</Paragraph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4" baseType="lpstr">
      <vt:lpstr>BIZ UDPゴシック</vt:lpstr>
      <vt:lpstr>ＭＳ Ｐゴシック</vt:lpstr>
      <vt:lpstr>ＭＳ ゴシック</vt:lpstr>
      <vt:lpstr>游ゴシック</vt:lpstr>
      <vt:lpstr>游ゴシック Light</vt:lpstr>
      <vt:lpstr>Arial</vt:lpstr>
      <vt:lpstr>標準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4.1.7</AppVersion>
  <PresentationFormat>ユーザー設定</PresentationFormat>
  <Slides>15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中村　謙</dc:creator>
  <cp:lastModifiedBy>鈴木　亮平</cp:lastModifiedBy>
  <cp:lastPrinted>2025-12-01T01:37:59Z</cp:lastPrinted>
  <dcterms:created xsi:type="dcterms:W3CDTF">2025-11-12T07:32:09Z</dcterms:created>
  <dcterms:modified xsi:type="dcterms:W3CDTF">2025-12-04T04:48:09Z</dcterms:modified>
  <cp:revision>105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